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luogu.com.cn/problem/P3258"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eetcode.cn/problems/minimize-the-total-price-of-the-trips/"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poj.org/problem?id=3417"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luogu.com.cn/problem/P2680"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树上问题专题5-树上差分"/>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树上问题专题5-树上差分</a:t>
            </a:r>
          </a:p>
        </p:txBody>
      </p:sp>
      <p:sp>
        <p:nvSpPr>
          <p:cNvPr id="152"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53" name="前置知识…"/>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825500">
              <a:defRPr sz="3600">
                <a:solidFill>
                  <a:srgbClr val="000000"/>
                </a:solidFill>
                <a:latin typeface="Monaco"/>
                <a:ea typeface="Monaco"/>
                <a:cs typeface="Monaco"/>
                <a:sym typeface="Monaco"/>
              </a:defRPr>
            </a:pPr>
            <a:r>
              <a:t>前置知识</a:t>
            </a:r>
          </a:p>
          <a:p>
            <a:pPr algn="l" defTabSz="825500">
              <a:defRPr sz="3600">
                <a:solidFill>
                  <a:srgbClr val="000000"/>
                </a:solidFill>
                <a:latin typeface="Monaco"/>
                <a:ea typeface="Monaco"/>
                <a:cs typeface="Monaco"/>
                <a:sym typeface="Monaco"/>
              </a:defRPr>
            </a:pPr>
            <a:r>
              <a:t>讲解059 - </a:t>
            </a:r>
            <a:r>
              <a:rPr>
                <a:solidFill>
                  <a:schemeClr val="accent5">
                    <a:hueOff val="-82419"/>
                    <a:satOff val="-9513"/>
                    <a:lumOff val="-16343"/>
                  </a:schemeClr>
                </a:solidFill>
              </a:rPr>
              <a:t>链式前向星建图</a:t>
            </a:r>
          </a:p>
          <a:p>
            <a:pPr algn="l" defTabSz="825500">
              <a:defRPr sz="3600">
                <a:solidFill>
                  <a:srgbClr val="000000"/>
                </a:solidFill>
                <a:latin typeface="Monaco"/>
                <a:ea typeface="Monaco"/>
                <a:cs typeface="Monaco"/>
                <a:sym typeface="Monaco"/>
              </a:defRPr>
            </a:pPr>
            <a:r>
              <a:t>讲解078、讲解079 -</a:t>
            </a:r>
            <a:r>
              <a:rPr>
                <a:solidFill>
                  <a:schemeClr val="accent5">
                    <a:hueOff val="-82419"/>
                    <a:satOff val="-9513"/>
                    <a:lumOff val="-16343"/>
                  </a:schemeClr>
                </a:solidFill>
              </a:rPr>
              <a:t> 树型dp</a:t>
            </a:r>
            <a:r>
              <a:t>           系统学习动态规划看讲解066~讲解088</a:t>
            </a:r>
          </a:p>
          <a:p>
            <a:pPr algn="l" defTabSz="825500">
              <a:defRPr sz="3600">
                <a:solidFill>
                  <a:srgbClr val="000000"/>
                </a:solidFill>
                <a:latin typeface="Monaco"/>
                <a:ea typeface="Monaco"/>
                <a:cs typeface="Monaco"/>
                <a:sym typeface="Monaco"/>
              </a:defRPr>
            </a:pPr>
            <a:r>
              <a:t>讲解118 - </a:t>
            </a:r>
            <a:r>
              <a:rPr>
                <a:solidFill>
                  <a:schemeClr val="accent5">
                    <a:hueOff val="-82419"/>
                    <a:satOff val="-9513"/>
                    <a:lumOff val="-16343"/>
                  </a:schemeClr>
                </a:solidFill>
              </a:rPr>
              <a:t>专题1：树上倍增和LCA-上    </a:t>
            </a:r>
            <a:r>
              <a:t>树上倍增和tarjan算法，递归函数改成迭代函数的技巧</a:t>
            </a:r>
            <a:endParaRPr>
              <a:solidFill>
                <a:schemeClr val="accent5">
                  <a:hueOff val="-82419"/>
                  <a:satOff val="-9513"/>
                  <a:lumOff val="-16343"/>
                </a:schemeClr>
              </a:solidFill>
            </a:endParaRP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r>
              <a:t>树上问题专题讲述顺序</a:t>
            </a:r>
          </a:p>
          <a:p>
            <a:pPr algn="l" defTabSz="825500">
              <a:defRPr sz="3600">
                <a:solidFill>
                  <a:srgbClr val="000000"/>
                </a:solidFill>
                <a:latin typeface="Monaco"/>
                <a:ea typeface="Monaco"/>
                <a:cs typeface="Monaco"/>
                <a:sym typeface="Monaco"/>
              </a:defRPr>
            </a:pPr>
            <a:r>
              <a:t>专题1：树上倍增和LCA-上，讲解118</a:t>
            </a:r>
          </a:p>
          <a:p>
            <a:pPr algn="l" defTabSz="825500">
              <a:defRPr sz="3600">
                <a:solidFill>
                  <a:srgbClr val="000000"/>
                </a:solidFill>
                <a:latin typeface="Monaco"/>
                <a:ea typeface="Monaco"/>
                <a:cs typeface="Monaco"/>
                <a:sym typeface="Monaco"/>
              </a:defRPr>
            </a:pPr>
            <a:r>
              <a:t>专题2：树上倍增和LCA-下，讲解119</a:t>
            </a:r>
          </a:p>
          <a:p>
            <a:pPr algn="l" defTabSz="825500">
              <a:defRPr sz="3600">
                <a:solidFill>
                  <a:srgbClr val="000000"/>
                </a:solidFill>
                <a:latin typeface="Monaco"/>
                <a:ea typeface="Monaco"/>
                <a:cs typeface="Monaco"/>
                <a:sym typeface="Monaco"/>
              </a:defRPr>
            </a:pPr>
            <a:r>
              <a:t>专题3：树的重心，讲解120</a:t>
            </a:r>
          </a:p>
          <a:p>
            <a:pPr algn="l" defTabSz="825500">
              <a:defRPr sz="3600">
                <a:solidFill>
                  <a:srgbClr val="000000"/>
                </a:solidFill>
                <a:latin typeface="Monaco"/>
                <a:ea typeface="Monaco"/>
                <a:cs typeface="Monaco"/>
                <a:sym typeface="Monaco"/>
              </a:defRPr>
            </a:pPr>
            <a:r>
              <a:t>专题4：树的直径，讲解121</a:t>
            </a:r>
          </a:p>
          <a:p>
            <a:pPr algn="l" defTabSz="825500">
              <a:defRPr sz="3600">
                <a:solidFill>
                  <a:schemeClr val="accent5">
                    <a:hueOff val="-82419"/>
                    <a:satOff val="-9513"/>
                    <a:lumOff val="-16343"/>
                  </a:schemeClr>
                </a:solidFill>
                <a:latin typeface="Monaco"/>
                <a:ea typeface="Monaco"/>
                <a:cs typeface="Monaco"/>
                <a:sym typeface="Monaco"/>
              </a:defRPr>
            </a:pPr>
            <a:r>
              <a:t>专题5：树上差分，讲解122，本节</a:t>
            </a:r>
          </a:p>
          <a:p>
            <a:pPr algn="l" defTabSz="825500">
              <a:defRPr sz="3600">
                <a:solidFill>
                  <a:srgbClr val="000000"/>
                </a:solidFill>
                <a:latin typeface="Monaco"/>
                <a:ea typeface="Monaco"/>
                <a:cs typeface="Monaco"/>
                <a:sym typeface="Monaco"/>
              </a:defRPr>
            </a:pPr>
            <a:r>
              <a:t>专题6：换根dp，讲解123</a:t>
            </a:r>
          </a:p>
          <a:p>
            <a:pPr algn="l" defTabSz="825500">
              <a:defRPr sz="3600">
                <a:solidFill>
                  <a:srgbClr val="000000"/>
                </a:solidFill>
                <a:latin typeface="Monaco"/>
                <a:ea typeface="Monaco"/>
                <a:cs typeface="Monaco"/>
                <a:sym typeface="Monaco"/>
              </a:defRPr>
            </a:pPr>
            <a:r>
              <a:t>树的静态点分治、树的动态点分治、树链剖分、基环树dp、启发式合并等内容会在【挺难】阶段讲述</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树上问题专题5-树上差分"/>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树上问题专题5-树上差分</a:t>
            </a:r>
          </a:p>
        </p:txBody>
      </p:sp>
      <p:sp>
        <p:nvSpPr>
          <p:cNvPr id="156"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57" name="树上点差分…"/>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825500">
              <a:defRPr sz="3600">
                <a:solidFill>
                  <a:srgbClr val="000000"/>
                </a:solidFill>
                <a:latin typeface="Monaco"/>
                <a:ea typeface="Monaco"/>
                <a:cs typeface="Monaco"/>
                <a:sym typeface="Monaco"/>
              </a:defRPr>
            </a:pPr>
            <a:r>
              <a:t>树上点差分</a:t>
            </a:r>
          </a:p>
          <a:p>
            <a:pPr algn="l" defTabSz="825500">
              <a:defRPr sz="3600">
                <a:solidFill>
                  <a:srgbClr val="000000"/>
                </a:solidFill>
                <a:latin typeface="Monaco"/>
                <a:ea typeface="Monaco"/>
                <a:cs typeface="Monaco"/>
                <a:sym typeface="Monaco"/>
              </a:defRPr>
            </a:pPr>
            <a:r>
              <a:t>解决的问题：每次路径上的修改能不能减少修改代价，最后得到所有修改都生效之后的正确点权</a:t>
            </a: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r>
              <a:t>使用树上倍增 或者 tarjan算法，可以快速查询每条路径两端点的最低公共祖先</a:t>
            </a:r>
          </a:p>
          <a:p>
            <a:pPr algn="l" defTabSz="825500">
              <a:defRPr sz="3600">
                <a:solidFill>
                  <a:srgbClr val="000000"/>
                </a:solidFill>
                <a:latin typeface="Monaco"/>
                <a:ea typeface="Monaco"/>
                <a:cs typeface="Monaco"/>
                <a:sym typeface="Monaco"/>
              </a:defRPr>
            </a:pPr>
            <a:r>
              <a:t>假设x和y的最低公共祖先为lca，从x到y的路径上把所有点权都增加v，可以进行如下操作：</a:t>
            </a:r>
          </a:p>
          <a:p>
            <a:pPr algn="l" defTabSz="825500">
              <a:defRPr sz="3600">
                <a:solidFill>
                  <a:srgbClr val="000000"/>
                </a:solidFill>
                <a:latin typeface="Monaco"/>
                <a:ea typeface="Monaco"/>
                <a:cs typeface="Monaco"/>
                <a:sym typeface="Monaco"/>
              </a:defRPr>
            </a:pPr>
            <a:r>
              <a:t>num[x] += v   num[y] += v   num[lca] -= v   num[lca的父节点] -= v</a:t>
            </a:r>
          </a:p>
          <a:p>
            <a:pPr algn="l" defTabSz="825500">
              <a:defRPr sz="3600">
                <a:solidFill>
                  <a:srgbClr val="000000"/>
                </a:solidFill>
                <a:latin typeface="Monaco"/>
                <a:ea typeface="Monaco"/>
                <a:cs typeface="Monaco"/>
                <a:sym typeface="Monaco"/>
              </a:defRPr>
            </a:pPr>
            <a:r>
              <a:t>每次修改操作都这么操作</a:t>
            </a:r>
          </a:p>
          <a:p>
            <a:pPr algn="l" defTabSz="825500">
              <a:defRPr sz="3600">
                <a:solidFill>
                  <a:srgbClr val="000000"/>
                </a:solidFill>
                <a:latin typeface="Monaco"/>
                <a:ea typeface="Monaco"/>
                <a:cs typeface="Monaco"/>
                <a:sym typeface="Monaco"/>
              </a:defRPr>
            </a:pPr>
            <a:r>
              <a:t>最后只需要按如下方式遍历树：</a:t>
            </a:r>
          </a:p>
          <a:p>
            <a:pPr algn="l" defTabSz="825500">
              <a:defRPr sz="3600">
                <a:solidFill>
                  <a:srgbClr val="000000"/>
                </a:solidFill>
                <a:latin typeface="Monaco"/>
                <a:ea typeface="Monaco"/>
                <a:cs typeface="Monaco"/>
                <a:sym typeface="Monaco"/>
              </a:defRPr>
            </a:pPr>
            <a:r>
              <a:t>dfs(u)</a:t>
            </a:r>
          </a:p>
          <a:p>
            <a:pPr algn="l" defTabSz="825500">
              <a:defRPr sz="3600">
                <a:solidFill>
                  <a:srgbClr val="000000"/>
                </a:solidFill>
                <a:latin typeface="Monaco"/>
                <a:ea typeface="Monaco"/>
                <a:cs typeface="Monaco"/>
                <a:sym typeface="Monaco"/>
              </a:defRPr>
            </a:pPr>
            <a:r>
              <a:t>1，当前来到节点u，遍历u的所有子节点，dfs(u的每个子节点)</a:t>
            </a:r>
          </a:p>
          <a:p>
            <a:pPr algn="l" defTabSz="825500">
              <a:defRPr sz="3600">
                <a:solidFill>
                  <a:srgbClr val="000000"/>
                </a:solidFill>
                <a:latin typeface="Monaco"/>
                <a:ea typeface="Monaco"/>
                <a:cs typeface="Monaco"/>
                <a:sym typeface="Monaco"/>
              </a:defRPr>
            </a:pPr>
            <a:r>
              <a:t>2，num[u] += num[u所有子节点]</a:t>
            </a:r>
          </a:p>
          <a:p>
            <a:pPr algn="l" defTabSz="825500">
              <a:defRPr sz="3600">
                <a:solidFill>
                  <a:srgbClr val="000000"/>
                </a:solidFill>
                <a:latin typeface="Monaco"/>
                <a:ea typeface="Monaco"/>
                <a:cs typeface="Monaco"/>
                <a:sym typeface="Monaco"/>
              </a:defRPr>
            </a:pPr>
          </a:p>
          <a:p>
            <a:pPr algn="l" defTabSz="825500">
              <a:defRPr sz="3600">
                <a:solidFill>
                  <a:schemeClr val="accent5">
                    <a:hueOff val="-82419"/>
                    <a:satOff val="-9513"/>
                    <a:lumOff val="-16343"/>
                  </a:schemeClr>
                </a:solidFill>
                <a:latin typeface="Monaco"/>
                <a:ea typeface="Monaco"/>
                <a:cs typeface="Monaco"/>
                <a:sym typeface="Monaco"/>
              </a:defRPr>
            </a:pPr>
            <a:r>
              <a:t>课上重点图解</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树上问题专题5-树上差分"/>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树上问题专题5-树上差分</a:t>
            </a:r>
          </a:p>
        </p:txBody>
      </p:sp>
      <p:sp>
        <p:nvSpPr>
          <p:cNvPr id="160"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61" name="树上边差分…"/>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825500">
              <a:defRPr sz="3600">
                <a:solidFill>
                  <a:srgbClr val="000000"/>
                </a:solidFill>
                <a:latin typeface="Monaco"/>
                <a:ea typeface="Monaco"/>
                <a:cs typeface="Monaco"/>
                <a:sym typeface="Monaco"/>
              </a:defRPr>
            </a:pPr>
            <a:r>
              <a:t>树上边差分</a:t>
            </a:r>
          </a:p>
          <a:p>
            <a:pPr algn="l" defTabSz="825500">
              <a:defRPr sz="3600">
                <a:solidFill>
                  <a:srgbClr val="000000"/>
                </a:solidFill>
                <a:latin typeface="Monaco"/>
                <a:ea typeface="Monaco"/>
                <a:cs typeface="Monaco"/>
                <a:sym typeface="Monaco"/>
              </a:defRPr>
            </a:pPr>
            <a:r>
              <a:t>解决的问题：每次路径上的修改能不能减少修改代价，最后得到所有修改都生效之后的正确边权</a:t>
            </a:r>
          </a:p>
          <a:p>
            <a:pPr algn="l" defTabSz="825500">
              <a:defRPr sz="3600">
                <a:solidFill>
                  <a:srgbClr val="000000"/>
                </a:solidFill>
                <a:latin typeface="Monaco"/>
                <a:ea typeface="Monaco"/>
                <a:cs typeface="Monaco"/>
                <a:sym typeface="Monaco"/>
              </a:defRPr>
            </a:pPr>
          </a:p>
          <a:p>
            <a:pPr algn="l" defTabSz="825500">
              <a:defRPr sz="3600">
                <a:solidFill>
                  <a:srgbClr val="000000"/>
                </a:solidFill>
                <a:latin typeface="Monaco"/>
                <a:ea typeface="Monaco"/>
                <a:cs typeface="Monaco"/>
                <a:sym typeface="Monaco"/>
              </a:defRPr>
            </a:pPr>
            <a:r>
              <a:t>使用树上倍增 或者 tarjan算法，可以快速查询每条路径两端点的最低公共祖先</a:t>
            </a:r>
          </a:p>
          <a:p>
            <a:pPr algn="l" defTabSz="825500">
              <a:defRPr sz="3600">
                <a:solidFill>
                  <a:srgbClr val="000000"/>
                </a:solidFill>
                <a:latin typeface="Monaco"/>
                <a:ea typeface="Monaco"/>
                <a:cs typeface="Monaco"/>
                <a:sym typeface="Monaco"/>
              </a:defRPr>
            </a:pPr>
            <a:r>
              <a:t>假设x和y的最低公共祖先为lca，从x到y的路径上把所有边权都增加v，可以进行如下操作：</a:t>
            </a:r>
          </a:p>
          <a:p>
            <a:pPr algn="l" defTabSz="825500">
              <a:defRPr sz="3600">
                <a:solidFill>
                  <a:srgbClr val="000000"/>
                </a:solidFill>
                <a:latin typeface="Monaco"/>
                <a:ea typeface="Monaco"/>
                <a:cs typeface="Monaco"/>
                <a:sym typeface="Monaco"/>
              </a:defRPr>
            </a:pPr>
            <a:r>
              <a:t>num[x] += v   num[y] += v   num[lca] -= 2*v</a:t>
            </a:r>
          </a:p>
          <a:p>
            <a:pPr algn="l" defTabSz="825500">
              <a:defRPr sz="3600">
                <a:solidFill>
                  <a:srgbClr val="000000"/>
                </a:solidFill>
                <a:latin typeface="Monaco"/>
                <a:ea typeface="Monaco"/>
                <a:cs typeface="Monaco"/>
                <a:sym typeface="Monaco"/>
              </a:defRPr>
            </a:pPr>
            <a:r>
              <a:t>每次修改操作都这么操作</a:t>
            </a:r>
          </a:p>
          <a:p>
            <a:pPr algn="l" defTabSz="825500">
              <a:defRPr sz="3600">
                <a:solidFill>
                  <a:srgbClr val="000000"/>
                </a:solidFill>
                <a:latin typeface="Monaco"/>
                <a:ea typeface="Monaco"/>
                <a:cs typeface="Monaco"/>
                <a:sym typeface="Monaco"/>
              </a:defRPr>
            </a:pPr>
            <a:r>
              <a:t>最后只需要按如下方式遍历树：</a:t>
            </a:r>
          </a:p>
          <a:p>
            <a:pPr algn="l" defTabSz="825500">
              <a:defRPr sz="3600">
                <a:solidFill>
                  <a:srgbClr val="000000"/>
                </a:solidFill>
                <a:latin typeface="Monaco"/>
                <a:ea typeface="Monaco"/>
                <a:cs typeface="Monaco"/>
                <a:sym typeface="Monaco"/>
              </a:defRPr>
            </a:pPr>
            <a:r>
              <a:t>dfs(u)</a:t>
            </a:r>
          </a:p>
          <a:p>
            <a:pPr algn="l" defTabSz="825500">
              <a:defRPr sz="3600">
                <a:solidFill>
                  <a:srgbClr val="000000"/>
                </a:solidFill>
                <a:latin typeface="Monaco"/>
                <a:ea typeface="Monaco"/>
                <a:cs typeface="Monaco"/>
                <a:sym typeface="Monaco"/>
              </a:defRPr>
            </a:pPr>
            <a:r>
              <a:t>1，当前来到节点u，遍历u的所有子节点，dfs(u的每个子节点)</a:t>
            </a:r>
          </a:p>
          <a:p>
            <a:pPr algn="l" defTabSz="825500">
              <a:defRPr sz="3600">
                <a:solidFill>
                  <a:srgbClr val="000000"/>
                </a:solidFill>
                <a:latin typeface="Monaco"/>
                <a:ea typeface="Monaco"/>
                <a:cs typeface="Monaco"/>
                <a:sym typeface="Monaco"/>
              </a:defRPr>
            </a:pPr>
            <a:r>
              <a:t>2，遍历u的每条边，假设边e从父节点u连向子节点v，令weight[e] += num[v]</a:t>
            </a:r>
          </a:p>
          <a:p>
            <a:pPr algn="l" defTabSz="825500">
              <a:defRPr sz="3600">
                <a:solidFill>
                  <a:srgbClr val="000000"/>
                </a:solidFill>
                <a:latin typeface="Monaco"/>
                <a:ea typeface="Monaco"/>
                <a:cs typeface="Monaco"/>
                <a:sym typeface="Monaco"/>
              </a:defRPr>
            </a:pPr>
            <a:r>
              <a:t>3，num[u] += num[u所有子节点]</a:t>
            </a:r>
          </a:p>
          <a:p>
            <a:pPr algn="l" defTabSz="825500">
              <a:defRPr sz="3600">
                <a:solidFill>
                  <a:srgbClr val="000000"/>
                </a:solidFill>
                <a:latin typeface="Monaco"/>
                <a:ea typeface="Monaco"/>
                <a:cs typeface="Monaco"/>
                <a:sym typeface="Monaco"/>
              </a:defRPr>
            </a:pPr>
          </a:p>
          <a:p>
            <a:pPr algn="l" defTabSz="825500">
              <a:defRPr sz="3600">
                <a:solidFill>
                  <a:schemeClr val="accent5">
                    <a:hueOff val="-82419"/>
                    <a:satOff val="-9513"/>
                    <a:lumOff val="-16343"/>
                  </a:schemeClr>
                </a:solidFill>
                <a:latin typeface="Monaco"/>
                <a:ea typeface="Monaco"/>
                <a:cs typeface="Monaco"/>
                <a:sym typeface="Monaco"/>
              </a:defRPr>
            </a:pPr>
            <a:r>
              <a:t>课上重点图解</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树上问题专题5-树上差分"/>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树上问题专题5-树上差分</a:t>
            </a:r>
          </a:p>
        </p:txBody>
      </p:sp>
      <p:sp>
        <p:nvSpPr>
          <p:cNvPr id="164"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65" name="题目1…"/>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457200">
              <a:defRPr sz="3600">
                <a:solidFill>
                  <a:srgbClr val="000000"/>
                </a:solidFill>
                <a:latin typeface="Monaco"/>
                <a:ea typeface="Monaco"/>
                <a:cs typeface="Monaco"/>
                <a:sym typeface="Monaco"/>
              </a:defRPr>
            </a:pPr>
            <a:r>
              <a:t>题目1</a:t>
            </a:r>
          </a:p>
          <a:p>
            <a:pPr algn="l" defTabSz="457200">
              <a:defRPr sz="3600">
                <a:solidFill>
                  <a:srgbClr val="000000"/>
                </a:solidFill>
                <a:latin typeface="Monaco"/>
                <a:ea typeface="Monaco"/>
                <a:cs typeface="Monaco"/>
                <a:sym typeface="Monaco"/>
              </a:defRPr>
            </a:pPr>
            <a:r>
              <a:t>树上点差分模版</a:t>
            </a:r>
          </a:p>
          <a:p>
            <a:pPr algn="l" defTabSz="457200">
              <a:defRPr sz="3600">
                <a:solidFill>
                  <a:srgbClr val="000000"/>
                </a:solidFill>
                <a:latin typeface="Monaco"/>
                <a:ea typeface="Monaco"/>
                <a:cs typeface="Monaco"/>
                <a:sym typeface="Monaco"/>
              </a:defRPr>
            </a:pPr>
            <a:r>
              <a:t>有n个节点形成一棵树，一开始所有点权都是0</a:t>
            </a:r>
          </a:p>
          <a:p>
            <a:pPr algn="l" defTabSz="457200">
              <a:defRPr sz="3600">
                <a:solidFill>
                  <a:srgbClr val="000000"/>
                </a:solidFill>
                <a:latin typeface="Monaco"/>
                <a:ea typeface="Monaco"/>
                <a:cs typeface="Monaco"/>
                <a:sym typeface="Monaco"/>
              </a:defRPr>
            </a:pPr>
            <a:r>
              <a:t>给定很多操作，每个操作(a,b)表示从a到b路径上所有点的点权增加1</a:t>
            </a:r>
          </a:p>
          <a:p>
            <a:pPr algn="l" defTabSz="457200">
              <a:defRPr sz="3600">
                <a:solidFill>
                  <a:srgbClr val="000000"/>
                </a:solidFill>
                <a:latin typeface="Monaco"/>
                <a:ea typeface="Monaco"/>
                <a:cs typeface="Monaco"/>
                <a:sym typeface="Monaco"/>
              </a:defRPr>
            </a:pPr>
            <a:r>
              <a:t>所有操作完成后，返回树上的最大点权</a:t>
            </a:r>
          </a:p>
          <a:p>
            <a:pPr algn="l" defTabSz="457200">
              <a:defRPr sz="3600">
                <a:solidFill>
                  <a:srgbClr val="000000"/>
                </a:solidFill>
                <a:latin typeface="Monaco"/>
                <a:ea typeface="Monaco"/>
                <a:cs typeface="Monaco"/>
                <a:sym typeface="Monaco"/>
              </a:defRPr>
            </a:pPr>
            <a:r>
              <a:t>测试链接 : https://www.luogu.com.cn/problem/P3128</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树上问题专题5-树上差分"/>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树上问题专题5-树上差分</a:t>
            </a:r>
          </a:p>
        </p:txBody>
      </p:sp>
      <p:sp>
        <p:nvSpPr>
          <p:cNvPr id="168"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69" name="题目2…"/>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457200">
              <a:defRPr sz="3600">
                <a:solidFill>
                  <a:srgbClr val="000000"/>
                </a:solidFill>
                <a:latin typeface="Monaco"/>
                <a:ea typeface="Monaco"/>
                <a:cs typeface="Monaco"/>
                <a:sym typeface="Monaco"/>
              </a:defRPr>
            </a:pPr>
            <a:r>
              <a:t>题目2</a:t>
            </a:r>
          </a:p>
          <a:p>
            <a:pPr algn="l" defTabSz="457200">
              <a:defRPr sz="3600">
                <a:solidFill>
                  <a:srgbClr val="000000"/>
                </a:solidFill>
                <a:latin typeface="Monaco"/>
                <a:ea typeface="Monaco"/>
                <a:cs typeface="Monaco"/>
                <a:sym typeface="Monaco"/>
              </a:defRPr>
            </a:pPr>
            <a:r>
              <a:t>松鼠的新家</a:t>
            </a:r>
          </a:p>
          <a:p>
            <a:pPr algn="l" defTabSz="457200">
              <a:defRPr sz="3600">
                <a:solidFill>
                  <a:srgbClr val="000000"/>
                </a:solidFill>
                <a:latin typeface="Monaco"/>
                <a:ea typeface="Monaco"/>
                <a:cs typeface="Monaco"/>
                <a:sym typeface="Monaco"/>
              </a:defRPr>
            </a:pPr>
            <a:r>
              <a:t>有n个节点形成一棵树</a:t>
            </a:r>
          </a:p>
          <a:p>
            <a:pPr algn="l" defTabSz="457200">
              <a:defRPr sz="3600">
                <a:solidFill>
                  <a:srgbClr val="000000"/>
                </a:solidFill>
                <a:latin typeface="Monaco"/>
                <a:ea typeface="Monaco"/>
                <a:cs typeface="Monaco"/>
                <a:sym typeface="Monaco"/>
              </a:defRPr>
            </a:pPr>
            <a:r>
              <a:t>给定一个由点编号组成的数组，表示松鼠依次要去往的地点</a:t>
            </a:r>
          </a:p>
          <a:p>
            <a:pPr algn="l" defTabSz="457200">
              <a:defRPr sz="3600">
                <a:solidFill>
                  <a:srgbClr val="000000"/>
                </a:solidFill>
                <a:latin typeface="Monaco"/>
                <a:ea typeface="Monaco"/>
                <a:cs typeface="Monaco"/>
                <a:sym typeface="Monaco"/>
              </a:defRPr>
            </a:pPr>
            <a:r>
              <a:t>松鼠每走到一个节点都必须拿一个糖果，否则松鼠就停止前进</a:t>
            </a:r>
          </a:p>
          <a:p>
            <a:pPr algn="l" defTabSz="457200">
              <a:defRPr sz="3600">
                <a:solidFill>
                  <a:srgbClr val="000000"/>
                </a:solidFill>
                <a:latin typeface="Monaco"/>
                <a:ea typeface="Monaco"/>
                <a:cs typeface="Monaco"/>
                <a:sym typeface="Monaco"/>
              </a:defRPr>
            </a:pPr>
            <a:r>
              <a:t>松鼠来到最后一个地点时不需要吃糖果</a:t>
            </a:r>
          </a:p>
          <a:p>
            <a:pPr algn="l" defTabSz="457200">
              <a:defRPr sz="3600">
                <a:solidFill>
                  <a:srgbClr val="000000"/>
                </a:solidFill>
                <a:latin typeface="Monaco"/>
                <a:ea typeface="Monaco"/>
                <a:cs typeface="Monaco"/>
                <a:sym typeface="Monaco"/>
              </a:defRPr>
            </a:pPr>
            <a:r>
              <a:t>打印每个节点上至少准备多少糖果才能让松鼠依次走完数组里的节点</a:t>
            </a:r>
          </a:p>
          <a:p>
            <a:pPr algn="l" defTabSz="457200">
              <a:defRPr sz="3600">
                <a:solidFill>
                  <a:srgbClr val="000000"/>
                </a:solidFill>
                <a:latin typeface="Monaco"/>
                <a:ea typeface="Monaco"/>
                <a:cs typeface="Monaco"/>
                <a:sym typeface="Monaco"/>
              </a:defRPr>
            </a:pPr>
            <a:r>
              <a:t>测试链接 : </a:t>
            </a:r>
            <a:r>
              <a:rPr>
                <a:hlinkClick r:id="rId2" invalidUrl="" action="" tgtFrame="" tooltip="" history="1" highlightClick="0" endSnd="0"/>
              </a:rPr>
              <a:t>https://www.luogu.com.cn/problem/P3258</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树上问题专题5-树上差分"/>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树上问题专题5-树上差分</a:t>
            </a:r>
          </a:p>
        </p:txBody>
      </p:sp>
      <p:sp>
        <p:nvSpPr>
          <p:cNvPr id="172"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73" name="题目3…"/>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457200">
              <a:defRPr sz="3600">
                <a:solidFill>
                  <a:srgbClr val="000000"/>
                </a:solidFill>
                <a:latin typeface="Monaco"/>
                <a:ea typeface="Monaco"/>
                <a:cs typeface="Monaco"/>
                <a:sym typeface="Monaco"/>
              </a:defRPr>
            </a:pPr>
            <a:r>
              <a:t>题目3</a:t>
            </a:r>
          </a:p>
          <a:p>
            <a:pPr algn="l" defTabSz="457200">
              <a:defRPr sz="3600">
                <a:solidFill>
                  <a:srgbClr val="000000"/>
                </a:solidFill>
                <a:latin typeface="Monaco"/>
                <a:ea typeface="Monaco"/>
                <a:cs typeface="Monaco"/>
                <a:sym typeface="Monaco"/>
              </a:defRPr>
            </a:pPr>
            <a:r>
              <a:t>最小化旅行的价格总和</a:t>
            </a:r>
          </a:p>
          <a:p>
            <a:pPr algn="l" defTabSz="457200">
              <a:defRPr sz="3600">
                <a:solidFill>
                  <a:srgbClr val="000000"/>
                </a:solidFill>
                <a:latin typeface="Monaco"/>
                <a:ea typeface="Monaco"/>
                <a:cs typeface="Monaco"/>
                <a:sym typeface="Monaco"/>
              </a:defRPr>
            </a:pPr>
            <a:r>
              <a:t>有n个节点形成一棵树，每个节点上有点权，再给定很多路径</a:t>
            </a:r>
          </a:p>
          <a:p>
            <a:pPr algn="l" defTabSz="457200">
              <a:defRPr sz="3600">
                <a:solidFill>
                  <a:srgbClr val="000000"/>
                </a:solidFill>
                <a:latin typeface="Monaco"/>
                <a:ea typeface="Monaco"/>
                <a:cs typeface="Monaco"/>
                <a:sym typeface="Monaco"/>
              </a:defRPr>
            </a:pPr>
            <a:r>
              <a:t>每条路径有开始点和结束点，路径代价就是从开始点到结束点的点权和</a:t>
            </a:r>
          </a:p>
          <a:p>
            <a:pPr algn="l" defTabSz="457200">
              <a:defRPr sz="3600">
                <a:solidFill>
                  <a:srgbClr val="000000"/>
                </a:solidFill>
                <a:latin typeface="Monaco"/>
                <a:ea typeface="Monaco"/>
                <a:cs typeface="Monaco"/>
                <a:sym typeface="Monaco"/>
              </a:defRPr>
            </a:pPr>
            <a:r>
              <a:t>所有路径的代价总和就是旅行的价格总和</a:t>
            </a:r>
          </a:p>
          <a:p>
            <a:pPr algn="l" defTabSz="457200">
              <a:defRPr sz="3600">
                <a:solidFill>
                  <a:srgbClr val="000000"/>
                </a:solidFill>
                <a:latin typeface="Monaco"/>
                <a:ea typeface="Monaco"/>
                <a:cs typeface="Monaco"/>
                <a:sym typeface="Monaco"/>
              </a:defRPr>
            </a:pPr>
            <a:r>
              <a:t>你可以选择把某些点的点权减少一半，来降低旅行的价格总和</a:t>
            </a:r>
          </a:p>
          <a:p>
            <a:pPr algn="l" defTabSz="457200">
              <a:defRPr sz="3600">
                <a:solidFill>
                  <a:srgbClr val="000000"/>
                </a:solidFill>
                <a:latin typeface="Monaco"/>
                <a:ea typeface="Monaco"/>
                <a:cs typeface="Monaco"/>
                <a:sym typeface="Monaco"/>
              </a:defRPr>
            </a:pPr>
            <a:r>
              <a:t>但是要求选择的点不能相邻</a:t>
            </a:r>
          </a:p>
          <a:p>
            <a:pPr algn="l" defTabSz="457200">
              <a:defRPr sz="3600">
                <a:solidFill>
                  <a:srgbClr val="000000"/>
                </a:solidFill>
                <a:latin typeface="Monaco"/>
                <a:ea typeface="Monaco"/>
                <a:cs typeface="Monaco"/>
                <a:sym typeface="Monaco"/>
              </a:defRPr>
            </a:pPr>
            <a:r>
              <a:t>返回旅行的价格总和最少能是多少</a:t>
            </a:r>
          </a:p>
          <a:p>
            <a:pPr algn="l" defTabSz="457200">
              <a:defRPr sz="3600">
                <a:solidFill>
                  <a:srgbClr val="000000"/>
                </a:solidFill>
                <a:latin typeface="Monaco"/>
                <a:ea typeface="Monaco"/>
                <a:cs typeface="Monaco"/>
                <a:sym typeface="Monaco"/>
              </a:defRPr>
            </a:pPr>
            <a:r>
              <a:t>测试链接 : </a:t>
            </a:r>
            <a:r>
              <a:rPr>
                <a:hlinkClick r:id="rId2" invalidUrl="" action="" tgtFrame="" tooltip="" history="1" highlightClick="0" endSnd="0"/>
              </a:rPr>
              <a:t>https://leetcode.cn/problems/minimize-the-total-price-of-the-trips/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树上问题专题5-树上差分"/>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树上问题专题5-树上差分</a:t>
            </a:r>
          </a:p>
        </p:txBody>
      </p:sp>
      <p:sp>
        <p:nvSpPr>
          <p:cNvPr id="176"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77" name="题目4…"/>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457200">
              <a:defRPr sz="3600">
                <a:solidFill>
                  <a:srgbClr val="000000"/>
                </a:solidFill>
                <a:latin typeface="Monaco"/>
                <a:ea typeface="Monaco"/>
                <a:cs typeface="Monaco"/>
                <a:sym typeface="Monaco"/>
              </a:defRPr>
            </a:pPr>
            <a:r>
              <a:t>题目4</a:t>
            </a:r>
          </a:p>
          <a:p>
            <a:pPr algn="l" defTabSz="457200">
              <a:defRPr sz="3600">
                <a:solidFill>
                  <a:srgbClr val="000000"/>
                </a:solidFill>
                <a:latin typeface="Monaco"/>
                <a:ea typeface="Monaco"/>
                <a:cs typeface="Monaco"/>
                <a:sym typeface="Monaco"/>
              </a:defRPr>
            </a:pPr>
            <a:r>
              <a:t>边差分实战</a:t>
            </a:r>
          </a:p>
          <a:p>
            <a:pPr algn="l" defTabSz="457200">
              <a:defRPr sz="3600">
                <a:solidFill>
                  <a:srgbClr val="000000"/>
                </a:solidFill>
                <a:latin typeface="Monaco"/>
                <a:ea typeface="Monaco"/>
                <a:cs typeface="Monaco"/>
                <a:sym typeface="Monaco"/>
              </a:defRPr>
            </a:pPr>
            <a:r>
              <a:t>使图不联通的方法数</a:t>
            </a:r>
          </a:p>
          <a:p>
            <a:pPr algn="l" defTabSz="457200">
              <a:defRPr sz="3600">
                <a:solidFill>
                  <a:srgbClr val="000000"/>
                </a:solidFill>
                <a:latin typeface="Monaco"/>
                <a:ea typeface="Monaco"/>
                <a:cs typeface="Monaco"/>
                <a:sym typeface="Monaco"/>
              </a:defRPr>
            </a:pPr>
            <a:r>
              <a:t>有n个节点，给定n-1条老边使其连接成一棵树，再给定m条新边额外加在树上</a:t>
            </a:r>
          </a:p>
          <a:p>
            <a:pPr algn="l" defTabSz="457200">
              <a:defRPr sz="3600">
                <a:solidFill>
                  <a:srgbClr val="000000"/>
                </a:solidFill>
                <a:latin typeface="Monaco"/>
                <a:ea typeface="Monaco"/>
                <a:cs typeface="Monaco"/>
                <a:sym typeface="Monaco"/>
              </a:defRPr>
            </a:pPr>
            <a:r>
              <a:t>你可以切断两条边让这个图不联通，切断的两条边必须是一条老边和一条新边</a:t>
            </a:r>
          </a:p>
          <a:p>
            <a:pPr algn="l" defTabSz="457200">
              <a:defRPr sz="3600">
                <a:solidFill>
                  <a:srgbClr val="000000"/>
                </a:solidFill>
                <a:latin typeface="Monaco"/>
                <a:ea typeface="Monaco"/>
                <a:cs typeface="Monaco"/>
                <a:sym typeface="Monaco"/>
              </a:defRPr>
            </a:pPr>
            <a:r>
              <a:t>返回方法数</a:t>
            </a:r>
          </a:p>
          <a:p>
            <a:pPr algn="l" defTabSz="457200">
              <a:defRPr sz="3600">
                <a:solidFill>
                  <a:srgbClr val="000000"/>
                </a:solidFill>
                <a:latin typeface="Monaco"/>
                <a:ea typeface="Monaco"/>
                <a:cs typeface="Monaco"/>
                <a:sym typeface="Monaco"/>
              </a:defRPr>
            </a:pPr>
            <a:r>
              <a:t>测试链接 : </a:t>
            </a:r>
            <a:r>
              <a:rPr>
                <a:hlinkClick r:id="rId2" invalidUrl="" action="" tgtFrame="" tooltip="" history="1" highlightClick="0" endSnd="0"/>
              </a:rPr>
              <a:t>http://poj.org/problem?id=3417</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树上问题专题5-树上差分"/>
          <p:cNvSpPr txBox="1"/>
          <p:nvPr>
            <p:ph type="ctrTitle"/>
          </p:nvPr>
        </p:nvSpPr>
        <p:spPr>
          <a:xfrm>
            <a:off x="1206498" y="464303"/>
            <a:ext cx="21971004" cy="2021991"/>
          </a:xfrm>
          <a:prstGeom prst="rect">
            <a:avLst/>
          </a:prstGeom>
        </p:spPr>
        <p:txBody>
          <a:bodyPr/>
          <a:lstStyle>
            <a:lvl1pPr defTabSz="825500">
              <a:lnSpc>
                <a:spcPct val="100000"/>
              </a:lnSpc>
              <a:defRPr b="0" spc="0" sz="5500">
                <a:latin typeface="Monaco"/>
                <a:ea typeface="Monaco"/>
                <a:cs typeface="Monaco"/>
                <a:sym typeface="Monaco"/>
              </a:defRPr>
            </a:lvl1pPr>
          </a:lstStyle>
          <a:p>
            <a:pPr/>
            <a:r>
              <a:t>树上问题专题5-树上差分</a:t>
            </a:r>
          </a:p>
        </p:txBody>
      </p:sp>
      <p:sp>
        <p:nvSpPr>
          <p:cNvPr id="180" name="左程云"/>
          <p:cNvSpPr txBox="1"/>
          <p:nvPr/>
        </p:nvSpPr>
        <p:spPr>
          <a:xfrm>
            <a:off x="1206500" y="12631366"/>
            <a:ext cx="21971001"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defTabSz="825500">
              <a:defRPr sz="3600">
                <a:solidFill>
                  <a:srgbClr val="000000"/>
                </a:solidFill>
                <a:latin typeface="Monaco"/>
                <a:ea typeface="Monaco"/>
                <a:cs typeface="Monaco"/>
                <a:sym typeface="Monaco"/>
              </a:defRPr>
            </a:lvl1pPr>
          </a:lstStyle>
          <a:p>
            <a:pPr/>
            <a:r>
              <a:t>左程云</a:t>
            </a:r>
          </a:p>
        </p:txBody>
      </p:sp>
      <p:sp>
        <p:nvSpPr>
          <p:cNvPr id="181" name="题目5…"/>
          <p:cNvSpPr txBox="1"/>
          <p:nvPr/>
        </p:nvSpPr>
        <p:spPr>
          <a:xfrm>
            <a:off x="1206499" y="2978820"/>
            <a:ext cx="21971002" cy="936510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457200">
              <a:defRPr sz="3600">
                <a:solidFill>
                  <a:srgbClr val="000000"/>
                </a:solidFill>
                <a:latin typeface="Monaco"/>
                <a:ea typeface="Monaco"/>
                <a:cs typeface="Monaco"/>
                <a:sym typeface="Monaco"/>
              </a:defRPr>
            </a:pPr>
            <a:r>
              <a:t>题目5</a:t>
            </a:r>
          </a:p>
          <a:p>
            <a:pPr algn="l" defTabSz="457200">
              <a:defRPr sz="3600">
                <a:solidFill>
                  <a:srgbClr val="000000"/>
                </a:solidFill>
                <a:latin typeface="Monaco"/>
                <a:ea typeface="Monaco"/>
                <a:cs typeface="Monaco"/>
                <a:sym typeface="Monaco"/>
              </a:defRPr>
            </a:pPr>
            <a:r>
              <a:t>运输计划</a:t>
            </a:r>
          </a:p>
          <a:p>
            <a:pPr algn="l" defTabSz="457200">
              <a:defRPr sz="3600">
                <a:solidFill>
                  <a:srgbClr val="000000"/>
                </a:solidFill>
                <a:latin typeface="Monaco"/>
                <a:ea typeface="Monaco"/>
                <a:cs typeface="Monaco"/>
                <a:sym typeface="Monaco"/>
              </a:defRPr>
            </a:pPr>
            <a:r>
              <a:t>有n个节点，给定n-1条边使其连接成一棵树，每条边有正数边权</a:t>
            </a:r>
          </a:p>
          <a:p>
            <a:pPr algn="l" defTabSz="457200">
              <a:defRPr sz="3600">
                <a:solidFill>
                  <a:srgbClr val="000000"/>
                </a:solidFill>
                <a:latin typeface="Monaco"/>
                <a:ea typeface="Monaco"/>
                <a:cs typeface="Monaco"/>
                <a:sym typeface="Monaco"/>
              </a:defRPr>
            </a:pPr>
            <a:r>
              <a:t>给定很多运输计划，每个运输计划(a,b)表示从a去往b</a:t>
            </a:r>
          </a:p>
          <a:p>
            <a:pPr algn="l" defTabSz="457200">
              <a:defRPr sz="3600">
                <a:solidFill>
                  <a:srgbClr val="000000"/>
                </a:solidFill>
                <a:latin typeface="Monaco"/>
                <a:ea typeface="Monaco"/>
                <a:cs typeface="Monaco"/>
                <a:sym typeface="Monaco"/>
              </a:defRPr>
            </a:pPr>
            <a:r>
              <a:t>每个运输计划的代价就是沿途边权和，运输计划之间完全互不干扰</a:t>
            </a:r>
          </a:p>
          <a:p>
            <a:pPr algn="l" defTabSz="457200">
              <a:defRPr sz="3600">
                <a:solidFill>
                  <a:srgbClr val="000000"/>
                </a:solidFill>
                <a:latin typeface="Monaco"/>
                <a:ea typeface="Monaco"/>
                <a:cs typeface="Monaco"/>
                <a:sym typeface="Monaco"/>
              </a:defRPr>
            </a:pPr>
            <a:r>
              <a:t>你只能选择一条边，将其边权变成0</a:t>
            </a:r>
          </a:p>
          <a:p>
            <a:pPr algn="l" defTabSz="457200">
              <a:defRPr sz="3600">
                <a:solidFill>
                  <a:srgbClr val="000000"/>
                </a:solidFill>
                <a:latin typeface="Monaco"/>
                <a:ea typeface="Monaco"/>
                <a:cs typeface="Monaco"/>
                <a:sym typeface="Monaco"/>
              </a:defRPr>
            </a:pPr>
            <a:r>
              <a:t>你的目的是让所有运输计划代价的最大值尽量小</a:t>
            </a:r>
          </a:p>
          <a:p>
            <a:pPr algn="l" defTabSz="457200">
              <a:defRPr sz="3600">
                <a:solidFill>
                  <a:srgbClr val="000000"/>
                </a:solidFill>
                <a:latin typeface="Monaco"/>
                <a:ea typeface="Monaco"/>
                <a:cs typeface="Monaco"/>
                <a:sym typeface="Monaco"/>
              </a:defRPr>
            </a:pPr>
            <a:r>
              <a:t>返回所有运输计划代价的最大值最小能是多少</a:t>
            </a:r>
          </a:p>
          <a:p>
            <a:pPr algn="l" defTabSz="457200">
              <a:defRPr sz="3600">
                <a:solidFill>
                  <a:srgbClr val="000000"/>
                </a:solidFill>
                <a:latin typeface="Monaco"/>
                <a:ea typeface="Monaco"/>
                <a:cs typeface="Monaco"/>
                <a:sym typeface="Monaco"/>
              </a:defRPr>
            </a:pPr>
            <a:r>
              <a:t>测试链接 : </a:t>
            </a:r>
            <a:r>
              <a:rPr>
                <a:hlinkClick r:id="rId2" invalidUrl="" action="" tgtFrame="" tooltip="" history="1" highlightClick="0" endSnd="0"/>
              </a:rPr>
              <a:t>https://www.luogu.com.cn/problem/P2680</a:t>
            </a:r>
          </a:p>
          <a:p>
            <a:pPr algn="l" defTabSz="457200">
              <a:defRPr sz="3600">
                <a:solidFill>
                  <a:srgbClr val="000000"/>
                </a:solidFill>
                <a:latin typeface="Monaco"/>
                <a:ea typeface="Monaco"/>
                <a:cs typeface="Monaco"/>
                <a:sym typeface="Monaco"/>
              </a:defRPr>
            </a:pPr>
          </a:p>
          <a:p>
            <a:pPr algn="l" defTabSz="457200">
              <a:defRPr sz="3600">
                <a:solidFill>
                  <a:srgbClr val="000000"/>
                </a:solidFill>
                <a:latin typeface="Monaco"/>
                <a:ea typeface="Monaco"/>
                <a:cs typeface="Monaco"/>
                <a:sym typeface="Monaco"/>
              </a:defRPr>
            </a:pPr>
          </a:p>
          <a:p>
            <a:pPr algn="l" defTabSz="457200">
              <a:defRPr sz="3600">
                <a:solidFill>
                  <a:srgbClr val="000000"/>
                </a:solidFill>
                <a:latin typeface="Monaco"/>
                <a:ea typeface="Monaco"/>
                <a:cs typeface="Monaco"/>
                <a:sym typeface="Monaco"/>
              </a:defRPr>
            </a:pPr>
            <a:r>
              <a:t>讲解051 - 二分答案法，一定要先掌握</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