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6E6E6"/>
    <a:srgbClr val="FF8000"/>
    <a:srgbClr val="339966"/>
    <a:srgbClr val="008040"/>
    <a:srgbClr val="00FF00"/>
    <a:srgbClr val="800080"/>
    <a:srgbClr val="8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4668" autoAdjust="0"/>
  </p:normalViewPr>
  <p:slideViewPr>
    <p:cSldViewPr snapToGrid="0" snapToObjects="1">
      <p:cViewPr>
        <p:scale>
          <a:sx n="200" d="100"/>
          <a:sy n="200" d="100"/>
        </p:scale>
        <p:origin x="23880" y="233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HD:Users:pwilmart:Dropbox:meetings:ASMS_2013:Figu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HD:Users:pwilmart:Dropbox:meetings:ASMS_2013:Figu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HD:Users:pwilmart:Dropbox:meetings:ASMS_2013:Figu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HD:Users:pwilmart:Dropbox:meetings:ASMS_2013: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3-Day Human Lens (LCQ)</a:t>
            </a:r>
          </a:p>
        </c:rich>
      </c:tx>
      <c:layout/>
      <c:overlay val="0"/>
    </c:title>
    <c:autoTitleDeleted val="0"/>
    <c:plotArea>
      <c:layout/>
      <c:scatterChart>
        <c:scatterStyle val="lineMarker"/>
        <c:varyColors val="0"/>
        <c:ser>
          <c:idx val="0"/>
          <c:order val="0"/>
          <c:tx>
            <c:v>X!Tandem</c:v>
          </c:tx>
          <c:spPr>
            <a:effectLst/>
          </c:spPr>
          <c:marker>
            <c:spPr>
              <a:effectLst/>
            </c:spPr>
          </c:marker>
          <c:xVal>
            <c:numRef>
              <c:f>Fragment_ion!$C$3:$C$9</c:f>
              <c:numCache>
                <c:formatCode>0.0</c:formatCode>
                <c:ptCount val="7"/>
                <c:pt idx="0">
                  <c:v>0.2</c:v>
                </c:pt>
                <c:pt idx="1">
                  <c:v>0.3</c:v>
                </c:pt>
                <c:pt idx="2">
                  <c:v>0.4</c:v>
                </c:pt>
                <c:pt idx="3">
                  <c:v>0.5</c:v>
                </c:pt>
                <c:pt idx="4">
                  <c:v>0.6</c:v>
                </c:pt>
                <c:pt idx="5">
                  <c:v>0.8</c:v>
                </c:pt>
                <c:pt idx="6">
                  <c:v>1.0</c:v>
                </c:pt>
              </c:numCache>
            </c:numRef>
          </c:xVal>
          <c:yVal>
            <c:numRef>
              <c:f>Fragment_ion!$E$3:$E$9</c:f>
              <c:numCache>
                <c:formatCode>General</c:formatCode>
                <c:ptCount val="7"/>
                <c:pt idx="0">
                  <c:v>4474.0</c:v>
                </c:pt>
                <c:pt idx="1">
                  <c:v>4763.0</c:v>
                </c:pt>
                <c:pt idx="2">
                  <c:v>4723.0</c:v>
                </c:pt>
                <c:pt idx="3">
                  <c:v>4698.0</c:v>
                </c:pt>
                <c:pt idx="4">
                  <c:v>4466.0</c:v>
                </c:pt>
                <c:pt idx="5">
                  <c:v>4137.0</c:v>
                </c:pt>
                <c:pt idx="6">
                  <c:v>3727.0</c:v>
                </c:pt>
              </c:numCache>
            </c:numRef>
          </c:yVal>
          <c:smooth val="0"/>
        </c:ser>
        <c:ser>
          <c:idx val="1"/>
          <c:order val="1"/>
          <c:tx>
            <c:v>Mascot</c:v>
          </c:tx>
          <c:spPr>
            <a:effectLst/>
          </c:spPr>
          <c:marker>
            <c:spPr>
              <a:effectLst/>
            </c:spPr>
          </c:marker>
          <c:xVal>
            <c:numRef>
              <c:f>Fragment_ion!$C$10:$C$13</c:f>
              <c:numCache>
                <c:formatCode>0.0</c:formatCode>
                <c:ptCount val="4"/>
                <c:pt idx="0">
                  <c:v>0.4</c:v>
                </c:pt>
                <c:pt idx="1">
                  <c:v>0.6</c:v>
                </c:pt>
                <c:pt idx="2">
                  <c:v>0.8</c:v>
                </c:pt>
                <c:pt idx="3">
                  <c:v>1.0</c:v>
                </c:pt>
              </c:numCache>
            </c:numRef>
          </c:xVal>
          <c:yVal>
            <c:numRef>
              <c:f>Fragment_ion!$E$10:$E$13</c:f>
              <c:numCache>
                <c:formatCode>General</c:formatCode>
                <c:ptCount val="4"/>
                <c:pt idx="0">
                  <c:v>5008.0</c:v>
                </c:pt>
                <c:pt idx="1">
                  <c:v>5322.0</c:v>
                </c:pt>
                <c:pt idx="2">
                  <c:v>5287.0</c:v>
                </c:pt>
                <c:pt idx="3">
                  <c:v>5055.0</c:v>
                </c:pt>
              </c:numCache>
            </c:numRef>
          </c:yVal>
          <c:smooth val="0"/>
        </c:ser>
        <c:ser>
          <c:idx val="2"/>
          <c:order val="2"/>
          <c:tx>
            <c:v>SEQUEST</c:v>
          </c:tx>
          <c:spPr>
            <a:effectLst/>
          </c:spPr>
          <c:marker>
            <c:spPr>
              <a:effectLst/>
            </c:spPr>
          </c:marker>
          <c:xVal>
            <c:numRef>
              <c:f>Fragment_ion!$C$14:$C$16</c:f>
              <c:numCache>
                <c:formatCode>0.0</c:formatCode>
                <c:ptCount val="3"/>
                <c:pt idx="0">
                  <c:v>0.6</c:v>
                </c:pt>
                <c:pt idx="1">
                  <c:v>0.8</c:v>
                </c:pt>
                <c:pt idx="2">
                  <c:v>1.0</c:v>
                </c:pt>
              </c:numCache>
            </c:numRef>
          </c:xVal>
          <c:yVal>
            <c:numRef>
              <c:f>Fragment_ion!$E$14:$E$16</c:f>
              <c:numCache>
                <c:formatCode>General</c:formatCode>
                <c:ptCount val="3"/>
                <c:pt idx="0">
                  <c:v>6578.995</c:v>
                </c:pt>
                <c:pt idx="1">
                  <c:v>6792.5</c:v>
                </c:pt>
                <c:pt idx="2">
                  <c:v>7211.295</c:v>
                </c:pt>
              </c:numCache>
            </c:numRef>
          </c:yVal>
          <c:smooth val="0"/>
        </c:ser>
        <c:dLbls>
          <c:showLegendKey val="0"/>
          <c:showVal val="0"/>
          <c:showCatName val="0"/>
          <c:showSerName val="0"/>
          <c:showPercent val="0"/>
          <c:showBubbleSize val="0"/>
        </c:dLbls>
        <c:axId val="2073811144"/>
        <c:axId val="2073816728"/>
      </c:scatterChart>
      <c:valAx>
        <c:axId val="2073811144"/>
        <c:scaling>
          <c:orientation val="minMax"/>
          <c:max val="1.0"/>
        </c:scaling>
        <c:delete val="0"/>
        <c:axPos val="b"/>
        <c:title>
          <c:tx>
            <c:rich>
              <a:bodyPr/>
              <a:lstStyle/>
              <a:p>
                <a:pPr>
                  <a:defRPr sz="1800"/>
                </a:pPr>
                <a:r>
                  <a:rPr lang="en-US" sz="1800"/>
                  <a:t>Monoisotopic Fragment Ion Tolerance (Da)</a:t>
                </a:r>
              </a:p>
            </c:rich>
          </c:tx>
          <c:layout/>
          <c:overlay val="0"/>
        </c:title>
        <c:numFmt formatCode="0.0" sourceLinked="1"/>
        <c:majorTickMark val="out"/>
        <c:minorTickMark val="none"/>
        <c:tickLblPos val="nextTo"/>
        <c:txPr>
          <a:bodyPr/>
          <a:lstStyle/>
          <a:p>
            <a:pPr>
              <a:defRPr lang="en-US" sz="1600" b="1"/>
            </a:pPr>
            <a:endParaRPr lang="en-US"/>
          </a:p>
        </c:txPr>
        <c:crossAx val="2073816728"/>
        <c:crosses val="autoZero"/>
        <c:crossBetween val="midCat"/>
      </c:valAx>
      <c:valAx>
        <c:axId val="2073816728"/>
        <c:scaling>
          <c:orientation val="minMax"/>
        </c:scaling>
        <c:delete val="0"/>
        <c:axPos val="l"/>
        <c:majorGridlines/>
        <c:title>
          <c:tx>
            <c:rich>
              <a:bodyPr rot="-5400000" vert="horz"/>
              <a:lstStyle/>
              <a:p>
                <a:pPr>
                  <a:defRPr sz="1800"/>
                </a:pPr>
                <a:r>
                  <a:rPr lang="en-US" sz="1800"/>
                  <a:t>Identified</a:t>
                </a:r>
                <a:r>
                  <a:rPr lang="en-US" sz="1800" baseline="0"/>
                  <a:t> Peptides</a:t>
                </a:r>
                <a:r>
                  <a:rPr lang="en-US" sz="1800"/>
                  <a:t> (5% FDR)</a:t>
                </a:r>
              </a:p>
            </c:rich>
          </c:tx>
          <c:layout/>
          <c:overlay val="0"/>
        </c:title>
        <c:numFmt formatCode="General" sourceLinked="1"/>
        <c:majorTickMark val="out"/>
        <c:minorTickMark val="none"/>
        <c:tickLblPos val="nextTo"/>
        <c:txPr>
          <a:bodyPr/>
          <a:lstStyle/>
          <a:p>
            <a:pPr>
              <a:defRPr sz="1600" b="1"/>
            </a:pPr>
            <a:endParaRPr lang="en-US"/>
          </a:p>
        </c:txPr>
        <c:crossAx val="2073811144"/>
        <c:crosses val="autoZero"/>
        <c:crossBetween val="midCat"/>
      </c:valAx>
    </c:plotArea>
    <c:legend>
      <c:legendPos val="r"/>
      <c:layout/>
      <c:overlay val="0"/>
      <c:txPr>
        <a:bodyPr/>
        <a:lstStyle/>
        <a:p>
          <a:pPr>
            <a:defRPr sz="1200"/>
          </a:pPr>
          <a:endParaRPr lang="en-US"/>
        </a:p>
      </c:txPr>
    </c:legend>
    <c:plotVisOnly val="1"/>
    <c:dispBlanksAs val="gap"/>
    <c:showDLblsOverMax val="0"/>
  </c:chart>
  <c:spPr>
    <a:solidFill>
      <a:schemeClr val="bg1"/>
    </a:solidFill>
    <a:ln w="31750">
      <a:solidFill>
        <a:schemeClr val="tx1"/>
      </a:solidFill>
    </a:ln>
    <a:effectLst>
      <a:outerShdw blurRad="50800" dist="38100" dir="2700000" algn="tl" rotWithShape="0">
        <a:prstClr val="black">
          <a:alpha val="40000"/>
        </a:prstClr>
      </a:outerShdw>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Yeast (LTQ)</a:t>
            </a:r>
          </a:p>
        </c:rich>
      </c:tx>
      <c:layout/>
      <c:overlay val="0"/>
    </c:title>
    <c:autoTitleDeleted val="0"/>
    <c:plotArea>
      <c:layout/>
      <c:scatterChart>
        <c:scatterStyle val="lineMarker"/>
        <c:varyColors val="0"/>
        <c:ser>
          <c:idx val="0"/>
          <c:order val="0"/>
          <c:tx>
            <c:v>X!Tandem</c:v>
          </c:tx>
          <c:spPr>
            <a:effectLst/>
          </c:spPr>
          <c:marker>
            <c:spPr>
              <a:effectLst/>
            </c:spPr>
          </c:marker>
          <c:xVal>
            <c:numRef>
              <c:f>Fragment_ion!$C$20:$C$26</c:f>
              <c:numCache>
                <c:formatCode>0.0</c:formatCode>
                <c:ptCount val="7"/>
                <c:pt idx="0">
                  <c:v>0.2</c:v>
                </c:pt>
                <c:pt idx="1">
                  <c:v>0.3</c:v>
                </c:pt>
                <c:pt idx="2">
                  <c:v>0.4</c:v>
                </c:pt>
                <c:pt idx="3">
                  <c:v>0.5</c:v>
                </c:pt>
                <c:pt idx="4">
                  <c:v>0.6</c:v>
                </c:pt>
                <c:pt idx="5">
                  <c:v>0.8</c:v>
                </c:pt>
                <c:pt idx="6">
                  <c:v>1.0</c:v>
                </c:pt>
              </c:numCache>
            </c:numRef>
          </c:xVal>
          <c:yVal>
            <c:numRef>
              <c:f>Fragment_ion!$E$20:$E$26</c:f>
              <c:numCache>
                <c:formatCode>General</c:formatCode>
                <c:ptCount val="7"/>
                <c:pt idx="0">
                  <c:v>9997.0</c:v>
                </c:pt>
                <c:pt idx="1">
                  <c:v>10413.0</c:v>
                </c:pt>
                <c:pt idx="2">
                  <c:v>10079.0</c:v>
                </c:pt>
                <c:pt idx="3">
                  <c:v>9434.0</c:v>
                </c:pt>
                <c:pt idx="4">
                  <c:v>8825.0</c:v>
                </c:pt>
                <c:pt idx="5">
                  <c:v>7396.0</c:v>
                </c:pt>
                <c:pt idx="6">
                  <c:v>6449.0</c:v>
                </c:pt>
              </c:numCache>
            </c:numRef>
          </c:yVal>
          <c:smooth val="0"/>
        </c:ser>
        <c:ser>
          <c:idx val="1"/>
          <c:order val="1"/>
          <c:tx>
            <c:v>Mascot</c:v>
          </c:tx>
          <c:spPr>
            <a:effectLst/>
          </c:spPr>
          <c:marker>
            <c:spPr>
              <a:effectLst/>
            </c:spPr>
          </c:marker>
          <c:xVal>
            <c:numRef>
              <c:f>Fragment_ion!$C$27:$C$30</c:f>
              <c:numCache>
                <c:formatCode>0.0</c:formatCode>
                <c:ptCount val="4"/>
                <c:pt idx="0">
                  <c:v>0.4</c:v>
                </c:pt>
                <c:pt idx="1">
                  <c:v>0.6</c:v>
                </c:pt>
                <c:pt idx="2">
                  <c:v>0.8</c:v>
                </c:pt>
                <c:pt idx="3">
                  <c:v>1.0</c:v>
                </c:pt>
              </c:numCache>
            </c:numRef>
          </c:xVal>
          <c:yVal>
            <c:numRef>
              <c:f>Fragment_ion!$E$27:$E$30</c:f>
              <c:numCache>
                <c:formatCode>General</c:formatCode>
                <c:ptCount val="4"/>
                <c:pt idx="0">
                  <c:v>9945.0</c:v>
                </c:pt>
                <c:pt idx="1">
                  <c:v>10220.0</c:v>
                </c:pt>
                <c:pt idx="2">
                  <c:v>10330.0</c:v>
                </c:pt>
                <c:pt idx="3">
                  <c:v>8939.0</c:v>
                </c:pt>
              </c:numCache>
            </c:numRef>
          </c:yVal>
          <c:smooth val="0"/>
        </c:ser>
        <c:ser>
          <c:idx val="2"/>
          <c:order val="2"/>
          <c:tx>
            <c:v>SEQUEST</c:v>
          </c:tx>
          <c:spPr>
            <a:effectLst/>
          </c:spPr>
          <c:marker>
            <c:spPr>
              <a:effectLst/>
            </c:spPr>
          </c:marker>
          <c:xVal>
            <c:numRef>
              <c:f>Fragment_ion!$C$31:$C$33</c:f>
              <c:numCache>
                <c:formatCode>0.0</c:formatCode>
                <c:ptCount val="3"/>
                <c:pt idx="0">
                  <c:v>0.6</c:v>
                </c:pt>
                <c:pt idx="1">
                  <c:v>0.8</c:v>
                </c:pt>
                <c:pt idx="2">
                  <c:v>1.0</c:v>
                </c:pt>
              </c:numCache>
            </c:numRef>
          </c:xVal>
          <c:yVal>
            <c:numRef>
              <c:f>Fragment_ion!$E$31:$E$33</c:f>
              <c:numCache>
                <c:formatCode>General</c:formatCode>
                <c:ptCount val="3"/>
                <c:pt idx="0">
                  <c:v>12384.0</c:v>
                </c:pt>
                <c:pt idx="1">
                  <c:v>12450.0</c:v>
                </c:pt>
                <c:pt idx="2">
                  <c:v>12938.0</c:v>
                </c:pt>
              </c:numCache>
            </c:numRef>
          </c:yVal>
          <c:smooth val="0"/>
        </c:ser>
        <c:dLbls>
          <c:showLegendKey val="0"/>
          <c:showVal val="0"/>
          <c:showCatName val="0"/>
          <c:showSerName val="0"/>
          <c:showPercent val="0"/>
          <c:showBubbleSize val="0"/>
        </c:dLbls>
        <c:axId val="2052584776"/>
        <c:axId val="2050185976"/>
      </c:scatterChart>
      <c:valAx>
        <c:axId val="2052584776"/>
        <c:scaling>
          <c:orientation val="minMax"/>
          <c:max val="1.0"/>
        </c:scaling>
        <c:delete val="0"/>
        <c:axPos val="b"/>
        <c:title>
          <c:tx>
            <c:rich>
              <a:bodyPr/>
              <a:lstStyle/>
              <a:p>
                <a:pPr>
                  <a:defRPr sz="1800"/>
                </a:pPr>
                <a:r>
                  <a:rPr lang="en-US" sz="1800"/>
                  <a:t>Monoisotpic Fragment Ion Tolerance</a:t>
                </a:r>
                <a:r>
                  <a:rPr lang="en-US" sz="1800" baseline="0"/>
                  <a:t> (Da)</a:t>
                </a:r>
                <a:endParaRPr lang="en-US" sz="1800"/>
              </a:p>
            </c:rich>
          </c:tx>
          <c:layout/>
          <c:overlay val="0"/>
        </c:title>
        <c:numFmt formatCode="0.0" sourceLinked="1"/>
        <c:majorTickMark val="out"/>
        <c:minorTickMark val="none"/>
        <c:tickLblPos val="nextTo"/>
        <c:txPr>
          <a:bodyPr/>
          <a:lstStyle/>
          <a:p>
            <a:pPr>
              <a:defRPr sz="1600" b="1"/>
            </a:pPr>
            <a:endParaRPr lang="en-US"/>
          </a:p>
        </c:txPr>
        <c:crossAx val="2050185976"/>
        <c:crosses val="autoZero"/>
        <c:crossBetween val="midCat"/>
      </c:valAx>
      <c:valAx>
        <c:axId val="2050185976"/>
        <c:scaling>
          <c:orientation val="minMax"/>
        </c:scaling>
        <c:delete val="0"/>
        <c:axPos val="l"/>
        <c:majorGridlines/>
        <c:title>
          <c:tx>
            <c:rich>
              <a:bodyPr rot="-5400000" vert="horz"/>
              <a:lstStyle/>
              <a:p>
                <a:pPr>
                  <a:defRPr sz="1800"/>
                </a:pPr>
                <a:r>
                  <a:rPr lang="en-US" sz="1800"/>
                  <a:t>Identified Peptides (5% FDR)</a:t>
                </a:r>
              </a:p>
            </c:rich>
          </c:tx>
          <c:layout/>
          <c:overlay val="0"/>
        </c:title>
        <c:numFmt formatCode="General" sourceLinked="1"/>
        <c:majorTickMark val="out"/>
        <c:minorTickMark val="none"/>
        <c:tickLblPos val="nextTo"/>
        <c:txPr>
          <a:bodyPr/>
          <a:lstStyle/>
          <a:p>
            <a:pPr>
              <a:defRPr sz="1600" b="1"/>
            </a:pPr>
            <a:endParaRPr lang="en-US"/>
          </a:p>
        </c:txPr>
        <c:crossAx val="2052584776"/>
        <c:crosses val="autoZero"/>
        <c:crossBetween val="midCat"/>
      </c:valAx>
    </c:plotArea>
    <c:legend>
      <c:legendPos val="r"/>
      <c:layout/>
      <c:overlay val="0"/>
      <c:txPr>
        <a:bodyPr/>
        <a:lstStyle/>
        <a:p>
          <a:pPr>
            <a:defRPr sz="1200"/>
          </a:pPr>
          <a:endParaRPr lang="en-US"/>
        </a:p>
      </c:txPr>
    </c:legend>
    <c:plotVisOnly val="1"/>
    <c:dispBlanksAs val="gap"/>
    <c:showDLblsOverMax val="0"/>
  </c:chart>
  <c:spPr>
    <a:solidFill>
      <a:srgbClr val="FFFFFF"/>
    </a:solidFill>
    <a:ln w="31750">
      <a:solidFill>
        <a:schemeClr val="tx1"/>
      </a:solidFill>
    </a:ln>
    <a:effectLst>
      <a:outerShdw blurRad="50800" dist="38100" dir="2700000" algn="tl" rotWithShape="0">
        <a:prstClr val="black">
          <a:alpha val="40000"/>
        </a:prstClr>
      </a:outerShdw>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Yeast (LTQ)</a:t>
            </a:r>
          </a:p>
        </c:rich>
      </c:tx>
      <c:layout/>
      <c:overlay val="0"/>
    </c:title>
    <c:autoTitleDeleted val="0"/>
    <c:plotArea>
      <c:layout/>
      <c:scatterChart>
        <c:scatterStyle val="lineMarker"/>
        <c:varyColors val="0"/>
        <c:ser>
          <c:idx val="0"/>
          <c:order val="0"/>
          <c:tx>
            <c:v>X!Tandem</c:v>
          </c:tx>
          <c:spPr>
            <a:effectLst/>
          </c:spPr>
          <c:marker>
            <c:spPr>
              <a:effectLst/>
            </c:spPr>
          </c:marker>
          <c:xVal>
            <c:numRef>
              <c:f>Parent_ion!$C$18:$C$22</c:f>
              <c:numCache>
                <c:formatCode>0.0</c:formatCode>
                <c:ptCount val="5"/>
                <c:pt idx="0">
                  <c:v>2.0</c:v>
                </c:pt>
                <c:pt idx="1">
                  <c:v>2.5</c:v>
                </c:pt>
                <c:pt idx="2">
                  <c:v>3.0</c:v>
                </c:pt>
                <c:pt idx="3">
                  <c:v>4.0</c:v>
                </c:pt>
                <c:pt idx="4">
                  <c:v>5.0</c:v>
                </c:pt>
              </c:numCache>
            </c:numRef>
          </c:xVal>
          <c:yVal>
            <c:numRef>
              <c:f>Parent_ion!$D$18:$D$22</c:f>
              <c:numCache>
                <c:formatCode>General</c:formatCode>
                <c:ptCount val="5"/>
                <c:pt idx="0">
                  <c:v>8726.0</c:v>
                </c:pt>
                <c:pt idx="1">
                  <c:v>9472.0</c:v>
                </c:pt>
                <c:pt idx="2">
                  <c:v>9875.0</c:v>
                </c:pt>
                <c:pt idx="3">
                  <c:v>10079.0</c:v>
                </c:pt>
                <c:pt idx="4">
                  <c:v>10128.0</c:v>
                </c:pt>
              </c:numCache>
            </c:numRef>
          </c:yVal>
          <c:smooth val="0"/>
        </c:ser>
        <c:ser>
          <c:idx val="1"/>
          <c:order val="1"/>
          <c:tx>
            <c:v>Mascot</c:v>
          </c:tx>
          <c:spPr>
            <a:effectLst/>
          </c:spPr>
          <c:marker>
            <c:spPr>
              <a:effectLst/>
            </c:spPr>
          </c:marker>
          <c:xVal>
            <c:numRef>
              <c:f>Parent_ion!$C$23:$C$27</c:f>
              <c:numCache>
                <c:formatCode>0.0</c:formatCode>
                <c:ptCount val="5"/>
                <c:pt idx="0">
                  <c:v>2.0</c:v>
                </c:pt>
                <c:pt idx="1">
                  <c:v>2.5</c:v>
                </c:pt>
                <c:pt idx="2">
                  <c:v>3.0</c:v>
                </c:pt>
                <c:pt idx="3">
                  <c:v>4.0</c:v>
                </c:pt>
                <c:pt idx="4">
                  <c:v>5.0</c:v>
                </c:pt>
              </c:numCache>
            </c:numRef>
          </c:xVal>
          <c:yVal>
            <c:numRef>
              <c:f>Parent_ion!$D$23:$D$27</c:f>
              <c:numCache>
                <c:formatCode>General</c:formatCode>
                <c:ptCount val="5"/>
                <c:pt idx="0">
                  <c:v>9113.0</c:v>
                </c:pt>
                <c:pt idx="1">
                  <c:v>9686.0</c:v>
                </c:pt>
                <c:pt idx="2">
                  <c:v>10051.0</c:v>
                </c:pt>
                <c:pt idx="3">
                  <c:v>10220.0</c:v>
                </c:pt>
                <c:pt idx="4">
                  <c:v>10121.0</c:v>
                </c:pt>
              </c:numCache>
            </c:numRef>
          </c:yVal>
          <c:smooth val="0"/>
        </c:ser>
        <c:ser>
          <c:idx val="2"/>
          <c:order val="2"/>
          <c:tx>
            <c:v>SEQUEST</c:v>
          </c:tx>
          <c:spPr>
            <a:effectLst/>
          </c:spPr>
          <c:marker>
            <c:spPr>
              <a:effectLst/>
            </c:spPr>
          </c:marker>
          <c:xVal>
            <c:numRef>
              <c:f>Parent_ion!$C$28:$C$32</c:f>
              <c:numCache>
                <c:formatCode>0.0</c:formatCode>
                <c:ptCount val="5"/>
                <c:pt idx="0">
                  <c:v>2.0</c:v>
                </c:pt>
                <c:pt idx="1">
                  <c:v>2.5</c:v>
                </c:pt>
                <c:pt idx="2">
                  <c:v>3.0</c:v>
                </c:pt>
                <c:pt idx="3">
                  <c:v>4.0</c:v>
                </c:pt>
                <c:pt idx="4">
                  <c:v>5.0</c:v>
                </c:pt>
              </c:numCache>
            </c:numRef>
          </c:xVal>
          <c:yVal>
            <c:numRef>
              <c:f>Parent_ion!$D$28:$D$32</c:f>
              <c:numCache>
                <c:formatCode>General</c:formatCode>
                <c:ptCount val="5"/>
                <c:pt idx="0">
                  <c:v>10628.0</c:v>
                </c:pt>
                <c:pt idx="1">
                  <c:v>11598.0</c:v>
                </c:pt>
                <c:pt idx="2">
                  <c:v>12312.0</c:v>
                </c:pt>
                <c:pt idx="3">
                  <c:v>12938.0</c:v>
                </c:pt>
                <c:pt idx="4">
                  <c:v>13275.0</c:v>
                </c:pt>
              </c:numCache>
            </c:numRef>
          </c:yVal>
          <c:smooth val="0"/>
        </c:ser>
        <c:dLbls>
          <c:showLegendKey val="0"/>
          <c:showVal val="0"/>
          <c:showCatName val="0"/>
          <c:showSerName val="0"/>
          <c:showPercent val="0"/>
          <c:showBubbleSize val="0"/>
        </c:dLbls>
        <c:axId val="2052991672"/>
        <c:axId val="2052997208"/>
      </c:scatterChart>
      <c:valAx>
        <c:axId val="2052991672"/>
        <c:scaling>
          <c:orientation val="minMax"/>
          <c:max val="5.0"/>
          <c:min val="1.5"/>
        </c:scaling>
        <c:delete val="0"/>
        <c:axPos val="b"/>
        <c:title>
          <c:tx>
            <c:rich>
              <a:bodyPr/>
              <a:lstStyle/>
              <a:p>
                <a:pPr>
                  <a:defRPr sz="1800"/>
                </a:pPr>
                <a:r>
                  <a:rPr lang="en-US" sz="1800"/>
                  <a:t>Monoisotopic Parent Ion Tolerance (Da)</a:t>
                </a:r>
              </a:p>
            </c:rich>
          </c:tx>
          <c:layout/>
          <c:overlay val="0"/>
        </c:title>
        <c:numFmt formatCode="0.0" sourceLinked="1"/>
        <c:majorTickMark val="out"/>
        <c:minorTickMark val="none"/>
        <c:tickLblPos val="nextTo"/>
        <c:txPr>
          <a:bodyPr/>
          <a:lstStyle/>
          <a:p>
            <a:pPr>
              <a:defRPr sz="1600"/>
            </a:pPr>
            <a:endParaRPr lang="en-US"/>
          </a:p>
        </c:txPr>
        <c:crossAx val="2052997208"/>
        <c:crosses val="autoZero"/>
        <c:crossBetween val="midCat"/>
        <c:majorUnit val="0.5"/>
      </c:valAx>
      <c:valAx>
        <c:axId val="2052997208"/>
        <c:scaling>
          <c:orientation val="minMax"/>
        </c:scaling>
        <c:delete val="0"/>
        <c:axPos val="l"/>
        <c:majorGridlines/>
        <c:title>
          <c:tx>
            <c:rich>
              <a:bodyPr rot="-5400000" vert="horz"/>
              <a:lstStyle/>
              <a:p>
                <a:pPr>
                  <a:defRPr sz="1800"/>
                </a:pPr>
                <a:r>
                  <a:rPr lang="en-US" sz="1800"/>
                  <a:t>Identified Peptides (5% FDR)</a:t>
                </a:r>
              </a:p>
            </c:rich>
          </c:tx>
          <c:layout/>
          <c:overlay val="0"/>
        </c:title>
        <c:numFmt formatCode="General" sourceLinked="1"/>
        <c:majorTickMark val="out"/>
        <c:minorTickMark val="none"/>
        <c:tickLblPos val="nextTo"/>
        <c:txPr>
          <a:bodyPr/>
          <a:lstStyle/>
          <a:p>
            <a:pPr>
              <a:defRPr sz="1600"/>
            </a:pPr>
            <a:endParaRPr lang="en-US"/>
          </a:p>
        </c:txPr>
        <c:crossAx val="2052991672"/>
        <c:crosses val="autoZero"/>
        <c:crossBetween val="midCat"/>
      </c:valAx>
    </c:plotArea>
    <c:legend>
      <c:legendPos val="r"/>
      <c:layout/>
      <c:overlay val="0"/>
      <c:txPr>
        <a:bodyPr/>
        <a:lstStyle/>
        <a:p>
          <a:pPr>
            <a:defRPr sz="1200"/>
          </a:pPr>
          <a:endParaRPr lang="en-US"/>
        </a:p>
      </c:txPr>
    </c:legend>
    <c:plotVisOnly val="1"/>
    <c:dispBlanksAs val="gap"/>
    <c:showDLblsOverMax val="0"/>
  </c:chart>
  <c:spPr>
    <a:solidFill>
      <a:schemeClr val="bg1"/>
    </a:solidFill>
    <a:ln w="31750">
      <a:solidFill>
        <a:schemeClr val="tx1"/>
      </a:solidFill>
    </a:ln>
    <a:effectLst>
      <a:outerShdw blurRad="50800" dist="38100" dir="2700000" algn="tl" rotWithShape="0">
        <a:srgbClr val="000000">
          <a:alpha val="43000"/>
        </a:srgbClr>
      </a:outerShdw>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00"/>
            </a:pPr>
            <a:r>
              <a:rPr lang="en-US" sz="2000"/>
              <a:t>3-Day</a:t>
            </a:r>
            <a:r>
              <a:rPr lang="en-US" sz="2000" baseline="0"/>
              <a:t> Human Lens (LCQ)</a:t>
            </a:r>
            <a:endParaRPr lang="en-US" sz="2000"/>
          </a:p>
        </c:rich>
      </c:tx>
      <c:layout/>
      <c:overlay val="0"/>
    </c:title>
    <c:autoTitleDeleted val="0"/>
    <c:plotArea>
      <c:layout/>
      <c:scatterChart>
        <c:scatterStyle val="lineMarker"/>
        <c:varyColors val="0"/>
        <c:ser>
          <c:idx val="0"/>
          <c:order val="0"/>
          <c:tx>
            <c:v>X!Tandem</c:v>
          </c:tx>
          <c:spPr>
            <a:effectLst/>
          </c:spPr>
          <c:marker>
            <c:spPr>
              <a:effectLst/>
            </c:spPr>
          </c:marker>
          <c:xVal>
            <c:numRef>
              <c:f>Parent_ion!$C$2:$C$6</c:f>
              <c:numCache>
                <c:formatCode>0.0</c:formatCode>
                <c:ptCount val="5"/>
                <c:pt idx="0">
                  <c:v>2.0</c:v>
                </c:pt>
                <c:pt idx="1">
                  <c:v>2.5</c:v>
                </c:pt>
                <c:pt idx="2">
                  <c:v>3.0</c:v>
                </c:pt>
                <c:pt idx="3">
                  <c:v>4.0</c:v>
                </c:pt>
                <c:pt idx="4">
                  <c:v>5.0</c:v>
                </c:pt>
              </c:numCache>
            </c:numRef>
          </c:xVal>
          <c:yVal>
            <c:numRef>
              <c:f>Parent_ion!$D$2:$D$6</c:f>
              <c:numCache>
                <c:formatCode>General</c:formatCode>
                <c:ptCount val="5"/>
                <c:pt idx="0">
                  <c:v>4449.0</c:v>
                </c:pt>
                <c:pt idx="1">
                  <c:v>4607.0</c:v>
                </c:pt>
                <c:pt idx="2">
                  <c:v>4617.0</c:v>
                </c:pt>
                <c:pt idx="3">
                  <c:v>4723.0</c:v>
                </c:pt>
                <c:pt idx="4">
                  <c:v>4756.0</c:v>
                </c:pt>
              </c:numCache>
            </c:numRef>
          </c:yVal>
          <c:smooth val="0"/>
        </c:ser>
        <c:ser>
          <c:idx val="1"/>
          <c:order val="1"/>
          <c:tx>
            <c:v>Mascot</c:v>
          </c:tx>
          <c:spPr>
            <a:effectLst/>
          </c:spPr>
          <c:marker>
            <c:spPr>
              <a:effectLst/>
            </c:spPr>
          </c:marker>
          <c:xVal>
            <c:numRef>
              <c:f>Parent_ion!$C$7:$C$11</c:f>
              <c:numCache>
                <c:formatCode>0.0</c:formatCode>
                <c:ptCount val="5"/>
                <c:pt idx="0">
                  <c:v>2.0</c:v>
                </c:pt>
                <c:pt idx="1">
                  <c:v>2.5</c:v>
                </c:pt>
                <c:pt idx="2">
                  <c:v>3.0</c:v>
                </c:pt>
                <c:pt idx="3">
                  <c:v>4.0</c:v>
                </c:pt>
                <c:pt idx="4">
                  <c:v>5.0</c:v>
                </c:pt>
              </c:numCache>
            </c:numRef>
          </c:xVal>
          <c:yVal>
            <c:numRef>
              <c:f>Parent_ion!$D$7:$D$11</c:f>
              <c:numCache>
                <c:formatCode>General</c:formatCode>
                <c:ptCount val="5"/>
                <c:pt idx="0">
                  <c:v>4855.0</c:v>
                </c:pt>
                <c:pt idx="1">
                  <c:v>5058.0</c:v>
                </c:pt>
                <c:pt idx="2">
                  <c:v>5143.0</c:v>
                </c:pt>
                <c:pt idx="3">
                  <c:v>5322.0</c:v>
                </c:pt>
                <c:pt idx="4">
                  <c:v>5318.0</c:v>
                </c:pt>
              </c:numCache>
            </c:numRef>
          </c:yVal>
          <c:smooth val="0"/>
        </c:ser>
        <c:ser>
          <c:idx val="2"/>
          <c:order val="2"/>
          <c:tx>
            <c:v>SEQUEST</c:v>
          </c:tx>
          <c:spPr>
            <a:effectLst/>
          </c:spPr>
          <c:marker>
            <c:spPr>
              <a:effectLst/>
            </c:spPr>
          </c:marker>
          <c:xVal>
            <c:numRef>
              <c:f>Parent_ion!$C$12:$C$16</c:f>
              <c:numCache>
                <c:formatCode>0.0</c:formatCode>
                <c:ptCount val="5"/>
                <c:pt idx="0">
                  <c:v>2.0</c:v>
                </c:pt>
                <c:pt idx="1">
                  <c:v>2.5</c:v>
                </c:pt>
                <c:pt idx="2">
                  <c:v>3.0</c:v>
                </c:pt>
                <c:pt idx="3">
                  <c:v>4.0</c:v>
                </c:pt>
                <c:pt idx="4">
                  <c:v>5.0</c:v>
                </c:pt>
              </c:numCache>
            </c:numRef>
          </c:xVal>
          <c:yVal>
            <c:numRef>
              <c:f>Parent_ion!$D$12:$D$16</c:f>
              <c:numCache>
                <c:formatCode>General</c:formatCode>
                <c:ptCount val="5"/>
                <c:pt idx="0">
                  <c:v>6357.0</c:v>
                </c:pt>
                <c:pt idx="1">
                  <c:v>6747.0</c:v>
                </c:pt>
                <c:pt idx="2">
                  <c:v>6898.0</c:v>
                </c:pt>
                <c:pt idx="3">
                  <c:v>7213.0</c:v>
                </c:pt>
                <c:pt idx="4">
                  <c:v>7391.0</c:v>
                </c:pt>
              </c:numCache>
            </c:numRef>
          </c:yVal>
          <c:smooth val="0"/>
        </c:ser>
        <c:dLbls>
          <c:showLegendKey val="0"/>
          <c:showVal val="0"/>
          <c:showCatName val="0"/>
          <c:showSerName val="0"/>
          <c:showPercent val="0"/>
          <c:showBubbleSize val="0"/>
        </c:dLbls>
        <c:axId val="2053031208"/>
        <c:axId val="2053036792"/>
      </c:scatterChart>
      <c:valAx>
        <c:axId val="2053031208"/>
        <c:scaling>
          <c:orientation val="minMax"/>
          <c:max val="5.0"/>
          <c:min val="1.5"/>
        </c:scaling>
        <c:delete val="0"/>
        <c:axPos val="b"/>
        <c:title>
          <c:tx>
            <c:rich>
              <a:bodyPr/>
              <a:lstStyle/>
              <a:p>
                <a:pPr>
                  <a:defRPr sz="1800"/>
                </a:pPr>
                <a:r>
                  <a:rPr lang="en-US" sz="1800"/>
                  <a:t>Monoisotopic Parent Ion Tolerance (Da)</a:t>
                </a:r>
              </a:p>
            </c:rich>
          </c:tx>
          <c:layout/>
          <c:overlay val="0"/>
        </c:title>
        <c:numFmt formatCode="0.0" sourceLinked="1"/>
        <c:majorTickMark val="out"/>
        <c:minorTickMark val="none"/>
        <c:tickLblPos val="nextTo"/>
        <c:txPr>
          <a:bodyPr/>
          <a:lstStyle/>
          <a:p>
            <a:pPr>
              <a:defRPr sz="1600"/>
            </a:pPr>
            <a:endParaRPr lang="en-US"/>
          </a:p>
        </c:txPr>
        <c:crossAx val="2053036792"/>
        <c:crosses val="autoZero"/>
        <c:crossBetween val="midCat"/>
        <c:majorUnit val="0.5"/>
      </c:valAx>
      <c:valAx>
        <c:axId val="2053036792"/>
        <c:scaling>
          <c:orientation val="minMax"/>
        </c:scaling>
        <c:delete val="0"/>
        <c:axPos val="l"/>
        <c:majorGridlines/>
        <c:title>
          <c:tx>
            <c:rich>
              <a:bodyPr rot="-5400000" vert="horz"/>
              <a:lstStyle/>
              <a:p>
                <a:pPr>
                  <a:defRPr sz="1800"/>
                </a:pPr>
                <a:r>
                  <a:rPr lang="en-US" sz="1800"/>
                  <a:t>Identified Peptides (5% FDR)</a:t>
                </a:r>
              </a:p>
            </c:rich>
          </c:tx>
          <c:layout/>
          <c:overlay val="0"/>
        </c:title>
        <c:numFmt formatCode="General" sourceLinked="1"/>
        <c:majorTickMark val="out"/>
        <c:minorTickMark val="none"/>
        <c:tickLblPos val="nextTo"/>
        <c:txPr>
          <a:bodyPr/>
          <a:lstStyle/>
          <a:p>
            <a:pPr>
              <a:defRPr sz="1600"/>
            </a:pPr>
            <a:endParaRPr lang="en-US"/>
          </a:p>
        </c:txPr>
        <c:crossAx val="2053031208"/>
        <c:crosses val="autoZero"/>
        <c:crossBetween val="midCat"/>
      </c:valAx>
    </c:plotArea>
    <c:legend>
      <c:legendPos val="r"/>
      <c:layout/>
      <c:overlay val="0"/>
      <c:txPr>
        <a:bodyPr/>
        <a:lstStyle/>
        <a:p>
          <a:pPr>
            <a:defRPr sz="1200"/>
          </a:pPr>
          <a:endParaRPr lang="en-US"/>
        </a:p>
      </c:txPr>
    </c:legend>
    <c:plotVisOnly val="1"/>
    <c:dispBlanksAs val="gap"/>
    <c:showDLblsOverMax val="0"/>
  </c:chart>
  <c:spPr>
    <a:solidFill>
      <a:schemeClr val="bg1"/>
    </a:solidFill>
    <a:ln w="31750">
      <a:solidFill>
        <a:schemeClr val="tx1"/>
      </a:solidFill>
    </a:ln>
    <a:effectLst>
      <a:outerShdw blurRad="50800" dist="38100" dir="2700000" algn="tl" rotWithShape="0">
        <a:srgbClr val="000000">
          <a:alpha val="43000"/>
        </a:srgbClr>
      </a:outerShdw>
    </a:effectLst>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6CBC5A-4E6F-D54E-91ED-86C6210EA511}" type="datetimeFigureOut">
              <a:rPr lang="en-US" smtClean="0"/>
              <a:pPr/>
              <a:t>6/4/13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BC5A-4E6F-D54E-91ED-86C6210EA511}" type="datetimeFigureOut">
              <a:rPr lang="en-US" smtClean="0"/>
              <a:pPr/>
              <a:t>6/4/13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BC5A-4E6F-D54E-91ED-86C6210EA511}" type="datetimeFigureOut">
              <a:rPr lang="en-US" smtClean="0"/>
              <a:pPr/>
              <a:t>6/4/13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BC5A-4E6F-D54E-91ED-86C6210EA511}" type="datetimeFigureOut">
              <a:rPr lang="en-US" smtClean="0"/>
              <a:pPr/>
              <a:t>6/4/13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6CBC5A-4E6F-D54E-91ED-86C6210EA511}" type="datetimeFigureOut">
              <a:rPr lang="en-US" smtClean="0"/>
              <a:pPr/>
              <a:t>6/4/13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6CBC5A-4E6F-D54E-91ED-86C6210EA511}" type="datetimeFigureOut">
              <a:rPr lang="en-US" smtClean="0"/>
              <a:pPr/>
              <a:t>6/4/13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6CBC5A-4E6F-D54E-91ED-86C6210EA511}" type="datetimeFigureOut">
              <a:rPr lang="en-US" smtClean="0"/>
              <a:pPr/>
              <a:t>6/4/13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6CBC5A-4E6F-D54E-91ED-86C6210EA511}" type="datetimeFigureOut">
              <a:rPr lang="en-US" smtClean="0"/>
              <a:pPr/>
              <a:t>6/4/13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TextBox 5"/>
          <p:cNvSpPr txBox="1"/>
          <p:nvPr userDrawn="1"/>
        </p:nvSpPr>
        <p:spPr>
          <a:xfrm>
            <a:off x="1828800" y="1828798"/>
            <a:ext cx="12801600" cy="29260800"/>
          </a:xfrm>
          <a:prstGeom prst="rect">
            <a:avLst/>
          </a:prstGeom>
          <a:noFill/>
          <a:ln w="0" cap="flat" cmpd="sng" algn="ctr">
            <a:solidFill>
              <a:srgbClr val="FFFFFF"/>
            </a:solidFill>
            <a:prstDash val="solid"/>
            <a:round/>
            <a:headEnd type="none" w="med" len="med"/>
            <a:tailEnd type="none" w="med" len="med"/>
          </a:ln>
        </p:spPr>
        <p:txBody>
          <a:bodyPr wrap="square" rtlCol="0">
            <a:spAutoFit/>
          </a:bodyPr>
          <a:lstStyle/>
          <a:p>
            <a:r>
              <a:rPr lang="en-US" sz="2050" dirty="0" smtClean="0">
                <a:solidFill>
                  <a:schemeClr val="bg1">
                    <a:lumMod val="85000"/>
                  </a:schemeClr>
                </a:solidFill>
                <a:latin typeface="Courier"/>
                <a:cs typeface="Courier"/>
              </a:rPr>
              <a:t>&gt;P31946 14-3-3 protein beta/alpha (1433B_HUMAN).</a:t>
            </a:r>
          </a:p>
          <a:p>
            <a:r>
              <a:rPr lang="en-US" sz="2050" dirty="0" smtClean="0">
                <a:solidFill>
                  <a:schemeClr val="bg1">
                    <a:lumMod val="85000"/>
                  </a:schemeClr>
                </a:solidFill>
                <a:latin typeface="Courier"/>
                <a:cs typeface="Courier"/>
              </a:rPr>
              <a:t>MTMDKSELVQKAKLAEQAERYDDMAAAMKAVTEQGHELSNEERNLLSVAYKNVVGARRSSWRVISSIEQKTERNEKKQQM</a:t>
            </a:r>
          </a:p>
          <a:p>
            <a:r>
              <a:rPr lang="en-US" sz="2050" dirty="0" smtClean="0">
                <a:solidFill>
                  <a:schemeClr val="bg1">
                    <a:lumMod val="85000"/>
                  </a:schemeClr>
                </a:solidFill>
                <a:latin typeface="Courier"/>
                <a:cs typeface="Courier"/>
              </a:rPr>
              <a:t>GKEYREKIEAELQDICNDVLELLDKYLIPNATQPESKVFYLKMKGDYFRYLSEVASGDNKQTTVSNSQQAYQEAFEISKK</a:t>
            </a:r>
          </a:p>
          <a:p>
            <a:r>
              <a:rPr lang="en-US" sz="2050" dirty="0" smtClean="0">
                <a:solidFill>
                  <a:schemeClr val="bg1">
                    <a:lumMod val="85000"/>
                  </a:schemeClr>
                </a:solidFill>
                <a:latin typeface="Courier"/>
                <a:cs typeface="Courier"/>
              </a:rPr>
              <a:t>EMQPTHPIRLGLALNFSVFYYEILNSPEKACSLAKTAFDEAIAELDTLNEESYKDSTLIMQLLRDNLTLWTSENQGDEGD</a:t>
            </a:r>
          </a:p>
          <a:p>
            <a:r>
              <a:rPr lang="en-US" sz="2050" dirty="0" smtClean="0">
                <a:solidFill>
                  <a:schemeClr val="bg1">
                    <a:lumMod val="85000"/>
                  </a:schemeClr>
                </a:solidFill>
                <a:latin typeface="Courier"/>
                <a:cs typeface="Courier"/>
              </a:rPr>
              <a:t>AGEGEN</a:t>
            </a:r>
          </a:p>
          <a:p>
            <a:r>
              <a:rPr lang="en-US" sz="2050" dirty="0" smtClean="0">
                <a:solidFill>
                  <a:schemeClr val="bg1">
                    <a:lumMod val="85000"/>
                  </a:schemeClr>
                </a:solidFill>
                <a:latin typeface="Courier"/>
                <a:cs typeface="Courier"/>
              </a:rPr>
              <a:t>&gt;P62258 14-3-3 protein epsilon (1433E_HUMAN).</a:t>
            </a:r>
          </a:p>
          <a:p>
            <a:r>
              <a:rPr lang="en-US" sz="2050" dirty="0" smtClean="0">
                <a:solidFill>
                  <a:schemeClr val="bg1">
                    <a:lumMod val="85000"/>
                  </a:schemeClr>
                </a:solidFill>
                <a:latin typeface="Courier"/>
                <a:cs typeface="Courier"/>
              </a:rPr>
              <a:t>MDDREDLVYQAKLAEQAERYDEMVESMKKVAGMDVELTVEERNLLSVAYKNVIGARRASWRIISSIEQKEENKGGEDKLK</a:t>
            </a:r>
          </a:p>
          <a:p>
            <a:r>
              <a:rPr lang="en-US" sz="2050" dirty="0" smtClean="0">
                <a:solidFill>
                  <a:schemeClr val="bg1">
                    <a:lumMod val="85000"/>
                  </a:schemeClr>
                </a:solidFill>
                <a:latin typeface="Courier"/>
                <a:cs typeface="Courier"/>
              </a:rPr>
              <a:t>MIREYRQMVETELKLICCDILDVLDKHLIPAANTGESKVFYYKMKGDYHRYLAEFATGNDRKEAAENSLVAYKAASDIAM</a:t>
            </a:r>
          </a:p>
          <a:p>
            <a:r>
              <a:rPr lang="en-US" sz="2050" dirty="0" smtClean="0">
                <a:solidFill>
                  <a:schemeClr val="bg1">
                    <a:lumMod val="85000"/>
                  </a:schemeClr>
                </a:solidFill>
                <a:latin typeface="Courier"/>
                <a:cs typeface="Courier"/>
              </a:rPr>
              <a:t>TELPPTHPIRLGLALNFSVFYYEILNSPDRACRLAKAAFDDAIAELDTLSEESYKDSTLIMQLLRDNLTLWTSDMQGDGE</a:t>
            </a:r>
          </a:p>
          <a:p>
            <a:r>
              <a:rPr lang="en-US" sz="2050" dirty="0" smtClean="0">
                <a:solidFill>
                  <a:schemeClr val="bg1">
                    <a:lumMod val="85000"/>
                  </a:schemeClr>
                </a:solidFill>
                <a:latin typeface="Courier"/>
                <a:cs typeface="Courier"/>
              </a:rPr>
              <a:t>EQNKEALQDVEDENQ</a:t>
            </a:r>
          </a:p>
          <a:p>
            <a:r>
              <a:rPr lang="en-US" sz="2050" dirty="0" smtClean="0">
                <a:solidFill>
                  <a:schemeClr val="bg1">
                    <a:lumMod val="85000"/>
                  </a:schemeClr>
                </a:solidFill>
                <a:latin typeface="Courier"/>
                <a:cs typeface="Courier"/>
              </a:rPr>
              <a:t>&gt;Q04917 14-3-3 protein eta (1433F_HUMAN).</a:t>
            </a:r>
          </a:p>
          <a:p>
            <a:r>
              <a:rPr lang="en-US" sz="2050" dirty="0" smtClean="0">
                <a:solidFill>
                  <a:schemeClr val="bg1">
                    <a:lumMod val="85000"/>
                  </a:schemeClr>
                </a:solidFill>
                <a:latin typeface="Courier"/>
                <a:cs typeface="Courier"/>
              </a:rPr>
              <a:t>MGDREQLLQRARLAEQAERYDDMASAMKAVTELNEPLSNEDRNLLSVAYKNVVGARRSSWRVISSIEQKTMADGNEKKLE</a:t>
            </a:r>
          </a:p>
          <a:p>
            <a:r>
              <a:rPr lang="en-US" sz="2050" dirty="0" smtClean="0">
                <a:solidFill>
                  <a:schemeClr val="bg1">
                    <a:lumMod val="85000"/>
                  </a:schemeClr>
                </a:solidFill>
                <a:latin typeface="Courier"/>
                <a:cs typeface="Courier"/>
              </a:rPr>
              <a:t>KVKAYREKIEKELETVCNDVLSLLDKFLIKNCNDFQYESKVFYLKMKGDYYRYLAEVASGEKKNSVVEASEAAYKEAFEI</a:t>
            </a:r>
          </a:p>
          <a:p>
            <a:r>
              <a:rPr lang="en-US" sz="2050" dirty="0" smtClean="0">
                <a:solidFill>
                  <a:schemeClr val="bg1">
                    <a:lumMod val="85000"/>
                  </a:schemeClr>
                </a:solidFill>
                <a:latin typeface="Courier"/>
                <a:cs typeface="Courier"/>
              </a:rPr>
              <a:t>SKEQMQPTHPIRLGLALNFSVFYYEIQNAPEQACLLAKQAFDDAIAELDTLNEDSYKDSTLIMQLLRDNLTLWTSDQQDE</a:t>
            </a:r>
          </a:p>
          <a:p>
            <a:r>
              <a:rPr lang="en-US" sz="2050" dirty="0" smtClean="0">
                <a:solidFill>
                  <a:schemeClr val="bg1">
                    <a:lumMod val="85000"/>
                  </a:schemeClr>
                </a:solidFill>
                <a:latin typeface="Courier"/>
                <a:cs typeface="Courier"/>
              </a:rPr>
              <a:t>EAGEGN</a:t>
            </a:r>
          </a:p>
          <a:p>
            <a:r>
              <a:rPr lang="en-US" sz="2050" dirty="0" smtClean="0">
                <a:solidFill>
                  <a:schemeClr val="bg1">
                    <a:lumMod val="85000"/>
                  </a:schemeClr>
                </a:solidFill>
                <a:latin typeface="Courier"/>
                <a:cs typeface="Courier"/>
              </a:rPr>
              <a:t>&gt;P61981 14-3-3 protein gamma (1433G_HUMAN).</a:t>
            </a:r>
          </a:p>
          <a:p>
            <a:r>
              <a:rPr lang="en-US" sz="2050" dirty="0" smtClean="0">
                <a:solidFill>
                  <a:schemeClr val="bg1">
                    <a:lumMod val="85000"/>
                  </a:schemeClr>
                </a:solidFill>
                <a:latin typeface="Courier"/>
                <a:cs typeface="Courier"/>
              </a:rPr>
              <a:t>MVDREQLVQKARLAEQAERYDDMAAAMKNVTELNEPLSNEERNLLSVAYKNVVGARRSSWRVISSIEQKTSADGNEKKIE</a:t>
            </a:r>
          </a:p>
          <a:p>
            <a:r>
              <a:rPr lang="en-US" sz="2050" dirty="0" smtClean="0">
                <a:solidFill>
                  <a:schemeClr val="bg1">
                    <a:lumMod val="85000"/>
                  </a:schemeClr>
                </a:solidFill>
                <a:latin typeface="Courier"/>
                <a:cs typeface="Courier"/>
              </a:rPr>
              <a:t>MVRAYREKIEKELEAVCQDVLSLLDNYLIKNCSETQYESKVFYLKMKGDYYRYLAEVATGEKRATVVESSEKAYSEAHEI</a:t>
            </a:r>
          </a:p>
          <a:p>
            <a:r>
              <a:rPr lang="en-US" sz="2050" dirty="0" smtClean="0">
                <a:solidFill>
                  <a:schemeClr val="bg1">
                    <a:lumMod val="85000"/>
                  </a:schemeClr>
                </a:solidFill>
                <a:latin typeface="Courier"/>
                <a:cs typeface="Courier"/>
              </a:rPr>
              <a:t>SKEHMQPTHPIRLGLALNYSVFYYEIQNAPEQACHLAKTAFDDAIAELDTLNEDSYKDSTLIMQLLRDNLTLWTSDQQDD</a:t>
            </a:r>
          </a:p>
          <a:p>
            <a:r>
              <a:rPr lang="en-US" sz="2050" dirty="0" smtClean="0">
                <a:solidFill>
                  <a:schemeClr val="bg1">
                    <a:lumMod val="85000"/>
                  </a:schemeClr>
                </a:solidFill>
                <a:latin typeface="Courier"/>
                <a:cs typeface="Courier"/>
              </a:rPr>
              <a:t>DGGEGNN</a:t>
            </a:r>
          </a:p>
          <a:p>
            <a:r>
              <a:rPr lang="en-US" sz="2050" dirty="0" smtClean="0">
                <a:solidFill>
                  <a:schemeClr val="bg1">
                    <a:lumMod val="85000"/>
                  </a:schemeClr>
                </a:solidFill>
                <a:latin typeface="Courier"/>
                <a:cs typeface="Courier"/>
              </a:rPr>
              <a:t>&gt;P31947 14-3-3 protein sigma (1433S_HUMAN).</a:t>
            </a:r>
          </a:p>
          <a:p>
            <a:r>
              <a:rPr lang="en-US" sz="2050" dirty="0" smtClean="0">
                <a:solidFill>
                  <a:schemeClr val="bg1">
                    <a:lumMod val="85000"/>
                  </a:schemeClr>
                </a:solidFill>
                <a:latin typeface="Courier"/>
                <a:cs typeface="Courier"/>
              </a:rPr>
              <a:t>MERASLIQKAKLAEQAERYEDMAAFMKGAVEKGEELSCEERNLLSVAYKNVVGGQRAAWRVLSSIEQKSNEEGSEEKGPE</a:t>
            </a:r>
          </a:p>
          <a:p>
            <a:r>
              <a:rPr lang="en-US" sz="2050" dirty="0" smtClean="0">
                <a:solidFill>
                  <a:schemeClr val="bg1">
                    <a:lumMod val="85000"/>
                  </a:schemeClr>
                </a:solidFill>
                <a:latin typeface="Courier"/>
                <a:cs typeface="Courier"/>
              </a:rPr>
              <a:t>VREYREKVETELQGVCDTVLGLLDSHLIKEAGDAESRVFYLKMKGDYYRYLAEVATGDDKKRIIDSARSAYQEAMDISKK</a:t>
            </a:r>
          </a:p>
          <a:p>
            <a:r>
              <a:rPr lang="en-US" sz="2050" dirty="0" smtClean="0">
                <a:solidFill>
                  <a:schemeClr val="bg1">
                    <a:lumMod val="85000"/>
                  </a:schemeClr>
                </a:solidFill>
                <a:latin typeface="Courier"/>
                <a:cs typeface="Courier"/>
              </a:rPr>
              <a:t>EMPPTNPIRLGLALNFSVFHYEIANSPEEAISLAKTTFDEAMADLHTLSEDSYKDSTLIMQLLRDNLTLWTADNAGEEGG</a:t>
            </a:r>
          </a:p>
          <a:p>
            <a:r>
              <a:rPr lang="en-US" sz="2050" dirty="0" smtClean="0">
                <a:solidFill>
                  <a:schemeClr val="bg1">
                    <a:lumMod val="85000"/>
                  </a:schemeClr>
                </a:solidFill>
                <a:latin typeface="Courier"/>
                <a:cs typeface="Courier"/>
              </a:rPr>
              <a:t>EAPQEPQS</a:t>
            </a:r>
          </a:p>
          <a:p>
            <a:r>
              <a:rPr lang="en-US" sz="2050" dirty="0" smtClean="0">
                <a:solidFill>
                  <a:schemeClr val="bg1">
                    <a:lumMod val="85000"/>
                  </a:schemeClr>
                </a:solidFill>
                <a:latin typeface="Courier"/>
                <a:cs typeface="Courier"/>
              </a:rPr>
              <a:t>&gt;P27348 14-3-3 protein theta (1433T_HUMAN).</a:t>
            </a:r>
          </a:p>
          <a:p>
            <a:r>
              <a:rPr lang="en-US" sz="2050" dirty="0" smtClean="0">
                <a:solidFill>
                  <a:schemeClr val="bg1">
                    <a:lumMod val="85000"/>
                  </a:schemeClr>
                </a:solidFill>
                <a:latin typeface="Courier"/>
                <a:cs typeface="Courier"/>
              </a:rPr>
              <a:t>MEKTELIQKAKLAEQAERYDDMATCMKAVTEQGAELSNEERNLLSVAYKNVVGGRRSAWRVISSIEQKTDTSDKKLQLIK</a:t>
            </a:r>
          </a:p>
          <a:p>
            <a:r>
              <a:rPr lang="en-US" sz="2050" dirty="0" smtClean="0">
                <a:solidFill>
                  <a:schemeClr val="bg1">
                    <a:lumMod val="85000"/>
                  </a:schemeClr>
                </a:solidFill>
                <a:latin typeface="Courier"/>
                <a:cs typeface="Courier"/>
              </a:rPr>
              <a:t>DYREKVESELRSICTTVLELLDKYLIANATNPESKVFYLKMKGDYFRYLAEVACGDDRKQTIDNSQGAYQEAFDISKKEM</a:t>
            </a:r>
          </a:p>
          <a:p>
            <a:r>
              <a:rPr lang="en-US" sz="2050" dirty="0" smtClean="0">
                <a:solidFill>
                  <a:schemeClr val="bg1">
                    <a:lumMod val="85000"/>
                  </a:schemeClr>
                </a:solidFill>
                <a:latin typeface="Courier"/>
                <a:cs typeface="Courier"/>
              </a:rPr>
              <a:t>QPTHPIRLGLALNFSVFYYEILNNPELACTLAKTAFDEAIAELDTLNEDSYKDSTLIMQLLRDNLTLWTSDSAGEECDAA</a:t>
            </a:r>
          </a:p>
          <a:p>
            <a:r>
              <a:rPr lang="en-US" sz="2050" dirty="0" smtClean="0">
                <a:solidFill>
                  <a:schemeClr val="bg1">
                    <a:lumMod val="85000"/>
                  </a:schemeClr>
                </a:solidFill>
                <a:latin typeface="Courier"/>
                <a:cs typeface="Courier"/>
              </a:rPr>
              <a:t>EGAEN</a:t>
            </a:r>
          </a:p>
          <a:p>
            <a:r>
              <a:rPr lang="en-US" sz="2050" dirty="0" smtClean="0">
                <a:solidFill>
                  <a:schemeClr val="bg1">
                    <a:lumMod val="85000"/>
                  </a:schemeClr>
                </a:solidFill>
                <a:latin typeface="Courier"/>
                <a:cs typeface="Courier"/>
              </a:rPr>
              <a:t>&gt;P63104 14-3-3 protein zeta/delta (1433Z_HUMAN).</a:t>
            </a:r>
          </a:p>
          <a:p>
            <a:r>
              <a:rPr lang="en-US" sz="2050" dirty="0" smtClean="0">
                <a:solidFill>
                  <a:schemeClr val="bg1">
                    <a:lumMod val="85000"/>
                  </a:schemeClr>
                </a:solidFill>
                <a:latin typeface="Courier"/>
                <a:cs typeface="Courier"/>
              </a:rPr>
              <a:t>MDKNELVQKAKLAEQAERYDDMAACMKSVTEQGAELSNEERNLLSVAYKNVVGARRSSWRVVSSIEQKTEGAEKKQQMAR</a:t>
            </a:r>
          </a:p>
          <a:p>
            <a:r>
              <a:rPr lang="en-US" sz="2050" dirty="0" smtClean="0">
                <a:solidFill>
                  <a:schemeClr val="bg1">
                    <a:lumMod val="85000"/>
                  </a:schemeClr>
                </a:solidFill>
                <a:latin typeface="Courier"/>
                <a:cs typeface="Courier"/>
              </a:rPr>
              <a:t>EYREKIETELRDICNDVLSLLEKFLIPNASQAESKVFYLKMKGDYYRYLAEVAAGDDKKGIVDQSQQAYQEAFEISKKEM</a:t>
            </a:r>
          </a:p>
          <a:p>
            <a:r>
              <a:rPr lang="en-US" sz="2050" dirty="0" smtClean="0">
                <a:solidFill>
                  <a:schemeClr val="bg1">
                    <a:lumMod val="85000"/>
                  </a:schemeClr>
                </a:solidFill>
                <a:latin typeface="Courier"/>
                <a:cs typeface="Courier"/>
              </a:rPr>
              <a:t>QPTHPIRLGLALNFSVFYYEILNSPEKACSLAKTAFDEAIAELDTLSEESYKDSTLIMQLLRDNLTLWTSDTQGDEAEAG</a:t>
            </a:r>
          </a:p>
          <a:p>
            <a:r>
              <a:rPr lang="en-US" sz="2050" dirty="0" smtClean="0">
                <a:solidFill>
                  <a:schemeClr val="bg1">
                    <a:lumMod val="85000"/>
                  </a:schemeClr>
                </a:solidFill>
                <a:latin typeface="Courier"/>
                <a:cs typeface="Courier"/>
              </a:rPr>
              <a:t>EGGEN</a:t>
            </a:r>
          </a:p>
          <a:p>
            <a:r>
              <a:rPr lang="en-US" sz="2050" dirty="0" smtClean="0">
                <a:solidFill>
                  <a:schemeClr val="bg1">
                    <a:lumMod val="85000"/>
                  </a:schemeClr>
                </a:solidFill>
                <a:latin typeface="Courier"/>
                <a:cs typeface="Courier"/>
              </a:rPr>
              <a:t>&gt;P30443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A-1 alpha chain (1A01_HUMAN).</a:t>
            </a:r>
          </a:p>
          <a:p>
            <a:r>
              <a:rPr lang="en-US" sz="2050" dirty="0" smtClean="0">
                <a:solidFill>
                  <a:schemeClr val="bg1">
                    <a:lumMod val="85000"/>
                  </a:schemeClr>
                </a:solidFill>
                <a:latin typeface="Courier"/>
                <a:cs typeface="Courier"/>
              </a:rPr>
              <a:t>MAVMAPRTLLLLLSGALALTQTWAGSHSMRYFFTSVSRPGRGEPRFIAVGYVDDTQFVRFDSDAASQKMEPRAPWIEQEG</a:t>
            </a:r>
          </a:p>
          <a:p>
            <a:r>
              <a:rPr lang="en-US" sz="2050" dirty="0" smtClean="0">
                <a:solidFill>
                  <a:schemeClr val="bg1">
                    <a:lumMod val="85000"/>
                  </a:schemeClr>
                </a:solidFill>
                <a:latin typeface="Courier"/>
                <a:cs typeface="Courier"/>
              </a:rPr>
              <a:t>PEYWDQETRNMKAHSQTDRANLGTLRGYYNQSEDGSHTIQIMYGCDVGPDGRFLRGYRQDAYDGKDYIALNEDLRSWTAA</a:t>
            </a:r>
          </a:p>
          <a:p>
            <a:r>
              <a:rPr lang="en-US" sz="2050" dirty="0" smtClean="0">
                <a:solidFill>
                  <a:schemeClr val="bg1">
                    <a:lumMod val="85000"/>
                  </a:schemeClr>
                </a:solidFill>
                <a:latin typeface="Courier"/>
                <a:cs typeface="Courier"/>
              </a:rPr>
              <a:t>DMAAQITKRKWEAVHAAEQRRVYLEGRCVDGLRRYLENGKETLQRTDPPKTHMTHHPISDHEATLRCWALGFYPAEITLT</a:t>
            </a:r>
          </a:p>
          <a:p>
            <a:r>
              <a:rPr lang="en-US" sz="2050" dirty="0" smtClean="0">
                <a:solidFill>
                  <a:schemeClr val="bg1">
                    <a:lumMod val="85000"/>
                  </a:schemeClr>
                </a:solidFill>
                <a:latin typeface="Courier"/>
                <a:cs typeface="Courier"/>
              </a:rPr>
              <a:t>WQRDGEDQTQDTELVETRPAGDGTFQKWAAVVVPSGEEQRYTCHVQHEGLPKPLTLRWELSSQPTIPIVGIIAGLVLLGA</a:t>
            </a:r>
          </a:p>
          <a:p>
            <a:r>
              <a:rPr lang="en-US" sz="2050" dirty="0" smtClean="0">
                <a:solidFill>
                  <a:schemeClr val="bg1">
                    <a:lumMod val="85000"/>
                  </a:schemeClr>
                </a:solidFill>
                <a:latin typeface="Courier"/>
                <a:cs typeface="Courier"/>
              </a:rPr>
              <a:t>VITGAVVAAVMWRRKSSDRKGGSYTQAASSDSAQGSDVSLTACKV</a:t>
            </a:r>
          </a:p>
          <a:p>
            <a:r>
              <a:rPr lang="en-US" sz="2050" dirty="0" smtClean="0">
                <a:solidFill>
                  <a:schemeClr val="bg1">
                    <a:lumMod val="85000"/>
                  </a:schemeClr>
                </a:solidFill>
                <a:latin typeface="Courier"/>
                <a:cs typeface="Courier"/>
              </a:rPr>
              <a:t>&gt;P01892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A-2 alpha chain (1A02_HUMAN).</a:t>
            </a:r>
          </a:p>
          <a:p>
            <a:r>
              <a:rPr lang="en-US" sz="2050" dirty="0" smtClean="0">
                <a:solidFill>
                  <a:schemeClr val="bg1">
                    <a:lumMod val="85000"/>
                  </a:schemeClr>
                </a:solidFill>
                <a:latin typeface="Courier"/>
                <a:cs typeface="Courier"/>
              </a:rPr>
              <a:t>MAVMAPRTLVLLLSGALALTQTWAGSHSMRYFFTSVSRPGRGEPRFIAVGYVDDTQFVRFDSDAASQRMEPRAPWIEQEG</a:t>
            </a:r>
          </a:p>
          <a:p>
            <a:r>
              <a:rPr lang="en-US" sz="2050" dirty="0" smtClean="0">
                <a:solidFill>
                  <a:schemeClr val="bg1">
                    <a:lumMod val="85000"/>
                  </a:schemeClr>
                </a:solidFill>
                <a:latin typeface="Courier"/>
                <a:cs typeface="Courier"/>
              </a:rPr>
              <a:t>PEYWDGETRKVKAHSQTHRVDLGTLRGYYNQSEAGSHTVQRMYGCDVGSDWRFLRGYHQYAYDGKDYIALKEDLRSWTAA</a:t>
            </a:r>
          </a:p>
          <a:p>
            <a:r>
              <a:rPr lang="en-US" sz="2050" dirty="0" smtClean="0">
                <a:solidFill>
                  <a:schemeClr val="bg1">
                    <a:lumMod val="85000"/>
                  </a:schemeClr>
                </a:solidFill>
                <a:latin typeface="Courier"/>
                <a:cs typeface="Courier"/>
              </a:rPr>
              <a:t>DMAAQTTKHKWEAAHVAEQLRAYLEGTCVEWLRRYLENGKETLQRTDAPKTHMTHHAVSDHEATLRCWALSFYPAEITLT</a:t>
            </a:r>
          </a:p>
          <a:p>
            <a:r>
              <a:rPr lang="en-US" sz="2050" dirty="0" smtClean="0">
                <a:solidFill>
                  <a:schemeClr val="bg1">
                    <a:lumMod val="85000"/>
                  </a:schemeClr>
                </a:solidFill>
                <a:latin typeface="Courier"/>
                <a:cs typeface="Courier"/>
              </a:rPr>
              <a:t>WQRDGEDQTQDTELVETRPAGDGTFQKWAAVVVPSGQEQRYTCHVQHEGLPKPLTLRWEPSSQPTIPIVGIIAGLVLFGA</a:t>
            </a:r>
          </a:p>
          <a:p>
            <a:r>
              <a:rPr lang="en-US" sz="2050" dirty="0" smtClean="0">
                <a:solidFill>
                  <a:schemeClr val="bg1">
                    <a:lumMod val="85000"/>
                  </a:schemeClr>
                </a:solidFill>
                <a:latin typeface="Courier"/>
                <a:cs typeface="Courier"/>
              </a:rPr>
              <a:t>VITGAVVAAVMWRRKSSDRKGGSYSQAASSDSAQGSDVSLTACKV</a:t>
            </a:r>
          </a:p>
          <a:p>
            <a:r>
              <a:rPr lang="en-US" sz="2050" dirty="0" smtClean="0">
                <a:solidFill>
                  <a:schemeClr val="bg1">
                    <a:lumMod val="85000"/>
                  </a:schemeClr>
                </a:solidFill>
                <a:latin typeface="Courier"/>
                <a:cs typeface="Courier"/>
              </a:rPr>
              <a:t>&gt;P04439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A-3 alpha chain (1A03_HUMAN).</a:t>
            </a:r>
          </a:p>
          <a:p>
            <a:r>
              <a:rPr lang="en-US" sz="2050" dirty="0" smtClean="0">
                <a:solidFill>
                  <a:schemeClr val="bg1">
                    <a:lumMod val="85000"/>
                  </a:schemeClr>
                </a:solidFill>
                <a:latin typeface="Courier"/>
                <a:cs typeface="Courier"/>
              </a:rPr>
              <a:t>MAVMAPRTLLLLLSGALALTQTWAGSHSMRYFFTSVSRPGRGEPRFIAVGYVDDTQFVRFDSDAASQRMEPRAPWIEQEG</a:t>
            </a:r>
          </a:p>
          <a:p>
            <a:r>
              <a:rPr lang="en-US" sz="2050" dirty="0" smtClean="0">
                <a:solidFill>
                  <a:schemeClr val="bg1">
                    <a:lumMod val="85000"/>
                  </a:schemeClr>
                </a:solidFill>
                <a:latin typeface="Courier"/>
                <a:cs typeface="Courier"/>
              </a:rPr>
              <a:t>PEYWDQETRNVKAQSQTDRVDLGTLRGYYNQSEAGSHTIQIMYGCDVGSDGRFLRGYRQDAYDGKDYIALNEDLRSWTAA</a:t>
            </a:r>
          </a:p>
          <a:p>
            <a:r>
              <a:rPr lang="en-US" sz="2050" dirty="0" smtClean="0">
                <a:solidFill>
                  <a:schemeClr val="bg1">
                    <a:lumMod val="85000"/>
                  </a:schemeClr>
                </a:solidFill>
                <a:latin typeface="Courier"/>
                <a:cs typeface="Courier"/>
              </a:rPr>
              <a:t>DMAAQITKRKWEAAHEAEQLRAYLDGTCVEWLRRYLENGKETLQRTDPPKTHMTHHPISDHEATLRCWALGFYPAEITLT</a:t>
            </a:r>
          </a:p>
          <a:p>
            <a:r>
              <a:rPr lang="en-US" sz="2050" dirty="0" smtClean="0">
                <a:solidFill>
                  <a:schemeClr val="bg1">
                    <a:lumMod val="85000"/>
                  </a:schemeClr>
                </a:solidFill>
                <a:latin typeface="Courier"/>
                <a:cs typeface="Courier"/>
              </a:rPr>
              <a:t>WQRDGEDQTQDTELVETRPAGDGTFQKWAAVVVPSGEEQRYTCHVQHEGLPKPLTLRWELSSQPTIPIVGIIAGLVLLGA</a:t>
            </a:r>
          </a:p>
          <a:p>
            <a:r>
              <a:rPr lang="en-US" sz="2050" dirty="0" smtClean="0">
                <a:solidFill>
                  <a:schemeClr val="bg1">
                    <a:lumMod val="85000"/>
                  </a:schemeClr>
                </a:solidFill>
                <a:latin typeface="Courier"/>
                <a:cs typeface="Courier"/>
              </a:rPr>
              <a:t>VITGAVVAAVMWRRKSSDRKGGSYTQAASSDSAQGSDVSLTACKV</a:t>
            </a:r>
          </a:p>
          <a:p>
            <a:r>
              <a:rPr lang="en-US" sz="2050" dirty="0" smtClean="0">
                <a:solidFill>
                  <a:schemeClr val="bg1">
                    <a:lumMod val="85000"/>
                  </a:schemeClr>
                </a:solidFill>
                <a:latin typeface="Courier"/>
                <a:cs typeface="Courier"/>
              </a:rPr>
              <a:t>&gt;P13746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A-11 alpha chain (1A11_HUMAN).</a:t>
            </a:r>
          </a:p>
          <a:p>
            <a:r>
              <a:rPr lang="en-US" sz="2050" dirty="0" smtClean="0">
                <a:solidFill>
                  <a:schemeClr val="bg1">
                    <a:lumMod val="85000"/>
                  </a:schemeClr>
                </a:solidFill>
                <a:latin typeface="Courier"/>
                <a:cs typeface="Courier"/>
              </a:rPr>
              <a:t>MAVMAPRTLLLLLSGALALTQTWAGSHSMRYFYTSVSRPGRGEPRFIAVGYVDDTQFVRFDSDAASQRMEPRAPWIEQEG</a:t>
            </a:r>
          </a:p>
          <a:p>
            <a:r>
              <a:rPr lang="en-US" sz="2050" dirty="0" smtClean="0">
                <a:solidFill>
                  <a:schemeClr val="bg1">
                    <a:lumMod val="85000"/>
                  </a:schemeClr>
                </a:solidFill>
                <a:latin typeface="Courier"/>
                <a:cs typeface="Courier"/>
              </a:rPr>
              <a:t>PEYWDQETRNVKAQSQTDRVDLGTLRGYYNQSEDGSHTIQIMYGCDVGPDGRFLRGYRQDAYDGKDYIALNEDLRSWTAA</a:t>
            </a:r>
          </a:p>
          <a:p>
            <a:r>
              <a:rPr lang="en-US" sz="2050" dirty="0" smtClean="0">
                <a:solidFill>
                  <a:schemeClr val="bg1">
                    <a:lumMod val="85000"/>
                  </a:schemeClr>
                </a:solidFill>
                <a:latin typeface="Courier"/>
                <a:cs typeface="Courier"/>
              </a:rPr>
              <a:t>DMAAQITKRKWEAAHAAEQQRAYLEGRCVEWLRRYLENGKETLQRTDPPKTHMTHHPISDHEATLRCWALGFYPAEITLT</a:t>
            </a:r>
          </a:p>
          <a:p>
            <a:r>
              <a:rPr lang="en-US" sz="2050" dirty="0" smtClean="0">
                <a:solidFill>
                  <a:schemeClr val="bg1">
                    <a:lumMod val="85000"/>
                  </a:schemeClr>
                </a:solidFill>
                <a:latin typeface="Courier"/>
                <a:cs typeface="Courier"/>
              </a:rPr>
              <a:t>WQRDGEDQTQDTELVETRPAGDGTFQKWAAVVVPSGEEQRYTCHVQHEGLPKPLTLRWELSSQPTIPIVGIIAGLVLLGA</a:t>
            </a:r>
          </a:p>
          <a:p>
            <a:r>
              <a:rPr lang="en-US" sz="2050" dirty="0" smtClean="0">
                <a:solidFill>
                  <a:schemeClr val="bg1">
                    <a:lumMod val="85000"/>
                  </a:schemeClr>
                </a:solidFill>
                <a:latin typeface="Courier"/>
                <a:cs typeface="Courier"/>
              </a:rPr>
              <a:t>VITGAVVAAVMWRRKSSDRKGGSYTQAASSDSAQGSDVSLTACKV</a:t>
            </a:r>
          </a:p>
          <a:p>
            <a:r>
              <a:rPr lang="en-US" sz="2050" dirty="0" smtClean="0">
                <a:solidFill>
                  <a:schemeClr val="bg1">
                    <a:lumMod val="85000"/>
                  </a:schemeClr>
                </a:solidFill>
                <a:latin typeface="Courier"/>
                <a:cs typeface="Courier"/>
              </a:rPr>
              <a:t>&gt;Q96QU6 1-aminocyclopropane-1-carboxylate </a:t>
            </a:r>
            <a:r>
              <a:rPr lang="en-US" sz="2050" dirty="0" err="1" smtClean="0">
                <a:solidFill>
                  <a:schemeClr val="bg1">
                    <a:lumMod val="85000"/>
                  </a:schemeClr>
                </a:solidFill>
                <a:latin typeface="Courier"/>
                <a:cs typeface="Courier"/>
              </a:rPr>
              <a:t>synthase</a:t>
            </a:r>
            <a:r>
              <a:rPr lang="en-US" sz="2050" dirty="0" smtClean="0">
                <a:solidFill>
                  <a:schemeClr val="bg1">
                    <a:lumMod val="85000"/>
                  </a:schemeClr>
                </a:solidFill>
                <a:latin typeface="Courier"/>
                <a:cs typeface="Courier"/>
              </a:rPr>
              <a:t>-like protein 1 (1A1L1_HUMAN).</a:t>
            </a:r>
          </a:p>
          <a:p>
            <a:r>
              <a:rPr lang="en-US" sz="2050" b="0" dirty="0" smtClean="0">
                <a:ln w="3175" cap="flat" cmpd="sng" algn="ctr">
                  <a:noFill/>
                  <a:prstDash val="solid"/>
                  <a:round/>
                  <a:headEnd type="none" w="med" len="med"/>
                  <a:tailEnd type="none" w="med" len="med"/>
                </a:ln>
                <a:solidFill>
                  <a:schemeClr val="bg1">
                    <a:lumMod val="85000"/>
                  </a:schemeClr>
                </a:solidFill>
                <a:latin typeface="Courier"/>
                <a:cs typeface="Courier"/>
              </a:rPr>
              <a:t>MFTLPQKDFRAPTTCLGPTCMQDLGSSHGEDLEGECSRKLDQKLPELRGVGDPAMISSDTSYLSSRGRMIKWFWDSAEEG</a:t>
            </a:r>
          </a:p>
          <a:p>
            <a:r>
              <a:rPr lang="en-US" sz="2050" dirty="0" smtClean="0">
                <a:solidFill>
                  <a:schemeClr val="bg1">
                    <a:lumMod val="85000"/>
                  </a:schemeClr>
                </a:solidFill>
                <a:latin typeface="Courier"/>
                <a:cs typeface="Courier"/>
              </a:rPr>
              <a:t>YRTYHMDEYDEDKNPSGIINLGTSENKLCFDLLSWRLSQRDMQRVEPSLLQYADWRGHLFLREEVAKFLSFYCKSPVPLR</a:t>
            </a:r>
          </a:p>
          <a:p>
            <a:r>
              <a:rPr lang="en-US" sz="2050" dirty="0" smtClean="0">
                <a:solidFill>
                  <a:schemeClr val="bg1">
                    <a:lumMod val="85000"/>
                  </a:schemeClr>
                </a:solidFill>
                <a:latin typeface="Courier"/>
                <a:cs typeface="Courier"/>
              </a:rPr>
              <a:t>PENVVVLNGGASLFSALATVLCEAGEAFLIPTPYYGAITQHVCLYGNIRLAYVYLDSEVTGLDTRPFQLTVEKLEMALRE</a:t>
            </a:r>
          </a:p>
          <a:p>
            <a:r>
              <a:rPr lang="en-US" sz="2050" dirty="0" smtClean="0">
                <a:solidFill>
                  <a:schemeClr val="bg1">
                    <a:lumMod val="85000"/>
                  </a:schemeClr>
                </a:solidFill>
                <a:latin typeface="Courier"/>
                <a:cs typeface="Courier"/>
              </a:rPr>
              <a:t>AHSEGVKVKGLILISPQNPLGDVYSPEELQEYLVFAKRHRLHVIVDEVYMLSVFEKSVGYRSVLSLERLPDPQRTHVMWA</a:t>
            </a:r>
          </a:p>
          <a:p>
            <a:r>
              <a:rPr lang="en-US" sz="2050" dirty="0" smtClean="0">
                <a:solidFill>
                  <a:schemeClr val="bg1">
                    <a:lumMod val="85000"/>
                  </a:schemeClr>
                </a:solidFill>
                <a:latin typeface="Courier"/>
                <a:cs typeface="Courier"/>
              </a:rPr>
              <a:t>TSKDFGMSGLRFGTLYTENQDVATAVASLCRYHGLSGLVQYQMAQLLRDRDWINQVYLPENHARLKAAHTYVSEELRALG</a:t>
            </a:r>
          </a:p>
          <a:p>
            <a:r>
              <a:rPr lang="en-US" sz="2050" dirty="0" smtClean="0">
                <a:solidFill>
                  <a:schemeClr val="bg1">
                    <a:lumMod val="85000"/>
                  </a:schemeClr>
                </a:solidFill>
                <a:latin typeface="Courier"/>
                <a:cs typeface="Courier"/>
              </a:rPr>
              <a:t>IPFLSRGAGFFIWVDLRKYLPKGTFEEEMLLWRRFLDNKVLLSFGKAFECKEPGWFRFVFSDQVHRLCLGMQRVQQVLAG</a:t>
            </a:r>
          </a:p>
          <a:p>
            <a:r>
              <a:rPr lang="en-US" sz="2050" dirty="0" smtClean="0">
                <a:solidFill>
                  <a:schemeClr val="bg1">
                    <a:lumMod val="85000"/>
                  </a:schemeClr>
                </a:solidFill>
                <a:latin typeface="Courier"/>
                <a:cs typeface="Courier"/>
              </a:rPr>
              <a:t>KSQVAEDPRPSQSQEPSDQRR</a:t>
            </a:r>
          </a:p>
          <a:p>
            <a:r>
              <a:rPr lang="en-US" sz="2050" dirty="0" smtClean="0">
                <a:solidFill>
                  <a:schemeClr val="bg1">
                    <a:lumMod val="85000"/>
                  </a:schemeClr>
                </a:solidFill>
                <a:latin typeface="Courier"/>
                <a:cs typeface="Courier"/>
              </a:rPr>
              <a:t>&gt;Q4AC99 1-aminocyclopropane-1-carboxylate </a:t>
            </a:r>
            <a:r>
              <a:rPr lang="en-US" sz="2050" dirty="0" err="1" smtClean="0">
                <a:solidFill>
                  <a:schemeClr val="bg1">
                    <a:lumMod val="85000"/>
                  </a:schemeClr>
                </a:solidFill>
                <a:latin typeface="Courier"/>
                <a:cs typeface="Courier"/>
              </a:rPr>
              <a:t>synthase</a:t>
            </a:r>
            <a:r>
              <a:rPr lang="en-US" sz="2050" dirty="0" smtClean="0">
                <a:solidFill>
                  <a:schemeClr val="bg1">
                    <a:lumMod val="85000"/>
                  </a:schemeClr>
                </a:solidFill>
                <a:latin typeface="Courier"/>
                <a:cs typeface="Courier"/>
              </a:rPr>
              <a:t>-like protein 2 (1A1L2_HUMAN).</a:t>
            </a:r>
          </a:p>
          <a:p>
            <a:r>
              <a:rPr lang="en-US" sz="2050" dirty="0" smtClean="0">
                <a:solidFill>
                  <a:schemeClr val="bg1">
                    <a:lumMod val="85000"/>
                  </a:schemeClr>
                </a:solidFill>
                <a:latin typeface="Courier"/>
                <a:cs typeface="Courier"/>
              </a:rPr>
              <a:t>MSHRSDTLPVPSGQRRGRVPRDHSIYTQLLEITLHLQQAMTEHFVQLTSRQGLSLEERRHTEAICEHEALLSRLICRMIN</a:t>
            </a:r>
          </a:p>
          <a:p>
            <a:r>
              <a:rPr lang="en-US" sz="2050" dirty="0" smtClean="0">
                <a:solidFill>
                  <a:schemeClr val="bg1">
                    <a:lumMod val="85000"/>
                  </a:schemeClr>
                </a:solidFill>
                <a:latin typeface="Courier"/>
                <a:cs typeface="Courier"/>
              </a:rPr>
              <a:t>LLQSGAASGLELQVPLPSEDSRGDVRYGQRAQLSGQPDPVPQLSDCEAAFVNRDLSIRGIDISVFYQSSFQDYNAYQKDK</a:t>
            </a:r>
          </a:p>
          <a:p>
            <a:r>
              <a:rPr lang="en-US" sz="2050" dirty="0" smtClean="0">
                <a:solidFill>
                  <a:schemeClr val="bg1">
                    <a:lumMod val="85000"/>
                  </a:schemeClr>
                </a:solidFill>
                <a:latin typeface="Courier"/>
                <a:cs typeface="Courier"/>
              </a:rPr>
              <a:t>YHKDKNTLGFINLGTSENKLCMDLMTERLQESDMNCIEDTLLQYPDWRGQPFLREEVARFLTYYCRAPTRLDPENVVVLN</a:t>
            </a:r>
          </a:p>
          <a:p>
            <a:r>
              <a:rPr lang="en-US" sz="2050" dirty="0" smtClean="0">
                <a:solidFill>
                  <a:schemeClr val="bg1">
                    <a:lumMod val="85000"/>
                  </a:schemeClr>
                </a:solidFill>
                <a:latin typeface="Courier"/>
                <a:cs typeface="Courier"/>
              </a:rPr>
              <a:t>GCCSVFCALAMVLCDPGEAFLVPAPFYGGFAFSSRLYAKVELIPVHLESEVTVTNTHPFQLTVDKLEEALLEARLEGKKV</a:t>
            </a:r>
          </a:p>
          <a:p>
            <a:r>
              <a:rPr lang="en-US" sz="2050" dirty="0" smtClean="0">
                <a:solidFill>
                  <a:schemeClr val="bg1">
                    <a:lumMod val="85000"/>
                  </a:schemeClr>
                </a:solidFill>
                <a:latin typeface="Courier"/>
                <a:cs typeface="Courier"/>
              </a:rPr>
              <a:t>RGLVLINPQNPLGDIYSPDSLMKYLEFAKRYNLHVIIDEIYMLSVFDESITFHSILSMKSLPDSNRTHVIWGTSKDFGIS</a:t>
            </a:r>
          </a:p>
          <a:p>
            <a:r>
              <a:rPr lang="en-US" sz="2050" dirty="0" smtClean="0">
                <a:solidFill>
                  <a:schemeClr val="bg1">
                    <a:lumMod val="85000"/>
                  </a:schemeClr>
                </a:solidFill>
                <a:latin typeface="Courier"/>
                <a:cs typeface="Courier"/>
              </a:rPr>
              <a:t>GFRFGALYTHNKEVASAVSAFGYLHSISGITQHKLCQLLQNTEWIDKVYLPTNCYRLREAHKYITAELKALEIPFHNRSS</a:t>
            </a:r>
          </a:p>
          <a:p>
            <a:r>
              <a:rPr lang="en-US" sz="2050" dirty="0" smtClean="0">
                <a:solidFill>
                  <a:schemeClr val="bg1">
                    <a:lumMod val="85000"/>
                  </a:schemeClr>
                </a:solidFill>
                <a:latin typeface="Courier"/>
                <a:cs typeface="Courier"/>
              </a:rPr>
              <a:t>GLYVWINLKKYLDPCTFEEERLLYCRFLDNKLLLSRGKTYMCKEPGWFRLIFADELPRLKLAMRRFCDVLQEQKEALIVK</a:t>
            </a:r>
          </a:p>
          <a:p>
            <a:r>
              <a:rPr lang="en-US" sz="2050" dirty="0" smtClean="0">
                <a:solidFill>
                  <a:schemeClr val="bg1">
                    <a:lumMod val="85000"/>
                  </a:schemeClr>
                </a:solidFill>
                <a:latin typeface="Courier"/>
                <a:cs typeface="Courier"/>
              </a:rPr>
              <a:t>QLEDAMRE</a:t>
            </a:r>
          </a:p>
          <a:p>
            <a:r>
              <a:rPr lang="en-US" sz="2050" dirty="0" smtClean="0">
                <a:solidFill>
                  <a:schemeClr val="bg1">
                    <a:lumMod val="85000"/>
                  </a:schemeClr>
                </a:solidFill>
                <a:latin typeface="Courier"/>
                <a:cs typeface="Courier"/>
              </a:rPr>
              <a:t>&gt;P30447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A-23 alpha chain (1A23_HUMAN).</a:t>
            </a:r>
          </a:p>
          <a:p>
            <a:r>
              <a:rPr lang="en-US" sz="2050" dirty="0" smtClean="0">
                <a:solidFill>
                  <a:schemeClr val="bg1">
                    <a:lumMod val="85000"/>
                  </a:schemeClr>
                </a:solidFill>
                <a:latin typeface="Courier"/>
                <a:cs typeface="Courier"/>
              </a:rPr>
              <a:t>MAVMAPRTLVLLLSGALALTQTWAGSHSMRYFSTSVSRPGRGEPRFIAVGYVDDTQFVRFDSDAASQRMEPRAPWIEQEG</a:t>
            </a:r>
          </a:p>
          <a:p>
            <a:r>
              <a:rPr lang="en-US" sz="2050" dirty="0" smtClean="0">
                <a:solidFill>
                  <a:schemeClr val="bg1">
                    <a:lumMod val="85000"/>
                  </a:schemeClr>
                </a:solidFill>
                <a:latin typeface="Courier"/>
                <a:cs typeface="Courier"/>
              </a:rPr>
              <a:t>PEYWDEETGKVKAHSQTDRENLRIALRYYNQSEAGSHTLQMMFGCDVGSDGRFLRGYHQYAYDGKDYIALKEDLRSWTAA</a:t>
            </a:r>
          </a:p>
          <a:p>
            <a:r>
              <a:rPr lang="en-US" sz="2050" dirty="0" smtClean="0">
                <a:solidFill>
                  <a:schemeClr val="bg1">
                    <a:lumMod val="85000"/>
                  </a:schemeClr>
                </a:solidFill>
                <a:latin typeface="Courier"/>
                <a:cs typeface="Courier"/>
              </a:rPr>
              <a:t>DMAAQITQRKWEAARVAEQLRAYLEGTCVDGLRRYLENGKETLQRTDPPKTHMTHHPISDHEATLRCWALGFYPAEITLT</a:t>
            </a:r>
          </a:p>
          <a:p>
            <a:r>
              <a:rPr lang="en-US" sz="2050" dirty="0" smtClean="0">
                <a:solidFill>
                  <a:schemeClr val="bg1">
                    <a:lumMod val="85000"/>
                  </a:schemeClr>
                </a:solidFill>
                <a:latin typeface="Courier"/>
                <a:cs typeface="Courier"/>
              </a:rPr>
              <a:t>WQRDGEDQTQDTELVETRPAGDGTFQKWAAVVVPSGEEQRYTCHVQHEGLPKPLTLRWEPSSQPTVHIVGIIAGLVLLGA</a:t>
            </a:r>
          </a:p>
          <a:p>
            <a:r>
              <a:rPr lang="en-US" sz="2050" dirty="0" smtClean="0">
                <a:solidFill>
                  <a:schemeClr val="bg1">
                    <a:lumMod val="85000"/>
                  </a:schemeClr>
                </a:solidFill>
                <a:latin typeface="Courier"/>
                <a:cs typeface="Courier"/>
              </a:rPr>
              <a:t>VITGAVVAAVMWRRNSSDRKGGSYSQAASSDSAQGSDVSLTACKV</a:t>
            </a:r>
          </a:p>
          <a:p>
            <a:r>
              <a:rPr lang="en-US" sz="2050" dirty="0" smtClean="0">
                <a:solidFill>
                  <a:schemeClr val="bg1">
                    <a:lumMod val="85000"/>
                  </a:schemeClr>
                </a:solidFill>
                <a:latin typeface="Courier"/>
                <a:cs typeface="Courier"/>
              </a:rPr>
              <a:t>&gt;P05534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A-24 alpha chain (1A24_HUMAN).</a:t>
            </a:r>
          </a:p>
          <a:p>
            <a:r>
              <a:rPr lang="en-US" sz="2050" dirty="0" smtClean="0">
                <a:solidFill>
                  <a:schemeClr val="bg1">
                    <a:lumMod val="85000"/>
                  </a:schemeClr>
                </a:solidFill>
                <a:latin typeface="Courier"/>
                <a:cs typeface="Courier"/>
              </a:rPr>
              <a:t>MAVMAPRTLVLLLSGALALTQTWAGSHSMRYFSTSVSRPGRGEPRFIAVGYVDDTQFVRFDSDAASQRMEPRAPWIEQEG</a:t>
            </a:r>
          </a:p>
          <a:p>
            <a:r>
              <a:rPr lang="en-US" sz="2050" dirty="0" smtClean="0">
                <a:solidFill>
                  <a:schemeClr val="bg1">
                    <a:lumMod val="85000"/>
                  </a:schemeClr>
                </a:solidFill>
                <a:latin typeface="Courier"/>
                <a:cs typeface="Courier"/>
              </a:rPr>
              <a:t>PEYWDEETGKVKAHSQTDRENLRIALRYYNQSEAGSHTLQMMFGCDVGSDGRFLRGYHQYAYDGKDYIALKEDLRSWTAA</a:t>
            </a:r>
          </a:p>
          <a:p>
            <a:r>
              <a:rPr lang="en-US" sz="2050" dirty="0" smtClean="0">
                <a:solidFill>
                  <a:schemeClr val="bg1">
                    <a:lumMod val="85000"/>
                  </a:schemeClr>
                </a:solidFill>
                <a:latin typeface="Courier"/>
                <a:cs typeface="Courier"/>
              </a:rPr>
              <a:t>DMAAQITKRKWEAAHVAEQQRAYLEGTCVDGLRRYLENGKETLQRTDPPKTHMTHHPISDHEATLRCWALGFYPAEITLT</a:t>
            </a:r>
          </a:p>
          <a:p>
            <a:r>
              <a:rPr lang="en-US" sz="2050" dirty="0" smtClean="0">
                <a:solidFill>
                  <a:schemeClr val="bg1">
                    <a:lumMod val="85000"/>
                  </a:schemeClr>
                </a:solidFill>
                <a:latin typeface="Courier"/>
                <a:cs typeface="Courier"/>
              </a:rPr>
              <a:t>WQRDGEDQTQDTELVETRPAGDGTFQKWAAVVVPSGEEQRYTCHVQHEGLPKPLTLRWEPSSQPTVPIVGIIAGLVLLGA</a:t>
            </a:r>
          </a:p>
          <a:p>
            <a:r>
              <a:rPr lang="en-US" sz="2050" dirty="0" smtClean="0">
                <a:solidFill>
                  <a:schemeClr val="bg1">
                    <a:lumMod val="85000"/>
                  </a:schemeClr>
                </a:solidFill>
                <a:latin typeface="Courier"/>
                <a:cs typeface="Courier"/>
              </a:rPr>
              <a:t>VITGAVVAAVMWRRNSSDRKGGSYSQAASSDSAQGSDVSLTACKV</a:t>
            </a:r>
          </a:p>
          <a:p>
            <a:r>
              <a:rPr lang="en-US" sz="2050" dirty="0" smtClean="0">
                <a:solidFill>
                  <a:schemeClr val="bg1">
                    <a:lumMod val="85000"/>
                  </a:schemeClr>
                </a:solidFill>
                <a:latin typeface="Courier"/>
                <a:cs typeface="Courier"/>
              </a:rPr>
              <a:t>&gt;P18462 HLA class I </a:t>
            </a:r>
            <a:r>
              <a:rPr lang="en-US" sz="2050" dirty="0" err="1" smtClean="0">
                <a:solidFill>
                  <a:schemeClr val="bg1">
                    <a:lumMod val="85000"/>
                  </a:schemeClr>
                </a:solidFill>
                <a:latin typeface="Courier"/>
                <a:cs typeface="Courier"/>
              </a:rPr>
              <a:t>histocompatibility</a:t>
            </a:r>
            <a:r>
              <a:rPr lang="en-US" sz="2050" dirty="0" smtClean="0">
                <a:solidFill>
                  <a:schemeClr val="bg1">
                    <a:lumMod val="85000"/>
                  </a:schemeClr>
                </a:solidFill>
                <a:latin typeface="Courier"/>
                <a:cs typeface="Courier"/>
              </a:rPr>
              <a:t> antigen, A-25 alpha chain (1A25_HUMAN).</a:t>
            </a:r>
          </a:p>
          <a:p>
            <a:r>
              <a:rPr lang="en-US" sz="2050" dirty="0" smtClean="0">
                <a:solidFill>
                  <a:schemeClr val="bg1">
                    <a:lumMod val="85000"/>
                  </a:schemeClr>
                </a:solidFill>
                <a:latin typeface="Courier"/>
                <a:cs typeface="Courier"/>
              </a:rPr>
              <a:t>MAVMAPRTLVLLLSGALALTQTWAGSHSMRYFYTSVSRPGRGEPRFIAVGYVDDTQFVRFDSDAASQRMEPRAPWIEQEG</a:t>
            </a:r>
          </a:p>
          <a:p>
            <a:r>
              <a:rPr lang="en-US" sz="2050" dirty="0" smtClean="0">
                <a:solidFill>
                  <a:schemeClr val="bg1">
                    <a:lumMod val="85000"/>
                  </a:schemeClr>
                </a:solidFill>
                <a:latin typeface="Courier"/>
                <a:cs typeface="Courier"/>
              </a:rPr>
              <a:t>PEYWDRNTRNVKAHSQTDRESLRIALRYYNQSEDGSHTIQRMYGCDVGPDGRFLRGYQQDAYDGKDYIALNEDLRSWTAA</a:t>
            </a:r>
          </a:p>
          <a:p>
            <a:r>
              <a:rPr lang="en-US" sz="2050" dirty="0" smtClean="0">
                <a:solidFill>
                  <a:schemeClr val="bg1">
                    <a:lumMod val="85000"/>
                  </a:schemeClr>
                </a:solidFill>
                <a:latin typeface="Courier"/>
                <a:cs typeface="Courier"/>
              </a:rPr>
              <a:t>DMAAQITQRKWETAHEAEQWRAYLEGRCVEWLRRYLENGKETLQRTDAPKTHMTHHAVSDHEATLRCWALSFYPAEITLT</a:t>
            </a:r>
          </a:p>
          <a:p>
            <a:r>
              <a:rPr lang="en-US" sz="2050" dirty="0" smtClean="0">
                <a:solidFill>
                  <a:schemeClr val="bg1">
                    <a:lumMod val="85000"/>
                  </a:schemeClr>
                </a:solidFill>
                <a:latin typeface="Courier"/>
                <a:cs typeface="Courier"/>
              </a:rPr>
              <a:t>WQRDGEDQTQDTELVETRPAGDGTFQKWASVVVPSGQEQRYTCHVQHEGLPKPLTLRWEPSSQPTIPIVGIIAGLVLFGA</a:t>
            </a:r>
          </a:p>
        </p:txBody>
      </p:sp>
      <p:sp>
        <p:nvSpPr>
          <p:cNvPr id="7" name="TextBox 6"/>
          <p:cNvSpPr txBox="1"/>
          <p:nvPr userDrawn="1"/>
        </p:nvSpPr>
        <p:spPr>
          <a:xfrm>
            <a:off x="29260800" y="1828800"/>
            <a:ext cx="12801600" cy="29260800"/>
          </a:xfrm>
          <a:prstGeom prst="rect">
            <a:avLst/>
          </a:prstGeom>
          <a:noFill/>
          <a:ln w="0" cap="flat" cmpd="sng" algn="ctr">
            <a:solidFill>
              <a:srgbClr val="FFFFFF"/>
            </a:solidFill>
            <a:prstDash val="solid"/>
            <a:round/>
            <a:headEnd type="none" w="med" len="med"/>
            <a:tailEnd type="none" w="med" len="med"/>
          </a:ln>
        </p:spPr>
        <p:txBody>
          <a:bodyPr wrap="square" rtlCol="0">
            <a:spAutoFit/>
          </a:bodyPr>
          <a:lstStyle/>
          <a:p>
            <a:r>
              <a:rPr lang="en-US" sz="2050" dirty="0" smtClean="0">
                <a:solidFill>
                  <a:schemeClr val="bg1">
                    <a:lumMod val="85000"/>
                  </a:schemeClr>
                </a:solidFill>
                <a:effectLst/>
                <a:latin typeface="Courier"/>
                <a:cs typeface="Courier"/>
              </a:rPr>
              <a:t>&gt;Q8NHH1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TTLL11 (TTL11_HUMAN).</a:t>
            </a:r>
          </a:p>
          <a:p>
            <a:r>
              <a:rPr lang="en-US" sz="2050" dirty="0" smtClean="0">
                <a:solidFill>
                  <a:schemeClr val="bg1">
                    <a:lumMod val="85000"/>
                  </a:schemeClr>
                </a:solidFill>
                <a:effectLst/>
                <a:latin typeface="Courier"/>
                <a:cs typeface="Courier"/>
              </a:rPr>
              <a:t>MAAAASVTGRVTWAASPMRSLGLGRRLSLPGPRLDAVTAAVNPSLSDHGNGLGRGTRGSGCSGGSLVADWGGGAAAAAAV</a:t>
            </a:r>
          </a:p>
          <a:p>
            <a:r>
              <a:rPr lang="en-US" sz="2050" dirty="0" smtClean="0">
                <a:solidFill>
                  <a:schemeClr val="bg1">
                    <a:lumMod val="85000"/>
                  </a:schemeClr>
                </a:solidFill>
                <a:effectLst/>
                <a:latin typeface="Courier"/>
                <a:cs typeface="Courier"/>
              </a:rPr>
              <a:t>ALALAPALSTMRRGSSESELAARWEAEAVAAAKAAAKAEAEATAETVAEQVRVDAGAAGEPECKAGEEQPKVLAPAPAQP</a:t>
            </a:r>
          </a:p>
          <a:p>
            <a:r>
              <a:rPr lang="en-US" sz="2050" dirty="0" smtClean="0">
                <a:solidFill>
                  <a:schemeClr val="bg1">
                    <a:lumMod val="85000"/>
                  </a:schemeClr>
                </a:solidFill>
                <a:effectLst/>
                <a:latin typeface="Courier"/>
                <a:cs typeface="Courier"/>
              </a:rPr>
              <a:t>SAAEEGNTQVLQRPPPTLPPSKPKPVQGLCPHGKPRDKGRSCKRSSGHGSGENGSQRPVTVDSSKARTSLDALKISIRQL</a:t>
            </a:r>
          </a:p>
          <a:p>
            <a:r>
              <a:rPr lang="en-US" sz="2050" dirty="0" smtClean="0">
                <a:solidFill>
                  <a:schemeClr val="bg1">
                    <a:lumMod val="85000"/>
                  </a:schemeClr>
                </a:solidFill>
                <a:effectLst/>
                <a:latin typeface="Courier"/>
                <a:cs typeface="Courier"/>
              </a:rPr>
              <a:t>KWKEFPFGRRLPCDIYWHGVSFHDNDIFSGQVNKFPGMTEMVRKITLSRAVRTMQNLFPEEYNFYPRSWILPDEFQLFVA</a:t>
            </a:r>
          </a:p>
          <a:p>
            <a:r>
              <a:rPr lang="en-US" sz="2050" dirty="0" smtClean="0">
                <a:solidFill>
                  <a:schemeClr val="bg1">
                    <a:lumMod val="85000"/>
                  </a:schemeClr>
                </a:solidFill>
                <a:effectLst/>
                <a:latin typeface="Courier"/>
                <a:cs typeface="Courier"/>
              </a:rPr>
              <a:t>QVQMVKDDDPSWKPTFIVKPDGGCQGDGIYLIKDPSDIRLAGTLQSRPAVVQEYICKPLLIDKLKFDIRLYVLLKSLDPL</a:t>
            </a:r>
          </a:p>
          <a:p>
            <a:r>
              <a:rPr lang="en-US" sz="2050" dirty="0" smtClean="0">
                <a:solidFill>
                  <a:schemeClr val="bg1">
                    <a:lumMod val="85000"/>
                  </a:schemeClr>
                </a:solidFill>
                <a:effectLst/>
                <a:latin typeface="Courier"/>
                <a:cs typeface="Courier"/>
              </a:rPr>
              <a:t>EIYIAKDGLSRFCTEPYQEPTPKNLHRIFMHLTNYSLNIHSGNFIHSDSASTGSKRTFSSILCRLSSKGVDIKKVWSDII</a:t>
            </a:r>
          </a:p>
          <a:p>
            <a:r>
              <a:rPr lang="en-US" sz="2050" dirty="0" smtClean="0">
                <a:solidFill>
                  <a:schemeClr val="bg1">
                    <a:lumMod val="85000"/>
                  </a:schemeClr>
                </a:solidFill>
                <a:effectLst/>
                <a:latin typeface="Courier"/>
                <a:cs typeface="Courier"/>
              </a:rPr>
              <a:t>SVVIKTVIALTPELKVFYQSDIPTGRPGPTCFQVTIASSQPAFPALTGLKRALWLRVG</a:t>
            </a:r>
          </a:p>
          <a:p>
            <a:r>
              <a:rPr lang="en-US" sz="2050" dirty="0" smtClean="0">
                <a:solidFill>
                  <a:schemeClr val="bg1">
                    <a:lumMod val="85000"/>
                  </a:schemeClr>
                </a:solidFill>
                <a:effectLst/>
                <a:latin typeface="Courier"/>
                <a:cs typeface="Courier"/>
              </a:rPr>
              <a:t>&gt;Q14166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--tyrosine </a:t>
            </a:r>
            <a:r>
              <a:rPr lang="en-US" sz="2050" dirty="0" err="1" smtClean="0">
                <a:solidFill>
                  <a:schemeClr val="bg1">
                    <a:lumMod val="85000"/>
                  </a:schemeClr>
                </a:solidFill>
                <a:effectLst/>
                <a:latin typeface="Courier"/>
                <a:cs typeface="Courier"/>
              </a:rPr>
              <a:t>ligase</a:t>
            </a:r>
            <a:r>
              <a:rPr lang="en-US" sz="2050" dirty="0" smtClean="0">
                <a:solidFill>
                  <a:schemeClr val="bg1">
                    <a:lumMod val="85000"/>
                  </a:schemeClr>
                </a:solidFill>
                <a:effectLst/>
                <a:latin typeface="Courier"/>
                <a:cs typeface="Courier"/>
              </a:rPr>
              <a:t>-like protein 12 (TTL12_HUMAN).</a:t>
            </a:r>
          </a:p>
          <a:p>
            <a:r>
              <a:rPr lang="en-US" sz="2050" dirty="0" smtClean="0">
                <a:solidFill>
                  <a:schemeClr val="bg1">
                    <a:lumMod val="85000"/>
                  </a:schemeClr>
                </a:solidFill>
                <a:effectLst/>
                <a:latin typeface="Courier"/>
                <a:cs typeface="Courier"/>
              </a:rPr>
              <a:t>MEAERGPERRPAERSSPGQTPEEGAQALAEFAALHGPALRASGVPERYWGRLLHKLEHEVFDAGEVFGIMQVEEVEEEED</a:t>
            </a:r>
          </a:p>
          <a:p>
            <a:r>
              <a:rPr lang="en-US" sz="2050" dirty="0" smtClean="0">
                <a:solidFill>
                  <a:schemeClr val="bg1">
                    <a:lumMod val="85000"/>
                  </a:schemeClr>
                </a:solidFill>
                <a:effectLst/>
                <a:latin typeface="Courier"/>
                <a:cs typeface="Courier"/>
              </a:rPr>
              <a:t>EAAREVRKQQPNPGNELCYKVIVTRESGLQAAHPNSIFLIDHAWTCRVEHARQQLQQVPGLLHRMANLMGIEFHGELPST</a:t>
            </a:r>
          </a:p>
          <a:p>
            <a:r>
              <a:rPr lang="en-US" sz="2050" dirty="0" smtClean="0">
                <a:solidFill>
                  <a:schemeClr val="bg1">
                    <a:lumMod val="85000"/>
                  </a:schemeClr>
                </a:solidFill>
                <a:effectLst/>
                <a:latin typeface="Courier"/>
                <a:cs typeface="Courier"/>
              </a:rPr>
              <a:t>EAVALVLEEMWKFNQTYQLAHGTAEEKMPVWYIMDEFGSRIQHADVPSFATAPFFYMPQQVAYTLLWPLRDLDTGEEVTR</a:t>
            </a:r>
          </a:p>
          <a:p>
            <a:r>
              <a:rPr lang="en-US" sz="2050" dirty="0" smtClean="0">
                <a:solidFill>
                  <a:schemeClr val="bg1">
                    <a:lumMod val="85000"/>
                  </a:schemeClr>
                </a:solidFill>
                <a:effectLst/>
                <a:latin typeface="Courier"/>
                <a:cs typeface="Courier"/>
              </a:rPr>
              <a:t>DFAYGETDPLIRKCMLLPWAPTDMLDLSSCTPEPPAEHYQAILEENKEKLPLDINPVVHPHGHIFKVYTDVQQVASSLTH</a:t>
            </a:r>
          </a:p>
          <a:p>
            <a:r>
              <a:rPr lang="en-US" sz="2050" dirty="0" smtClean="0">
                <a:solidFill>
                  <a:schemeClr val="bg1">
                    <a:lumMod val="85000"/>
                  </a:schemeClr>
                </a:solidFill>
                <a:effectLst/>
                <a:latin typeface="Courier"/>
                <a:cs typeface="Courier"/>
              </a:rPr>
              <a:t>PRFTLTQSEADADILFNFSHFKDYRKLSQERPGVLLNQFPCENLLTVKDCLASIARRAGGPEGPPWLPRTFNLRTELPQF</a:t>
            </a:r>
          </a:p>
          <a:p>
            <a:r>
              <a:rPr lang="en-US" sz="2050" dirty="0" smtClean="0">
                <a:solidFill>
                  <a:schemeClr val="bg1">
                    <a:lumMod val="85000"/>
                  </a:schemeClr>
                </a:solidFill>
                <a:effectLst/>
                <a:latin typeface="Courier"/>
                <a:cs typeface="Courier"/>
              </a:rPr>
              <a:t>VSYFQQRERWGEDNHWICKPWNLARSLDTHVTKSLHSIIRHRESTPKVVSKYIESPVLFLREDVGKVKFDIRYIVLLRSV</a:t>
            </a:r>
          </a:p>
          <a:p>
            <a:r>
              <a:rPr lang="en-US" sz="2050" dirty="0" smtClean="0">
                <a:solidFill>
                  <a:schemeClr val="bg1">
                    <a:lumMod val="85000"/>
                  </a:schemeClr>
                </a:solidFill>
                <a:effectLst/>
                <a:latin typeface="Courier"/>
                <a:cs typeface="Courier"/>
              </a:rPr>
              <a:t>RPLRLFVYDVFWLRFSNRAFALNDLDDYEKHFTVMNYDPDVVLKQVHCEEFIPEFEKQYPEFPWTDVQAEIFRAFTELFQ</a:t>
            </a:r>
          </a:p>
          <a:p>
            <a:r>
              <a:rPr lang="en-US" sz="2050" dirty="0" smtClean="0">
                <a:solidFill>
                  <a:schemeClr val="bg1">
                    <a:lumMod val="85000"/>
                  </a:schemeClr>
                </a:solidFill>
                <a:effectLst/>
                <a:latin typeface="Courier"/>
                <a:cs typeface="Courier"/>
              </a:rPr>
              <a:t>VACAKPPPLGLCDYPSSRAMYAVDLMLKWDNGPDGRRVMQPQILEVNFNPDCERACRYHPTFFNDVFSTLFLDQPGGCHV</a:t>
            </a:r>
          </a:p>
          <a:p>
            <a:r>
              <a:rPr lang="en-US" sz="2050" dirty="0" smtClean="0">
                <a:solidFill>
                  <a:schemeClr val="bg1">
                    <a:lumMod val="85000"/>
                  </a:schemeClr>
                </a:solidFill>
                <a:effectLst/>
                <a:latin typeface="Courier"/>
                <a:cs typeface="Courier"/>
              </a:rPr>
              <a:t>TCLV</a:t>
            </a:r>
          </a:p>
          <a:p>
            <a:r>
              <a:rPr lang="en-US" sz="2050" dirty="0" smtClean="0">
                <a:solidFill>
                  <a:schemeClr val="bg1">
                    <a:lumMod val="85000"/>
                  </a:schemeClr>
                </a:solidFill>
                <a:effectLst/>
                <a:latin typeface="Courier"/>
                <a:cs typeface="Courier"/>
              </a:rPr>
              <a:t>&gt;A6NNM8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TTLL13 (TTL13_HUMAN).</a:t>
            </a:r>
          </a:p>
          <a:p>
            <a:r>
              <a:rPr lang="en-US" sz="2050" dirty="0" smtClean="0">
                <a:solidFill>
                  <a:schemeClr val="bg1">
                    <a:lumMod val="85000"/>
                  </a:schemeClr>
                </a:solidFill>
                <a:effectLst/>
                <a:latin typeface="Courier"/>
                <a:cs typeface="Courier"/>
              </a:rPr>
              <a:t>MEPSTCRTMESEEDYVEEKESEKCVKEGVTNPSNSSQQALLKADYKALKNGVPSPIMATKIPKKVIAPVDTGDLEAGRRK</a:t>
            </a:r>
          </a:p>
          <a:p>
            <a:r>
              <a:rPr lang="en-US" sz="2050" dirty="0" smtClean="0">
                <a:solidFill>
                  <a:schemeClr val="bg1">
                    <a:lumMod val="85000"/>
                  </a:schemeClr>
                </a:solidFill>
                <a:effectLst/>
                <a:latin typeface="Courier"/>
                <a:cs typeface="Courier"/>
              </a:rPr>
              <a:t>RRRKRRSLAINLTNCKYESVRRAAQMCGLKEVGEDEEWTLYWTDCAVSLERVMDMKRFQKINHFPGMTEICRKDLLARNL</a:t>
            </a:r>
          </a:p>
          <a:p>
            <a:r>
              <a:rPr lang="en-US" sz="2050" dirty="0" smtClean="0">
                <a:solidFill>
                  <a:schemeClr val="bg1">
                    <a:lumMod val="85000"/>
                  </a:schemeClr>
                </a:solidFill>
                <a:effectLst/>
                <a:latin typeface="Courier"/>
                <a:cs typeface="Courier"/>
              </a:rPr>
              <a:t>NRMYKLYPSEYNIFPRTWCLPADYGDFQSYGRQRKARTYICKPDSGCQGRGIFITRNPREIKPGEHMICQQYISKPLLID</a:t>
            </a:r>
          </a:p>
          <a:p>
            <a:r>
              <a:rPr lang="en-US" sz="2050" dirty="0" smtClean="0">
                <a:solidFill>
                  <a:schemeClr val="bg1">
                    <a:lumMod val="85000"/>
                  </a:schemeClr>
                </a:solidFill>
                <a:effectLst/>
                <a:latin typeface="Courier"/>
                <a:cs typeface="Courier"/>
              </a:rPr>
              <a:t>GFKFDMRVYVLITSCDPLRIFTYEEGLARFATTPYMEPSHNNLDNVCMHLTNYAINKHNENFVRDGAVGSKRKLSTLNIW</a:t>
            </a:r>
          </a:p>
          <a:p>
            <a:r>
              <a:rPr lang="en-US" sz="2050" dirty="0" smtClean="0">
                <a:solidFill>
                  <a:schemeClr val="bg1">
                    <a:lumMod val="85000"/>
                  </a:schemeClr>
                </a:solidFill>
                <a:effectLst/>
                <a:latin typeface="Courier"/>
                <a:cs typeface="Courier"/>
              </a:rPr>
              <a:t>LQEHSYNPGELWGDIEDIIIKTIISAHSVLRHNYRTCFPQYLNGGTCACFEILGFDILLDHKLKPWLLEVNHSPSFTTDS</a:t>
            </a:r>
          </a:p>
          <a:p>
            <a:r>
              <a:rPr lang="en-US" sz="2050" dirty="0" smtClean="0">
                <a:solidFill>
                  <a:schemeClr val="bg1">
                    <a:lumMod val="85000"/>
                  </a:schemeClr>
                </a:solidFill>
                <a:effectLst/>
                <a:latin typeface="Courier"/>
                <a:cs typeface="Courier"/>
              </a:rPr>
              <a:t>CLDQEVKDALLCDAMTLVNLRGCDKRKVMEEDKRRVKERLFQCYRQPRESRKEKTESSHVAMLDQERYEDSHLGKYRRIY</a:t>
            </a:r>
          </a:p>
          <a:p>
            <a:r>
              <a:rPr lang="en-US" sz="2050" dirty="0" smtClean="0">
                <a:solidFill>
                  <a:schemeClr val="bg1">
                    <a:lumMod val="85000"/>
                  </a:schemeClr>
                </a:solidFill>
                <a:effectLst/>
                <a:latin typeface="Courier"/>
                <a:cs typeface="Courier"/>
              </a:rPr>
              <a:t>PGPDTEKYARFFKHNGSLFQETAASKAREECARQQLEEIRLKQEQQETSGTKRQKARDQNQGESAGEKSRPRAGLQSLST</a:t>
            </a:r>
          </a:p>
          <a:p>
            <a:r>
              <a:rPr lang="en-US" sz="2050" dirty="0" smtClean="0">
                <a:solidFill>
                  <a:schemeClr val="bg1">
                    <a:lumMod val="85000"/>
                  </a:schemeClr>
                </a:solidFill>
                <a:effectLst/>
                <a:latin typeface="Courier"/>
                <a:cs typeface="Courier"/>
              </a:rPr>
              <a:t>HLAYRNRNWEKELLPGQLDTMRPQEIVEEEELERMKALLQRETLIRSLGIVEQLTRLQHPGPQGQKKLHESRDRLGSQEL</a:t>
            </a:r>
          </a:p>
          <a:p>
            <a:r>
              <a:rPr lang="en-US" sz="2050" dirty="0" smtClean="0">
                <a:solidFill>
                  <a:schemeClr val="bg1">
                    <a:lumMod val="85000"/>
                  </a:schemeClr>
                </a:solidFill>
                <a:effectLst/>
                <a:latin typeface="Courier"/>
                <a:cs typeface="Courier"/>
              </a:rPr>
              <a:t>KSMSLVLLVLLRGAATEQGAPHFLHPVLPHESIPRILGALPSMNAAIPHVPRYHLQPKNFNWTGEPAAINSCSLSMKKAG</a:t>
            </a:r>
          </a:p>
          <a:p>
            <a:r>
              <a:rPr lang="en-US" sz="2050" dirty="0" smtClean="0">
                <a:solidFill>
                  <a:schemeClr val="bg1">
                    <a:lumMod val="85000"/>
                  </a:schemeClr>
                </a:solidFill>
                <a:effectLst/>
                <a:latin typeface="Courier"/>
                <a:cs typeface="Courier"/>
              </a:rPr>
              <a:t>RCYFSSARIRLTSQGQASRRLEAINRVLAGSVPPTLTPKQGYFLQPERVASDSWTECTLPSMVNSEHRAAKVPLCPASAP</a:t>
            </a:r>
          </a:p>
          <a:p>
            <a:r>
              <a:rPr lang="en-US" sz="2050" dirty="0" smtClean="0">
                <a:solidFill>
                  <a:schemeClr val="bg1">
                    <a:lumMod val="85000"/>
                  </a:schemeClr>
                </a:solidFill>
                <a:effectLst/>
                <a:latin typeface="Courier"/>
                <a:cs typeface="Courier"/>
              </a:rPr>
              <a:t>MLQRSRALLNINQFR</a:t>
            </a:r>
          </a:p>
          <a:p>
            <a:r>
              <a:rPr lang="en-US" sz="2050" dirty="0" smtClean="0">
                <a:solidFill>
                  <a:schemeClr val="bg1">
                    <a:lumMod val="85000"/>
                  </a:schemeClr>
                </a:solidFill>
                <a:effectLst/>
                <a:latin typeface="Courier"/>
                <a:cs typeface="Courier"/>
              </a:rPr>
              <a:t>&gt;O95922 Probable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TTLL1 (TTLL1_HUMAN).</a:t>
            </a:r>
          </a:p>
          <a:p>
            <a:r>
              <a:rPr lang="en-US" sz="2050" dirty="0" smtClean="0">
                <a:solidFill>
                  <a:schemeClr val="bg1">
                    <a:lumMod val="85000"/>
                  </a:schemeClr>
                </a:solidFill>
                <a:effectLst/>
                <a:latin typeface="Courier"/>
                <a:cs typeface="Courier"/>
              </a:rPr>
              <a:t>MAGKVKWVTDIEKSVLINNFEKRGWVQVTENEDWNFYWMSVQTIRNVFSVEAGYRLSDDQIVNHFPNHYELTRKDLMVKN</a:t>
            </a:r>
          </a:p>
          <a:p>
            <a:r>
              <a:rPr lang="en-US" sz="2050" dirty="0" smtClean="0">
                <a:solidFill>
                  <a:schemeClr val="bg1">
                    <a:lumMod val="85000"/>
                  </a:schemeClr>
                </a:solidFill>
                <a:effectLst/>
                <a:latin typeface="Courier"/>
                <a:cs typeface="Courier"/>
              </a:rPr>
              <a:t>IKRYRKELEKEGSPLAEKDENGKYLYLDFVPVTYMLPADYNLFVEEFRKSPSSTWIMKPCGKAQGKGIFLINKLSQIKKW</a:t>
            </a:r>
          </a:p>
          <a:p>
            <a:r>
              <a:rPr lang="en-US" sz="2050" dirty="0" smtClean="0">
                <a:solidFill>
                  <a:schemeClr val="bg1">
                    <a:lumMod val="85000"/>
                  </a:schemeClr>
                </a:solidFill>
                <a:effectLst/>
                <a:latin typeface="Courier"/>
                <a:cs typeface="Courier"/>
              </a:rPr>
              <a:t>SRDSKTSSFVSQSNKEAYVISLYINNPLLIGGRKFDLRLYVLVSTYRPLRCYMYKLGFCRFCTVKYTPSTSELDNMFVHL</a:t>
            </a:r>
          </a:p>
          <a:p>
            <a:r>
              <a:rPr lang="en-US" sz="2050" dirty="0" smtClean="0">
                <a:solidFill>
                  <a:schemeClr val="bg1">
                    <a:lumMod val="85000"/>
                  </a:schemeClr>
                </a:solidFill>
                <a:effectLst/>
                <a:latin typeface="Courier"/>
                <a:cs typeface="Courier"/>
              </a:rPr>
              <a:t>TNVAIQKHGEDYNHIHGGKWTVSNLRLYLESTRGKEVTSKLFDEIHWIIVQSLKAVAPVMNNDKHCFECYGYDIIIDDKL</a:t>
            </a:r>
          </a:p>
          <a:p>
            <a:r>
              <a:rPr lang="en-US" sz="2050" dirty="0" smtClean="0">
                <a:solidFill>
                  <a:schemeClr val="bg1">
                    <a:lumMod val="85000"/>
                  </a:schemeClr>
                </a:solidFill>
                <a:effectLst/>
                <a:latin typeface="Courier"/>
                <a:cs typeface="Courier"/>
              </a:rPr>
              <a:t>KPWLIEVNASPSLTSSTANDRILKYNLINDTLNIAVPNGEIPDCKWNKSPPKEVLGNYEILYDEELAQGDGADRELRSRQ</a:t>
            </a:r>
          </a:p>
          <a:p>
            <a:r>
              <a:rPr lang="en-US" sz="2050" dirty="0" smtClean="0">
                <a:solidFill>
                  <a:schemeClr val="bg1">
                    <a:lumMod val="85000"/>
                  </a:schemeClr>
                </a:solidFill>
                <a:effectLst/>
                <a:latin typeface="Courier"/>
                <a:cs typeface="Courier"/>
              </a:rPr>
              <a:t>GQSLGPRAGRSRDSGRAVLTTWK</a:t>
            </a:r>
          </a:p>
          <a:p>
            <a:r>
              <a:rPr lang="en-US" sz="2050" dirty="0" smtClean="0">
                <a:solidFill>
                  <a:schemeClr val="bg1">
                    <a:lumMod val="85000"/>
                  </a:schemeClr>
                </a:solidFill>
                <a:effectLst/>
                <a:latin typeface="Courier"/>
                <a:cs typeface="Courier"/>
              </a:rPr>
              <a:t>&gt;Q9BWV7 Probable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TTLL2 (TTLL2_HUMAN).</a:t>
            </a:r>
          </a:p>
          <a:p>
            <a:r>
              <a:rPr lang="en-US" sz="2050" dirty="0" smtClean="0">
                <a:solidFill>
                  <a:schemeClr val="bg1">
                    <a:lumMod val="85000"/>
                  </a:schemeClr>
                </a:solidFill>
                <a:effectLst/>
                <a:latin typeface="Courier"/>
                <a:cs typeface="Courier"/>
              </a:rPr>
              <a:t>MRGRDLCSSTQSQALGSLRTTTPAFTLNIPSEANHTEQPPAGLGARLQEAGVSIPPRRGRPTPTLEKKKKPHLMAEDEPS</a:t>
            </a:r>
          </a:p>
          <a:p>
            <a:r>
              <a:rPr lang="en-US" sz="2050" dirty="0" smtClean="0">
                <a:solidFill>
                  <a:schemeClr val="bg1">
                    <a:lumMod val="85000"/>
                  </a:schemeClr>
                </a:solidFill>
                <a:effectLst/>
                <a:latin typeface="Courier"/>
                <a:cs typeface="Courier"/>
              </a:rPr>
              <a:t>GALLKPLVFRVDETTPAVVQSVLLERGWNKFDKQEQNAEDWNLYWRTSSFRMTEHNSVKPWQQLNHHPGTTKLTRKDCLA</a:t>
            </a:r>
          </a:p>
          <a:p>
            <a:r>
              <a:rPr lang="en-US" sz="2050" dirty="0" smtClean="0">
                <a:solidFill>
                  <a:schemeClr val="bg1">
                    <a:lumMod val="85000"/>
                  </a:schemeClr>
                </a:solidFill>
                <a:effectLst/>
                <a:latin typeface="Courier"/>
                <a:cs typeface="Courier"/>
              </a:rPr>
              <a:t>KHLKHMRRMYGTSLYQFIPLTFVMPNDYTKFVAEYFQERQMLGTKHSYWICKPAELSRGRGILIFSDFKDFIFDDMYIVQ</a:t>
            </a:r>
          </a:p>
          <a:p>
            <a:r>
              <a:rPr lang="en-US" sz="2050" dirty="0" smtClean="0">
                <a:solidFill>
                  <a:schemeClr val="bg1">
                    <a:lumMod val="85000"/>
                  </a:schemeClr>
                </a:solidFill>
                <a:effectLst/>
                <a:latin typeface="Courier"/>
                <a:cs typeface="Courier"/>
              </a:rPr>
              <a:t>KYISNPLLIGRYKCDLRIYVCVTGFKPLTIYVYQEGLVRFATEKFDLSNLQNNYAHLTNSSINKSGASYEKIKEVIGHGC</a:t>
            </a:r>
          </a:p>
          <a:p>
            <a:r>
              <a:rPr lang="en-US" sz="2050" dirty="0" smtClean="0">
                <a:solidFill>
                  <a:schemeClr val="bg1">
                    <a:lumMod val="85000"/>
                  </a:schemeClr>
                </a:solidFill>
                <a:effectLst/>
                <a:latin typeface="Courier"/>
                <a:cs typeface="Courier"/>
              </a:rPr>
              <a:t>KWTLSRFFSYLRSWDVDDLLLWKKIHRMVILTILAIAPSVPFAANCFELFGFDILIDDNLKPWLLEVNYSPALTLDCSTD</a:t>
            </a:r>
          </a:p>
          <a:p>
            <a:r>
              <a:rPr lang="en-US" sz="2050" dirty="0" smtClean="0">
                <a:solidFill>
                  <a:schemeClr val="bg1">
                    <a:lumMod val="85000"/>
                  </a:schemeClr>
                </a:solidFill>
                <a:effectLst/>
                <a:latin typeface="Courier"/>
                <a:cs typeface="Courier"/>
              </a:rPr>
              <a:t>VLVKRKLVHDIIDLIYLNGLRNEGGEASNATHGNSNIDAAKSDRGGLDAPDCLPYDSLSFTSRMYNEDDSVVEKAVSVRP</a:t>
            </a:r>
          </a:p>
          <a:p>
            <a:r>
              <a:rPr lang="en-US" sz="2050" dirty="0" smtClean="0">
                <a:solidFill>
                  <a:schemeClr val="bg1">
                    <a:lumMod val="85000"/>
                  </a:schemeClr>
                </a:solidFill>
                <a:effectLst/>
                <a:latin typeface="Courier"/>
                <a:cs typeface="Courier"/>
              </a:rPr>
              <a:t>EAAPASQLEGEMSGQDFHLSTREMPQSKPKLRSRHTPHKTLMPYASLFQSHSCKTKTSPCVLSDRGKAPDPQAGNFVLVF</a:t>
            </a:r>
          </a:p>
          <a:p>
            <a:r>
              <a:rPr lang="en-US" sz="2050" dirty="0" smtClean="0">
                <a:solidFill>
                  <a:schemeClr val="bg1">
                    <a:lumMod val="85000"/>
                  </a:schemeClr>
                </a:solidFill>
                <a:effectLst/>
                <a:latin typeface="Courier"/>
                <a:cs typeface="Courier"/>
              </a:rPr>
              <a:t>PFNEATLGASRNGLNVKRIIQELQKLMNKQHS</a:t>
            </a:r>
          </a:p>
          <a:p>
            <a:r>
              <a:rPr lang="en-US" sz="2050" dirty="0" smtClean="0">
                <a:solidFill>
                  <a:schemeClr val="bg1">
                    <a:lumMod val="85000"/>
                  </a:schemeClr>
                </a:solidFill>
                <a:effectLst/>
                <a:latin typeface="Courier"/>
                <a:cs typeface="Courier"/>
              </a:rPr>
              <a:t>&gt;Q9Y4R7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monoglycylase</a:t>
            </a:r>
            <a:r>
              <a:rPr lang="en-US" sz="2050" dirty="0" smtClean="0">
                <a:solidFill>
                  <a:schemeClr val="bg1">
                    <a:lumMod val="85000"/>
                  </a:schemeClr>
                </a:solidFill>
                <a:effectLst/>
                <a:latin typeface="Courier"/>
                <a:cs typeface="Courier"/>
              </a:rPr>
              <a:t> TTLL3 (TTLL3_HUMAN).</a:t>
            </a:r>
          </a:p>
          <a:p>
            <a:r>
              <a:rPr lang="en-US" sz="2050" dirty="0" smtClean="0">
                <a:solidFill>
                  <a:schemeClr val="bg1">
                    <a:lumMod val="85000"/>
                  </a:schemeClr>
                </a:solidFill>
                <a:effectLst/>
                <a:latin typeface="Courier"/>
                <a:cs typeface="Courier"/>
              </a:rPr>
              <a:t>MNRLRNAKIYVERAVKQKKIFTIQGCYPVIRCLLRRRGWVEKKMVHRSGPTLLPPQKDLDSSAMGDSDTTEDEDEDEDEE</a:t>
            </a:r>
          </a:p>
          <a:p>
            <a:r>
              <a:rPr lang="en-US" sz="2050" dirty="0" smtClean="0">
                <a:solidFill>
                  <a:schemeClr val="bg1">
                    <a:lumMod val="85000"/>
                  </a:schemeClr>
                </a:solidFill>
                <a:effectLst/>
                <a:latin typeface="Courier"/>
                <a:cs typeface="Courier"/>
              </a:rPr>
              <a:t>FQPSQLFDFDDLLKFDDLDGTHALMVGLCLNLRNLPWFDEVDANSFFPRCYCLGAEDDKKAFIEDFWLTAARNVLKLVVK</a:t>
            </a:r>
          </a:p>
          <a:p>
            <a:r>
              <a:rPr lang="en-US" sz="2050" dirty="0" smtClean="0">
                <a:solidFill>
                  <a:schemeClr val="bg1">
                    <a:lumMod val="85000"/>
                  </a:schemeClr>
                </a:solidFill>
                <a:effectLst/>
                <a:latin typeface="Courier"/>
                <a:cs typeface="Courier"/>
              </a:rPr>
              <a:t>SEWKSYPIQAVEEEASGDKQPKKQEKNPVLVSPEFVDEALCACEEYLSNLAHMDIDKDLEAPLYLTPEGWSLFLQRYYQV</a:t>
            </a:r>
          </a:p>
          <a:p>
            <a:r>
              <a:rPr lang="en-US" sz="2050" dirty="0" smtClean="0">
                <a:solidFill>
                  <a:schemeClr val="bg1">
                    <a:lumMod val="85000"/>
                  </a:schemeClr>
                </a:solidFill>
                <a:effectLst/>
                <a:latin typeface="Courier"/>
                <a:cs typeface="Courier"/>
              </a:rPr>
              <a:t>VHEGAELRHLDTQVQRCEDILQQLQAVVPQIDMEGDRNIWIVKPGAKSRGRGIMCMDHLEEMLKLVNGNPVVMKDGKWVV</a:t>
            </a:r>
          </a:p>
          <a:p>
            <a:r>
              <a:rPr lang="en-US" sz="2050" dirty="0" smtClean="0">
                <a:solidFill>
                  <a:schemeClr val="bg1">
                    <a:lumMod val="85000"/>
                  </a:schemeClr>
                </a:solidFill>
                <a:effectLst/>
                <a:latin typeface="Courier"/>
                <a:cs typeface="Courier"/>
              </a:rPr>
              <a:t>QKYIERPLLIFGTKFDLRQWFLVTDWNPLTVWFYRDSYIRFSTQPFSLKNLDNSVHLCNNSIQKHLENSCHRHPLLPPDN</a:t>
            </a:r>
          </a:p>
          <a:p>
            <a:r>
              <a:rPr lang="en-US" sz="2050" dirty="0" smtClean="0">
                <a:solidFill>
                  <a:schemeClr val="bg1">
                    <a:lumMod val="85000"/>
                  </a:schemeClr>
                </a:solidFill>
                <a:effectLst/>
                <a:latin typeface="Courier"/>
                <a:cs typeface="Courier"/>
              </a:rPr>
              <a:t>MWSSQRFQAHLQEMGAPNAWSTIIVPGMKDAVIHALQTSQDTVQCRKASFELYGADFVFGEDFQPWLIEINASPTMAPST</a:t>
            </a:r>
          </a:p>
          <a:p>
            <a:r>
              <a:rPr lang="en-US" sz="2050" dirty="0" smtClean="0">
                <a:solidFill>
                  <a:schemeClr val="bg1">
                    <a:lumMod val="85000"/>
                  </a:schemeClr>
                </a:solidFill>
                <a:effectLst/>
                <a:latin typeface="Courier"/>
                <a:cs typeface="Courier"/>
              </a:rPr>
              <a:t>AVTARLCAGVQADTLRVVIDRMLDRNCDTGAFELIYKQPAVEVPQYVGIRLLVEGFTIKKPMAMCHRRMGVRPAVPLLTQ</a:t>
            </a:r>
          </a:p>
          <a:p>
            <a:r>
              <a:rPr lang="en-US" sz="2050" dirty="0" smtClean="0">
                <a:solidFill>
                  <a:schemeClr val="bg1">
                    <a:lumMod val="85000"/>
                  </a:schemeClr>
                </a:solidFill>
                <a:effectLst/>
                <a:latin typeface="Courier"/>
                <a:cs typeface="Courier"/>
              </a:rPr>
              <a:t>RGSGEARHHFPSLHTKAQLPSPHVLRHQGQVLRRQHSKLVGTKALSTTGKALRTLPTAKVFISLPPNLDFKVAPSILKPR</a:t>
            </a:r>
          </a:p>
          <a:p>
            <a:r>
              <a:rPr lang="en-US" sz="2050" dirty="0" smtClean="0">
                <a:solidFill>
                  <a:schemeClr val="bg1">
                    <a:lumMod val="85000"/>
                  </a:schemeClr>
                </a:solidFill>
                <a:effectLst/>
                <a:latin typeface="Courier"/>
                <a:cs typeface="Courier"/>
              </a:rPr>
              <a:t>KAPALLCLRGPQLEVPCCLCPLKSEQFLAPVGRSRPKANSRPDCDKPRAEACPMKRLSPLKPLPLVGTFQRRRGLGDMKL</a:t>
            </a:r>
          </a:p>
          <a:p>
            <a:r>
              <a:rPr lang="en-US" sz="2050" dirty="0" smtClean="0">
                <a:solidFill>
                  <a:schemeClr val="bg1">
                    <a:lumMod val="85000"/>
                  </a:schemeClr>
                </a:solidFill>
                <a:effectLst/>
                <a:latin typeface="Courier"/>
                <a:cs typeface="Courier"/>
              </a:rPr>
              <a:t>GKPLLRFPTALVLDPTPNKKKQVKYLGLDSIAVGGSRVDGARPCTPGSTARA</a:t>
            </a:r>
          </a:p>
          <a:p>
            <a:r>
              <a:rPr lang="en-US" sz="2050" dirty="0" smtClean="0">
                <a:solidFill>
                  <a:schemeClr val="bg1">
                    <a:lumMod val="85000"/>
                  </a:schemeClr>
                </a:solidFill>
                <a:effectLst/>
                <a:latin typeface="Courier"/>
                <a:cs typeface="Courier"/>
              </a:rPr>
              <a:t>&gt;Q14679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TTLL4 (TTLL4_HUMAN).</a:t>
            </a:r>
          </a:p>
          <a:p>
            <a:r>
              <a:rPr lang="en-US" sz="2050" dirty="0" smtClean="0">
                <a:solidFill>
                  <a:schemeClr val="bg1">
                    <a:lumMod val="85000"/>
                  </a:schemeClr>
                </a:solidFill>
                <a:effectLst/>
                <a:latin typeface="Courier"/>
                <a:cs typeface="Courier"/>
              </a:rPr>
              <a:t>MASAGTQHYSIGLRQKNSFKQSGPSGTVPATPPEKPSEGRVWPQAHQQVKPIWKLEKKQVETLSAGLGPGLLGVPPQPAY</a:t>
            </a:r>
          </a:p>
          <a:p>
            <a:r>
              <a:rPr lang="en-US" sz="2050" dirty="0" smtClean="0">
                <a:solidFill>
                  <a:schemeClr val="bg1">
                    <a:lumMod val="85000"/>
                  </a:schemeClr>
                </a:solidFill>
                <a:effectLst/>
                <a:latin typeface="Courier"/>
                <a:cs typeface="Courier"/>
              </a:rPr>
              <a:t>FFCPSTLCSSGTTAVIAGHSSSCYLHSLPDLFNSTLLYRRSSYRQKPYQQLESFCLRSSPSEKSPFSLPQKSLPVSLTAN</a:t>
            </a:r>
          </a:p>
          <a:p>
            <a:r>
              <a:rPr lang="en-US" sz="2050" dirty="0" smtClean="0">
                <a:solidFill>
                  <a:schemeClr val="bg1">
                    <a:lumMod val="85000"/>
                  </a:schemeClr>
                </a:solidFill>
                <a:effectLst/>
                <a:latin typeface="Courier"/>
                <a:cs typeface="Courier"/>
              </a:rPr>
              <a:t>KATSSMVFSMAQPMASSSTEPYLCLAAAGENPSGKSLASAISGKIPSPLSSSYKPMLNNNSFMWPNSTPVPLLQTTQGLK</a:t>
            </a:r>
          </a:p>
          <a:p>
            <a:r>
              <a:rPr lang="en-US" sz="2050" dirty="0" smtClean="0">
                <a:solidFill>
                  <a:schemeClr val="bg1">
                    <a:lumMod val="85000"/>
                  </a:schemeClr>
                </a:solidFill>
                <a:effectLst/>
                <a:latin typeface="Courier"/>
                <a:cs typeface="Courier"/>
              </a:rPr>
              <a:t>PVSPPKIQPVSWHHSGGTGDCAPQPVDHKVPKSIGTVPADASAHIALSTASSHDTSTTSVASSWYNRNNLAMRAEPLSCA</a:t>
            </a:r>
          </a:p>
          <a:p>
            <a:r>
              <a:rPr lang="en-US" sz="2050" dirty="0" smtClean="0">
                <a:solidFill>
                  <a:schemeClr val="bg1">
                    <a:lumMod val="85000"/>
                  </a:schemeClr>
                </a:solidFill>
                <a:effectLst/>
                <a:latin typeface="Courier"/>
                <a:cs typeface="Courier"/>
              </a:rPr>
              <a:t>LDDSSDSQDPTKEIRFTEAVRKLTARGFEKMPRQGCQLEQSSFLNPSFQWNVLNRSRRWKPPAVNQQFPQEDAGSVRRVL</a:t>
            </a:r>
          </a:p>
          <a:p>
            <a:r>
              <a:rPr lang="en-US" sz="2050" dirty="0" smtClean="0">
                <a:solidFill>
                  <a:schemeClr val="bg1">
                    <a:lumMod val="85000"/>
                  </a:schemeClr>
                </a:solidFill>
                <a:effectLst/>
                <a:latin typeface="Courier"/>
                <a:cs typeface="Courier"/>
              </a:rPr>
              <a:t>PGASDTLGLDNTVFCTKRISIHLLASHASGLNHNPACESVIDSSAFGEGKAPGPPFPQTLGIANVATRLSSIQLGQSEKE</a:t>
            </a:r>
          </a:p>
          <a:p>
            <a:r>
              <a:rPr lang="en-US" sz="2050" dirty="0" smtClean="0">
                <a:solidFill>
                  <a:schemeClr val="bg1">
                    <a:lumMod val="85000"/>
                  </a:schemeClr>
                </a:solidFill>
                <a:effectLst/>
                <a:latin typeface="Courier"/>
                <a:cs typeface="Courier"/>
              </a:rPr>
              <a:t>RPEEARELDSSDRDISSATDLQPDQAETEDTEEELVDGLEDCCSRDENEEEEGDSECSSLSAVSPSESVAMISRSCMEIL</a:t>
            </a:r>
          </a:p>
          <a:p>
            <a:r>
              <a:rPr lang="en-US" sz="2050" dirty="0" smtClean="0">
                <a:solidFill>
                  <a:schemeClr val="bg1">
                    <a:lumMod val="85000"/>
                  </a:schemeClr>
                </a:solidFill>
                <a:effectLst/>
                <a:latin typeface="Courier"/>
                <a:cs typeface="Courier"/>
              </a:rPr>
              <a:t>TKPLSNHEKVVRPALIYSLFPNVPPTIYFGTRDERVEKLPWEQRKLLRWKMSTVTPNIVKQTIGRSHFKISKRNDDWLGC</a:t>
            </a:r>
          </a:p>
          <a:p>
            <a:r>
              <a:rPr lang="en-US" sz="2050" dirty="0" smtClean="0">
                <a:solidFill>
                  <a:schemeClr val="bg1">
                    <a:lumMod val="85000"/>
                  </a:schemeClr>
                </a:solidFill>
                <a:effectLst/>
                <a:latin typeface="Courier"/>
                <a:cs typeface="Courier"/>
              </a:rPr>
              <a:t>WGHHMKSPSFRSIREHQKLNHFPGSFQIGRKDRLWRNLSRMQSRFGKKEFSFFPQSFILPQDAKLLRKAWESSSRQKWIV</a:t>
            </a:r>
          </a:p>
          <a:p>
            <a:r>
              <a:rPr lang="en-US" sz="2050" dirty="0" smtClean="0">
                <a:solidFill>
                  <a:schemeClr val="bg1">
                    <a:lumMod val="85000"/>
                  </a:schemeClr>
                </a:solidFill>
                <a:effectLst/>
                <a:latin typeface="Courier"/>
                <a:cs typeface="Courier"/>
              </a:rPr>
              <a:t>KPPASARGIGIQVIHKWSQLPKRRPLLVQRYLHKPYLISGSKFDLRIYVYVTSYDPLRIYLFSDGLVRFASCKYSPSMKS</a:t>
            </a:r>
          </a:p>
          <a:p>
            <a:r>
              <a:rPr lang="en-US" sz="2050" dirty="0" smtClean="0">
                <a:solidFill>
                  <a:schemeClr val="bg1">
                    <a:lumMod val="85000"/>
                  </a:schemeClr>
                </a:solidFill>
                <a:effectLst/>
                <a:latin typeface="Courier"/>
                <a:cs typeface="Courier"/>
              </a:rPr>
              <a:t>LGNKFMHLTNYSVNKKNAEYQANADEMACQGHKWALKALWNYLSQKGVNSDAIWEKIKDVVVKTIISSEPYVTSLLKMYV</a:t>
            </a:r>
          </a:p>
          <a:p>
            <a:r>
              <a:rPr lang="en-US" sz="2050" dirty="0" smtClean="0">
                <a:solidFill>
                  <a:schemeClr val="bg1">
                    <a:lumMod val="85000"/>
                  </a:schemeClr>
                </a:solidFill>
                <a:effectLst/>
                <a:latin typeface="Courier"/>
                <a:cs typeface="Courier"/>
              </a:rPr>
              <a:t>RRPYSCHELFGFDIMLDENLKPWVLEVNISPSLHSSSPLDISIKGQMIRDLLNLAGFVLPNAEDIISSPSSCSSSTTSLP</a:t>
            </a:r>
          </a:p>
          <a:p>
            <a:r>
              <a:rPr lang="en-US" sz="2050" dirty="0" smtClean="0">
                <a:solidFill>
                  <a:schemeClr val="bg1">
                    <a:lumMod val="85000"/>
                  </a:schemeClr>
                </a:solidFill>
                <a:effectLst/>
                <a:latin typeface="Courier"/>
                <a:cs typeface="Courier"/>
              </a:rPr>
              <a:t>TSPGDKCRMAPEHVTAQKMKKAYYLTQKIPDQDFYASVLDVLTPDDVRILVEMEDEFSRRGQFERIFPSHISSRYLRFFE</a:t>
            </a:r>
          </a:p>
          <a:p>
            <a:r>
              <a:rPr lang="en-US" sz="2050" dirty="0" smtClean="0">
                <a:solidFill>
                  <a:schemeClr val="bg1">
                    <a:lumMod val="85000"/>
                  </a:schemeClr>
                </a:solidFill>
                <a:effectLst/>
                <a:latin typeface="Courier"/>
                <a:cs typeface="Courier"/>
              </a:rPr>
              <a:t>QPRYFNILTTQWEQKYHGNKLKGVDLLRSWCYKGFHMGVVSDSAPVWSLPTSLLTISKDDVILNAFSKSETSKLGKQSSC</a:t>
            </a:r>
          </a:p>
          <a:p>
            <a:r>
              <a:rPr lang="en-US" sz="2050" dirty="0" smtClean="0">
                <a:solidFill>
                  <a:schemeClr val="bg1">
                    <a:lumMod val="85000"/>
                  </a:schemeClr>
                </a:solidFill>
                <a:effectLst/>
                <a:latin typeface="Courier"/>
                <a:cs typeface="Courier"/>
              </a:rPr>
              <a:t>EVSLLLSEDGTTPKSKKTQAGLSPYPQKPSSSKDSEDTSKEPSLSTQTLPVIKCSGQTSRLSASSTFQSISDSLLAVSP</a:t>
            </a:r>
          </a:p>
          <a:p>
            <a:r>
              <a:rPr lang="en-US" sz="2050" dirty="0" smtClean="0">
                <a:solidFill>
                  <a:schemeClr val="bg1">
                    <a:lumMod val="85000"/>
                  </a:schemeClr>
                </a:solidFill>
                <a:effectLst/>
                <a:latin typeface="Courier"/>
                <a:cs typeface="Courier"/>
              </a:rPr>
              <a:t>&gt;Q6EMB2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TTLL5 (TTLL5_HUMAN).</a:t>
            </a:r>
          </a:p>
          <a:p>
            <a:r>
              <a:rPr lang="en-US" sz="2050" dirty="0" smtClean="0">
                <a:solidFill>
                  <a:schemeClr val="bg1">
                    <a:lumMod val="85000"/>
                  </a:schemeClr>
                </a:solidFill>
                <a:effectLst/>
                <a:latin typeface="Courier"/>
                <a:cs typeface="Courier"/>
              </a:rPr>
              <a:t>MPIVMARDLEETASSSEDEEVISQEDHPCIMWTGGCRRIPVLVFHADAILTKDNNIRVIGERYHLSYKIVRTDSRLVRSI</a:t>
            </a:r>
          </a:p>
          <a:p>
            <a:r>
              <a:rPr lang="en-US" sz="2050" dirty="0" smtClean="0">
                <a:solidFill>
                  <a:schemeClr val="bg1">
                    <a:lumMod val="85000"/>
                  </a:schemeClr>
                </a:solidFill>
                <a:effectLst/>
                <a:latin typeface="Courier"/>
                <a:cs typeface="Courier"/>
              </a:rPr>
              <a:t>LTAHGFHEVHPSSTDYNLMWTGSHLKPFLLRTLSEAQKVNHFPRSYELTRKDRLYKNIIRMQHTHGFKAFHILPQTFLLP</a:t>
            </a:r>
          </a:p>
          <a:p>
            <a:r>
              <a:rPr lang="en-US" sz="2050" dirty="0" smtClean="0">
                <a:solidFill>
                  <a:schemeClr val="bg1">
                    <a:lumMod val="85000"/>
                  </a:schemeClr>
                </a:solidFill>
                <a:effectLst/>
                <a:latin typeface="Courier"/>
                <a:cs typeface="Courier"/>
              </a:rPr>
              <a:t>AEYAEFCNSYSKDRGPWIVKPVASSRGRGVYLINNPNQISLEENILVSRYINNPLLIDDFKFDVRLYVLVTSYDPLVIYL</a:t>
            </a:r>
          </a:p>
          <a:p>
            <a:r>
              <a:rPr lang="en-US" sz="2050" dirty="0" smtClean="0">
                <a:solidFill>
                  <a:schemeClr val="bg1">
                    <a:lumMod val="85000"/>
                  </a:schemeClr>
                </a:solidFill>
                <a:effectLst/>
                <a:latin typeface="Courier"/>
                <a:cs typeface="Courier"/>
              </a:rPr>
              <a:t>YEEGLARFATVRYDQGAKNIRNQFMHLTNYSVNKKSGDYVSCDDPEVEDYGNKWSMSAMLRYLKQEGRDTTALMAHVEDL</a:t>
            </a:r>
          </a:p>
          <a:p>
            <a:r>
              <a:rPr lang="en-US" sz="2050" dirty="0" smtClean="0">
                <a:solidFill>
                  <a:schemeClr val="bg1">
                    <a:lumMod val="85000"/>
                  </a:schemeClr>
                </a:solidFill>
                <a:effectLst/>
                <a:latin typeface="Courier"/>
                <a:cs typeface="Courier"/>
              </a:rPr>
              <a:t>IIKTIISAELAIATACKTFVPHRSSCFELYGFDVLIDSTLKPWLLEVNLSPSLACDAPLDLKIKASMISDMFTVVGFVCQ</a:t>
            </a:r>
          </a:p>
          <a:p>
            <a:r>
              <a:rPr lang="en-US" sz="2050" dirty="0" smtClean="0">
                <a:solidFill>
                  <a:schemeClr val="bg1">
                    <a:lumMod val="85000"/>
                  </a:schemeClr>
                </a:solidFill>
                <a:effectLst/>
                <a:latin typeface="Courier"/>
                <a:cs typeface="Courier"/>
              </a:rPr>
              <a:t>DPAQRASTRPIYPTFESSRRNPFQKPQRCRPLSASDAEMKNLVGSAREKGPGKLGGSVLGLSMEEIKVLRRVKEENDRRG</a:t>
            </a:r>
          </a:p>
          <a:p>
            <a:r>
              <a:rPr lang="en-US" sz="2050" dirty="0" smtClean="0">
                <a:solidFill>
                  <a:schemeClr val="bg1">
                    <a:lumMod val="85000"/>
                  </a:schemeClr>
                </a:solidFill>
                <a:effectLst/>
                <a:latin typeface="Courier"/>
                <a:cs typeface="Courier"/>
              </a:rPr>
              <a:t>GFIRIFPTSETWEIYGSYLEHKTSMNYMLATRLFQDRMTADGAPELKIESLNSKAKLHAALYERKLLSLEVRKRRRRSSR</a:t>
            </a:r>
          </a:p>
          <a:p>
            <a:r>
              <a:rPr lang="en-US" sz="2050" dirty="0" smtClean="0">
                <a:solidFill>
                  <a:schemeClr val="bg1">
                    <a:lumMod val="85000"/>
                  </a:schemeClr>
                </a:solidFill>
                <a:effectLst/>
                <a:latin typeface="Courier"/>
                <a:cs typeface="Courier"/>
              </a:rPr>
              <a:t>LRAMRPKYPVITQPAEMNVKTETESEEEEEVALDNEDEEQEASQEESAGFLRENQAKYTPSLTALVENTPKENSMKVREW</a:t>
            </a:r>
          </a:p>
          <a:p>
            <a:r>
              <a:rPr lang="en-US" sz="2050" dirty="0" smtClean="0">
                <a:solidFill>
                  <a:schemeClr val="bg1">
                    <a:lumMod val="85000"/>
                  </a:schemeClr>
                </a:solidFill>
                <a:effectLst/>
                <a:latin typeface="Courier"/>
                <a:cs typeface="Courier"/>
              </a:rPr>
              <a:t>NNKGGHCCKLETQELEPKFNLMQILQDNGNLSKMQARIAFSAYLQHVQIRLMKDSGGQTFSASWAAKEDEQMELVVRFLK</a:t>
            </a:r>
          </a:p>
          <a:p>
            <a:r>
              <a:rPr lang="en-US" sz="2050" dirty="0" smtClean="0">
                <a:solidFill>
                  <a:schemeClr val="bg1">
                    <a:lumMod val="85000"/>
                  </a:schemeClr>
                </a:solidFill>
                <a:effectLst/>
                <a:latin typeface="Courier"/>
                <a:cs typeface="Courier"/>
              </a:rPr>
              <a:t>RASNNLQHSLRMVLPSRRLALLERRRILAHQLGDFIIVYNKETEQMAEKKSKKKVEEEEEDGVNMENFQEFIRQASEAEL</a:t>
            </a:r>
          </a:p>
          <a:p>
            <a:r>
              <a:rPr lang="en-US" sz="2050" dirty="0" smtClean="0">
                <a:solidFill>
                  <a:schemeClr val="bg1">
                    <a:lumMod val="85000"/>
                  </a:schemeClr>
                </a:solidFill>
                <a:effectLst/>
                <a:latin typeface="Courier"/>
                <a:cs typeface="Courier"/>
              </a:rPr>
              <a:t>EEVLTFYTQKNKSASVFLGTHSKISKNNNNYSDSGAKGDHPETIMEEVKIKPPKQQQTTEIHSDKLSRFTTSAEKEAKLV</a:t>
            </a:r>
          </a:p>
          <a:p>
            <a:r>
              <a:rPr lang="en-US" sz="2050" dirty="0" smtClean="0">
                <a:solidFill>
                  <a:schemeClr val="bg1">
                    <a:lumMod val="85000"/>
                  </a:schemeClr>
                </a:solidFill>
                <a:effectLst/>
                <a:latin typeface="Courier"/>
                <a:cs typeface="Courier"/>
              </a:rPr>
              <a:t>YSNSSSGPTATLQKIPNTHLSSVTTSDLSPGPCHHSSLSQIPSAIPSMPHQPTILLNTVSASASPCLHPGAQNIPSPTGL</a:t>
            </a:r>
          </a:p>
          <a:p>
            <a:r>
              <a:rPr lang="en-US" sz="2050" dirty="0" smtClean="0">
                <a:solidFill>
                  <a:schemeClr val="bg1">
                    <a:lumMod val="85000"/>
                  </a:schemeClr>
                </a:solidFill>
                <a:effectLst/>
                <a:latin typeface="Courier"/>
                <a:cs typeface="Courier"/>
              </a:rPr>
              <a:t>PRCRSGSHTIGPFSSFQSAAHIYSQKLSRPSSAKAGSCYLNKHHSGIAKTQKEGEDASLYSKRYNQSMVTAELQRLAEKQ</a:t>
            </a:r>
          </a:p>
          <a:p>
            <a:r>
              <a:rPr lang="en-US" sz="2050" dirty="0" smtClean="0">
                <a:solidFill>
                  <a:schemeClr val="bg1">
                    <a:lumMod val="85000"/>
                  </a:schemeClr>
                </a:solidFill>
                <a:effectLst/>
                <a:latin typeface="Courier"/>
                <a:cs typeface="Courier"/>
              </a:rPr>
              <a:t>AARQYSPSSHINLLTQQVTNLNLATGIINRSSASAPPTLRPIISPSGPTWSTQSDPQAPENHSSSPGSRSLQTGGFAWEG</a:t>
            </a:r>
          </a:p>
          <a:p>
            <a:r>
              <a:rPr lang="en-US" sz="2050" dirty="0" smtClean="0">
                <a:solidFill>
                  <a:schemeClr val="bg1">
                    <a:lumMod val="85000"/>
                  </a:schemeClr>
                </a:solidFill>
                <a:effectLst/>
                <a:latin typeface="Courier"/>
                <a:cs typeface="Courier"/>
              </a:rPr>
              <a:t>EVENNVYSQATGVVPQHKYHPTAGSYQLQFALQQLEQQKLQSRQLLDQSRARHQAIFGSQTLPNSNLWTMNNGAGCRISS</a:t>
            </a:r>
          </a:p>
          <a:p>
            <a:r>
              <a:rPr lang="en-US" sz="2050" dirty="0" smtClean="0">
                <a:solidFill>
                  <a:schemeClr val="bg1">
                    <a:lumMod val="85000"/>
                  </a:schemeClr>
                </a:solidFill>
                <a:effectLst/>
                <a:latin typeface="Courier"/>
                <a:cs typeface="Courier"/>
              </a:rPr>
              <a:t>ATASGQKPTTLPQKVVPPPSSCASLVPKPPPNHEQVLRRATSQKASKGSSAEGQLNGLQSSLNPAAFVPITSSTDPAHTK</a:t>
            </a:r>
          </a:p>
          <a:p>
            <a:r>
              <a:rPr lang="en-US" sz="2050" dirty="0" smtClean="0">
                <a:solidFill>
                  <a:schemeClr val="bg1">
                    <a:lumMod val="85000"/>
                  </a:schemeClr>
                </a:solidFill>
                <a:effectLst/>
                <a:latin typeface="Courier"/>
                <a:cs typeface="Courier"/>
              </a:rPr>
              <a:t>I</a:t>
            </a:r>
          </a:p>
          <a:p>
            <a:r>
              <a:rPr lang="en-US" sz="2050" dirty="0" smtClean="0">
                <a:solidFill>
                  <a:schemeClr val="bg1">
                    <a:lumMod val="85000"/>
                  </a:schemeClr>
                </a:solidFill>
                <a:effectLst/>
                <a:latin typeface="Courier"/>
                <a:cs typeface="Courier"/>
              </a:rPr>
              <a:t>&gt;Q8N841 </a:t>
            </a:r>
            <a:r>
              <a:rPr lang="en-US" sz="2050" dirty="0" err="1" smtClean="0">
                <a:solidFill>
                  <a:schemeClr val="bg1">
                    <a:lumMod val="85000"/>
                  </a:schemeClr>
                </a:solidFill>
                <a:effectLst/>
                <a:latin typeface="Courier"/>
                <a:cs typeface="Courier"/>
              </a:rPr>
              <a:t>Tubulin</a:t>
            </a:r>
            <a:r>
              <a:rPr lang="en-US" sz="2050" dirty="0" smtClean="0">
                <a:solidFill>
                  <a:schemeClr val="bg1">
                    <a:lumMod val="85000"/>
                  </a:schemeClr>
                </a:solidFill>
                <a:effectLst/>
                <a:latin typeface="Courier"/>
                <a:cs typeface="Courier"/>
              </a:rPr>
              <a:t> </a:t>
            </a:r>
            <a:r>
              <a:rPr lang="en-US" sz="2050" dirty="0" err="1" smtClean="0">
                <a:solidFill>
                  <a:schemeClr val="bg1">
                    <a:lumMod val="85000"/>
                  </a:schemeClr>
                </a:solidFill>
                <a:effectLst/>
                <a:latin typeface="Courier"/>
                <a:cs typeface="Courier"/>
              </a:rPr>
              <a:t>polyglutamylase</a:t>
            </a:r>
            <a:r>
              <a:rPr lang="en-US" sz="2050" dirty="0" smtClean="0">
                <a:solidFill>
                  <a:schemeClr val="bg1">
                    <a:lumMod val="85000"/>
                  </a:schemeClr>
                </a:solidFill>
                <a:effectLst/>
                <a:latin typeface="Courier"/>
                <a:cs typeface="Courier"/>
              </a:rPr>
              <a:t> TTLL6 (TTLL6_HUMAN).</a:t>
            </a:r>
          </a:p>
          <a:p>
            <a:r>
              <a:rPr lang="en-US" sz="2050" dirty="0" smtClean="0">
                <a:solidFill>
                  <a:schemeClr val="bg1">
                    <a:lumMod val="85000"/>
                  </a:schemeClr>
                </a:solidFill>
                <a:effectLst/>
                <a:latin typeface="Courier"/>
                <a:cs typeface="Courier"/>
              </a:rPr>
              <a:t>MPQCPTLESQEGENSEEKGDSSKEDPKETVALAFVRENPGAQNGLQNAQQQGKKKRKKKRLVINLSSCRYESVRRAAQQY</a:t>
            </a:r>
          </a:p>
        </p:txBody>
      </p:sp>
      <p:sp>
        <p:nvSpPr>
          <p:cNvPr id="8" name="TextBox 7"/>
          <p:cNvSpPr txBox="1"/>
          <p:nvPr userDrawn="1"/>
        </p:nvSpPr>
        <p:spPr>
          <a:xfrm>
            <a:off x="15544800" y="1828799"/>
            <a:ext cx="12801600" cy="29260800"/>
          </a:xfrm>
          <a:prstGeom prst="rect">
            <a:avLst/>
          </a:prstGeom>
          <a:noFill/>
          <a:ln w="0" cap="flat" cmpd="sng" algn="ctr">
            <a:solidFill>
              <a:srgbClr val="FFFFFF"/>
            </a:solidFill>
            <a:prstDash val="solid"/>
            <a:round/>
            <a:headEnd type="none" w="med" len="med"/>
            <a:tailEnd type="none" w="med" len="med"/>
          </a:ln>
        </p:spPr>
        <p:txBody>
          <a:bodyPr wrap="square" rtlCol="0">
            <a:spAutoFit/>
          </a:bodyPr>
          <a:lstStyle/>
          <a:p>
            <a:r>
              <a:rPr lang="en-US" sz="2050" dirty="0" smtClean="0">
                <a:solidFill>
                  <a:schemeClr val="bg1">
                    <a:lumMod val="85000"/>
                  </a:schemeClr>
                </a:solidFill>
                <a:latin typeface="Courier"/>
                <a:cs typeface="Courier"/>
              </a:rPr>
              <a:t>&gt;Q9NXC2 Glucose-fructose </a:t>
            </a:r>
            <a:r>
              <a:rPr lang="en-US" sz="2050" dirty="0" err="1" smtClean="0">
                <a:solidFill>
                  <a:schemeClr val="bg1">
                    <a:lumMod val="85000"/>
                  </a:schemeClr>
                </a:solidFill>
                <a:latin typeface="Courier"/>
                <a:cs typeface="Courier"/>
              </a:rPr>
              <a:t>oxidoreductase</a:t>
            </a:r>
            <a:r>
              <a:rPr lang="en-US" sz="2050" dirty="0" smtClean="0">
                <a:solidFill>
                  <a:schemeClr val="bg1">
                    <a:lumMod val="85000"/>
                  </a:schemeClr>
                </a:solidFill>
                <a:latin typeface="Courier"/>
                <a:cs typeface="Courier"/>
              </a:rPr>
              <a:t> domain-containing protein 1 (GFOD1_HUMAN).</a:t>
            </a:r>
          </a:p>
          <a:p>
            <a:r>
              <a:rPr lang="en-US" sz="2050" dirty="0" smtClean="0">
                <a:solidFill>
                  <a:schemeClr val="bg1">
                    <a:lumMod val="85000"/>
                  </a:schemeClr>
                </a:solidFill>
                <a:latin typeface="Courier"/>
                <a:cs typeface="Courier"/>
              </a:rPr>
              <a:t>MLPGVGVFGTSLTARVIIPLLKDEGFAVKALWGRTQEEAEELAKEMSVPFYTSRIDEVLLHQDVDLVCINLPPPLTRQIA</a:t>
            </a:r>
          </a:p>
          <a:p>
            <a:r>
              <a:rPr lang="en-US" sz="2050" dirty="0" smtClean="0">
                <a:solidFill>
                  <a:schemeClr val="bg1">
                    <a:lumMod val="85000"/>
                  </a:schemeClr>
                </a:solidFill>
                <a:latin typeface="Courier"/>
                <a:cs typeface="Courier"/>
              </a:rPr>
              <a:t>VKTLGIGKNVICDRTATPLDAFRMTSAAHYYPKLMSIMGNVLRFLPAFVRMKQLIEEGYVGEPLVCEVQVHGGSLLGKKY</a:t>
            </a:r>
          </a:p>
          <a:p>
            <a:r>
              <a:rPr lang="en-US" sz="2050" dirty="0" smtClean="0">
                <a:solidFill>
                  <a:schemeClr val="bg1">
                    <a:lumMod val="85000"/>
                  </a:schemeClr>
                </a:solidFill>
                <a:latin typeface="Courier"/>
                <a:cs typeface="Courier"/>
              </a:rPr>
              <a:t>NWSCDDLMGGGGLHSVGTYIIDLLTFLTGQKAVKVHGLLKTFVKQTDHIKGIRQITSDDFCTFQMVLEGGVCCTVTLNFN</a:t>
            </a:r>
          </a:p>
          <a:p>
            <a:r>
              <a:rPr lang="en-US" sz="2050" dirty="0" smtClean="0">
                <a:solidFill>
                  <a:schemeClr val="bg1">
                    <a:lumMod val="85000"/>
                  </a:schemeClr>
                </a:solidFill>
                <a:latin typeface="Courier"/>
                <a:cs typeface="Courier"/>
              </a:rPr>
              <a:t>VPGEFKQDVTVVGSAGRLLAVGTDLYGQRNSAPEQELLVQDATPVSNSLLPEKAFSDIPSPYLRGTIKMMQAVRQAFQDQ</a:t>
            </a:r>
          </a:p>
          <a:p>
            <a:r>
              <a:rPr lang="en-US" sz="2050" dirty="0" smtClean="0">
                <a:solidFill>
                  <a:schemeClr val="bg1">
                    <a:lumMod val="85000"/>
                  </a:schemeClr>
                </a:solidFill>
                <a:latin typeface="Courier"/>
                <a:cs typeface="Courier"/>
              </a:rPr>
              <a:t>DDRRTWDGRPLTMAATFDDCLYALCVVDTIKRSSQTGEWQNIAIMTEEPELSPAYLISEAMRRSRMSLYC</a:t>
            </a:r>
          </a:p>
          <a:p>
            <a:r>
              <a:rPr lang="en-US" sz="2050" dirty="0" smtClean="0">
                <a:solidFill>
                  <a:schemeClr val="bg1">
                    <a:lumMod val="85000"/>
                  </a:schemeClr>
                </a:solidFill>
                <a:latin typeface="Courier"/>
                <a:cs typeface="Courier"/>
              </a:rPr>
              <a:t>&gt;Q3B7J2 Glucose-fructose </a:t>
            </a:r>
            <a:r>
              <a:rPr lang="en-US" sz="2050" dirty="0" err="1" smtClean="0">
                <a:solidFill>
                  <a:schemeClr val="bg1">
                    <a:lumMod val="85000"/>
                  </a:schemeClr>
                </a:solidFill>
                <a:latin typeface="Courier"/>
                <a:cs typeface="Courier"/>
              </a:rPr>
              <a:t>oxidoreductase</a:t>
            </a:r>
            <a:r>
              <a:rPr lang="en-US" sz="2050" dirty="0" smtClean="0">
                <a:solidFill>
                  <a:schemeClr val="bg1">
                    <a:lumMod val="85000"/>
                  </a:schemeClr>
                </a:solidFill>
                <a:latin typeface="Courier"/>
                <a:cs typeface="Courier"/>
              </a:rPr>
              <a:t> domain-containing protein 2 (GFOD2_HUMAN).</a:t>
            </a:r>
          </a:p>
          <a:p>
            <a:r>
              <a:rPr lang="en-US" sz="2050" dirty="0" smtClean="0">
                <a:solidFill>
                  <a:schemeClr val="bg1">
                    <a:lumMod val="85000"/>
                  </a:schemeClr>
                </a:solidFill>
                <a:latin typeface="Courier"/>
                <a:cs typeface="Courier"/>
              </a:rPr>
              <a:t>MKMLPGVGVFGTGSSARVLVPLLRAEGFTVEALWGKTEEEAKQLAEEMNIAFYTSRTDDILLHQDVDLVCISIPPPLTRQ</a:t>
            </a:r>
          </a:p>
          <a:p>
            <a:r>
              <a:rPr lang="en-US" sz="2050" dirty="0" smtClean="0">
                <a:solidFill>
                  <a:schemeClr val="bg1">
                    <a:lumMod val="85000"/>
                  </a:schemeClr>
                </a:solidFill>
                <a:latin typeface="Courier"/>
                <a:cs typeface="Courier"/>
              </a:rPr>
              <a:t>ISVKALGIGKNVVCEKAATSVDAFRMVTASRYYPQLMSLVGNVLRFLPAFVRMKQLISEHYVGAVMICDARIYSGSLLSP</a:t>
            </a:r>
          </a:p>
          <a:p>
            <a:r>
              <a:rPr lang="en-US" sz="2050" dirty="0" smtClean="0">
                <a:solidFill>
                  <a:schemeClr val="bg1">
                    <a:lumMod val="85000"/>
                  </a:schemeClr>
                </a:solidFill>
                <a:latin typeface="Courier"/>
                <a:cs typeface="Courier"/>
              </a:rPr>
              <a:t>SYGWICDELMGGGGLHTMGTYIVDLLTHLTGRRAEKVHGLLKTFVRQNAAIRGIRHVTSDDFCFFQMLMGGGVCSTVTLN</a:t>
            </a:r>
          </a:p>
          <a:p>
            <a:r>
              <a:rPr lang="en-US" sz="2050" dirty="0" smtClean="0">
                <a:solidFill>
                  <a:schemeClr val="bg1">
                    <a:lumMod val="85000"/>
                  </a:schemeClr>
                </a:solidFill>
                <a:latin typeface="Courier"/>
                <a:cs typeface="Courier"/>
              </a:rPr>
              <a:t>FNMPGAFVHEVMVVGSAGRLVARGADLYGQKNSATQEELLLRDSLAVGAGLPEQGPQDVPLLYLKGMVYMVQALRQSFQG</a:t>
            </a:r>
          </a:p>
          <a:p>
            <a:r>
              <a:rPr lang="en-US" sz="2050" dirty="0" smtClean="0">
                <a:solidFill>
                  <a:schemeClr val="bg1">
                    <a:lumMod val="85000"/>
                  </a:schemeClr>
                </a:solidFill>
                <a:latin typeface="Courier"/>
                <a:cs typeface="Courier"/>
              </a:rPr>
              <a:t>QGDRRTWDRTPVSMAASFEDGLYMQSVVDAIKRSSRSGEWEAVEVLTEEPDTNQNLCEALQRNNL</a:t>
            </a:r>
          </a:p>
          <a:p>
            <a:r>
              <a:rPr lang="en-US" sz="2050" dirty="0" smtClean="0">
                <a:solidFill>
                  <a:schemeClr val="bg1">
                    <a:lumMod val="85000"/>
                  </a:schemeClr>
                </a:solidFill>
                <a:latin typeface="Courier"/>
                <a:cs typeface="Courier"/>
              </a:rPr>
              <a:t>&gt;Q06210 Glucosamine--fructose-6-phosphate </a:t>
            </a:r>
            <a:r>
              <a:rPr lang="en-US" sz="2050" dirty="0" err="1" smtClean="0">
                <a:solidFill>
                  <a:schemeClr val="bg1">
                    <a:lumMod val="85000"/>
                  </a:schemeClr>
                </a:solidFill>
                <a:latin typeface="Courier"/>
                <a:cs typeface="Courier"/>
              </a:rPr>
              <a:t>aminotransferase</a:t>
            </a:r>
            <a:r>
              <a:rPr lang="en-US" sz="2050" dirty="0" smtClean="0">
                <a:solidFill>
                  <a:schemeClr val="bg1">
                    <a:lumMod val="85000"/>
                  </a:schemeClr>
                </a:solidFill>
                <a:latin typeface="Courier"/>
                <a:cs typeface="Courier"/>
              </a:rPr>
              <a:t> [</a:t>
            </a:r>
            <a:r>
              <a:rPr lang="en-US" sz="2050" dirty="0" err="1" smtClean="0">
                <a:solidFill>
                  <a:schemeClr val="bg1">
                    <a:lumMod val="85000"/>
                  </a:schemeClr>
                </a:solidFill>
                <a:latin typeface="Courier"/>
                <a:cs typeface="Courier"/>
              </a:rPr>
              <a:t>isomerizing</a:t>
            </a:r>
            <a:r>
              <a:rPr lang="en-US" sz="2050" dirty="0" smtClean="0">
                <a:solidFill>
                  <a:schemeClr val="bg1">
                    <a:lumMod val="85000"/>
                  </a:schemeClr>
                </a:solidFill>
                <a:latin typeface="Courier"/>
                <a:cs typeface="Courier"/>
              </a:rPr>
              <a:t>] 1 (GFPT1_HUMAN).</a:t>
            </a:r>
          </a:p>
          <a:p>
            <a:r>
              <a:rPr lang="en-US" sz="2050" dirty="0" smtClean="0">
                <a:solidFill>
                  <a:schemeClr val="bg1">
                    <a:lumMod val="85000"/>
                  </a:schemeClr>
                </a:solidFill>
                <a:latin typeface="Courier"/>
                <a:cs typeface="Courier"/>
              </a:rPr>
              <a:t>MCGIFAYLNYHVPRTRREILETLIKGLQRLEYRGYDSAGVGFDGGNDKDWEANACKIQLIKKKGKVKALDEEVHKQQDMD</a:t>
            </a:r>
          </a:p>
          <a:p>
            <a:r>
              <a:rPr lang="en-US" sz="2050" dirty="0" smtClean="0">
                <a:solidFill>
                  <a:schemeClr val="bg1">
                    <a:lumMod val="85000"/>
                  </a:schemeClr>
                </a:solidFill>
                <a:latin typeface="Courier"/>
                <a:cs typeface="Courier"/>
              </a:rPr>
              <a:t>LDIEFDVHLGIAHTRWATHGEPSPVNSHPQRSDKNNEFIVIHNGIITNYKDLKKFLESKGYDFESETDTETIAKLVKYMY</a:t>
            </a:r>
          </a:p>
          <a:p>
            <a:r>
              <a:rPr lang="en-US" sz="2050" dirty="0" smtClean="0">
                <a:solidFill>
                  <a:schemeClr val="bg1">
                    <a:lumMod val="85000"/>
                  </a:schemeClr>
                </a:solidFill>
                <a:latin typeface="Courier"/>
                <a:cs typeface="Courier"/>
              </a:rPr>
              <a:t>DNRESQDTSFTTLVERVIQQLEGAFALVFKSVHFPGQAVGTRRGSPLLIGVRSEHKLSTDHIPILYRTARTQIGSKFTRW</a:t>
            </a:r>
          </a:p>
          <a:p>
            <a:r>
              <a:rPr lang="en-US" sz="2050" dirty="0" smtClean="0">
                <a:solidFill>
                  <a:schemeClr val="bg1">
                    <a:lumMod val="85000"/>
                  </a:schemeClr>
                </a:solidFill>
                <a:latin typeface="Courier"/>
                <a:cs typeface="Courier"/>
              </a:rPr>
              <a:t>GSQGERGKDKKGSCNLSRVDSTTCLFPVEEKAVEYYFASDASAVIEHTNRVIFLEDDDVAAVVDGRLSIHRIKRTAGDHP</a:t>
            </a:r>
          </a:p>
          <a:p>
            <a:r>
              <a:rPr lang="en-US" sz="2050" dirty="0" smtClean="0">
                <a:solidFill>
                  <a:schemeClr val="bg1">
                    <a:lumMod val="85000"/>
                  </a:schemeClr>
                </a:solidFill>
                <a:latin typeface="Courier"/>
                <a:cs typeface="Courier"/>
              </a:rPr>
              <a:t>GRAVQTLQMELQQIMKGNFSSFMQKEIFEQPESVVNTMRGRVNFDDYTVNLGGLKDHIKEIQRCRRLILIACGTSYHAGV</a:t>
            </a:r>
          </a:p>
          <a:p>
            <a:r>
              <a:rPr lang="en-US" sz="2050" dirty="0" smtClean="0">
                <a:solidFill>
                  <a:schemeClr val="bg1">
                    <a:lumMod val="85000"/>
                  </a:schemeClr>
                </a:solidFill>
                <a:latin typeface="Courier"/>
                <a:cs typeface="Courier"/>
              </a:rPr>
              <a:t>ATRQVLEELTELPVMVELASDFLDRNTPVFRDDVCFFLSQSGETADTLMGLRYCKERGALTVGITNTVGSSISRETDCGV</a:t>
            </a:r>
          </a:p>
          <a:p>
            <a:r>
              <a:rPr lang="en-US" sz="2050" dirty="0" smtClean="0">
                <a:solidFill>
                  <a:schemeClr val="bg1">
                    <a:lumMod val="85000"/>
                  </a:schemeClr>
                </a:solidFill>
                <a:latin typeface="Courier"/>
                <a:cs typeface="Courier"/>
              </a:rPr>
              <a:t>HINAGPEIGVASTKAYTSQFVSLVMFALMMCDDRISMQERRKEIMLGLKRLPDLIKEVLSMDDEIQKLATELYHQKSVLI</a:t>
            </a:r>
          </a:p>
          <a:p>
            <a:r>
              <a:rPr lang="en-US" sz="2050" dirty="0" smtClean="0">
                <a:solidFill>
                  <a:schemeClr val="bg1">
                    <a:lumMod val="85000"/>
                  </a:schemeClr>
                </a:solidFill>
                <a:latin typeface="Courier"/>
                <a:cs typeface="Courier"/>
              </a:rPr>
              <a:t>MGRGYHYATCLEGALKIKEITYMHSEGILAGELKHGPLALVDKLMPVIMIIMRDHTYAKCQNALQQVVARQGRPVVICDK</a:t>
            </a:r>
          </a:p>
          <a:p>
            <a:r>
              <a:rPr lang="en-US" sz="2050" dirty="0" smtClean="0">
                <a:solidFill>
                  <a:schemeClr val="bg1">
                    <a:lumMod val="85000"/>
                  </a:schemeClr>
                </a:solidFill>
                <a:latin typeface="Courier"/>
                <a:cs typeface="Courier"/>
              </a:rPr>
              <a:t>EDTETIKNTKRTIKVPHSVDCLQGILSVIPLQLLAFHLAVLRGYDVDFPRNLAKSVTVE</a:t>
            </a:r>
          </a:p>
          <a:p>
            <a:r>
              <a:rPr lang="en-US" sz="2050" dirty="0" smtClean="0">
                <a:solidFill>
                  <a:schemeClr val="bg1">
                    <a:lumMod val="85000"/>
                  </a:schemeClr>
                </a:solidFill>
                <a:latin typeface="Courier"/>
                <a:cs typeface="Courier"/>
              </a:rPr>
              <a:t>&gt;O94808 Glucosamine--fructose-6-phosphate </a:t>
            </a:r>
            <a:r>
              <a:rPr lang="en-US" sz="2050" dirty="0" err="1" smtClean="0">
                <a:solidFill>
                  <a:schemeClr val="bg1">
                    <a:lumMod val="85000"/>
                  </a:schemeClr>
                </a:solidFill>
                <a:latin typeface="Courier"/>
                <a:cs typeface="Courier"/>
              </a:rPr>
              <a:t>aminotransferase</a:t>
            </a:r>
            <a:r>
              <a:rPr lang="en-US" sz="2050" dirty="0" smtClean="0">
                <a:solidFill>
                  <a:schemeClr val="bg1">
                    <a:lumMod val="85000"/>
                  </a:schemeClr>
                </a:solidFill>
                <a:latin typeface="Courier"/>
                <a:cs typeface="Courier"/>
              </a:rPr>
              <a:t> [</a:t>
            </a:r>
            <a:r>
              <a:rPr lang="en-US" sz="2050" dirty="0" err="1" smtClean="0">
                <a:solidFill>
                  <a:schemeClr val="bg1">
                    <a:lumMod val="85000"/>
                  </a:schemeClr>
                </a:solidFill>
                <a:latin typeface="Courier"/>
                <a:cs typeface="Courier"/>
              </a:rPr>
              <a:t>isomerizing</a:t>
            </a:r>
            <a:r>
              <a:rPr lang="en-US" sz="2050" dirty="0" smtClean="0">
                <a:solidFill>
                  <a:schemeClr val="bg1">
                    <a:lumMod val="85000"/>
                  </a:schemeClr>
                </a:solidFill>
                <a:latin typeface="Courier"/>
                <a:cs typeface="Courier"/>
              </a:rPr>
              <a:t>] 2 (GFPT2_HUMAN).</a:t>
            </a:r>
          </a:p>
          <a:p>
            <a:r>
              <a:rPr lang="en-US" sz="2050" dirty="0" smtClean="0">
                <a:solidFill>
                  <a:schemeClr val="bg1">
                    <a:lumMod val="85000"/>
                  </a:schemeClr>
                </a:solidFill>
                <a:latin typeface="Courier"/>
                <a:cs typeface="Courier"/>
              </a:rPr>
              <a:t>MCGIFAYMNYRVPRTRKEIFETLIKGLQRLEYRGYDSAGVAIDGNNHEVKERHIQLVKKRGKVKALDEELYKQDSMDLKV</a:t>
            </a:r>
          </a:p>
          <a:p>
            <a:r>
              <a:rPr lang="en-US" sz="2050" dirty="0" smtClean="0">
                <a:solidFill>
                  <a:schemeClr val="bg1">
                    <a:lumMod val="85000"/>
                  </a:schemeClr>
                </a:solidFill>
                <a:latin typeface="Courier"/>
                <a:cs typeface="Courier"/>
              </a:rPr>
              <a:t>EFETHFGIAHTRWATHGVPSAVNSHPQRSDKGNEFVVIHNGIITNYKDLRKFLESKGYEFESETDTETIAKLIKYVFDNR</a:t>
            </a:r>
          </a:p>
          <a:p>
            <a:r>
              <a:rPr lang="en-US" sz="2050" dirty="0" smtClean="0">
                <a:solidFill>
                  <a:schemeClr val="bg1">
                    <a:lumMod val="85000"/>
                  </a:schemeClr>
                </a:solidFill>
                <a:latin typeface="Courier"/>
                <a:cs typeface="Courier"/>
              </a:rPr>
              <a:t>ETEDITFSTLVERVIQQLEGAFALVFKSVHYPGEAVATRRGSPLLIGVRSKYKLSTEQIPILYRTCTLENVKNICKTRMK</a:t>
            </a:r>
          </a:p>
          <a:p>
            <a:r>
              <a:rPr lang="en-US" sz="2050" dirty="0" smtClean="0">
                <a:solidFill>
                  <a:schemeClr val="bg1">
                    <a:lumMod val="85000"/>
                  </a:schemeClr>
                </a:solidFill>
                <a:latin typeface="Courier"/>
                <a:cs typeface="Courier"/>
              </a:rPr>
              <a:t>RLDSSACLHAVGDKAVEFFFASDASAIIEHTNRVIFLEDDDIAAVADGKLSIHRVKRSASDDPSRAIQTLQMELQQIMKG</a:t>
            </a:r>
          </a:p>
          <a:p>
            <a:r>
              <a:rPr lang="en-US" sz="2050" dirty="0" smtClean="0">
                <a:solidFill>
                  <a:schemeClr val="bg1">
                    <a:lumMod val="85000"/>
                  </a:schemeClr>
                </a:solidFill>
                <a:latin typeface="Courier"/>
                <a:cs typeface="Courier"/>
              </a:rPr>
              <a:t>NFSAFMQKEIFEQPESVFNTMRGRVNFETNTVLLGGLKDHLKEIRRCRRLIVIGCGTSYHAAVATRQVLEELTELPVMVE</a:t>
            </a:r>
          </a:p>
          <a:p>
            <a:r>
              <a:rPr lang="en-US" sz="2050" dirty="0" smtClean="0">
                <a:solidFill>
                  <a:schemeClr val="bg1">
                    <a:lumMod val="85000"/>
                  </a:schemeClr>
                </a:solidFill>
                <a:latin typeface="Courier"/>
                <a:cs typeface="Courier"/>
              </a:rPr>
              <a:t>LASDFLDRNTPVFRDDVCFFISQSGETADTLLALRYCKDRGALTVGVTNTVGSSISRETDCGVHINAGPEIGVASTKAYT</a:t>
            </a:r>
          </a:p>
          <a:p>
            <a:r>
              <a:rPr lang="en-US" sz="2050" dirty="0" smtClean="0">
                <a:solidFill>
                  <a:schemeClr val="bg1">
                    <a:lumMod val="85000"/>
                  </a:schemeClr>
                </a:solidFill>
                <a:latin typeface="Courier"/>
                <a:cs typeface="Courier"/>
              </a:rPr>
              <a:t>SQFISLVMFGLMMSEDRISLQNRRQEIIRGLRSLPELIKEVLSLEEKIHDLALELYTQRSLLVMGRGYNYATCLEGALKI</a:t>
            </a:r>
          </a:p>
          <a:p>
            <a:r>
              <a:rPr lang="en-US" sz="2050" dirty="0" smtClean="0">
                <a:solidFill>
                  <a:schemeClr val="bg1">
                    <a:lumMod val="85000"/>
                  </a:schemeClr>
                </a:solidFill>
                <a:latin typeface="Courier"/>
                <a:cs typeface="Courier"/>
              </a:rPr>
              <a:t>KEITYMHSEGILAGELKHGPLALIDKQMPVIMVIMKDPCFAKCQNALQQVTARQGRPIILCSKDDTESSKFAYKTIELPH</a:t>
            </a:r>
          </a:p>
          <a:p>
            <a:r>
              <a:rPr lang="en-US" sz="2050" dirty="0" smtClean="0">
                <a:solidFill>
                  <a:schemeClr val="bg1">
                    <a:lumMod val="85000"/>
                  </a:schemeClr>
                </a:solidFill>
                <a:latin typeface="Courier"/>
                <a:cs typeface="Courier"/>
              </a:rPr>
              <a:t>TVDCLQGILSVIPLQLLSFHLAVLRGYDVDFPRNLAKSVTVE</a:t>
            </a:r>
          </a:p>
          <a:p>
            <a:r>
              <a:rPr lang="en-US" sz="2050" dirty="0" smtClean="0">
                <a:solidFill>
                  <a:schemeClr val="bg1">
                    <a:lumMod val="85000"/>
                  </a:schemeClr>
                </a:solidFill>
                <a:latin typeface="Courier"/>
                <a:cs typeface="Courier"/>
              </a:rPr>
              <a:t>&gt;P56159 GDNF family receptor alpha-1 (GFRA1_HUMAN).</a:t>
            </a:r>
          </a:p>
          <a:p>
            <a:r>
              <a:rPr lang="en-US" sz="2050" dirty="0" smtClean="0">
                <a:solidFill>
                  <a:schemeClr val="bg1">
                    <a:lumMod val="85000"/>
                  </a:schemeClr>
                </a:solidFill>
                <a:latin typeface="Courier"/>
                <a:cs typeface="Courier"/>
              </a:rPr>
              <a:t>MFLATLYFALPLLDLLLSAEVSGGDRLDCVKASDQCLKEQSCSTKYRTLRQCVAGKETNFSLASGLEAKDECRSAMEALK</a:t>
            </a:r>
          </a:p>
          <a:p>
            <a:r>
              <a:rPr lang="en-US" sz="2050" dirty="0" smtClean="0">
                <a:solidFill>
                  <a:schemeClr val="bg1">
                    <a:lumMod val="85000"/>
                  </a:schemeClr>
                </a:solidFill>
                <a:latin typeface="Courier"/>
                <a:cs typeface="Courier"/>
              </a:rPr>
              <a:t>QKSLYNCRCKRGMKKEKNCLRIYWSMYQSLQGNDLLEDSPYEPVNSRLSDIFRVVPFISDVFQQVEHIPKGNNCLDAAKA</a:t>
            </a:r>
          </a:p>
          <a:p>
            <a:r>
              <a:rPr lang="en-US" sz="2050" dirty="0" smtClean="0">
                <a:solidFill>
                  <a:schemeClr val="bg1">
                    <a:lumMod val="85000"/>
                  </a:schemeClr>
                </a:solidFill>
                <a:latin typeface="Courier"/>
                <a:cs typeface="Courier"/>
              </a:rPr>
              <a:t>CNLDDICKKYRSAYITPCTTSVSNDVCNRRKCHKALRQFFDKVPAKHSYGMLFCSCRDIACTERRRQTIVPVCSYEEREK</a:t>
            </a:r>
          </a:p>
          <a:p>
            <a:r>
              <a:rPr lang="en-US" sz="2050" dirty="0" smtClean="0">
                <a:solidFill>
                  <a:schemeClr val="bg1">
                    <a:lumMod val="85000"/>
                  </a:schemeClr>
                </a:solidFill>
                <a:latin typeface="Courier"/>
                <a:cs typeface="Courier"/>
              </a:rPr>
              <a:t>PNCLNLQDSCKTNYICRSRLADFFTNCQPESRSVSSCLKENYADCLLAYSGLIGTVMTPNYIDSSSLSVAPWCDCSNSGN</a:t>
            </a:r>
          </a:p>
          <a:p>
            <a:r>
              <a:rPr lang="en-US" sz="2050" dirty="0" smtClean="0">
                <a:solidFill>
                  <a:schemeClr val="bg1">
                    <a:lumMod val="85000"/>
                  </a:schemeClr>
                </a:solidFill>
                <a:latin typeface="Courier"/>
                <a:cs typeface="Courier"/>
              </a:rPr>
              <a:t>DLEECLKFLNFFKDNTCLKNAIQAFGNGSDVTVWQPAFPVQTTTATTTTALRVKNKPLGPAGSENEIPTHVLPPCANLQA</a:t>
            </a:r>
          </a:p>
          <a:p>
            <a:r>
              <a:rPr lang="en-US" sz="2050" dirty="0" smtClean="0">
                <a:solidFill>
                  <a:schemeClr val="bg1">
                    <a:lumMod val="85000"/>
                  </a:schemeClr>
                </a:solidFill>
                <a:latin typeface="Courier"/>
                <a:cs typeface="Courier"/>
              </a:rPr>
              <a:t>QKLKSNVSGNTHLCISNGNYEKEGLGASSHITTKSMAAPPSCGLSPLLVLVVTALSTLLSLTETS</a:t>
            </a:r>
          </a:p>
          <a:p>
            <a:r>
              <a:rPr lang="en-US" sz="2050" dirty="0" smtClean="0">
                <a:solidFill>
                  <a:schemeClr val="bg1">
                    <a:lumMod val="85000"/>
                  </a:schemeClr>
                </a:solidFill>
                <a:latin typeface="Courier"/>
                <a:cs typeface="Courier"/>
              </a:rPr>
              <a:t>&gt;O00451 GDNF family receptor alpha-2 (GFRA2_HUMAN).</a:t>
            </a:r>
          </a:p>
          <a:p>
            <a:r>
              <a:rPr lang="en-US" sz="2050" dirty="0" smtClean="0">
                <a:solidFill>
                  <a:schemeClr val="bg1">
                    <a:lumMod val="85000"/>
                  </a:schemeClr>
                </a:solidFill>
                <a:latin typeface="Courier"/>
                <a:cs typeface="Courier"/>
              </a:rPr>
              <a:t>MILANVFCLFFFLDETLRSLASPSSLQGPELHGWRPPVDCVRANELCAAESNCSSRYRTLRQCLAGRDRNTMLANKECQA</a:t>
            </a:r>
          </a:p>
          <a:p>
            <a:r>
              <a:rPr lang="en-US" sz="2050" dirty="0" smtClean="0">
                <a:solidFill>
                  <a:schemeClr val="bg1">
                    <a:lumMod val="85000"/>
                  </a:schemeClr>
                </a:solidFill>
                <a:latin typeface="Courier"/>
                <a:cs typeface="Courier"/>
              </a:rPr>
              <a:t>ALEVLQESPLYDCRCKRGMKKELQCLQIYWSIHLGLTEGEEFYEASPYEPVTSRLSDIFRLASIFSGTGADPVVSAKSNH</a:t>
            </a:r>
          </a:p>
          <a:p>
            <a:r>
              <a:rPr lang="en-US" sz="2050" dirty="0" smtClean="0">
                <a:solidFill>
                  <a:schemeClr val="bg1">
                    <a:lumMod val="85000"/>
                  </a:schemeClr>
                </a:solidFill>
                <a:latin typeface="Courier"/>
                <a:cs typeface="Courier"/>
              </a:rPr>
              <a:t>CLDAAKACNLNDNCKKLRSSYISICNREISPTERCNRRKCHKALRQFFDRVPSEYTYRMLFCSCQDQACAERRRQTILPS</a:t>
            </a:r>
          </a:p>
          <a:p>
            <a:r>
              <a:rPr lang="en-US" sz="2050" dirty="0" smtClean="0">
                <a:solidFill>
                  <a:schemeClr val="bg1">
                    <a:lumMod val="85000"/>
                  </a:schemeClr>
                </a:solidFill>
                <a:latin typeface="Courier"/>
                <a:cs typeface="Courier"/>
              </a:rPr>
              <a:t>CSYEDKEKPNCLDLRGVCRTDHLCRSRLADFHANCRASYQTVTSCPADNYQACLGSYAGMIGFDMTPNYVDSSPTGIVVS</a:t>
            </a:r>
          </a:p>
          <a:p>
            <a:r>
              <a:rPr lang="en-US" sz="2050" dirty="0" smtClean="0">
                <a:solidFill>
                  <a:schemeClr val="bg1">
                    <a:lumMod val="85000"/>
                  </a:schemeClr>
                </a:solidFill>
                <a:latin typeface="Courier"/>
                <a:cs typeface="Courier"/>
              </a:rPr>
              <a:t>PWCSCRGSGNMEEECEKFLRDFTENPCLRNAIQAFGNGTDVNVSPKGPSFQATQAPRVEKTPSLPDDLSDSTSLGTSVIT</a:t>
            </a:r>
          </a:p>
          <a:p>
            <a:r>
              <a:rPr lang="en-US" sz="2050" dirty="0" smtClean="0">
                <a:solidFill>
                  <a:schemeClr val="bg1">
                    <a:lumMod val="85000"/>
                  </a:schemeClr>
                </a:solidFill>
                <a:latin typeface="Courier"/>
                <a:cs typeface="Courier"/>
              </a:rPr>
              <a:t>TCTSVQEQGLKANNSKELSMCFTELTTNIIPGSNKVIKPNSGPSRARPSAALTVLSVLMLKLAL</a:t>
            </a:r>
          </a:p>
          <a:p>
            <a:r>
              <a:rPr lang="en-US" sz="2050" dirty="0" smtClean="0">
                <a:solidFill>
                  <a:schemeClr val="bg1">
                    <a:lumMod val="85000"/>
                  </a:schemeClr>
                </a:solidFill>
                <a:latin typeface="Courier"/>
                <a:cs typeface="Courier"/>
              </a:rPr>
              <a:t>&gt;O60609 GDNF family receptor alpha-3 (GFRA3_HUMAN).</a:t>
            </a:r>
          </a:p>
          <a:p>
            <a:r>
              <a:rPr lang="en-US" sz="2050" dirty="0" smtClean="0">
                <a:solidFill>
                  <a:schemeClr val="bg1">
                    <a:lumMod val="85000"/>
                  </a:schemeClr>
                </a:solidFill>
                <a:latin typeface="Courier"/>
                <a:cs typeface="Courier"/>
              </a:rPr>
              <a:t>MVRPLNPRPLPPVVLMLLLLLPPSPLPLAAGDPLPTESRLMNSCLQARRKCQADPTCSAAYHHLDSCTSSISTPLPSEEP</a:t>
            </a:r>
          </a:p>
          <a:p>
            <a:r>
              <a:rPr lang="en-US" sz="2050" dirty="0" smtClean="0">
                <a:solidFill>
                  <a:schemeClr val="bg1">
                    <a:lumMod val="85000"/>
                  </a:schemeClr>
                </a:solidFill>
                <a:latin typeface="Courier"/>
                <a:cs typeface="Courier"/>
              </a:rPr>
              <a:t>SVPADCLEAAQQLRNSSLIGCMCHRRMKNQVACLDIYWTVHRARSLGNYELDVSPYEDTVTSKPWKMNLSKLNMLKPDSD</a:t>
            </a:r>
          </a:p>
          <a:p>
            <a:r>
              <a:rPr lang="en-US" sz="2050" dirty="0" smtClean="0">
                <a:solidFill>
                  <a:schemeClr val="bg1">
                    <a:lumMod val="85000"/>
                  </a:schemeClr>
                </a:solidFill>
                <a:latin typeface="Courier"/>
                <a:cs typeface="Courier"/>
              </a:rPr>
              <a:t>LCLKFAMLCTLNDKCDRLRKAYGEACSGPHCQRHVCLRQLLTFFEKAAEPHAQGLLLCPCAPNDRGCGERRRNTIAPNCA</a:t>
            </a:r>
          </a:p>
          <a:p>
            <a:r>
              <a:rPr lang="en-US" sz="2050" dirty="0" smtClean="0">
                <a:solidFill>
                  <a:schemeClr val="bg1">
                    <a:lumMod val="85000"/>
                  </a:schemeClr>
                </a:solidFill>
                <a:latin typeface="Courier"/>
                <a:cs typeface="Courier"/>
              </a:rPr>
              <a:t>LPPVAPNCLELRRLCFSDPLCRSRLVDFQTHCHPMDILGTCATEQSRCLRAYLGLIGTAMTPNFVSNVNTSVALSCTCRG</a:t>
            </a:r>
          </a:p>
          <a:p>
            <a:r>
              <a:rPr lang="en-US" sz="2050" dirty="0" smtClean="0">
                <a:solidFill>
                  <a:schemeClr val="bg1">
                    <a:lumMod val="85000"/>
                  </a:schemeClr>
                </a:solidFill>
                <a:latin typeface="Courier"/>
                <a:cs typeface="Courier"/>
              </a:rPr>
              <a:t>SGNLQEECEMLEGFFSHNPCLTEAIAAKMRFHSQLFSQDWPHPTFAVMAHQNENPAVRPQPWVPSLFSCTLPLILLLSLW</a:t>
            </a:r>
          </a:p>
          <a:p>
            <a:r>
              <a:rPr lang="en-US" sz="2050" dirty="0" smtClean="0">
                <a:solidFill>
                  <a:schemeClr val="bg1">
                    <a:lumMod val="85000"/>
                  </a:schemeClr>
                </a:solidFill>
                <a:latin typeface="Courier"/>
                <a:cs typeface="Courier"/>
              </a:rPr>
              <a:t>&gt;Q9GZZ7 GDNF family receptor alpha-4 (GFRA4_HUMAN).</a:t>
            </a:r>
          </a:p>
          <a:p>
            <a:r>
              <a:rPr lang="en-US" sz="2050" dirty="0" smtClean="0">
                <a:solidFill>
                  <a:schemeClr val="bg1">
                    <a:lumMod val="85000"/>
                  </a:schemeClr>
                </a:solidFill>
                <a:latin typeface="Courier"/>
                <a:cs typeface="Courier"/>
              </a:rPr>
              <a:t>MVRCLGPALLLLLLLGSASSVGGNRCVDAAEACTADARCQRLRSEYVAQCLGRAAQGGCPRARCRRALRRFFARGPPALT</a:t>
            </a:r>
          </a:p>
          <a:p>
            <a:r>
              <a:rPr lang="en-US" sz="2050" dirty="0" smtClean="0">
                <a:solidFill>
                  <a:schemeClr val="bg1">
                    <a:lumMod val="85000"/>
                  </a:schemeClr>
                </a:solidFill>
                <a:latin typeface="Courier"/>
                <a:cs typeface="Courier"/>
              </a:rPr>
              <a:t>HALLFCPCAGPACAERRRQTFVPSCAFSGPGPAPPSCLEPLNFCERSRVCRCARAAAGPWRGWGRGLSPAHRPPAAQASP</a:t>
            </a:r>
          </a:p>
          <a:p>
            <a:r>
              <a:rPr lang="en-US" sz="2050" dirty="0" smtClean="0">
                <a:solidFill>
                  <a:schemeClr val="bg1">
                    <a:lumMod val="85000"/>
                  </a:schemeClr>
                </a:solidFill>
                <a:latin typeface="Courier"/>
                <a:cs typeface="Courier"/>
              </a:rPr>
              <a:t>PGLSGLVHPSAQRPRRLPAGPGRPLPARLRGPRGVPAGTAVTPNYVDNVSARVAPWCDCGASGNRREDCEAFRGLFTRNR</a:t>
            </a:r>
          </a:p>
          <a:p>
            <a:r>
              <a:rPr lang="en-US" sz="2050" dirty="0" smtClean="0">
                <a:solidFill>
                  <a:schemeClr val="bg1">
                    <a:lumMod val="85000"/>
                  </a:schemeClr>
                </a:solidFill>
                <a:latin typeface="Courier"/>
                <a:cs typeface="Courier"/>
              </a:rPr>
              <a:t>CLDGAIQAFASGWPPVLLDQLNPQGDPEHSLLQVSSTGRALERRSLLSILPVLALPALL</a:t>
            </a:r>
          </a:p>
          <a:p>
            <a:r>
              <a:rPr lang="en-US" sz="2050" dirty="0" smtClean="0">
                <a:solidFill>
                  <a:schemeClr val="bg1">
                    <a:lumMod val="85000"/>
                  </a:schemeClr>
                </a:solidFill>
                <a:latin typeface="Courier"/>
                <a:cs typeface="Courier"/>
              </a:rPr>
              <a:t>&gt;Q6UXV0 GDNF family receptor alpha-like (GFRAL_HUMAN).</a:t>
            </a:r>
          </a:p>
          <a:p>
            <a:r>
              <a:rPr lang="en-US" sz="2050" dirty="0" smtClean="0">
                <a:solidFill>
                  <a:schemeClr val="bg1">
                    <a:lumMod val="85000"/>
                  </a:schemeClr>
                </a:solidFill>
                <a:latin typeface="Courier"/>
                <a:cs typeface="Courier"/>
              </a:rPr>
              <a:t>MIVFIFLAMGLSLENEYTSQTNNCTYLREQCLRDANGCKHAWRVMEDACNDSDPGDPCKMRNSSYCNLSIQYLVESNFQF</a:t>
            </a:r>
          </a:p>
          <a:p>
            <a:r>
              <a:rPr lang="en-US" sz="2050" dirty="0" smtClean="0">
                <a:solidFill>
                  <a:schemeClr val="bg1">
                    <a:lumMod val="85000"/>
                  </a:schemeClr>
                </a:solidFill>
                <a:latin typeface="Courier"/>
                <a:cs typeface="Courier"/>
              </a:rPr>
              <a:t>KECLCTDDFYCTVNKLLGKKCINKSDNVKEDKFKWNLTTRSHHGFKGMWSCLEVAEACVGDVVCNAQLASYLKACSANGN</a:t>
            </a:r>
          </a:p>
          <a:p>
            <a:r>
              <a:rPr lang="en-US" sz="2050" dirty="0" smtClean="0">
                <a:solidFill>
                  <a:schemeClr val="bg1">
                    <a:lumMod val="85000"/>
                  </a:schemeClr>
                </a:solidFill>
                <a:latin typeface="Courier"/>
                <a:cs typeface="Courier"/>
              </a:rPr>
              <a:t>PCDLKQCQAAIRFFYQNIPFNIAQMLAFCDCAQSDIPCQQSKEALHSKTCAVNMVPPPTCLSVIRSCQNDELCRRHYRTF</a:t>
            </a:r>
          </a:p>
          <a:p>
            <a:r>
              <a:rPr lang="en-US" sz="2050" dirty="0" smtClean="0">
                <a:solidFill>
                  <a:schemeClr val="bg1">
                    <a:lumMod val="85000"/>
                  </a:schemeClr>
                </a:solidFill>
                <a:latin typeface="Courier"/>
                <a:cs typeface="Courier"/>
              </a:rPr>
              <a:t>QSKCWQRVTRKCHEDENCISTLSKQDLTCSGSDDCKAAYIDILGTVLQVQCTCRTITQSEESLCKIFQHMLHRKSCFNYP</a:t>
            </a:r>
          </a:p>
          <a:p>
            <a:r>
              <a:rPr lang="en-US" sz="2050" dirty="0" smtClean="0">
                <a:solidFill>
                  <a:schemeClr val="bg1">
                    <a:lumMod val="85000"/>
                  </a:schemeClr>
                </a:solidFill>
                <a:latin typeface="Courier"/>
                <a:cs typeface="Courier"/>
              </a:rPr>
              <a:t>TLSNVKGMALYTRKHANKITLTGFHSPFNGEVIYAAMCMTVTCGILLLVMVKLRTSRISSKARDPSSIQIPGEL</a:t>
            </a:r>
          </a:p>
          <a:p>
            <a:r>
              <a:rPr lang="en-US" sz="2050" dirty="0" smtClean="0">
                <a:solidFill>
                  <a:schemeClr val="bg1">
                    <a:lumMod val="85000"/>
                  </a:schemeClr>
                </a:solidFill>
                <a:latin typeface="Courier"/>
                <a:cs typeface="Courier"/>
              </a:rPr>
              <a:t>&gt;P30047 GTP </a:t>
            </a:r>
            <a:r>
              <a:rPr lang="en-US" sz="2050" dirty="0" err="1" smtClean="0">
                <a:solidFill>
                  <a:schemeClr val="bg1">
                    <a:lumMod val="85000"/>
                  </a:schemeClr>
                </a:solidFill>
                <a:latin typeface="Courier"/>
                <a:cs typeface="Courier"/>
              </a:rPr>
              <a:t>cyclohydrolase</a:t>
            </a:r>
            <a:r>
              <a:rPr lang="en-US" sz="2050" dirty="0" smtClean="0">
                <a:solidFill>
                  <a:schemeClr val="bg1">
                    <a:lumMod val="85000"/>
                  </a:schemeClr>
                </a:solidFill>
                <a:latin typeface="Courier"/>
                <a:cs typeface="Courier"/>
              </a:rPr>
              <a:t> 1 feedback regulatory protein (GFRP_HUMAN).</a:t>
            </a:r>
          </a:p>
          <a:p>
            <a:r>
              <a:rPr lang="en-US" sz="2050" dirty="0" smtClean="0">
                <a:solidFill>
                  <a:schemeClr val="bg1">
                    <a:lumMod val="85000"/>
                  </a:schemeClr>
                </a:solidFill>
                <a:latin typeface="Courier"/>
                <a:cs typeface="Courier"/>
              </a:rPr>
              <a:t>MPYLLISTQIRMEVGPTMVGDEQSDPELMQHLGASKRRALGNNFYEYYVDDPPRIVLDKLERRGFRVLSMTGVGQTLVWC</a:t>
            </a:r>
          </a:p>
          <a:p>
            <a:r>
              <a:rPr lang="en-US" sz="2050" dirty="0" smtClean="0">
                <a:solidFill>
                  <a:schemeClr val="bg1">
                    <a:lumMod val="85000"/>
                  </a:schemeClr>
                </a:solidFill>
                <a:latin typeface="Courier"/>
                <a:cs typeface="Courier"/>
              </a:rPr>
              <a:t>LHKE</a:t>
            </a:r>
          </a:p>
          <a:p>
            <a:r>
              <a:rPr lang="en-US" sz="2050" dirty="0" smtClean="0">
                <a:solidFill>
                  <a:schemeClr val="bg1">
                    <a:lumMod val="85000"/>
                  </a:schemeClr>
                </a:solidFill>
                <a:latin typeface="Courier"/>
                <a:cs typeface="Courier"/>
              </a:rPr>
              <a:t>&gt;A1L429 G antigen 12C/D/E (GG12C_HUMAN).</a:t>
            </a:r>
          </a:p>
          <a:p>
            <a:r>
              <a:rPr lang="en-US" sz="2050" dirty="0" smtClean="0">
                <a:solidFill>
                  <a:schemeClr val="bg1">
                    <a:lumMod val="85000"/>
                  </a:schemeClr>
                </a:solidFill>
                <a:latin typeface="Courier"/>
                <a:cs typeface="Courier"/>
              </a:rPr>
              <a:t>MSWRGRSTYYWPRPRRYVQPPEMIGPMRPEQFSDEVEPATPEEGEPATQCQDPAAAQEGEDEGASAGQGPKPEAHSQEQG</a:t>
            </a:r>
          </a:p>
          <a:p>
            <a:r>
              <a:rPr lang="en-US" sz="2050" dirty="0" smtClean="0">
                <a:solidFill>
                  <a:schemeClr val="bg1">
                    <a:lumMod val="85000"/>
                  </a:schemeClr>
                </a:solidFill>
                <a:latin typeface="Courier"/>
                <a:cs typeface="Courier"/>
              </a:rPr>
              <a:t>HPQTGCECEDGPDGQEMDPPNPEEVKTPEEGEKQSQC</a:t>
            </a:r>
          </a:p>
          <a:p>
            <a:r>
              <a:rPr lang="en-US" sz="2050" dirty="0" smtClean="0">
                <a:solidFill>
                  <a:schemeClr val="bg1">
                    <a:lumMod val="85000"/>
                  </a:schemeClr>
                </a:solidFill>
                <a:latin typeface="Courier"/>
                <a:cs typeface="Courier"/>
              </a:rPr>
              <a:t>&gt;Q66I50 G antigen 12F/G/I (GG12F_HUMAN).</a:t>
            </a:r>
          </a:p>
          <a:p>
            <a:r>
              <a:rPr lang="en-US" sz="2050" dirty="0" smtClean="0">
                <a:solidFill>
                  <a:schemeClr val="bg1">
                    <a:lumMod val="85000"/>
                  </a:schemeClr>
                </a:solidFill>
                <a:latin typeface="Courier"/>
                <a:cs typeface="Courier"/>
              </a:rPr>
              <a:t>MSWRGRSTYYWPRPRRYVQPPEMIGPMRPEQFSDEVEPATPEEGEPATQRQDPAAAQEGEDEGASAGQGEKQSQC</a:t>
            </a:r>
          </a:p>
          <a:p>
            <a:r>
              <a:rPr lang="en-US" sz="2050" dirty="0" smtClean="0">
                <a:solidFill>
                  <a:schemeClr val="bg1">
                    <a:lumMod val="85000"/>
                  </a:schemeClr>
                </a:solidFill>
                <a:latin typeface="Courier"/>
                <a:cs typeface="Courier"/>
              </a:rPr>
              <a:t>&gt;A6NDE8 G antigen 12H (GG12H_HUMAN).</a:t>
            </a:r>
          </a:p>
          <a:p>
            <a:r>
              <a:rPr lang="en-US" sz="2050" dirty="0" smtClean="0">
                <a:solidFill>
                  <a:schemeClr val="bg1">
                    <a:lumMod val="85000"/>
                  </a:schemeClr>
                </a:solidFill>
                <a:latin typeface="Courier"/>
                <a:cs typeface="Courier"/>
              </a:rPr>
              <a:t>MSWRGRSTYYWPRPRRYVQPPEMIGPMRPEQFSDEVEPATPEEGEPATQCQDPAAAQKGEDEGASAGQGPKPEAHSQEQG</a:t>
            </a:r>
          </a:p>
          <a:p>
            <a:r>
              <a:rPr lang="en-US" sz="2050" dirty="0" smtClean="0">
                <a:solidFill>
                  <a:schemeClr val="bg1">
                    <a:lumMod val="85000"/>
                  </a:schemeClr>
                </a:solidFill>
                <a:latin typeface="Courier"/>
                <a:cs typeface="Courier"/>
              </a:rPr>
              <a:t>HPQTGCECEDGPDGQEMDPPNPEEVKTPEEGEKQSQC</a:t>
            </a:r>
          </a:p>
          <a:p>
            <a:r>
              <a:rPr lang="en-US" sz="2050" dirty="0" smtClean="0">
                <a:solidFill>
                  <a:schemeClr val="bg1">
                    <a:lumMod val="85000"/>
                  </a:schemeClr>
                </a:solidFill>
                <a:latin typeface="Courier"/>
                <a:cs typeface="Courier"/>
              </a:rPr>
              <a:t>&gt;A6NER3 G antigen 12J (GG12J_HUMAN).</a:t>
            </a:r>
          </a:p>
          <a:p>
            <a:r>
              <a:rPr lang="en-US" sz="2050" dirty="0" smtClean="0">
                <a:solidFill>
                  <a:schemeClr val="bg1">
                    <a:lumMod val="85000"/>
                  </a:schemeClr>
                </a:solidFill>
                <a:latin typeface="Courier"/>
                <a:cs typeface="Courier"/>
              </a:rPr>
              <a:t>MSWRGRSTYYWPRPRPYVQPPEMIGPMRPEQFSDEVEPATPEEGEPATQRQDPAAAQEGEDEGASAGQGPKPEADSQEQG</a:t>
            </a:r>
          </a:p>
          <a:p>
            <a:r>
              <a:rPr lang="en-US" sz="2050" dirty="0" smtClean="0">
                <a:solidFill>
                  <a:schemeClr val="bg1">
                    <a:lumMod val="85000"/>
                  </a:schemeClr>
                </a:solidFill>
                <a:latin typeface="Courier"/>
                <a:cs typeface="Courier"/>
              </a:rPr>
              <a:t>HPQTGCECEDGPDGQEMDPPNPEEVKTPEEGKKQSQC</a:t>
            </a:r>
          </a:p>
          <a:p>
            <a:r>
              <a:rPr lang="en-US" sz="2050" dirty="0" smtClean="0">
                <a:solidFill>
                  <a:schemeClr val="bg1">
                    <a:lumMod val="85000"/>
                  </a:schemeClr>
                </a:solidFill>
                <a:latin typeface="Courier"/>
                <a:cs typeface="Courier"/>
              </a:rPr>
              <a:t>&gt;Q9HBQ8 </a:t>
            </a:r>
            <a:r>
              <a:rPr lang="en-US" sz="2050" dirty="0" err="1" smtClean="0">
                <a:solidFill>
                  <a:schemeClr val="bg1">
                    <a:lumMod val="85000"/>
                  </a:schemeClr>
                </a:solidFill>
                <a:latin typeface="Courier"/>
                <a:cs typeface="Courier"/>
              </a:rPr>
              <a:t>Golgin</a:t>
            </a:r>
            <a:r>
              <a:rPr lang="en-US" sz="2050" dirty="0" smtClean="0">
                <a:solidFill>
                  <a:schemeClr val="bg1">
                    <a:lumMod val="85000"/>
                  </a:schemeClr>
                </a:solidFill>
                <a:latin typeface="Courier"/>
                <a:cs typeface="Courier"/>
              </a:rPr>
              <a:t> subfamily A member 2-like protein 1 (GG2L1_HUMAN).</a:t>
            </a:r>
          </a:p>
          <a:p>
            <a:r>
              <a:rPr lang="en-US" sz="2050" dirty="0" smtClean="0">
                <a:solidFill>
                  <a:schemeClr val="bg1">
                    <a:lumMod val="85000"/>
                  </a:schemeClr>
                </a:solidFill>
                <a:latin typeface="Courier"/>
                <a:cs typeface="Courier"/>
              </a:rPr>
              <a:t>MDSEEEEEVPQPMPSIPEDLESQKAMVAFFNSAVASAEEEQARLCGQLKECTASAWLICWPRPRRNLRQQPQPQELGVIP</a:t>
            </a:r>
          </a:p>
          <a:p>
            <a:r>
              <a:rPr lang="en-US" sz="2050" dirty="0" smtClean="0">
                <a:solidFill>
                  <a:schemeClr val="bg1">
                    <a:lumMod val="85000"/>
                  </a:schemeClr>
                </a:solidFill>
                <a:latin typeface="Courier"/>
                <a:cs typeface="Courier"/>
              </a:rPr>
              <a:t>CVGRPTRPCRGPWRSCGRVHRTVPEPEGSAEGGGVHQQAGPGQGRGEGEAAGAGVACGRLQQVA</a:t>
            </a:r>
          </a:p>
          <a:p>
            <a:r>
              <a:rPr lang="en-US" sz="2050" dirty="0" smtClean="0">
                <a:solidFill>
                  <a:schemeClr val="bg1">
                    <a:lumMod val="85000"/>
                  </a:schemeClr>
                </a:solidFill>
                <a:latin typeface="Courier"/>
                <a:cs typeface="Courier"/>
              </a:rPr>
              <a:t>&gt;Q9H5Y0 </a:t>
            </a:r>
            <a:r>
              <a:rPr lang="en-US" sz="2050" dirty="0" err="1" smtClean="0">
                <a:solidFill>
                  <a:schemeClr val="bg1">
                    <a:lumMod val="85000"/>
                  </a:schemeClr>
                </a:solidFill>
                <a:latin typeface="Courier"/>
                <a:cs typeface="Courier"/>
              </a:rPr>
              <a:t>Golgin</a:t>
            </a:r>
            <a:r>
              <a:rPr lang="en-US" sz="2050" dirty="0" smtClean="0">
                <a:solidFill>
                  <a:schemeClr val="bg1">
                    <a:lumMod val="85000"/>
                  </a:schemeClr>
                </a:solidFill>
                <a:latin typeface="Courier"/>
                <a:cs typeface="Courier"/>
              </a:rPr>
              <a:t> subfamily A member 2-like protein 2 (GG2L2_HUMAN).</a:t>
            </a:r>
          </a:p>
          <a:p>
            <a:r>
              <a:rPr lang="en-US" sz="2050" dirty="0" smtClean="0">
                <a:solidFill>
                  <a:schemeClr val="bg1">
                    <a:lumMod val="85000"/>
                  </a:schemeClr>
                </a:solidFill>
                <a:latin typeface="Courier"/>
                <a:cs typeface="Courier"/>
              </a:rPr>
              <a:t>MPNIPGDLESQEAMVAFFNSAGASAQEEQRVCCQPLAHPVASSQKKPEVAAPAPESGGESVFGETHRALQGAMEKLQEST</a:t>
            </a:r>
          </a:p>
          <a:p>
            <a:r>
              <a:rPr lang="en-US" sz="2050" dirty="0" smtClean="0">
                <a:solidFill>
                  <a:schemeClr val="bg1">
                    <a:lumMod val="85000"/>
                  </a:schemeClr>
                </a:solidFill>
                <a:latin typeface="Courier"/>
                <a:cs typeface="Courier"/>
              </a:rPr>
              <a:t>SARGQCQRRSTGRGGHRQAGPGPGGDEGEPAGAAGQVLQLVGDHKEGHGKF</a:t>
            </a:r>
          </a:p>
          <a:p>
            <a:r>
              <a:rPr lang="en-US" sz="2050" dirty="0" smtClean="0">
                <a:solidFill>
                  <a:schemeClr val="bg1">
                    <a:lumMod val="85000"/>
                  </a:schemeClr>
                </a:solidFill>
                <a:latin typeface="Courier"/>
                <a:cs typeface="Courier"/>
              </a:rPr>
              <a:t>&gt;Q8NCE8 </a:t>
            </a:r>
            <a:r>
              <a:rPr lang="en-US" sz="2050" dirty="0" err="1" smtClean="0">
                <a:solidFill>
                  <a:schemeClr val="bg1">
                    <a:lumMod val="85000"/>
                  </a:schemeClr>
                </a:solidFill>
                <a:latin typeface="Courier"/>
                <a:cs typeface="Courier"/>
              </a:rPr>
              <a:t>Golgin</a:t>
            </a:r>
            <a:r>
              <a:rPr lang="en-US" sz="2050" dirty="0" smtClean="0">
                <a:solidFill>
                  <a:schemeClr val="bg1">
                    <a:lumMod val="85000"/>
                  </a:schemeClr>
                </a:solidFill>
                <a:latin typeface="Courier"/>
                <a:cs typeface="Courier"/>
              </a:rPr>
              <a:t> subfamily A member 2-like protein 3 (GG2L3_HUMAN).</a:t>
            </a:r>
          </a:p>
          <a:p>
            <a:r>
              <a:rPr lang="en-US" sz="2050" dirty="0" smtClean="0">
                <a:solidFill>
                  <a:schemeClr val="bg1">
                    <a:lumMod val="85000"/>
                  </a:schemeClr>
                </a:solidFill>
                <a:latin typeface="Courier"/>
                <a:cs typeface="Courier"/>
              </a:rPr>
              <a:t>MPNIPGDLESREAMVAFFNSAGASAQEEQRVCCQPLAHPVASSQKKPEVAAPAPESGGESVFGETHRALQGAMEKLQEST</a:t>
            </a:r>
          </a:p>
          <a:p>
            <a:r>
              <a:rPr lang="en-US" sz="2050" dirty="0" smtClean="0">
                <a:solidFill>
                  <a:schemeClr val="bg1">
                    <a:lumMod val="85000"/>
                  </a:schemeClr>
                </a:solidFill>
                <a:latin typeface="Courier"/>
                <a:cs typeface="Courier"/>
              </a:rPr>
              <a:t>SARGQCQRRSTGRGGHRQAGPGPGGDEGEPAGAAGKVLQLVGDHKEGHGKF</a:t>
            </a:r>
          </a:p>
          <a:p>
            <a:r>
              <a:rPr lang="en-US" sz="2050" dirty="0" smtClean="0">
                <a:solidFill>
                  <a:schemeClr val="bg1">
                    <a:lumMod val="85000"/>
                  </a:schemeClr>
                </a:solidFill>
                <a:latin typeface="Courier"/>
                <a:cs typeface="Courier"/>
              </a:rPr>
              <a:t>&gt;Q8N8X6 </a:t>
            </a:r>
            <a:r>
              <a:rPr lang="en-US" sz="2050" dirty="0" err="1" smtClean="0">
                <a:solidFill>
                  <a:schemeClr val="bg1">
                    <a:lumMod val="85000"/>
                  </a:schemeClr>
                </a:solidFill>
                <a:latin typeface="Courier"/>
                <a:cs typeface="Courier"/>
              </a:rPr>
              <a:t>Golgin</a:t>
            </a:r>
            <a:r>
              <a:rPr lang="en-US" sz="2050" dirty="0" smtClean="0">
                <a:solidFill>
                  <a:schemeClr val="bg1">
                    <a:lumMod val="85000"/>
                  </a:schemeClr>
                </a:solidFill>
                <a:latin typeface="Courier"/>
                <a:cs typeface="Courier"/>
              </a:rPr>
              <a:t> subfamily A member 2-like protein 4 (GG2L4_HUMAN).</a:t>
            </a:r>
          </a:p>
          <a:p>
            <a:r>
              <a:rPr lang="en-US" sz="2050" dirty="0" smtClean="0">
                <a:solidFill>
                  <a:schemeClr val="bg1">
                    <a:lumMod val="85000"/>
                  </a:schemeClr>
                </a:solidFill>
                <a:latin typeface="Courier"/>
                <a:cs typeface="Courier"/>
              </a:rPr>
              <a:t>MVTWSHSNSNKELKQENSALAEQLQVVLIDKAGMQCDLEELKKKLELTELTLQQVMEWLKYLQMEREQYAEYLHGESAMW</a:t>
            </a:r>
          </a:p>
          <a:p>
            <a:r>
              <a:rPr lang="en-US" sz="2050" dirty="0" smtClean="0">
                <a:solidFill>
                  <a:schemeClr val="bg1">
                    <a:lumMod val="85000"/>
                  </a:schemeClr>
                </a:solidFill>
                <a:latin typeface="Courier"/>
                <a:cs typeface="Courier"/>
              </a:rPr>
              <a:t>WQRMREMSEQVHTLREERVHSMSRVQELETILAELRNQLNPCPRSLQQGPPKWSRSYKQRLSTCGRSWRIWQDSFKPKWK</a:t>
            </a:r>
          </a:p>
          <a:p>
            <a:endParaRPr lang="en-US" sz="2050" dirty="0" smtClean="0">
              <a:solidFill>
                <a:schemeClr val="bg1">
                  <a:lumMod val="85000"/>
                </a:schemeClr>
              </a:solidFill>
              <a:latin typeface="Courier"/>
              <a:cs typeface="Couri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CBC5A-4E6F-D54E-91ED-86C6210EA511}" type="datetimeFigureOut">
              <a:rPr lang="en-US" smtClean="0"/>
              <a:pPr/>
              <a:t>6/4/13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6CBC5A-4E6F-D54E-91ED-86C6210EA511}" type="datetimeFigureOut">
              <a:rPr lang="en-US" smtClean="0"/>
              <a:pPr/>
              <a:t>6/4/13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C4D1F-A874-354E-8D49-7260918108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a:t>
            </a:r>
            <a:r>
              <a:rPr lang="en-US" dirty="0" err="1" smtClean="0"/>
              <a:t>leel</a:t>
            </a:r>
            <a:endParaRPr lang="en-US" dirty="0" smtClean="0"/>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16CBC5A-4E6F-D54E-91ED-86C6210EA511}" type="datetimeFigureOut">
              <a:rPr lang="en-US" smtClean="0"/>
              <a:pPr/>
              <a:t>6/4/13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08C4D1F-A874-354E-8D49-7260918108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hyperlink" Target="http://www.thegp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1471" y="1825418"/>
            <a:ext cx="40079329" cy="4924425"/>
          </a:xfrm>
          <a:prstGeom prst="rect">
            <a:avLst/>
          </a:prstGeom>
          <a:solidFill>
            <a:schemeClr val="bg1">
              <a:alpha val="50000"/>
            </a:schemeClr>
          </a:solidFill>
        </p:spPr>
        <p:txBody>
          <a:bodyPr wrap="square" rtlCol="0">
            <a:spAutoFit/>
          </a:bodyPr>
          <a:lstStyle/>
          <a:p>
            <a:pPr algn="ctr"/>
            <a:r>
              <a:rPr lang="en-US" sz="8800" b="1" dirty="0">
                <a:effectLst>
                  <a:outerShdw blurRad="50800" dist="38100" dir="2700000" algn="tl" rotWithShape="0">
                    <a:srgbClr val="000000">
                      <a:alpha val="43000"/>
                    </a:srgbClr>
                  </a:outerShdw>
                </a:effectLst>
              </a:rPr>
              <a:t>An unbiased comparison of peptide identification performance between SEQUEST, Mascot, and </a:t>
            </a:r>
            <a:r>
              <a:rPr lang="en-US" sz="8800" b="1" dirty="0" err="1">
                <a:effectLst>
                  <a:outerShdw blurRad="50800" dist="38100" dir="2700000" algn="tl" rotWithShape="0">
                    <a:srgbClr val="000000">
                      <a:alpha val="43000"/>
                    </a:srgbClr>
                  </a:outerShdw>
                </a:effectLst>
              </a:rPr>
              <a:t>X!Tandem</a:t>
            </a:r>
            <a:r>
              <a:rPr lang="en-US" sz="8800" b="1" dirty="0">
                <a:effectLst>
                  <a:outerShdw blurRad="50800" dist="38100" dir="2700000" algn="tl" rotWithShape="0">
                    <a:srgbClr val="000000">
                      <a:alpha val="43000"/>
                    </a:srgbClr>
                  </a:outerShdw>
                </a:effectLst>
              </a:rPr>
              <a:t> </a:t>
            </a:r>
            <a:endParaRPr lang="en-US" sz="8800" b="1" dirty="0" smtClean="0">
              <a:effectLst>
                <a:outerShdw blurRad="50800" dist="38100" dir="2700000" algn="tl" rotWithShape="0">
                  <a:srgbClr val="000000">
                    <a:alpha val="43000"/>
                  </a:srgbClr>
                </a:outerShdw>
              </a:effectLst>
            </a:endParaRPr>
          </a:p>
          <a:p>
            <a:pPr algn="ctr"/>
            <a:r>
              <a:rPr lang="en-US" sz="6600" u="sng" dirty="0" smtClean="0">
                <a:effectLst>
                  <a:outerShdw blurRad="53975" dist="63500" dir="2700000" algn="tl" rotWithShape="0">
                    <a:srgbClr val="000000">
                      <a:alpha val="43000"/>
                    </a:srgbClr>
                  </a:outerShdw>
                </a:effectLst>
                <a:latin typeface="Arial"/>
                <a:cs typeface="Arial"/>
              </a:rPr>
              <a:t>Phillip</a:t>
            </a:r>
            <a:r>
              <a:rPr lang="en-US" sz="6600" dirty="0" smtClean="0">
                <a:effectLst>
                  <a:outerShdw blurRad="53975" dist="63500" dir="2700000" algn="tl" rotWithShape="0">
                    <a:srgbClr val="000000">
                      <a:alpha val="43000"/>
                    </a:srgbClr>
                  </a:outerShdw>
                </a:effectLst>
                <a:latin typeface="Arial"/>
                <a:cs typeface="Arial"/>
              </a:rPr>
              <a:t> </a:t>
            </a:r>
            <a:r>
              <a:rPr lang="en-US" sz="6600" u="sng" dirty="0" smtClean="0">
                <a:effectLst>
                  <a:outerShdw blurRad="53975" dist="63500" dir="2700000" algn="tl" rotWithShape="0">
                    <a:srgbClr val="000000">
                      <a:alpha val="43000"/>
                    </a:srgbClr>
                  </a:outerShdw>
                </a:effectLst>
                <a:latin typeface="Arial"/>
                <a:cs typeface="Arial"/>
              </a:rPr>
              <a:t>A.</a:t>
            </a:r>
            <a:r>
              <a:rPr lang="en-US" sz="6600" dirty="0" smtClean="0">
                <a:effectLst>
                  <a:outerShdw blurRad="53975" dist="63500" dir="2700000" algn="tl" rotWithShape="0">
                    <a:srgbClr val="000000">
                      <a:alpha val="43000"/>
                    </a:srgbClr>
                  </a:outerShdw>
                </a:effectLst>
                <a:latin typeface="Arial"/>
                <a:cs typeface="Arial"/>
              </a:rPr>
              <a:t> </a:t>
            </a:r>
            <a:r>
              <a:rPr lang="en-US" sz="6600" u="sng" dirty="0" smtClean="0">
                <a:effectLst>
                  <a:outerShdw blurRad="53975" dist="63500" dir="2700000" algn="tl" rotWithShape="0">
                    <a:srgbClr val="000000">
                      <a:alpha val="43000"/>
                    </a:srgbClr>
                  </a:outerShdw>
                </a:effectLst>
                <a:latin typeface="Arial"/>
                <a:cs typeface="Arial"/>
              </a:rPr>
              <a:t>Wilmarth</a:t>
            </a:r>
            <a:r>
              <a:rPr lang="en-US" sz="6600" dirty="0" smtClean="0">
                <a:effectLst>
                  <a:outerShdw blurRad="53975" dist="63500" dir="2700000" algn="tl" rotWithShape="0">
                    <a:srgbClr val="000000">
                      <a:alpha val="43000"/>
                    </a:srgbClr>
                  </a:outerShdw>
                </a:effectLst>
                <a:latin typeface="Arial"/>
                <a:cs typeface="Arial"/>
              </a:rPr>
              <a:t>, William J. </a:t>
            </a:r>
            <a:r>
              <a:rPr lang="en-US" sz="6600" dirty="0" err="1" smtClean="0">
                <a:effectLst>
                  <a:outerShdw blurRad="53975" dist="63500" dir="2700000" algn="tl" rotWithShape="0">
                    <a:srgbClr val="000000">
                      <a:alpha val="43000"/>
                    </a:srgbClr>
                  </a:outerShdw>
                </a:effectLst>
                <a:latin typeface="Arial"/>
                <a:cs typeface="Arial"/>
              </a:rPr>
              <a:t>Rathje</a:t>
            </a:r>
            <a:r>
              <a:rPr lang="en-US" sz="6600" dirty="0" smtClean="0">
                <a:effectLst>
                  <a:outerShdw blurRad="53975" dist="63500" dir="2700000" algn="tl" rotWithShape="0">
                    <a:srgbClr val="000000">
                      <a:alpha val="43000"/>
                    </a:srgbClr>
                  </a:outerShdw>
                </a:effectLst>
                <a:latin typeface="Arial"/>
                <a:cs typeface="Arial"/>
              </a:rPr>
              <a:t>, and Larry L. David</a:t>
            </a:r>
          </a:p>
          <a:p>
            <a:pPr algn="ctr"/>
            <a:r>
              <a:rPr lang="en-US" sz="6000" dirty="0" smtClean="0">
                <a:effectLst>
                  <a:outerShdw blurRad="53975" dist="63500" dir="2700000" algn="tl" rotWithShape="0">
                    <a:srgbClr val="000000">
                      <a:alpha val="43000"/>
                    </a:srgbClr>
                  </a:outerShdw>
                </a:effectLst>
                <a:latin typeface="Arial"/>
                <a:cs typeface="Arial"/>
              </a:rPr>
              <a:t>Department of Biochemistry and Molecular Biology, Oregon Health &amp; Science University, Portland OR </a:t>
            </a:r>
            <a:endParaRPr lang="en-US" sz="6000" dirty="0">
              <a:effectLst>
                <a:outerShdw blurRad="53975" dist="63500" dir="2700000" algn="tl" rotWithShape="0">
                  <a:srgbClr val="000000">
                    <a:alpha val="43000"/>
                  </a:srgbClr>
                </a:outerShdw>
              </a:effectLst>
              <a:latin typeface="Arial"/>
              <a:cs typeface="Arial"/>
            </a:endParaRPr>
          </a:p>
        </p:txBody>
      </p:sp>
      <p:sp>
        <p:nvSpPr>
          <p:cNvPr id="57" name="TextBox 56"/>
          <p:cNvSpPr txBox="1"/>
          <p:nvPr/>
        </p:nvSpPr>
        <p:spPr>
          <a:xfrm>
            <a:off x="1881470" y="7482258"/>
            <a:ext cx="12761629" cy="3939540"/>
          </a:xfrm>
          <a:prstGeom prst="rect">
            <a:avLst/>
          </a:prstGeom>
          <a:solidFill>
            <a:srgbClr val="FFFFFF">
              <a:alpha val="50000"/>
            </a:srgbClr>
          </a:solidFill>
          <a:ln w="28575" cmpd="sng">
            <a:solidFill>
              <a:schemeClr val="tx1"/>
            </a:solidFill>
          </a:ln>
        </p:spPr>
        <p:txBody>
          <a:bodyPr wrap="square" rtlCol="0">
            <a:spAutoFit/>
          </a:bodyPr>
          <a:lstStyle/>
          <a:p>
            <a:pPr>
              <a:spcAft>
                <a:spcPts val="1200"/>
              </a:spcAft>
            </a:pPr>
            <a:r>
              <a:rPr lang="en-US" sz="4000" b="1" dirty="0" smtClean="0">
                <a:effectLst>
                  <a:outerShdw blurRad="50800" dist="50800" dir="2700000">
                    <a:srgbClr val="000000">
                      <a:alpha val="43000"/>
                    </a:srgbClr>
                  </a:outerShdw>
                </a:effectLst>
              </a:rPr>
              <a:t>Background:  </a:t>
            </a:r>
          </a:p>
          <a:p>
            <a:pPr marL="177800" indent="-177800">
              <a:spcAft>
                <a:spcPts val="1200"/>
              </a:spcAft>
              <a:buFont typeface="Arial"/>
              <a:buChar char="•"/>
            </a:pPr>
            <a:r>
              <a:rPr lang="en-US" sz="3600" dirty="0" smtClean="0"/>
              <a:t>Unbiased comparisons between search programs to determine which performs best are challenging.</a:t>
            </a:r>
          </a:p>
          <a:p>
            <a:pPr marL="177800" indent="-177800">
              <a:spcAft>
                <a:spcPts val="1200"/>
              </a:spcAft>
              <a:buFont typeface="Arial"/>
              <a:buChar char="•"/>
            </a:pPr>
            <a:r>
              <a:rPr lang="en-US" sz="3600" dirty="0" smtClean="0"/>
              <a:t>Some search parameters should </a:t>
            </a:r>
            <a:r>
              <a:rPr lang="en-US" sz="3600" b="1" dirty="0" smtClean="0">
                <a:solidFill>
                  <a:srgbClr val="0000FF"/>
                </a:solidFill>
              </a:rPr>
              <a:t>be matched</a:t>
            </a:r>
            <a:r>
              <a:rPr lang="en-US" sz="3600" dirty="0" smtClean="0"/>
              <a:t> and others can</a:t>
            </a:r>
            <a:r>
              <a:rPr lang="en-US" sz="3600" b="1" dirty="0" smtClean="0">
                <a:solidFill>
                  <a:srgbClr val="008000"/>
                </a:solidFill>
              </a:rPr>
              <a:t> invalidate</a:t>
            </a:r>
            <a:r>
              <a:rPr lang="en-US" sz="3600" dirty="0" smtClean="0"/>
              <a:t> comparisons if they are matched.  </a:t>
            </a:r>
          </a:p>
          <a:p>
            <a:pPr marL="177800" indent="-177800">
              <a:spcAft>
                <a:spcPts val="1200"/>
              </a:spcAft>
              <a:buFont typeface="Arial"/>
              <a:buChar char="•"/>
            </a:pPr>
            <a:r>
              <a:rPr lang="en-US" sz="3600" dirty="0" smtClean="0"/>
              <a:t>Consistent data processing is essential.</a:t>
            </a:r>
          </a:p>
        </p:txBody>
      </p:sp>
      <p:sp>
        <p:nvSpPr>
          <p:cNvPr id="58" name="TextBox 57"/>
          <p:cNvSpPr txBox="1"/>
          <p:nvPr/>
        </p:nvSpPr>
        <p:spPr>
          <a:xfrm>
            <a:off x="1881469" y="29151708"/>
            <a:ext cx="12761629" cy="1754327"/>
          </a:xfrm>
          <a:prstGeom prst="rect">
            <a:avLst/>
          </a:prstGeom>
          <a:solidFill>
            <a:srgbClr val="FFFFFF">
              <a:alpha val="50000"/>
            </a:srgbClr>
          </a:solidFill>
        </p:spPr>
        <p:txBody>
          <a:bodyPr wrap="square" rtlCol="0">
            <a:spAutoFit/>
          </a:bodyPr>
          <a:lstStyle/>
          <a:p>
            <a:r>
              <a:rPr lang="en-US" sz="3600" b="1" dirty="0" smtClean="0"/>
              <a:t>Data processing workflow.  </a:t>
            </a:r>
            <a:r>
              <a:rPr lang="en-US" sz="3600" dirty="0" smtClean="0"/>
              <a:t>Conversion to common file formats at beginning of pipeline ensured consistent data processing for all comparisons.</a:t>
            </a:r>
            <a:endParaRPr lang="en-US" sz="3600" dirty="0"/>
          </a:p>
        </p:txBody>
      </p:sp>
      <p:sp>
        <p:nvSpPr>
          <p:cNvPr id="59" name="TextBox 58"/>
          <p:cNvSpPr txBox="1"/>
          <p:nvPr/>
        </p:nvSpPr>
        <p:spPr>
          <a:xfrm>
            <a:off x="15629467" y="12792213"/>
            <a:ext cx="12581466" cy="7294306"/>
          </a:xfrm>
          <a:prstGeom prst="rect">
            <a:avLst/>
          </a:prstGeom>
          <a:solidFill>
            <a:schemeClr val="bg1">
              <a:alpha val="50000"/>
            </a:schemeClr>
          </a:solidFill>
        </p:spPr>
        <p:txBody>
          <a:bodyPr wrap="square" rtlCol="0">
            <a:spAutoFit/>
          </a:bodyPr>
          <a:lstStyle/>
          <a:p>
            <a:r>
              <a:rPr lang="en-US" sz="3600" b="1" dirty="0" smtClean="0">
                <a:solidFill>
                  <a:srgbClr val="0000FF"/>
                </a:solidFill>
              </a:rPr>
              <a:t>Parent ion mass tolerance and other search space parameters should be matched.</a:t>
            </a:r>
            <a:r>
              <a:rPr lang="en-US" sz="3600" dirty="0" smtClean="0"/>
              <a:t>  Some search engine parameters are operational. Other parameters affect scoring functions (see below). Remaining parameters determine the number of theoretical peptides (search space) scored during searches. Examples are protein database, enzymatic cleavage, fixed and variable modifications, parent ion mass type and parent ion mass tolerance. These parameters should be matched between search engines for unbiased comparisons. Shown above are several parent ion mass tolerances (fragment ion tolerances were search engine default values). Parent ion mass tolerance optimum was independent of search program.</a:t>
            </a:r>
            <a:endParaRPr lang="en-US" sz="3600" dirty="0"/>
          </a:p>
        </p:txBody>
      </p:sp>
      <p:sp>
        <p:nvSpPr>
          <p:cNvPr id="62" name="TextBox 61"/>
          <p:cNvSpPr txBox="1"/>
          <p:nvPr/>
        </p:nvSpPr>
        <p:spPr>
          <a:xfrm>
            <a:off x="15629467" y="25856454"/>
            <a:ext cx="12581466" cy="5078314"/>
          </a:xfrm>
          <a:prstGeom prst="rect">
            <a:avLst/>
          </a:prstGeom>
          <a:solidFill>
            <a:srgbClr val="FFFFFF">
              <a:alpha val="50000"/>
            </a:srgbClr>
          </a:solidFill>
        </p:spPr>
        <p:txBody>
          <a:bodyPr wrap="square" rtlCol="0">
            <a:spAutoFit/>
          </a:bodyPr>
          <a:lstStyle/>
          <a:p>
            <a:r>
              <a:rPr lang="en-US" sz="3600" b="1" dirty="0" smtClean="0">
                <a:solidFill>
                  <a:srgbClr val="008000"/>
                </a:solidFill>
              </a:rPr>
              <a:t>Scoring functions are sensitive to fragment ion tolerances.</a:t>
            </a:r>
            <a:r>
              <a:rPr lang="en-US" sz="3600" b="1" dirty="0" smtClean="0"/>
              <a:t>  </a:t>
            </a:r>
            <a:r>
              <a:rPr lang="en-US" sz="3600" dirty="0" smtClean="0"/>
              <a:t>Mascot (0.6 Da), </a:t>
            </a:r>
            <a:r>
              <a:rPr lang="en-US" sz="3600" dirty="0" err="1" smtClean="0"/>
              <a:t>X!Tandem</a:t>
            </a:r>
            <a:r>
              <a:rPr lang="en-US" sz="3600" dirty="0" smtClean="0"/>
              <a:t> (0.4 Da), and SEQUEST (1.0 Da) default values are close to optimum. </a:t>
            </a:r>
            <a:r>
              <a:rPr lang="en-US" sz="3600" dirty="0" err="1" smtClean="0"/>
              <a:t>Monoisotopic</a:t>
            </a:r>
            <a:r>
              <a:rPr lang="en-US" sz="3600" dirty="0" smtClean="0"/>
              <a:t> masses should always be used for fragment ions. Dramatic decreases in number of IDs were observed for average mass tolerances below 0.6 Da. For </a:t>
            </a:r>
            <a:r>
              <a:rPr lang="en-US" sz="3600" dirty="0"/>
              <a:t>a 4.0M Da parent ion </a:t>
            </a:r>
            <a:r>
              <a:rPr lang="en-US" sz="3600" dirty="0" smtClean="0"/>
              <a:t>tolerance (shown above), optimum parameters are different for each search engine and should not be matched when performing comparisons. </a:t>
            </a:r>
            <a:endParaRPr lang="en-US" sz="3600" dirty="0"/>
          </a:p>
        </p:txBody>
      </p:sp>
      <p:sp>
        <p:nvSpPr>
          <p:cNvPr id="67" name="TextBox 66"/>
          <p:cNvSpPr txBox="1"/>
          <p:nvPr/>
        </p:nvSpPr>
        <p:spPr>
          <a:xfrm>
            <a:off x="29428497" y="12862886"/>
            <a:ext cx="12518097" cy="10618293"/>
          </a:xfrm>
          <a:prstGeom prst="rect">
            <a:avLst/>
          </a:prstGeom>
          <a:solidFill>
            <a:schemeClr val="bg1">
              <a:alpha val="50000"/>
            </a:schemeClr>
          </a:solidFill>
        </p:spPr>
        <p:txBody>
          <a:bodyPr wrap="square" rtlCol="0">
            <a:spAutoFit/>
          </a:bodyPr>
          <a:lstStyle/>
          <a:p>
            <a:r>
              <a:rPr lang="en-US" sz="3600" b="1" dirty="0" smtClean="0"/>
              <a:t>SEQUEST outperformed Mascot and </a:t>
            </a:r>
            <a:r>
              <a:rPr lang="en-US" sz="3600" b="1" dirty="0" err="1" smtClean="0"/>
              <a:t>X!Tandem</a:t>
            </a:r>
            <a:r>
              <a:rPr lang="en-US" sz="3600" b="1" dirty="0" smtClean="0"/>
              <a:t>.  </a:t>
            </a:r>
            <a:r>
              <a:rPr lang="en-US" sz="3600" dirty="0"/>
              <a:t>P</a:t>
            </a:r>
            <a:r>
              <a:rPr lang="en-US" sz="3600" dirty="0" smtClean="0"/>
              <a:t>arent ion </a:t>
            </a:r>
            <a:r>
              <a:rPr lang="en-US" sz="3600" dirty="0" err="1"/>
              <a:t>monoisotopic</a:t>
            </a:r>
            <a:r>
              <a:rPr lang="en-US" sz="3600" dirty="0"/>
              <a:t> </a:t>
            </a:r>
            <a:r>
              <a:rPr lang="en-US" sz="3600" dirty="0" smtClean="0"/>
              <a:t>mass tolerance of 4.0 Da was used. </a:t>
            </a:r>
            <a:r>
              <a:rPr lang="en-US" sz="3600" dirty="0" err="1" smtClean="0"/>
              <a:t>X!Tandem</a:t>
            </a:r>
            <a:r>
              <a:rPr lang="en-US" sz="3600" dirty="0" smtClean="0"/>
              <a:t> uses </a:t>
            </a:r>
            <a:r>
              <a:rPr lang="en-US" sz="3600" dirty="0" err="1" smtClean="0"/>
              <a:t>monoisotopic</a:t>
            </a:r>
            <a:r>
              <a:rPr lang="en-US" sz="3600" dirty="0" smtClean="0"/>
              <a:t> parent ion masses. Mascot requires the same  parent ion and fragment ion mass types. Optimum fragment ion tolerances were used for each search engine. </a:t>
            </a:r>
            <a:r>
              <a:rPr lang="en-US" sz="3600" dirty="0" err="1" smtClean="0"/>
              <a:t>X!Tandem</a:t>
            </a:r>
            <a:r>
              <a:rPr lang="en-US" sz="3600" dirty="0" smtClean="0"/>
              <a:t> </a:t>
            </a:r>
            <a:r>
              <a:rPr lang="en-US" sz="3600" dirty="0"/>
              <a:t>d</a:t>
            </a:r>
            <a:r>
              <a:rPr lang="en-US" sz="3600" dirty="0" smtClean="0"/>
              <a:t>ynamic ranges of 250 (LCQ) or 500 (LTQ) and 75 peaks improved IDs over default settings by 2-3%. Automatic modifications and refinement searches were not used for </a:t>
            </a:r>
            <a:r>
              <a:rPr lang="en-US" sz="3600" dirty="0" err="1" smtClean="0"/>
              <a:t>X!Tandem</a:t>
            </a:r>
            <a:r>
              <a:rPr lang="en-US" sz="3600" dirty="0" smtClean="0"/>
              <a:t>. The last column indicates relative peptide identification performance where SEQUEST clearly outperformed the other search engines. </a:t>
            </a:r>
            <a:r>
              <a:rPr lang="en-US" sz="3600" dirty="0"/>
              <a:t>T</a:t>
            </a:r>
            <a:r>
              <a:rPr lang="en-US" sz="3600" dirty="0" smtClean="0"/>
              <a:t>ransformed scores were used: </a:t>
            </a:r>
            <a:r>
              <a:rPr lang="en-US" sz="3600" dirty="0" err="1" smtClean="0"/>
              <a:t>PeptideProphet</a:t>
            </a:r>
            <a:r>
              <a:rPr lang="en-US" sz="3600" dirty="0" smtClean="0"/>
              <a:t>-like function for SEQUEST, (Ion Score)-(Identity Score) for Mascot, and </a:t>
            </a:r>
            <a:br>
              <a:rPr lang="en-US" sz="3600" dirty="0" smtClean="0"/>
            </a:br>
            <a:r>
              <a:rPr lang="en-US" sz="3600" dirty="0" smtClean="0"/>
              <a:t>–Log(expectation score) for </a:t>
            </a:r>
            <a:r>
              <a:rPr lang="en-US" sz="3600" dirty="0" err="1" smtClean="0"/>
              <a:t>X!Tandem</a:t>
            </a:r>
            <a:r>
              <a:rPr lang="en-US" sz="3600" dirty="0" smtClean="0"/>
              <a:t>. </a:t>
            </a:r>
            <a:r>
              <a:rPr lang="en-US" sz="3600" dirty="0"/>
              <a:t>U</a:t>
            </a:r>
            <a:r>
              <a:rPr lang="en-US" sz="3600" dirty="0" smtClean="0"/>
              <a:t>sing </a:t>
            </a:r>
            <a:r>
              <a:rPr lang="en-US" sz="3600" dirty="0" err="1" smtClean="0"/>
              <a:t>XCorr</a:t>
            </a:r>
            <a:r>
              <a:rPr lang="en-US" sz="3600" dirty="0" smtClean="0"/>
              <a:t>, Ion Score, or </a:t>
            </a:r>
            <a:r>
              <a:rPr lang="en-US" sz="3600" dirty="0" err="1"/>
              <a:t>H</a:t>
            </a:r>
            <a:r>
              <a:rPr lang="en-US" sz="3600" dirty="0" err="1" smtClean="0"/>
              <a:t>ypergeometric</a:t>
            </a:r>
            <a:r>
              <a:rPr lang="en-US" sz="3600" dirty="0" smtClean="0"/>
              <a:t> score reduced SEQUEST’s gain to 15% for LCQ and 10% for LTQ. Default settings for Mascot (1.2M Da, 0.6M Da) reduced IDs by 30%. </a:t>
            </a:r>
            <a:r>
              <a:rPr lang="en-US" sz="3600" dirty="0" err="1" smtClean="0"/>
              <a:t>X!Tandem</a:t>
            </a:r>
            <a:r>
              <a:rPr lang="en-US" sz="3600" dirty="0" smtClean="0"/>
              <a:t> defaults (-0.5/+3.0M, 0.4M) were 6% below optimum. A 2.5 Da average parent ion tolerance was the SEQUEST default. </a:t>
            </a:r>
            <a:endParaRPr lang="en-US" sz="3600" dirty="0"/>
          </a:p>
        </p:txBody>
      </p:sp>
      <p:sp>
        <p:nvSpPr>
          <p:cNvPr id="68" name="TextBox 67"/>
          <p:cNvSpPr txBox="1"/>
          <p:nvPr/>
        </p:nvSpPr>
        <p:spPr>
          <a:xfrm>
            <a:off x="29324300" y="24063684"/>
            <a:ext cx="12518098" cy="5663089"/>
          </a:xfrm>
          <a:prstGeom prst="rect">
            <a:avLst/>
          </a:prstGeom>
          <a:solidFill>
            <a:schemeClr val="bg1">
              <a:alpha val="50000"/>
            </a:schemeClr>
          </a:solidFill>
          <a:ln w="28575" cmpd="sng">
            <a:solidFill>
              <a:srgbClr val="000000"/>
            </a:solidFill>
          </a:ln>
        </p:spPr>
        <p:txBody>
          <a:bodyPr wrap="square" rtlCol="0">
            <a:spAutoFit/>
          </a:bodyPr>
          <a:lstStyle/>
          <a:p>
            <a:pPr>
              <a:spcAft>
                <a:spcPts val="1200"/>
              </a:spcAft>
            </a:pPr>
            <a:r>
              <a:rPr lang="en-US" sz="4000" b="1" dirty="0" smtClean="0">
                <a:effectLst>
                  <a:outerShdw blurRad="50800" dist="50800" dir="2700000">
                    <a:srgbClr val="000000">
                      <a:alpha val="43000"/>
                    </a:srgbClr>
                  </a:outerShdw>
                </a:effectLst>
              </a:rPr>
              <a:t>Summary:  </a:t>
            </a:r>
          </a:p>
          <a:p>
            <a:pPr marL="236538" indent="-236538">
              <a:spcAft>
                <a:spcPts val="1800"/>
              </a:spcAft>
              <a:buFont typeface="Arial"/>
              <a:buChar char="•"/>
            </a:pPr>
            <a:r>
              <a:rPr lang="en-US" sz="3600" dirty="0" smtClean="0"/>
              <a:t>SEQUEST outperformed Mascot and </a:t>
            </a:r>
            <a:r>
              <a:rPr lang="en-US" sz="3600" dirty="0" err="1" smtClean="0"/>
              <a:t>X!Tandem</a:t>
            </a:r>
            <a:r>
              <a:rPr lang="en-US" sz="3600" dirty="0" smtClean="0"/>
              <a:t>.</a:t>
            </a:r>
          </a:p>
          <a:p>
            <a:pPr marL="236538" indent="-236538">
              <a:spcAft>
                <a:spcPts val="1800"/>
              </a:spcAft>
              <a:buFont typeface="Arial"/>
              <a:buChar char="•"/>
            </a:pPr>
            <a:r>
              <a:rPr lang="en-US" sz="3600" dirty="0" smtClean="0"/>
              <a:t>Fragment ion tolerances should be optimized, not matched, for each search engine.</a:t>
            </a:r>
          </a:p>
          <a:p>
            <a:pPr marL="236538" indent="-236538">
              <a:spcAft>
                <a:spcPts val="1800"/>
              </a:spcAft>
              <a:buFont typeface="Arial"/>
              <a:buChar char="•"/>
            </a:pPr>
            <a:r>
              <a:rPr lang="en-US" sz="3600" dirty="0" smtClean="0"/>
              <a:t>Parameters controlling search space size should be matched for unbiased comparisons. </a:t>
            </a:r>
          </a:p>
          <a:p>
            <a:pPr marL="236538" indent="-236538">
              <a:spcAft>
                <a:spcPts val="1800"/>
              </a:spcAft>
              <a:buFont typeface="Arial"/>
              <a:buChar char="•"/>
            </a:pPr>
            <a:r>
              <a:rPr lang="en-US" sz="3600" dirty="0" smtClean="0"/>
              <a:t>Fragment ion mass type should always be </a:t>
            </a:r>
            <a:r>
              <a:rPr lang="en-US" sz="3600" dirty="0" err="1" smtClean="0"/>
              <a:t>monoisotopic</a:t>
            </a:r>
            <a:r>
              <a:rPr lang="en-US" sz="3600" dirty="0" smtClean="0"/>
              <a:t>. </a:t>
            </a:r>
          </a:p>
          <a:p>
            <a:pPr marL="236538" indent="-236538">
              <a:spcAft>
                <a:spcPts val="1800"/>
              </a:spcAft>
              <a:buFont typeface="Arial"/>
              <a:buChar char="•"/>
            </a:pPr>
            <a:r>
              <a:rPr lang="en-US" sz="3600" dirty="0" smtClean="0"/>
              <a:t>Default parameter settings were not optimum. </a:t>
            </a:r>
            <a:endParaRPr lang="en-US" sz="1200" dirty="0" smtClean="0"/>
          </a:p>
        </p:txBody>
      </p:sp>
      <p:sp>
        <p:nvSpPr>
          <p:cNvPr id="34" name="TextBox 33"/>
          <p:cNvSpPr txBox="1"/>
          <p:nvPr/>
        </p:nvSpPr>
        <p:spPr>
          <a:xfrm>
            <a:off x="1902638" y="11886054"/>
            <a:ext cx="12761629" cy="11049179"/>
          </a:xfrm>
          <a:prstGeom prst="rect">
            <a:avLst/>
          </a:prstGeom>
          <a:solidFill>
            <a:srgbClr val="FFFFFF">
              <a:alpha val="50000"/>
            </a:srgbClr>
          </a:solidFill>
        </p:spPr>
        <p:txBody>
          <a:bodyPr wrap="square" rtlCol="0">
            <a:spAutoFit/>
          </a:bodyPr>
          <a:lstStyle/>
          <a:p>
            <a:pPr>
              <a:spcAft>
                <a:spcPts val="1200"/>
              </a:spcAft>
            </a:pPr>
            <a:r>
              <a:rPr lang="en-US" sz="4000" b="1" dirty="0" smtClean="0">
                <a:effectLst>
                  <a:outerShdw blurRad="50800" dist="50800" dir="2700000">
                    <a:srgbClr val="000000">
                      <a:alpha val="43000"/>
                    </a:srgbClr>
                  </a:outerShdw>
                </a:effectLst>
              </a:rPr>
              <a:t>Overview:</a:t>
            </a:r>
            <a:r>
              <a:rPr lang="en-US" sz="4000" dirty="0" smtClean="0">
                <a:effectLst>
                  <a:outerShdw blurRad="50800" dist="50800" dir="2700000">
                    <a:srgbClr val="000000">
                      <a:alpha val="43000"/>
                    </a:srgbClr>
                  </a:outerShdw>
                </a:effectLst>
              </a:rPr>
              <a:t>  </a:t>
            </a:r>
          </a:p>
          <a:p>
            <a:pPr marL="177800" indent="-177800">
              <a:spcAft>
                <a:spcPts val="1200"/>
              </a:spcAft>
              <a:buFont typeface="Arial"/>
              <a:buChar char="•"/>
            </a:pPr>
            <a:r>
              <a:rPr lang="en-US" sz="3600" dirty="0" smtClean="0"/>
              <a:t>Search parameter space systematically explored for Mascot (Matrix Science, Ver. 2.2.1), SEQUEST (Thermo Scientific, Ver. 28 Rev. 12), and </a:t>
            </a:r>
            <a:r>
              <a:rPr lang="en-US" sz="3600" dirty="0" err="1" smtClean="0"/>
              <a:t>X!Tandem</a:t>
            </a:r>
            <a:r>
              <a:rPr lang="en-US" sz="3600" dirty="0" smtClean="0"/>
              <a:t> (</a:t>
            </a:r>
            <a:r>
              <a:rPr lang="en-US" sz="3600" dirty="0" smtClean="0">
                <a:hlinkClick r:id="rId2"/>
              </a:rPr>
              <a:t>www.theGPM.org</a:t>
            </a:r>
            <a:r>
              <a:rPr lang="en-US" sz="3600" dirty="0" smtClean="0"/>
              <a:t>, Ver. win-11-12-01-1).</a:t>
            </a:r>
          </a:p>
          <a:p>
            <a:pPr marL="177800" indent="-177800">
              <a:spcAft>
                <a:spcPts val="1200"/>
              </a:spcAft>
              <a:buFont typeface="Arial"/>
              <a:buChar char="•"/>
            </a:pPr>
            <a:r>
              <a:rPr lang="en-US" sz="3600" dirty="0" smtClean="0"/>
              <a:t>Biological datasets from LCQ (3-day old human lens) and LTQ (yeast lysate [</a:t>
            </a:r>
            <a:r>
              <a:rPr lang="en-US" sz="3600" dirty="0" err="1" smtClean="0"/>
              <a:t>Käll</a:t>
            </a:r>
            <a:r>
              <a:rPr lang="en-US" sz="3600" dirty="0" smtClean="0"/>
              <a:t>, </a:t>
            </a:r>
            <a:r>
              <a:rPr lang="en-US" sz="3600" i="1" dirty="0" smtClean="0"/>
              <a:t>et al.</a:t>
            </a:r>
            <a:r>
              <a:rPr lang="en-US" sz="3600" dirty="0" smtClean="0"/>
              <a:t> (2007) Nat Methods 4:923-5]) ion traps were used.</a:t>
            </a:r>
          </a:p>
          <a:p>
            <a:pPr marL="177800" indent="-177800">
              <a:spcAft>
                <a:spcPts val="1200"/>
              </a:spcAft>
              <a:buFont typeface="Arial"/>
              <a:buChar char="•"/>
            </a:pPr>
            <a:r>
              <a:rPr lang="en-US" sz="3600" dirty="0" smtClean="0"/>
              <a:t>Target/decoy databases were used to set common FDR thresholds in each of the 240+ searches. </a:t>
            </a:r>
          </a:p>
          <a:p>
            <a:pPr marL="177800" indent="-177800">
              <a:spcAft>
                <a:spcPts val="1200"/>
              </a:spcAft>
              <a:buFont typeface="Arial"/>
              <a:buChar char="•"/>
            </a:pPr>
            <a:r>
              <a:rPr lang="en-US" sz="3600" dirty="0" smtClean="0"/>
              <a:t>Mascot and </a:t>
            </a:r>
            <a:r>
              <a:rPr lang="en-US" sz="3600" dirty="0" err="1" smtClean="0"/>
              <a:t>X!Tandem</a:t>
            </a:r>
            <a:r>
              <a:rPr lang="en-US" sz="3600" dirty="0" smtClean="0"/>
              <a:t> results files converted to formats compatible with a flexible processing pipeline [</a:t>
            </a:r>
            <a:r>
              <a:rPr lang="en-US" sz="3600" dirty="0" err="1" smtClean="0"/>
              <a:t>Wilmarth</a:t>
            </a:r>
            <a:r>
              <a:rPr lang="en-US" sz="3600" dirty="0" smtClean="0"/>
              <a:t>, </a:t>
            </a:r>
            <a:r>
              <a:rPr lang="en-US" sz="3600" i="1" dirty="0" smtClean="0"/>
              <a:t>et al.</a:t>
            </a:r>
            <a:r>
              <a:rPr lang="en-US" sz="3600" dirty="0" smtClean="0"/>
              <a:t> (2009) </a:t>
            </a:r>
            <a:r>
              <a:rPr lang="en-US" sz="3600" dirty="0" err="1" smtClean="0"/>
              <a:t>Ocul</a:t>
            </a:r>
            <a:r>
              <a:rPr lang="en-US" sz="3600" dirty="0" smtClean="0"/>
              <a:t> </a:t>
            </a:r>
            <a:r>
              <a:rPr lang="en-US" sz="3600" dirty="0" err="1" smtClean="0"/>
              <a:t>Biol</a:t>
            </a:r>
            <a:r>
              <a:rPr lang="en-US" sz="3600" dirty="0" smtClean="0"/>
              <a:t> </a:t>
            </a:r>
            <a:r>
              <a:rPr lang="en-US" sz="3600" dirty="0" err="1" smtClean="0"/>
              <a:t>Dis</a:t>
            </a:r>
            <a:r>
              <a:rPr lang="en-US" sz="3600" dirty="0" smtClean="0"/>
              <a:t> </a:t>
            </a:r>
            <a:r>
              <a:rPr lang="en-US" sz="3600" dirty="0" err="1" smtClean="0"/>
              <a:t>Infor</a:t>
            </a:r>
            <a:r>
              <a:rPr lang="en-US" sz="3600" dirty="0" smtClean="0"/>
              <a:t> 2:223-34].</a:t>
            </a:r>
          </a:p>
          <a:p>
            <a:pPr marL="177800" indent="-177800">
              <a:spcAft>
                <a:spcPts val="1200"/>
              </a:spcAft>
              <a:buFont typeface="Arial"/>
              <a:buChar char="•"/>
            </a:pPr>
            <a:r>
              <a:rPr lang="en-US" sz="3600" dirty="0" smtClean="0"/>
              <a:t>Consistent processing eliminated biases. </a:t>
            </a:r>
          </a:p>
          <a:p>
            <a:pPr marL="177800" indent="-177800">
              <a:spcAft>
                <a:spcPts val="1200"/>
              </a:spcAft>
              <a:buFont typeface="Arial"/>
              <a:buChar char="•"/>
            </a:pPr>
            <a:r>
              <a:rPr lang="en-US" sz="3600" dirty="0" smtClean="0"/>
              <a:t>The number of matches given identical sets of spectra and identical sets of theoretical peptides at a given peptide error rate could be determined for SEQUEST, Mascot, and </a:t>
            </a:r>
            <a:br>
              <a:rPr lang="en-US" sz="3600" dirty="0" smtClean="0"/>
            </a:br>
            <a:r>
              <a:rPr lang="en-US" sz="3600" dirty="0" err="1" smtClean="0"/>
              <a:t>X!Tandem</a:t>
            </a:r>
            <a:r>
              <a:rPr lang="en-US" sz="3600" dirty="0" smtClean="0"/>
              <a:t>.  </a:t>
            </a:r>
          </a:p>
        </p:txBody>
      </p:sp>
      <p:grpSp>
        <p:nvGrpSpPr>
          <p:cNvPr id="2" name="Group 1"/>
          <p:cNvGrpSpPr/>
          <p:nvPr/>
        </p:nvGrpSpPr>
        <p:grpSpPr>
          <a:xfrm>
            <a:off x="3866788" y="23910877"/>
            <a:ext cx="8585200" cy="4851400"/>
            <a:chOff x="3926849" y="23872393"/>
            <a:chExt cx="8585200" cy="4851400"/>
          </a:xfrm>
        </p:grpSpPr>
        <p:sp>
          <p:nvSpPr>
            <p:cNvPr id="37" name="Alternate Process 36"/>
            <p:cNvSpPr/>
            <p:nvPr/>
          </p:nvSpPr>
          <p:spPr>
            <a:xfrm>
              <a:off x="3926849" y="23872393"/>
              <a:ext cx="8585200" cy="889000"/>
            </a:xfrm>
            <a:prstGeom prst="flowChartAlternateProcess">
              <a:avLst/>
            </a:prstGeom>
            <a:solidFill>
              <a:schemeClr val="accent1"/>
            </a:solidFill>
            <a:effectLst>
              <a:outerShdw blurRad="50800" dist="63500" dir="27000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Convert Mascot or </a:t>
              </a:r>
              <a:r>
                <a:rPr lang="en-US" sz="2400" dirty="0" err="1" smtClean="0"/>
                <a:t>X!Tandem</a:t>
              </a:r>
              <a:r>
                <a:rPr lang="en-US" sz="2400" dirty="0" smtClean="0"/>
                <a:t> output file to SQT format</a:t>
              </a:r>
              <a:endParaRPr lang="en-US" sz="2400" dirty="0"/>
            </a:p>
          </p:txBody>
        </p:sp>
        <p:sp>
          <p:nvSpPr>
            <p:cNvPr id="38" name="Alternate Process 37"/>
            <p:cNvSpPr/>
            <p:nvPr/>
          </p:nvSpPr>
          <p:spPr>
            <a:xfrm>
              <a:off x="3926849" y="25193193"/>
              <a:ext cx="8585200" cy="889000"/>
            </a:xfrm>
            <a:prstGeom prst="flowChartAlternateProcess">
              <a:avLst/>
            </a:prstGeom>
            <a:solidFill>
              <a:schemeClr val="accent1"/>
            </a:solidFill>
            <a:effectLst>
              <a:outerShdw blurRad="50800" dist="63500" dir="27000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Extract top hits and compute scores</a:t>
              </a:r>
              <a:endParaRPr lang="en-US" sz="2400" dirty="0"/>
            </a:p>
          </p:txBody>
        </p:sp>
        <p:sp>
          <p:nvSpPr>
            <p:cNvPr id="39" name="Alternate Process 38"/>
            <p:cNvSpPr/>
            <p:nvPr/>
          </p:nvSpPr>
          <p:spPr>
            <a:xfrm>
              <a:off x="3926849" y="26513993"/>
              <a:ext cx="8585200" cy="889000"/>
            </a:xfrm>
            <a:prstGeom prst="flowChartAlternateProcess">
              <a:avLst/>
            </a:prstGeom>
            <a:solidFill>
              <a:schemeClr val="accent4"/>
            </a:solidFill>
            <a:ln>
              <a:solidFill>
                <a:schemeClr val="accent4"/>
              </a:solidFill>
            </a:ln>
            <a:effectLst>
              <a:outerShdw blurRad="50800" dist="63500" dir="27000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Histogram scores and set FDR thresholds</a:t>
              </a:r>
              <a:endParaRPr lang="en-US" sz="2400" dirty="0"/>
            </a:p>
          </p:txBody>
        </p:sp>
        <p:sp>
          <p:nvSpPr>
            <p:cNvPr id="40" name="Alternate Process 39"/>
            <p:cNvSpPr/>
            <p:nvPr/>
          </p:nvSpPr>
          <p:spPr>
            <a:xfrm>
              <a:off x="3926849" y="27834793"/>
              <a:ext cx="8585200" cy="889000"/>
            </a:xfrm>
            <a:prstGeom prst="flowChartAlternateProcess">
              <a:avLst/>
            </a:prstGeom>
            <a:solidFill>
              <a:schemeClr val="accent4"/>
            </a:solidFill>
            <a:ln>
              <a:solidFill>
                <a:schemeClr val="accent4"/>
              </a:solidFill>
            </a:ln>
            <a:effectLst>
              <a:outerShdw blurRad="50800" dist="63500" dir="27000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Count peptides passing thresholds and tabulate results</a:t>
              </a:r>
              <a:endParaRPr lang="en-US" sz="2400" dirty="0"/>
            </a:p>
          </p:txBody>
        </p:sp>
        <p:cxnSp>
          <p:nvCxnSpPr>
            <p:cNvPr id="42" name="Straight Arrow Connector 41"/>
            <p:cNvCxnSpPr>
              <a:stCxn id="37" idx="2"/>
              <a:endCxn id="38" idx="0"/>
            </p:cNvCxnSpPr>
            <p:nvPr/>
          </p:nvCxnSpPr>
          <p:spPr>
            <a:xfrm>
              <a:off x="8219449" y="24761393"/>
              <a:ext cx="0" cy="431800"/>
            </a:xfrm>
            <a:prstGeom prst="straightConnector1">
              <a:avLst/>
            </a:prstGeom>
            <a:ln w="76200" cap="flat" cmpd="sng" algn="ctr">
              <a:solidFill>
                <a:schemeClr val="accent1"/>
              </a:solidFill>
              <a:prstDash val="solid"/>
              <a:round/>
              <a:headEnd type="none" w="med" len="med"/>
              <a:tailEnd type="arrow" w="med" len="med"/>
            </a:ln>
            <a:effectLst>
              <a:outerShdw blurRad="50800" dist="63500" dir="2700000"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a:off x="7942694" y="26271899"/>
              <a:ext cx="431800" cy="1588"/>
            </a:xfrm>
            <a:prstGeom prst="straightConnector1">
              <a:avLst/>
            </a:prstGeom>
            <a:ln w="76200" cap="flat" cmpd="sng" algn="ctr">
              <a:solidFill>
                <a:schemeClr val="accent1"/>
              </a:solidFill>
              <a:prstDash val="solid"/>
              <a:round/>
              <a:headEnd type="none" w="med" len="med"/>
              <a:tailEnd type="arrow" w="med" len="med"/>
            </a:ln>
            <a:effectLst>
              <a:outerShdw blurRad="50800" dist="63500" dir="2700000"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rot="5400000">
              <a:off x="7941106" y="27592699"/>
              <a:ext cx="431800" cy="1588"/>
            </a:xfrm>
            <a:prstGeom prst="straightConnector1">
              <a:avLst/>
            </a:prstGeom>
            <a:ln w="76200" cap="flat" cmpd="sng" algn="ctr">
              <a:solidFill>
                <a:schemeClr val="accent4"/>
              </a:solidFill>
              <a:prstDash val="solid"/>
              <a:round/>
              <a:headEnd type="none" w="med" len="med"/>
              <a:tailEnd type="arrow" w="med" len="med"/>
            </a:ln>
            <a:effectLst>
              <a:outerShdw blurRad="50800" dist="63500" dir="2700000"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grpSp>
      <p:graphicFrame>
        <p:nvGraphicFramePr>
          <p:cNvPr id="20" name="Chart 19"/>
          <p:cNvGraphicFramePr>
            <a:graphicFrameLocks noChangeAspect="1"/>
          </p:cNvGraphicFramePr>
          <p:nvPr>
            <p:extLst>
              <p:ext uri="{D42A27DB-BD31-4B8C-83A1-F6EECF244321}">
                <p14:modId xmlns:p14="http://schemas.microsoft.com/office/powerpoint/2010/main" val="3203406504"/>
              </p:ext>
            </p:extLst>
          </p:nvPr>
        </p:nvGraphicFramePr>
        <p:xfrm>
          <a:off x="15858067" y="20702255"/>
          <a:ext cx="5943600" cy="50019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noChangeAspect="1"/>
          </p:cNvGraphicFramePr>
          <p:nvPr>
            <p:extLst>
              <p:ext uri="{D42A27DB-BD31-4B8C-83A1-F6EECF244321}">
                <p14:modId xmlns:p14="http://schemas.microsoft.com/office/powerpoint/2010/main" val="3052733161"/>
              </p:ext>
            </p:extLst>
          </p:nvPr>
        </p:nvGraphicFramePr>
        <p:xfrm>
          <a:off x="21951950" y="20702255"/>
          <a:ext cx="5943600" cy="49833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65332765"/>
              </p:ext>
            </p:extLst>
          </p:nvPr>
        </p:nvGraphicFramePr>
        <p:xfrm>
          <a:off x="29536097" y="7467151"/>
          <a:ext cx="12064141" cy="5180175"/>
        </p:xfrm>
        <a:graphic>
          <a:graphicData uri="http://schemas.openxmlformats.org/drawingml/2006/table">
            <a:tbl>
              <a:tblPr firstRow="1" bandRow="1">
                <a:effectLst>
                  <a:outerShdw blurRad="50800" dist="38100" dir="2700000" algn="tl" rotWithShape="0">
                    <a:prstClr val="black">
                      <a:alpha val="40000"/>
                    </a:prstClr>
                  </a:outerShdw>
                </a:effectLst>
                <a:tableStyleId>{00A15C55-8517-42AA-B614-E9B94910E393}</a:tableStyleId>
              </a:tblPr>
              <a:tblGrid>
                <a:gridCol w="1947203"/>
                <a:gridCol w="3759200"/>
                <a:gridCol w="1333500"/>
                <a:gridCol w="1562100"/>
                <a:gridCol w="1727200"/>
                <a:gridCol w="1734938"/>
              </a:tblGrid>
              <a:tr h="1277046">
                <a:tc>
                  <a:txBody>
                    <a:bodyPr/>
                    <a:lstStyle/>
                    <a:p>
                      <a:pPr algn="ctr" fontAlgn="b"/>
                      <a:r>
                        <a:rPr lang="en-US" sz="2800" u="none" strike="noStrike" dirty="0">
                          <a:effectLst/>
                        </a:rPr>
                        <a:t>Search Engine</a:t>
                      </a:r>
                      <a:endParaRPr lang="en-US" sz="2800" b="0" i="0" u="none" strike="noStrike" dirty="0">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lnT w="28575" cap="flat" cmpd="sng" algn="ctr">
                      <a:solidFill>
                        <a:scrgbClr r="0" g="0" b="0"/>
                      </a:solidFill>
                      <a:prstDash val="solid"/>
                      <a:round/>
                      <a:headEnd type="none" w="med" len="med"/>
                      <a:tailEnd type="none" w="med" len="med"/>
                    </a:lnT>
                  </a:tcPr>
                </a:tc>
                <a:tc>
                  <a:txBody>
                    <a:bodyPr/>
                    <a:lstStyle/>
                    <a:p>
                      <a:pPr algn="ctr" fontAlgn="b"/>
                      <a:r>
                        <a:rPr lang="en-US" sz="2800" u="none" strike="noStrike" dirty="0" smtClean="0">
                          <a:effectLst/>
                        </a:rPr>
                        <a:t>Optimum Search Parameters</a:t>
                      </a:r>
                      <a:endParaRPr lang="en-US" sz="2800" b="0" i="0" u="none" strike="noStrike" dirty="0">
                        <a:solidFill>
                          <a:srgbClr val="000000"/>
                        </a:solidFill>
                        <a:effectLst/>
                        <a:latin typeface="Calibri"/>
                      </a:endParaRPr>
                    </a:p>
                  </a:txBody>
                  <a:tcPr marL="12700" marR="12700" marT="12700" marB="0" anchor="b">
                    <a:lnT w="28575" cap="flat" cmpd="sng" algn="ctr">
                      <a:solidFill>
                        <a:scrgbClr r="0" g="0" b="0"/>
                      </a:solidFill>
                      <a:prstDash val="solid"/>
                      <a:round/>
                      <a:headEnd type="none" w="med" len="med"/>
                      <a:tailEnd type="none" w="med" len="med"/>
                    </a:lnT>
                  </a:tcPr>
                </a:tc>
                <a:tc>
                  <a:txBody>
                    <a:bodyPr/>
                    <a:lstStyle/>
                    <a:p>
                      <a:pPr algn="ctr" fontAlgn="b"/>
                      <a:r>
                        <a:rPr lang="en-US" sz="2800" u="none" strike="noStrike" dirty="0">
                          <a:effectLst/>
                        </a:rPr>
                        <a:t>Ion Trap</a:t>
                      </a:r>
                      <a:endParaRPr lang="en-US" sz="2800" b="0" i="0" u="none" strike="noStrike" dirty="0">
                        <a:solidFill>
                          <a:srgbClr val="000000"/>
                        </a:solidFill>
                        <a:effectLst/>
                        <a:latin typeface="Calibri"/>
                      </a:endParaRPr>
                    </a:p>
                  </a:txBody>
                  <a:tcPr marL="12700" marR="12700" marT="12700" marB="0" anchor="b">
                    <a:lnT w="28575" cap="flat" cmpd="sng" algn="ctr">
                      <a:solidFill>
                        <a:scrgbClr r="0" g="0" b="0"/>
                      </a:solidFill>
                      <a:prstDash val="solid"/>
                      <a:round/>
                      <a:headEnd type="none" w="med" len="med"/>
                      <a:tailEnd type="none" w="med" len="med"/>
                    </a:lnT>
                  </a:tcPr>
                </a:tc>
                <a:tc>
                  <a:txBody>
                    <a:bodyPr/>
                    <a:lstStyle/>
                    <a:p>
                      <a:pPr algn="l" fontAlgn="b"/>
                      <a:r>
                        <a:rPr lang="en-US" sz="2800" u="none" strike="noStrike" dirty="0" smtClean="0">
                          <a:effectLst/>
                        </a:rPr>
                        <a:t>Default Setting </a:t>
                      </a:r>
                      <a:r>
                        <a:rPr lang="en-US" sz="2800" u="none" strike="noStrike" dirty="0">
                          <a:effectLst/>
                        </a:rPr>
                        <a:t>IDs</a:t>
                      </a:r>
                      <a:endParaRPr lang="en-US" sz="2800" b="0" i="0" u="none" strike="noStrike" dirty="0">
                        <a:solidFill>
                          <a:srgbClr val="000000"/>
                        </a:solidFill>
                        <a:effectLst/>
                        <a:latin typeface="Calibri"/>
                      </a:endParaRPr>
                    </a:p>
                  </a:txBody>
                  <a:tcPr marL="12700" marR="12700" marT="12700" marB="0" anchor="b">
                    <a:lnT w="28575" cap="flat" cmpd="sng" algn="ctr">
                      <a:solidFill>
                        <a:scrgbClr r="0" g="0" b="0"/>
                      </a:solidFill>
                      <a:prstDash val="solid"/>
                      <a:round/>
                      <a:headEnd type="none" w="med" len="med"/>
                      <a:tailEnd type="none" w="med" len="med"/>
                    </a:lnT>
                  </a:tcPr>
                </a:tc>
                <a:tc>
                  <a:txBody>
                    <a:bodyPr/>
                    <a:lstStyle/>
                    <a:p>
                      <a:pPr algn="l" fontAlgn="b"/>
                      <a:r>
                        <a:rPr lang="en-US" sz="2800" u="none" strike="noStrike" dirty="0" smtClean="0">
                          <a:effectLst/>
                        </a:rPr>
                        <a:t>Optimum</a:t>
                      </a:r>
                      <a:r>
                        <a:rPr lang="en-US" sz="2800" u="none" strike="noStrike" baseline="0" dirty="0" smtClean="0">
                          <a:effectLst/>
                        </a:rPr>
                        <a:t> IDs</a:t>
                      </a:r>
                      <a:br>
                        <a:rPr lang="en-US" sz="2800" u="none" strike="noStrike" baseline="0" dirty="0" smtClean="0">
                          <a:effectLst/>
                        </a:rPr>
                      </a:br>
                      <a:r>
                        <a:rPr lang="en-US" sz="2800" u="none" strike="noStrike" dirty="0" smtClean="0">
                          <a:effectLst/>
                        </a:rPr>
                        <a:t>(</a:t>
                      </a:r>
                      <a:r>
                        <a:rPr lang="en-US" sz="2800" u="none" strike="noStrike" dirty="0">
                          <a:effectLst/>
                        </a:rPr>
                        <a:t>5% FDR)</a:t>
                      </a:r>
                      <a:endParaRPr lang="en-US" sz="2800" b="0" i="0" u="none" strike="noStrike" dirty="0">
                        <a:solidFill>
                          <a:srgbClr val="000000"/>
                        </a:solidFill>
                        <a:effectLst/>
                        <a:latin typeface="Calibri"/>
                      </a:endParaRPr>
                    </a:p>
                  </a:txBody>
                  <a:tcPr marL="12700" marR="12700" marT="12700" marB="0" anchor="b">
                    <a:lnT w="28575" cap="flat" cmpd="sng" algn="ctr">
                      <a:solidFill>
                        <a:scrgbClr r="0" g="0" b="0"/>
                      </a:solidFill>
                      <a:prstDash val="solid"/>
                      <a:round/>
                      <a:headEnd type="none" w="med" len="med"/>
                      <a:tailEnd type="none" w="med" len="med"/>
                    </a:lnT>
                  </a:tcPr>
                </a:tc>
                <a:tc>
                  <a:txBody>
                    <a:bodyPr/>
                    <a:lstStyle/>
                    <a:p>
                      <a:pPr algn="l" fontAlgn="b"/>
                      <a:r>
                        <a:rPr lang="en-US" sz="2800" u="none" strike="noStrike" dirty="0" smtClean="0">
                          <a:effectLst/>
                        </a:rPr>
                        <a:t>Relative</a:t>
                      </a:r>
                      <a:r>
                        <a:rPr lang="en-US" sz="2800" u="none" strike="noStrike" baseline="0" dirty="0" smtClean="0">
                          <a:effectLst/>
                        </a:rPr>
                        <a:t> Perform-</a:t>
                      </a:r>
                      <a:r>
                        <a:rPr lang="en-US" sz="2800" u="none" strike="noStrike" baseline="0" dirty="0" err="1" smtClean="0">
                          <a:effectLst/>
                        </a:rPr>
                        <a:t>ance</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tcPr>
                </a:tc>
              </a:tr>
              <a:tr h="647886">
                <a:tc>
                  <a:txBody>
                    <a:bodyPr/>
                    <a:lstStyle/>
                    <a:p>
                      <a:pPr algn="ctr" fontAlgn="b"/>
                      <a:r>
                        <a:rPr lang="en-US" sz="2800" u="none" strike="noStrike" dirty="0">
                          <a:effectLst/>
                        </a:rPr>
                        <a:t>SEQUEST</a:t>
                      </a:r>
                      <a:endParaRPr lang="en-US" sz="2800" b="0" i="0" u="none" strike="noStrike" dirty="0">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tcPr>
                </a:tc>
                <a:tc>
                  <a:txBody>
                    <a:bodyPr/>
                    <a:lstStyle/>
                    <a:p>
                      <a:pPr algn="ctr" fontAlgn="b"/>
                      <a:r>
                        <a:rPr lang="en-US" sz="2800" u="none" strike="noStrike" dirty="0">
                          <a:effectLst/>
                        </a:rPr>
                        <a:t>4.0M/1.0M/</a:t>
                      </a:r>
                      <a:r>
                        <a:rPr lang="en-US" sz="2800" u="none" strike="noStrike" dirty="0" err="1">
                          <a:effectLst/>
                        </a:rPr>
                        <a:t>Tryp</a:t>
                      </a:r>
                      <a:r>
                        <a:rPr lang="en-US" sz="2800" u="none" strike="noStrike" dirty="0">
                          <a:effectLst/>
                        </a:rPr>
                        <a:t>/M+16</a:t>
                      </a:r>
                      <a:endParaRPr lang="en-US" sz="2800" b="0" i="0" u="none" strike="noStrike" dirty="0">
                        <a:solidFill>
                          <a:srgbClr val="000000"/>
                        </a:solidFill>
                        <a:effectLst/>
                        <a:latin typeface="Calibri"/>
                      </a:endParaRPr>
                    </a:p>
                  </a:txBody>
                  <a:tcPr marL="12700" marR="12700" marT="12700" marB="0" anchor="b"/>
                </a:tc>
                <a:tc>
                  <a:txBody>
                    <a:bodyPr/>
                    <a:lstStyle/>
                    <a:p>
                      <a:pPr algn="ctr" fontAlgn="b"/>
                      <a:r>
                        <a:rPr lang="en-US" sz="2800" u="none" strike="noStrike" dirty="0">
                          <a:effectLst/>
                        </a:rPr>
                        <a:t>LCQ</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7,259</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7,213</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100%</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tcPr>
                </a:tc>
              </a:tr>
              <a:tr h="647886">
                <a:tc>
                  <a:txBody>
                    <a:bodyPr/>
                    <a:lstStyle/>
                    <a:p>
                      <a:pPr algn="ctr" fontAlgn="b"/>
                      <a:r>
                        <a:rPr lang="en-US" sz="2800" u="none" strike="noStrike">
                          <a:effectLst/>
                        </a:rPr>
                        <a:t>Mascot</a:t>
                      </a:r>
                      <a:endParaRPr lang="en-US" sz="2800" b="0" i="0" u="none" strike="noStrike">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tcPr>
                </a:tc>
                <a:tc>
                  <a:txBody>
                    <a:bodyPr/>
                    <a:lstStyle/>
                    <a:p>
                      <a:pPr algn="ctr" fontAlgn="b"/>
                      <a:r>
                        <a:rPr lang="en-US" sz="2800" u="none" strike="noStrike" dirty="0">
                          <a:effectLst/>
                        </a:rPr>
                        <a:t>4.0M/0.6M/</a:t>
                      </a:r>
                      <a:r>
                        <a:rPr lang="en-US" sz="2800" u="none" strike="noStrike" dirty="0" err="1">
                          <a:effectLst/>
                        </a:rPr>
                        <a:t>Tryp</a:t>
                      </a:r>
                      <a:r>
                        <a:rPr lang="en-US" sz="2800" u="none" strike="noStrike" dirty="0">
                          <a:effectLst/>
                        </a:rPr>
                        <a:t>/M+16</a:t>
                      </a:r>
                      <a:endParaRPr lang="en-US" sz="2800" b="0" i="0" u="none" strike="noStrike" dirty="0">
                        <a:solidFill>
                          <a:srgbClr val="000000"/>
                        </a:solidFill>
                        <a:effectLst/>
                        <a:latin typeface="Calibri"/>
                      </a:endParaRPr>
                    </a:p>
                  </a:txBody>
                  <a:tcPr marL="12700" marR="12700" marT="12700" marB="0" anchor="b"/>
                </a:tc>
                <a:tc>
                  <a:txBody>
                    <a:bodyPr/>
                    <a:lstStyle/>
                    <a:p>
                      <a:pPr algn="ctr" fontAlgn="b"/>
                      <a:r>
                        <a:rPr lang="en-US" sz="2800" u="none" strike="noStrike" dirty="0">
                          <a:effectLst/>
                        </a:rPr>
                        <a:t>LCQ</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3,771</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5,322</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74%</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tcPr>
                </a:tc>
              </a:tr>
              <a:tr h="647886">
                <a:tc>
                  <a:txBody>
                    <a:bodyPr/>
                    <a:lstStyle/>
                    <a:p>
                      <a:pPr algn="ctr" fontAlgn="b"/>
                      <a:r>
                        <a:rPr lang="en-US" sz="2800" u="none" strike="noStrike">
                          <a:effectLst/>
                        </a:rPr>
                        <a:t>X!Tandem</a:t>
                      </a:r>
                      <a:endParaRPr lang="en-US" sz="2800" b="0" i="0" u="none" strike="noStrike">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tcPr>
                </a:tc>
                <a:tc>
                  <a:txBody>
                    <a:bodyPr/>
                    <a:lstStyle/>
                    <a:p>
                      <a:pPr algn="ctr" fontAlgn="b"/>
                      <a:r>
                        <a:rPr lang="en-US" sz="2800" u="none" strike="noStrike">
                          <a:effectLst/>
                        </a:rPr>
                        <a:t>4.0M/0.3M/Tryp/M+16</a:t>
                      </a:r>
                      <a:endParaRPr lang="en-US" sz="2800" b="0" i="0" u="none" strike="noStrike">
                        <a:solidFill>
                          <a:srgbClr val="000000"/>
                        </a:solidFill>
                        <a:effectLst/>
                        <a:latin typeface="Calibri"/>
                      </a:endParaRPr>
                    </a:p>
                  </a:txBody>
                  <a:tcPr marL="12700" marR="12700" marT="12700" marB="0" anchor="b"/>
                </a:tc>
                <a:tc>
                  <a:txBody>
                    <a:bodyPr/>
                    <a:lstStyle/>
                    <a:p>
                      <a:pPr algn="ctr" fontAlgn="b"/>
                      <a:r>
                        <a:rPr lang="en-US" sz="2800" u="none" strike="noStrike">
                          <a:effectLst/>
                        </a:rPr>
                        <a:t>LCQ</a:t>
                      </a:r>
                      <a:endParaRPr lang="en-US" sz="2800" b="0" i="0" u="none" strike="noStrike">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4,617</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4,864</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67%</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tcPr>
                </a:tc>
              </a:tr>
              <a:tr h="647886">
                <a:tc>
                  <a:txBody>
                    <a:bodyPr/>
                    <a:lstStyle/>
                    <a:p>
                      <a:pPr algn="ctr" fontAlgn="b"/>
                      <a:r>
                        <a:rPr lang="en-US" sz="2800" u="none" strike="noStrike" dirty="0">
                          <a:effectLst/>
                        </a:rPr>
                        <a:t>SEQUEST</a:t>
                      </a:r>
                      <a:endParaRPr lang="en-US" sz="2800" b="0" i="0" u="none" strike="noStrike" dirty="0">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tcPr>
                </a:tc>
                <a:tc>
                  <a:txBody>
                    <a:bodyPr/>
                    <a:lstStyle/>
                    <a:p>
                      <a:pPr algn="ctr" fontAlgn="b"/>
                      <a:r>
                        <a:rPr lang="en-US" sz="2800" u="none" strike="noStrike">
                          <a:effectLst/>
                        </a:rPr>
                        <a:t>4.0M/1.0M/Tryp</a:t>
                      </a:r>
                      <a:endParaRPr lang="en-US" sz="2800" b="0" i="0" u="none" strike="noStrike">
                        <a:solidFill>
                          <a:srgbClr val="000000"/>
                        </a:solidFill>
                        <a:effectLst/>
                        <a:latin typeface="Calibri"/>
                      </a:endParaRPr>
                    </a:p>
                  </a:txBody>
                  <a:tcPr marL="12700" marR="12700" marT="12700" marB="0" anchor="b"/>
                </a:tc>
                <a:tc>
                  <a:txBody>
                    <a:bodyPr/>
                    <a:lstStyle/>
                    <a:p>
                      <a:pPr algn="ctr" fontAlgn="b"/>
                      <a:r>
                        <a:rPr lang="en-US" sz="2800" u="none" strike="noStrike">
                          <a:effectLst/>
                        </a:rPr>
                        <a:t>LTQ</a:t>
                      </a:r>
                      <a:endParaRPr lang="en-US" sz="2800" b="0" i="0" u="none" strike="noStrike">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13,038</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12,938</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100%</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tcPr>
                </a:tc>
              </a:tr>
              <a:tr h="647886">
                <a:tc>
                  <a:txBody>
                    <a:bodyPr/>
                    <a:lstStyle/>
                    <a:p>
                      <a:pPr algn="ctr" fontAlgn="b"/>
                      <a:r>
                        <a:rPr lang="en-US" sz="2800" u="none" strike="noStrike" dirty="0">
                          <a:effectLst/>
                        </a:rPr>
                        <a:t>Mascot</a:t>
                      </a:r>
                      <a:endParaRPr lang="en-US" sz="2800" b="0" i="0" u="none" strike="noStrike" dirty="0">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tcPr>
                </a:tc>
                <a:tc>
                  <a:txBody>
                    <a:bodyPr/>
                    <a:lstStyle/>
                    <a:p>
                      <a:pPr algn="ctr" fontAlgn="b"/>
                      <a:r>
                        <a:rPr lang="en-US" sz="2800" u="none" strike="noStrike">
                          <a:effectLst/>
                        </a:rPr>
                        <a:t>4.0M/0.8M/Tryp</a:t>
                      </a:r>
                      <a:endParaRPr lang="en-US" sz="2800" b="0" i="0" u="none" strike="noStrike">
                        <a:solidFill>
                          <a:srgbClr val="000000"/>
                        </a:solidFill>
                        <a:effectLst/>
                        <a:latin typeface="Calibri"/>
                      </a:endParaRPr>
                    </a:p>
                  </a:txBody>
                  <a:tcPr marL="12700" marR="12700" marT="12700" marB="0" anchor="b"/>
                </a:tc>
                <a:tc>
                  <a:txBody>
                    <a:bodyPr/>
                    <a:lstStyle/>
                    <a:p>
                      <a:pPr algn="ctr" fontAlgn="b"/>
                      <a:r>
                        <a:rPr lang="en-US" sz="2800" u="none" strike="noStrike" dirty="0">
                          <a:effectLst/>
                        </a:rPr>
                        <a:t>LTQ</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6,716</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10,220</a:t>
                      </a:r>
                      <a:endParaRPr lang="en-US" sz="2800" b="0" i="0" u="none" strike="noStrike" dirty="0">
                        <a:solidFill>
                          <a:srgbClr val="000000"/>
                        </a:solidFill>
                        <a:effectLst/>
                        <a:latin typeface="Calibri"/>
                      </a:endParaRPr>
                    </a:p>
                  </a:txBody>
                  <a:tcPr marL="12700" marR="12700" marT="12700" marB="0" anchor="b"/>
                </a:tc>
                <a:tc>
                  <a:txBody>
                    <a:bodyPr/>
                    <a:lstStyle/>
                    <a:p>
                      <a:pPr algn="r" fontAlgn="b"/>
                      <a:r>
                        <a:rPr lang="en-US" sz="2800" u="none" strike="noStrike" dirty="0" smtClean="0">
                          <a:effectLst/>
                        </a:rPr>
                        <a:t>79%</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tcPr>
                </a:tc>
              </a:tr>
              <a:tr h="647886">
                <a:tc>
                  <a:txBody>
                    <a:bodyPr/>
                    <a:lstStyle/>
                    <a:p>
                      <a:pPr algn="ctr" fontAlgn="b"/>
                      <a:r>
                        <a:rPr lang="en-US" sz="2800" u="none" strike="noStrike" dirty="0" err="1">
                          <a:effectLst/>
                        </a:rPr>
                        <a:t>X!Tandem</a:t>
                      </a:r>
                      <a:endParaRPr lang="en-US" sz="2800" b="0" i="0" u="none" strike="noStrike" dirty="0">
                        <a:solidFill>
                          <a:srgbClr val="000000"/>
                        </a:solidFill>
                        <a:effectLst/>
                        <a:latin typeface="Calibri"/>
                      </a:endParaRPr>
                    </a:p>
                  </a:txBody>
                  <a:tcPr marL="12700" marR="12700" marT="12700" marB="0" anchor="b">
                    <a:lnL w="28575" cap="flat" cmpd="sng" algn="ctr">
                      <a:solidFill>
                        <a:scrgbClr r="0" g="0" b="0"/>
                      </a:solidFill>
                      <a:prstDash val="solid"/>
                      <a:round/>
                      <a:headEnd type="none" w="med" len="med"/>
                      <a:tailEnd type="none" w="med" len="med"/>
                    </a:lnL>
                    <a:lnB w="28575" cap="flat" cmpd="sng" algn="ctr">
                      <a:solidFill>
                        <a:scrgbClr r="0" g="0" b="0"/>
                      </a:solidFill>
                      <a:prstDash val="solid"/>
                      <a:round/>
                      <a:headEnd type="none" w="med" len="med"/>
                      <a:tailEnd type="none" w="med" len="med"/>
                    </a:lnB>
                  </a:tcPr>
                </a:tc>
                <a:tc>
                  <a:txBody>
                    <a:bodyPr/>
                    <a:lstStyle/>
                    <a:p>
                      <a:pPr algn="ctr" fontAlgn="b"/>
                      <a:r>
                        <a:rPr lang="en-US" sz="2800" u="none" strike="noStrike" dirty="0">
                          <a:effectLst/>
                        </a:rPr>
                        <a:t>4.0M/0.3M/</a:t>
                      </a:r>
                      <a:r>
                        <a:rPr lang="en-US" sz="2800" u="none" strike="noStrike" dirty="0" err="1">
                          <a:effectLst/>
                        </a:rPr>
                        <a:t>Tryp</a:t>
                      </a:r>
                      <a:endParaRPr lang="en-US" sz="2800" b="0" i="0" u="none" strike="noStrike" dirty="0">
                        <a:solidFill>
                          <a:srgbClr val="000000"/>
                        </a:solidFill>
                        <a:effectLst/>
                        <a:latin typeface="Calibri"/>
                      </a:endParaRPr>
                    </a:p>
                  </a:txBody>
                  <a:tcPr marL="12700" marR="12700" marT="12700" marB="0" anchor="b">
                    <a:lnB w="28575" cap="flat" cmpd="sng" algn="ctr">
                      <a:solidFill>
                        <a:scrgbClr r="0" g="0" b="0"/>
                      </a:solidFill>
                      <a:prstDash val="solid"/>
                      <a:round/>
                      <a:headEnd type="none" w="med" len="med"/>
                      <a:tailEnd type="none" w="med" len="med"/>
                    </a:lnB>
                  </a:tcPr>
                </a:tc>
                <a:tc>
                  <a:txBody>
                    <a:bodyPr/>
                    <a:lstStyle/>
                    <a:p>
                      <a:pPr algn="ctr" fontAlgn="b"/>
                      <a:r>
                        <a:rPr lang="en-US" sz="2800" u="none" strike="noStrike" dirty="0">
                          <a:effectLst/>
                        </a:rPr>
                        <a:t>LTQ</a:t>
                      </a:r>
                      <a:endParaRPr lang="en-US" sz="2800" b="0" i="0" u="none" strike="noStrike" dirty="0">
                        <a:solidFill>
                          <a:srgbClr val="000000"/>
                        </a:solidFill>
                        <a:effectLst/>
                        <a:latin typeface="Calibri"/>
                      </a:endParaRPr>
                    </a:p>
                  </a:txBody>
                  <a:tcPr marL="12700" marR="12700" marT="12700" marB="0" anchor="b">
                    <a:lnB w="28575" cap="flat" cmpd="sng" algn="ctr">
                      <a:solidFill>
                        <a:scrgbClr r="0" g="0" b="0"/>
                      </a:solidFill>
                      <a:prstDash val="solid"/>
                      <a:round/>
                      <a:headEnd type="none" w="med" len="med"/>
                      <a:tailEnd type="none" w="med" len="med"/>
                    </a:lnB>
                  </a:tcPr>
                </a:tc>
                <a:tc>
                  <a:txBody>
                    <a:bodyPr/>
                    <a:lstStyle/>
                    <a:p>
                      <a:pPr algn="r" fontAlgn="b"/>
                      <a:r>
                        <a:rPr lang="en-US" sz="2800" u="none" strike="noStrike" dirty="0" smtClean="0">
                          <a:effectLst/>
                        </a:rPr>
                        <a:t>9,875</a:t>
                      </a:r>
                      <a:endParaRPr lang="en-US" sz="2800" b="0" i="0" u="none" strike="noStrike" dirty="0">
                        <a:solidFill>
                          <a:srgbClr val="000000"/>
                        </a:solidFill>
                        <a:effectLst/>
                        <a:latin typeface="Calibri"/>
                      </a:endParaRPr>
                    </a:p>
                  </a:txBody>
                  <a:tcPr marL="12700" marR="12700" marT="12700" marB="0" anchor="b">
                    <a:lnB w="28575" cap="flat" cmpd="sng" algn="ctr">
                      <a:solidFill>
                        <a:scrgbClr r="0" g="0" b="0"/>
                      </a:solidFill>
                      <a:prstDash val="solid"/>
                      <a:round/>
                      <a:headEnd type="none" w="med" len="med"/>
                      <a:tailEnd type="none" w="med" len="med"/>
                    </a:lnB>
                  </a:tcPr>
                </a:tc>
                <a:tc>
                  <a:txBody>
                    <a:bodyPr/>
                    <a:lstStyle/>
                    <a:p>
                      <a:pPr algn="r" fontAlgn="b"/>
                      <a:r>
                        <a:rPr lang="en-US" sz="2800" u="none" strike="noStrike" dirty="0" smtClean="0">
                          <a:effectLst/>
                        </a:rPr>
                        <a:t>10,688</a:t>
                      </a:r>
                      <a:endParaRPr lang="en-US" sz="2800" b="0" i="0" u="none" strike="noStrike" dirty="0">
                        <a:solidFill>
                          <a:srgbClr val="000000"/>
                        </a:solidFill>
                        <a:effectLst/>
                        <a:latin typeface="Calibri"/>
                      </a:endParaRPr>
                    </a:p>
                  </a:txBody>
                  <a:tcPr marL="12700" marR="12700" marT="12700" marB="0" anchor="b">
                    <a:lnB w="28575" cap="flat" cmpd="sng" algn="ctr">
                      <a:solidFill>
                        <a:scrgbClr r="0" g="0" b="0"/>
                      </a:solidFill>
                      <a:prstDash val="solid"/>
                      <a:round/>
                      <a:headEnd type="none" w="med" len="med"/>
                      <a:tailEnd type="none" w="med" len="med"/>
                    </a:lnB>
                  </a:tcPr>
                </a:tc>
                <a:tc>
                  <a:txBody>
                    <a:bodyPr/>
                    <a:lstStyle/>
                    <a:p>
                      <a:pPr algn="r" fontAlgn="b"/>
                      <a:r>
                        <a:rPr lang="en-US" sz="2800" u="none" strike="noStrike" dirty="0" smtClean="0">
                          <a:effectLst/>
                        </a:rPr>
                        <a:t>83%</a:t>
                      </a:r>
                      <a:endParaRPr lang="en-US" sz="2800" b="0" i="0" u="none" strike="noStrike" dirty="0">
                        <a:solidFill>
                          <a:srgbClr val="000000"/>
                        </a:solidFill>
                        <a:effectLst/>
                        <a:latin typeface="Calibri"/>
                      </a:endParaRPr>
                    </a:p>
                  </a:txBody>
                  <a:tcPr marL="12700" marR="12700" marT="12700" marB="0" anchor="b">
                    <a:lnR w="28575" cap="flat" cmpd="sng" algn="ctr">
                      <a:solidFill>
                        <a:scrgbClr r="0" g="0" b="0"/>
                      </a:solidFill>
                      <a:prstDash val="solid"/>
                      <a:round/>
                      <a:headEnd type="none" w="med" len="med"/>
                      <a:tailEnd type="none" w="med" len="med"/>
                    </a:lnR>
                    <a:lnB w="28575"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29337000" y="29895032"/>
            <a:ext cx="9675445" cy="1077218"/>
          </a:xfrm>
          <a:prstGeom prst="rect">
            <a:avLst/>
          </a:prstGeom>
          <a:noFill/>
        </p:spPr>
        <p:txBody>
          <a:bodyPr wrap="none" rtlCol="0">
            <a:spAutoFit/>
          </a:bodyPr>
          <a:lstStyle/>
          <a:p>
            <a:pPr marL="236538" indent="-236538"/>
            <a:r>
              <a:rPr lang="en-US" sz="3200" dirty="0"/>
              <a:t>Supported by NIH grants EY007755 and EY010572. </a:t>
            </a:r>
          </a:p>
          <a:p>
            <a:pPr marL="236538" indent="-236538">
              <a:spcAft>
                <a:spcPts val="1800"/>
              </a:spcAft>
            </a:pPr>
            <a:r>
              <a:rPr lang="en-US" sz="3200" dirty="0"/>
              <a:t>Author contact: </a:t>
            </a:r>
            <a:r>
              <a:rPr lang="en-US" sz="3200" dirty="0" err="1"/>
              <a:t>wilmarth@ohsu.edu</a:t>
            </a:r>
            <a:r>
              <a:rPr lang="en-US" sz="2800" dirty="0"/>
              <a:t>    </a:t>
            </a:r>
          </a:p>
        </p:txBody>
      </p:sp>
      <p:graphicFrame>
        <p:nvGraphicFramePr>
          <p:cNvPr id="25" name="Chart 24"/>
          <p:cNvGraphicFramePr>
            <a:graphicFrameLocks noChangeAspect="1"/>
          </p:cNvGraphicFramePr>
          <p:nvPr>
            <p:extLst>
              <p:ext uri="{D42A27DB-BD31-4B8C-83A1-F6EECF244321}">
                <p14:modId xmlns:p14="http://schemas.microsoft.com/office/powerpoint/2010/main" val="1151497318"/>
              </p:ext>
            </p:extLst>
          </p:nvPr>
        </p:nvGraphicFramePr>
        <p:xfrm>
          <a:off x="21951950" y="7469654"/>
          <a:ext cx="5943600" cy="51599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a:graphicFrameLocks noChangeAspect="1"/>
          </p:cNvGraphicFramePr>
          <p:nvPr>
            <p:extLst>
              <p:ext uri="{D42A27DB-BD31-4B8C-83A1-F6EECF244321}">
                <p14:modId xmlns:p14="http://schemas.microsoft.com/office/powerpoint/2010/main" val="2204527573"/>
              </p:ext>
            </p:extLst>
          </p:nvPr>
        </p:nvGraphicFramePr>
        <p:xfrm>
          <a:off x="15858067" y="7467151"/>
          <a:ext cx="5943600" cy="5177672"/>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0" y="0"/>
            <a:ext cx="43891200" cy="32918400"/>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3827</TotalTime>
  <Words>897</Words>
  <Application>Microsoft Macintosh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Phillip Wilmarth</dc:creator>
  <cp:lastModifiedBy>Phillip Wilmarth</cp:lastModifiedBy>
  <cp:revision>88</cp:revision>
  <cp:lastPrinted>2013-06-02T22:08:32Z</cp:lastPrinted>
  <dcterms:created xsi:type="dcterms:W3CDTF">2010-05-14T02:38:42Z</dcterms:created>
  <dcterms:modified xsi:type="dcterms:W3CDTF">2013-06-04T14:30:14Z</dcterms:modified>
</cp:coreProperties>
</file>