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2"/>
  </p:notesMasterIdLst>
  <p:handoutMasterIdLst>
    <p:handoutMasterId r:id="rId33"/>
  </p:handoutMasterIdLst>
  <p:sldIdLst>
    <p:sldId id="410" r:id="rId5"/>
    <p:sldId id="383" r:id="rId6"/>
    <p:sldId id="411" r:id="rId7"/>
    <p:sldId id="412" r:id="rId8"/>
    <p:sldId id="442" r:id="rId9"/>
    <p:sldId id="443" r:id="rId10"/>
    <p:sldId id="422" r:id="rId11"/>
    <p:sldId id="419" r:id="rId12"/>
    <p:sldId id="441" r:id="rId13"/>
    <p:sldId id="424" r:id="rId14"/>
    <p:sldId id="423" r:id="rId15"/>
    <p:sldId id="440" r:id="rId16"/>
    <p:sldId id="425" r:id="rId17"/>
    <p:sldId id="426" r:id="rId18"/>
    <p:sldId id="416" r:id="rId19"/>
    <p:sldId id="427" r:id="rId20"/>
    <p:sldId id="428" r:id="rId21"/>
    <p:sldId id="429" r:id="rId22"/>
    <p:sldId id="430" r:id="rId23"/>
    <p:sldId id="431" r:id="rId24"/>
    <p:sldId id="432" r:id="rId25"/>
    <p:sldId id="434" r:id="rId26"/>
    <p:sldId id="433" r:id="rId27"/>
    <p:sldId id="438" r:id="rId28"/>
    <p:sldId id="439" r:id="rId29"/>
    <p:sldId id="404"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327" autoAdjust="0"/>
  </p:normalViewPr>
  <p:slideViewPr>
    <p:cSldViewPr snapToGrid="0">
      <p:cViewPr varScale="1">
        <p:scale>
          <a:sx n="44" d="100"/>
          <a:sy n="44" d="100"/>
        </p:scale>
        <p:origin x="82" y="10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2/11/2025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6876A-778C-C94A-85AB-D937EF01C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345DF-E3A5-C38F-52C6-F179902C0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7BC56-070B-D063-6B37-C4587DFE27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D8CF02-09BC-0936-5506-C144B29E5F59}"/>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891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095A-3EAE-2F6B-D0DD-8809127B80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C4A34-FC40-BF32-5195-820353549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FA0D9-3FA4-EE40-4116-2E9D145918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7A1359-8EC9-082B-D2ED-17DB1B9BF034}"/>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55160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64C3-29E0-8A51-B9C4-A81AC56E7A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4F244-4C49-2D38-756F-CA90874F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C142BB-15C2-33F2-FB3D-64C9FF55D6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D807CC-FC46-9AB1-3C4A-C59A5DCF6031}"/>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10684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46C55-EF3A-B5E8-BC4E-42739F888A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5D17A1-5661-A048-8CD4-E1049C3E5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F4C77C-9A91-15FD-6DFC-1E1D6083C4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9C54CC-91C2-DCAE-2E19-1C239EC156C2}"/>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310528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F46AC-ED36-17DA-D887-934B33B2BF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CB1128-F66E-34E9-6F2B-F044BE11C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67505-54FA-D43B-596F-D370931587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C49E06-6768-F600-D7AD-1FBDADF5DC24}"/>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18494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F2A2B-4348-7525-E302-D63E8CB08D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D729C3-576D-9EA1-8037-52EFFABE51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7FB068-6053-97D6-DA90-C851EE45B2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598B5D-5AF2-13D7-48A6-2ED2DBAECC40}"/>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64360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2C1F-42DB-F0C7-A32F-3473208B5C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C32FAF-66BF-D5A4-F5BD-40C7BFF775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D1E121-9A22-AF76-302E-96B3F083B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FA548D-10BF-937C-E799-F2025A38AE0C}"/>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632181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B04C3-CA4E-5494-6050-018701DB6A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C7E6E-B2F8-8551-B0BF-9F54EB3DA2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CAA13A-0755-22DE-5F35-EF069A6B3B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F55CD4-2E58-ADE7-79EF-8BE10E61D71B}"/>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32973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C6533-0C36-6DFE-53C1-B94C847EA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5B33E-F55F-9FA9-7A3A-619E5D9B59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B4A85-AA95-2324-7F61-4FE380C25F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CC44A9-B6FC-98F1-7AD4-AAE98072948B}"/>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474229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4A85A-881A-45D1-83E3-B773F2A290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7D2EB5-4488-54D6-C082-8A215FAF3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B1E368-0732-D2A2-ABA9-CA54A65F58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931EA6-7ED6-6E93-8163-7E8F8D4CCCAC}"/>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06935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6E4E5-9421-FE3D-BB6D-12B89E821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61062-232E-9E68-A9E3-BF63F87D13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0DAA3-10AE-88DF-3924-2A3014BD8A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FAE913-5872-B08D-AAE9-541737EB18B7}"/>
              </a:ext>
            </a:extLst>
          </p:cNvPr>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731172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BC7A8-4D9E-98E5-926A-3CFB6536D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F7C7B-DB4D-85BF-0BDC-A9C52344E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8AC27-9076-5266-48D0-70227C5C05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24BF4B-E7DB-EF58-595C-4195EEB01C85}"/>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488687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DCF4C-B902-F62F-87CF-0FAAB01807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33060D-4467-902A-2356-209FD4D55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504994-D284-7E87-084A-60FDC7748F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51C0C1-3A7A-F441-4357-C36C16D0B749}"/>
              </a:ext>
            </a:extLst>
          </p:cNvPr>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4102952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4909D-1535-CF48-A259-D1FBCDF2DB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668DC-BFE0-E547-3F8C-8F28087774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DA272-8CD4-C71E-2F07-45BBA78C5C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96039-2ED2-E2ED-0D28-8724FE6D23B6}"/>
              </a:ext>
            </a:extLst>
          </p:cNvPr>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33264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9A10B-D61F-47ED-7DBE-91EE0E12D7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7419DF-D9AC-FD2A-8A3F-C7FC6C524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C340B1-78E9-46AF-D7D8-5C00A755D3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96CEF6-463E-2C1C-599E-73A44A7A8FA7}"/>
              </a:ext>
            </a:extLst>
          </p:cNvPr>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3928356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65E0C-5E84-239B-27B6-DE8574E62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52706-4DB8-5297-739D-8436BAF4AB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65517E-0BE8-77BE-389A-EBCE168A90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8E7079-D1DC-26F1-43B4-5800E82D4C1F}"/>
              </a:ext>
            </a:extLst>
          </p:cNvPr>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418700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7B6C0-89C3-05B6-0177-C2B097E86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B7100C-894C-87D4-8CD8-7A8EFE8722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854BF-F4C0-7A43-61CF-EF8E39B5CF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5325D7-C887-9778-3C19-5633425D079D}"/>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02822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C0FBB-88D6-6D6D-D2D7-C94D5F594B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6D60D-E8CD-04D8-EF6C-9971DC173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182FC-1572-DDB7-9E0D-9567A83822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C8B0ED-DF12-7B29-35CF-B2868FD402AF}"/>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51477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D4CD-0C47-7706-23FE-30E26C08F6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199F78-E100-C400-69D0-5C49E52C5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7839CF-007F-89C8-40F1-C602C5D6EB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AEC544-CE84-42CD-ADC6-A2C60E20E74A}"/>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82530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97BDA-40A7-A655-834E-CB6287787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B9D41-6CAD-A6B9-F13B-6141BF1E86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A94AF-7295-4F51-C1AB-B146BD319C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82231B-771B-4FF6-640F-DFB07C633A3F}"/>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80035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49C7B-E9C4-7D24-5678-E37F438D4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C2D91-8F48-8EDD-74C8-42EFE8736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8D6ACD-137D-6005-B3D1-9738F03DA7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5C2846-C09F-D3B9-3C12-828EB872E64C}"/>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6567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2B31B-4496-15A1-4968-CA686D5A1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E1BDB3-0923-95F8-1360-83164EB81B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B63E1-BA2C-68D2-8EFB-267649D711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201C11-0B50-A741-6050-7EAB6477EFB3}"/>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6931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2A965-8E7D-F3CF-012D-DB176609F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DE5B6-1DCC-4134-D0D6-24D2A207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9F38D-3C1C-2ABB-97EF-792F7DED2B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4D12EF-5170-0AA1-C83D-1F7E11715CFC}"/>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54643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r>
              <a:rPr lang="en-US" dirty="0"/>
              <a:t>/30</a:t>
            </a:r>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a:xfrm>
            <a:off x="669776" y="6332220"/>
            <a:ext cx="523240" cy="247651"/>
          </a:xfrm>
        </p:spPr>
        <p:txBody>
          <a:bodyPr/>
          <a:lstStyle/>
          <a:p>
            <a:fld id="{294A09A9-5501-47C1-A89A-A340965A2BE2}" type="slidenum">
              <a:rPr lang="en-US" smtClean="0"/>
              <a:pPr/>
              <a:t>‹#›</a:t>
            </a:fld>
            <a:r>
              <a:rPr lang="en-US" dirty="0"/>
              <a:t> / 30</a:t>
            </a:r>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a:xfrm>
            <a:off x="1209064" y="6332220"/>
            <a:ext cx="1313180" cy="247651"/>
          </a:xfrm>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microsoft.com/office/2007/relationships/hdphoto" Target="../media/hdphoto2.wdp"/><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title"/>
          </p:nvPr>
        </p:nvSpPr>
        <p:spPr>
          <a:xfrm>
            <a:off x="589539" y="1278231"/>
            <a:ext cx="5760720" cy="3032760"/>
          </a:xfrm>
        </p:spPr>
        <p:txBody>
          <a:bodyPr anchor="b">
            <a:noAutofit/>
          </a:bodyPr>
          <a:lstStyle/>
          <a:p>
            <a:r>
              <a:rPr lang="en-US" sz="4800" dirty="0"/>
              <a:t>Capstone #1</a:t>
            </a:r>
            <a:br>
              <a:rPr lang="en-US" sz="4800" dirty="0"/>
            </a:br>
            <a:br>
              <a:rPr lang="en-US" sz="4800" dirty="0"/>
            </a:br>
            <a:r>
              <a:rPr lang="en-US" sz="4800" dirty="0"/>
              <a:t>Vehicle Manufacturing Dataset</a:t>
            </a:r>
          </a:p>
        </p:txBody>
      </p:sp>
      <p:pic>
        <p:nvPicPr>
          <p:cNvPr id="8" name="Picture 7" descr="A red car on a road&#10;&#10;Description automatically generated">
            <a:extLst>
              <a:ext uri="{FF2B5EF4-FFF2-40B4-BE49-F238E27FC236}">
                <a16:creationId xmlns:a16="http://schemas.microsoft.com/office/drawing/2014/main" id="{9A9B1E57-B771-E911-64F3-68FAC25D89D6}"/>
              </a:ext>
            </a:extLst>
          </p:cNvPr>
          <p:cNvPicPr>
            <a:picLocks noChangeAspect="1"/>
          </p:cNvPicPr>
          <p:nvPr/>
        </p:nvPicPr>
        <p:blipFill>
          <a:blip r:embed="rId3">
            <a:extLst>
              <a:ext uri="{BEBA8EAE-BF5A-486C-A8C5-ECC9F3942E4B}">
                <a14:imgProps xmlns:a14="http://schemas.microsoft.com/office/drawing/2010/main">
                  <a14:imgLayer r:embed="rId4">
                    <a14:imgEffect>
                      <a14:artisticCutout numberOfShades="3"/>
                    </a14:imgEffect>
                    <a14:imgEffect>
                      <a14:sharpenSoften amount="73000"/>
                    </a14:imgEffect>
                    <a14:imgEffect>
                      <a14:brightnessContrast bright="10000" contrast="11000"/>
                    </a14:imgEffect>
                  </a14:imgLayer>
                </a14:imgProps>
              </a:ext>
              <a:ext uri="{28A0092B-C50C-407E-A947-70E740481C1C}">
                <a14:useLocalDpi xmlns:a14="http://schemas.microsoft.com/office/drawing/2010/main" val="0"/>
              </a:ext>
            </a:extLst>
          </a:blip>
          <a:srcRect l="11915" r="18780" b="347"/>
          <a:stretch/>
        </p:blipFill>
        <p:spPr>
          <a:xfrm>
            <a:off x="6096000" y="-1"/>
            <a:ext cx="6096000" cy="6858001"/>
          </a:xfrm>
          <a:prstGeom prst="rect">
            <a:avLst/>
          </a:prstGeom>
          <a:noFill/>
        </p:spPr>
      </p:pic>
      <p:sp>
        <p:nvSpPr>
          <p:cNvPr id="18" name="Slide Number Placeholder 17">
            <a:extLst>
              <a:ext uri="{FF2B5EF4-FFF2-40B4-BE49-F238E27FC236}">
                <a16:creationId xmlns:a16="http://schemas.microsoft.com/office/drawing/2014/main" id="{4CAFA25F-3B71-D937-8321-26D9A4936B62}"/>
              </a:ext>
            </a:extLst>
          </p:cNvPr>
          <p:cNvSpPr>
            <a:spLocks noGrp="1"/>
          </p:cNvSpPr>
          <p:nvPr>
            <p:ph type="sldNum" sz="quarter" idx="22"/>
          </p:nvPr>
        </p:nvSpPr>
        <p:spPr/>
        <p:txBody>
          <a:bodyPr/>
          <a:lstStyle/>
          <a:p>
            <a:fld id="{294A09A9-5501-47C1-A89A-A340965A2BE2}" type="slidenum">
              <a:rPr lang="en-US" smtClean="0"/>
              <a:pPr/>
              <a:t>1</a:t>
            </a:fld>
            <a:endParaRPr lang="en-US" dirty="0">
              <a:latin typeface="+mn-lt"/>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74F17-FB89-05CE-DEE1-241400467CD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E2C35EC-E546-BD37-5524-8708A5C8C859}"/>
              </a:ext>
            </a:extLst>
          </p:cNvPr>
          <p:cNvSpPr>
            <a:spLocks noGrp="1"/>
          </p:cNvSpPr>
          <p:nvPr>
            <p:ph type="title"/>
          </p:nvPr>
        </p:nvSpPr>
        <p:spPr>
          <a:xfrm>
            <a:off x="365933" y="278129"/>
            <a:ext cx="8849505" cy="1380760"/>
          </a:xfrm>
        </p:spPr>
        <p:txBody>
          <a:bodyPr/>
          <a:lstStyle/>
          <a:p>
            <a:r>
              <a:rPr lang="en-US" dirty="0"/>
              <a:t>Check and handle missing values</a:t>
            </a:r>
          </a:p>
        </p:txBody>
      </p:sp>
      <p:sp>
        <p:nvSpPr>
          <p:cNvPr id="3" name="Slide Number Placeholder 2">
            <a:extLst>
              <a:ext uri="{FF2B5EF4-FFF2-40B4-BE49-F238E27FC236}">
                <a16:creationId xmlns:a16="http://schemas.microsoft.com/office/drawing/2014/main" id="{17D5CC15-7EC4-4775-9A48-1E5130B6567C}"/>
              </a:ext>
            </a:extLst>
          </p:cNvPr>
          <p:cNvSpPr>
            <a:spLocks noGrp="1"/>
          </p:cNvSpPr>
          <p:nvPr>
            <p:ph type="sldNum" sz="quarter" idx="12"/>
          </p:nvPr>
        </p:nvSpPr>
        <p:spPr/>
        <p:txBody>
          <a:bodyPr/>
          <a:lstStyle/>
          <a:p>
            <a:fld id="{294A09A9-5501-47C1-A89A-A340965A2BE2}" type="slidenum">
              <a:rPr lang="en-US" smtClean="0"/>
              <a:pPr/>
              <a:t>10</a:t>
            </a:fld>
            <a:endParaRPr lang="en-US" dirty="0">
              <a:latin typeface="+mn-lt"/>
            </a:endParaRPr>
          </a:p>
        </p:txBody>
      </p:sp>
      <p:pic>
        <p:nvPicPr>
          <p:cNvPr id="2" name="Picture 1">
            <a:extLst>
              <a:ext uri="{FF2B5EF4-FFF2-40B4-BE49-F238E27FC236}">
                <a16:creationId xmlns:a16="http://schemas.microsoft.com/office/drawing/2014/main" id="{27AF7A2F-46A2-1A86-FBE3-4FE491FF3124}"/>
              </a:ext>
            </a:extLst>
          </p:cNvPr>
          <p:cNvPicPr>
            <a:picLocks noChangeAspect="1"/>
          </p:cNvPicPr>
          <p:nvPr/>
        </p:nvPicPr>
        <p:blipFill>
          <a:blip r:embed="rId3"/>
          <a:srcRect l="-40" t="73505" r="1938" b="-635"/>
          <a:stretch/>
        </p:blipFill>
        <p:spPr>
          <a:xfrm>
            <a:off x="1834607" y="2368000"/>
            <a:ext cx="9895430" cy="2379173"/>
          </a:xfrm>
          <a:prstGeom prst="rect">
            <a:avLst/>
          </a:prstGeom>
        </p:spPr>
      </p:pic>
    </p:spTree>
    <p:extLst>
      <p:ext uri="{BB962C8B-B14F-4D97-AF65-F5344CB8AC3E}">
        <p14:creationId xmlns:p14="http://schemas.microsoft.com/office/powerpoint/2010/main" val="408593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56CDD-E3C0-94B8-C054-862D5121C5A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A332953-D2C5-B6D3-2F83-7B14B8130078}"/>
              </a:ext>
            </a:extLst>
          </p:cNvPr>
          <p:cNvSpPr>
            <a:spLocks noGrp="1"/>
          </p:cNvSpPr>
          <p:nvPr>
            <p:ph type="title"/>
          </p:nvPr>
        </p:nvSpPr>
        <p:spPr>
          <a:xfrm>
            <a:off x="337358" y="320993"/>
            <a:ext cx="4234641" cy="1380760"/>
          </a:xfrm>
        </p:spPr>
        <p:txBody>
          <a:bodyPr/>
          <a:lstStyle/>
          <a:p>
            <a:r>
              <a:rPr lang="en-US" dirty="0"/>
              <a:t>Remove Feature</a:t>
            </a:r>
          </a:p>
        </p:txBody>
      </p:sp>
      <p:sp>
        <p:nvSpPr>
          <p:cNvPr id="3" name="Slide Number Placeholder 2">
            <a:extLst>
              <a:ext uri="{FF2B5EF4-FFF2-40B4-BE49-F238E27FC236}">
                <a16:creationId xmlns:a16="http://schemas.microsoft.com/office/drawing/2014/main" id="{8E1EA62B-FFE4-2B15-C84D-3CB778197437}"/>
              </a:ext>
            </a:extLst>
          </p:cNvPr>
          <p:cNvSpPr>
            <a:spLocks noGrp="1"/>
          </p:cNvSpPr>
          <p:nvPr>
            <p:ph type="sldNum" sz="quarter" idx="12"/>
          </p:nvPr>
        </p:nvSpPr>
        <p:spPr/>
        <p:txBody>
          <a:bodyPr/>
          <a:lstStyle/>
          <a:p>
            <a:fld id="{294A09A9-5501-47C1-A89A-A340965A2BE2}" type="slidenum">
              <a:rPr lang="en-US" smtClean="0"/>
              <a:pPr/>
              <a:t>11</a:t>
            </a:fld>
            <a:endParaRPr lang="en-US" dirty="0">
              <a:latin typeface="+mn-lt"/>
            </a:endParaRPr>
          </a:p>
        </p:txBody>
      </p:sp>
      <p:pic>
        <p:nvPicPr>
          <p:cNvPr id="5" name="Picture 4">
            <a:extLst>
              <a:ext uri="{FF2B5EF4-FFF2-40B4-BE49-F238E27FC236}">
                <a16:creationId xmlns:a16="http://schemas.microsoft.com/office/drawing/2014/main" id="{45F678BB-D7DC-412F-330E-C8704F02E2D8}"/>
              </a:ext>
            </a:extLst>
          </p:cNvPr>
          <p:cNvPicPr>
            <a:picLocks noChangeAspect="1"/>
          </p:cNvPicPr>
          <p:nvPr/>
        </p:nvPicPr>
        <p:blipFill>
          <a:blip r:embed="rId3"/>
          <a:stretch>
            <a:fillRect/>
          </a:stretch>
        </p:blipFill>
        <p:spPr>
          <a:xfrm>
            <a:off x="4487009" y="54117"/>
            <a:ext cx="7612468" cy="6568618"/>
          </a:xfrm>
          <a:prstGeom prst="rect">
            <a:avLst/>
          </a:prstGeom>
        </p:spPr>
      </p:pic>
    </p:spTree>
    <p:extLst>
      <p:ext uri="{BB962C8B-B14F-4D97-AF65-F5344CB8AC3E}">
        <p14:creationId xmlns:p14="http://schemas.microsoft.com/office/powerpoint/2010/main" val="2168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0C664-7401-E8FD-F67F-0D9533BFAFD6}"/>
            </a:ext>
          </a:extLst>
        </p:cNvPr>
        <p:cNvGrpSpPr/>
        <p:nvPr/>
      </p:nvGrpSpPr>
      <p:grpSpPr>
        <a:xfrm>
          <a:off x="0" y="0"/>
          <a:ext cx="0" cy="0"/>
          <a:chOff x="0" y="0"/>
          <a:chExt cx="0" cy="0"/>
        </a:xfrm>
      </p:grpSpPr>
      <p:sp>
        <p:nvSpPr>
          <p:cNvPr id="7" name="Title 2">
            <a:extLst>
              <a:ext uri="{FF2B5EF4-FFF2-40B4-BE49-F238E27FC236}">
                <a16:creationId xmlns:a16="http://schemas.microsoft.com/office/drawing/2014/main" id="{11F702B7-85D4-0EA8-C21F-11DE4B4EFC83}"/>
              </a:ext>
            </a:extLst>
          </p:cNvPr>
          <p:cNvSpPr txBox="1">
            <a:spLocks/>
          </p:cNvSpPr>
          <p:nvPr/>
        </p:nvSpPr>
        <p:spPr>
          <a:xfrm>
            <a:off x="3119120" y="2255520"/>
            <a:ext cx="4699000" cy="84836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a:t>
            </a:r>
          </a:p>
        </p:txBody>
      </p:sp>
      <p:sp>
        <p:nvSpPr>
          <p:cNvPr id="8" name="Text Placeholder 6">
            <a:extLst>
              <a:ext uri="{FF2B5EF4-FFF2-40B4-BE49-F238E27FC236}">
                <a16:creationId xmlns:a16="http://schemas.microsoft.com/office/drawing/2014/main" id="{C74F36F9-240E-12CC-3A81-DADC9F0B7725}"/>
              </a:ext>
            </a:extLst>
          </p:cNvPr>
          <p:cNvSpPr txBox="1">
            <a:spLocks/>
          </p:cNvSpPr>
          <p:nvPr/>
        </p:nvSpPr>
        <p:spPr>
          <a:xfrm>
            <a:off x="5273040" y="4297680"/>
            <a:ext cx="6990080" cy="2466340"/>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Visualize information by using variety of figures such as bar plot, pie plot, scatter plot … . </a:t>
            </a:r>
          </a:p>
          <a:p>
            <a:r>
              <a:rPr lang="en-US" dirty="0"/>
              <a:t>Get better understanding of the Dataset and uncover valuable information. </a:t>
            </a:r>
          </a:p>
          <a:p>
            <a:endParaRPr lang="en-US" dirty="0"/>
          </a:p>
        </p:txBody>
      </p:sp>
    </p:spTree>
    <p:extLst>
      <p:ext uri="{BB962C8B-B14F-4D97-AF65-F5344CB8AC3E}">
        <p14:creationId xmlns:p14="http://schemas.microsoft.com/office/powerpoint/2010/main" val="86338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E2C-67DB-745A-C08D-1717B3E3518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2D7B8C0-B462-1115-6C78-E47C5C2CA7E5}"/>
              </a:ext>
            </a:extLst>
          </p:cNvPr>
          <p:cNvSpPr>
            <a:spLocks noGrp="1"/>
          </p:cNvSpPr>
          <p:nvPr>
            <p:ph type="title"/>
          </p:nvPr>
        </p:nvSpPr>
        <p:spPr>
          <a:xfrm>
            <a:off x="335376" y="486714"/>
            <a:ext cx="4393787" cy="730201"/>
          </a:xfrm>
        </p:spPr>
        <p:txBody>
          <a:bodyPr/>
          <a:lstStyle/>
          <a:p>
            <a:r>
              <a:rPr lang="en-US" dirty="0"/>
              <a:t>Car Brand Count</a:t>
            </a:r>
          </a:p>
        </p:txBody>
      </p:sp>
      <p:sp>
        <p:nvSpPr>
          <p:cNvPr id="3" name="Slide Number Placeholder 2">
            <a:extLst>
              <a:ext uri="{FF2B5EF4-FFF2-40B4-BE49-F238E27FC236}">
                <a16:creationId xmlns:a16="http://schemas.microsoft.com/office/drawing/2014/main" id="{449EDF87-A0CD-D331-2D67-D280BD5658A0}"/>
              </a:ext>
            </a:extLst>
          </p:cNvPr>
          <p:cNvSpPr>
            <a:spLocks noGrp="1"/>
          </p:cNvSpPr>
          <p:nvPr>
            <p:ph type="sldNum" sz="quarter" idx="12"/>
          </p:nvPr>
        </p:nvSpPr>
        <p:spPr/>
        <p:txBody>
          <a:bodyPr/>
          <a:lstStyle/>
          <a:p>
            <a:fld id="{294A09A9-5501-47C1-A89A-A340965A2BE2}" type="slidenum">
              <a:rPr lang="en-US" smtClean="0"/>
              <a:pPr/>
              <a:t>13</a:t>
            </a:fld>
            <a:endParaRPr lang="en-US" dirty="0">
              <a:latin typeface="+mn-lt"/>
            </a:endParaRPr>
          </a:p>
        </p:txBody>
      </p:sp>
      <p:pic>
        <p:nvPicPr>
          <p:cNvPr id="8" name="Picture 7">
            <a:extLst>
              <a:ext uri="{FF2B5EF4-FFF2-40B4-BE49-F238E27FC236}">
                <a16:creationId xmlns:a16="http://schemas.microsoft.com/office/drawing/2014/main" id="{E60FBCF1-B6E6-720B-9FBC-03851DFF45D0}"/>
              </a:ext>
            </a:extLst>
          </p:cNvPr>
          <p:cNvPicPr>
            <a:picLocks noChangeAspect="1"/>
          </p:cNvPicPr>
          <p:nvPr/>
        </p:nvPicPr>
        <p:blipFill>
          <a:blip r:embed="rId3"/>
          <a:srcRect l="3206" r="660" b="2522"/>
          <a:stretch/>
        </p:blipFill>
        <p:spPr>
          <a:xfrm>
            <a:off x="4714874" y="400986"/>
            <a:ext cx="7343775" cy="5845506"/>
          </a:xfrm>
          <a:prstGeom prst="rect">
            <a:avLst/>
          </a:prstGeom>
        </p:spPr>
      </p:pic>
    </p:spTree>
    <p:extLst>
      <p:ext uri="{BB962C8B-B14F-4D97-AF65-F5344CB8AC3E}">
        <p14:creationId xmlns:p14="http://schemas.microsoft.com/office/powerpoint/2010/main" val="250234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025D-00E2-035B-8171-8A408EAF0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3A5B6-B8FA-A97A-CCF1-351A4459E0DB}"/>
              </a:ext>
            </a:extLst>
          </p:cNvPr>
          <p:cNvSpPr>
            <a:spLocks noGrp="1"/>
          </p:cNvSpPr>
          <p:nvPr>
            <p:ph type="title"/>
          </p:nvPr>
        </p:nvSpPr>
        <p:spPr>
          <a:xfrm>
            <a:off x="594360" y="278129"/>
            <a:ext cx="9778365" cy="688352"/>
          </a:xfrm>
        </p:spPr>
        <p:txBody>
          <a:bodyPr/>
          <a:lstStyle/>
          <a:p>
            <a:r>
              <a:rPr lang="en-US" dirty="0"/>
              <a:t>Most Frequent Car</a:t>
            </a:r>
          </a:p>
        </p:txBody>
      </p:sp>
      <p:sp>
        <p:nvSpPr>
          <p:cNvPr id="6" name="Slide Number Placeholder 5">
            <a:extLst>
              <a:ext uri="{FF2B5EF4-FFF2-40B4-BE49-F238E27FC236}">
                <a16:creationId xmlns:a16="http://schemas.microsoft.com/office/drawing/2014/main" id="{2071E0A1-A775-085A-6354-66305519DB03}"/>
              </a:ext>
            </a:extLst>
          </p:cNvPr>
          <p:cNvSpPr>
            <a:spLocks noGrp="1"/>
          </p:cNvSpPr>
          <p:nvPr>
            <p:ph type="sldNum" sz="quarter" idx="12"/>
          </p:nvPr>
        </p:nvSpPr>
        <p:spPr/>
        <p:txBody>
          <a:bodyPr/>
          <a:lstStyle/>
          <a:p>
            <a:fld id="{294A09A9-5501-47C1-A89A-A340965A2BE2}" type="slidenum">
              <a:rPr lang="en-US" smtClean="0"/>
              <a:pPr/>
              <a:t>14</a:t>
            </a:fld>
            <a:endParaRPr lang="en-US" dirty="0">
              <a:latin typeface="+mn-lt"/>
            </a:endParaRPr>
          </a:p>
        </p:txBody>
      </p:sp>
      <p:pic>
        <p:nvPicPr>
          <p:cNvPr id="11" name="Picture 10">
            <a:extLst>
              <a:ext uri="{FF2B5EF4-FFF2-40B4-BE49-F238E27FC236}">
                <a16:creationId xmlns:a16="http://schemas.microsoft.com/office/drawing/2014/main" id="{869ECDBC-480B-82AB-A9A7-B1F65CDA037B}"/>
              </a:ext>
            </a:extLst>
          </p:cNvPr>
          <p:cNvPicPr>
            <a:picLocks noChangeAspect="1"/>
          </p:cNvPicPr>
          <p:nvPr/>
        </p:nvPicPr>
        <p:blipFill>
          <a:blip r:embed="rId3"/>
          <a:stretch>
            <a:fillRect/>
          </a:stretch>
        </p:blipFill>
        <p:spPr>
          <a:xfrm>
            <a:off x="3019424" y="1100138"/>
            <a:ext cx="8688929" cy="5479733"/>
          </a:xfrm>
          <a:prstGeom prst="rect">
            <a:avLst/>
          </a:prstGeom>
        </p:spPr>
      </p:pic>
    </p:spTree>
    <p:extLst>
      <p:ext uri="{BB962C8B-B14F-4D97-AF65-F5344CB8AC3E}">
        <p14:creationId xmlns:p14="http://schemas.microsoft.com/office/powerpoint/2010/main" val="13154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A693C-2E1D-E71F-B210-F10CB497AAC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89F4DEA-5D22-8330-3211-01FE443CE1D6}"/>
              </a:ext>
            </a:extLst>
          </p:cNvPr>
          <p:cNvSpPr>
            <a:spLocks noGrp="1"/>
          </p:cNvSpPr>
          <p:nvPr>
            <p:ph type="title"/>
          </p:nvPr>
        </p:nvSpPr>
        <p:spPr>
          <a:xfrm>
            <a:off x="3630929" y="5600677"/>
            <a:ext cx="5726431" cy="655343"/>
          </a:xfrm>
        </p:spPr>
        <p:txBody>
          <a:bodyPr/>
          <a:lstStyle/>
          <a:p>
            <a:r>
              <a:rPr lang="en-US" dirty="0"/>
              <a:t>Car Price Distribution</a:t>
            </a:r>
          </a:p>
        </p:txBody>
      </p:sp>
      <p:sp>
        <p:nvSpPr>
          <p:cNvPr id="3" name="Slide Number Placeholder 2">
            <a:extLst>
              <a:ext uri="{FF2B5EF4-FFF2-40B4-BE49-F238E27FC236}">
                <a16:creationId xmlns:a16="http://schemas.microsoft.com/office/drawing/2014/main" id="{EF804570-1744-0AF6-540E-67920F4F790F}"/>
              </a:ext>
            </a:extLst>
          </p:cNvPr>
          <p:cNvSpPr>
            <a:spLocks noGrp="1"/>
          </p:cNvSpPr>
          <p:nvPr>
            <p:ph type="sldNum" sz="quarter" idx="12"/>
          </p:nvPr>
        </p:nvSpPr>
        <p:spPr/>
        <p:txBody>
          <a:bodyPr/>
          <a:lstStyle/>
          <a:p>
            <a:fld id="{294A09A9-5501-47C1-A89A-A340965A2BE2}" type="slidenum">
              <a:rPr lang="en-US" smtClean="0"/>
              <a:pPr/>
              <a:t>15</a:t>
            </a:fld>
            <a:endParaRPr lang="en-US" dirty="0">
              <a:latin typeface="+mn-lt"/>
            </a:endParaRPr>
          </a:p>
        </p:txBody>
      </p:sp>
      <p:pic>
        <p:nvPicPr>
          <p:cNvPr id="11" name="Picture 10">
            <a:extLst>
              <a:ext uri="{FF2B5EF4-FFF2-40B4-BE49-F238E27FC236}">
                <a16:creationId xmlns:a16="http://schemas.microsoft.com/office/drawing/2014/main" id="{4A7677A4-97D3-EDF8-7A6A-16F067F4B4CD}"/>
              </a:ext>
            </a:extLst>
          </p:cNvPr>
          <p:cNvPicPr>
            <a:picLocks noChangeAspect="1"/>
          </p:cNvPicPr>
          <p:nvPr/>
        </p:nvPicPr>
        <p:blipFill>
          <a:blip r:embed="rId3"/>
          <a:srcRect l="1579" b="2357"/>
          <a:stretch/>
        </p:blipFill>
        <p:spPr>
          <a:xfrm>
            <a:off x="300038" y="231608"/>
            <a:ext cx="3028949" cy="6100612"/>
          </a:xfrm>
          <a:prstGeom prst="rect">
            <a:avLst/>
          </a:prstGeom>
        </p:spPr>
      </p:pic>
      <p:pic>
        <p:nvPicPr>
          <p:cNvPr id="13" name="Picture 12">
            <a:extLst>
              <a:ext uri="{FF2B5EF4-FFF2-40B4-BE49-F238E27FC236}">
                <a16:creationId xmlns:a16="http://schemas.microsoft.com/office/drawing/2014/main" id="{5DC30356-3416-7213-530C-B471A3F3A970}"/>
              </a:ext>
            </a:extLst>
          </p:cNvPr>
          <p:cNvPicPr>
            <a:picLocks noChangeAspect="1"/>
          </p:cNvPicPr>
          <p:nvPr/>
        </p:nvPicPr>
        <p:blipFill>
          <a:blip r:embed="rId4"/>
          <a:srcRect l="2407" r="8317" b="5981"/>
          <a:stretch/>
        </p:blipFill>
        <p:spPr>
          <a:xfrm>
            <a:off x="3630929" y="252927"/>
            <a:ext cx="8209002" cy="5134207"/>
          </a:xfrm>
          <a:prstGeom prst="rect">
            <a:avLst/>
          </a:prstGeom>
        </p:spPr>
      </p:pic>
    </p:spTree>
    <p:extLst>
      <p:ext uri="{BB962C8B-B14F-4D97-AF65-F5344CB8AC3E}">
        <p14:creationId xmlns:p14="http://schemas.microsoft.com/office/powerpoint/2010/main" val="396162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B422D-4050-66F1-D1C9-E50095C1BDB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51832A4-0513-5AFC-F795-86F0DA6F6797}"/>
              </a:ext>
            </a:extLst>
          </p:cNvPr>
          <p:cNvSpPr>
            <a:spLocks noGrp="1"/>
          </p:cNvSpPr>
          <p:nvPr>
            <p:ph type="title"/>
          </p:nvPr>
        </p:nvSpPr>
        <p:spPr>
          <a:xfrm>
            <a:off x="3630929" y="5600677"/>
            <a:ext cx="7325246" cy="655343"/>
          </a:xfrm>
        </p:spPr>
        <p:txBody>
          <a:bodyPr/>
          <a:lstStyle/>
          <a:p>
            <a:r>
              <a:rPr lang="en-US" dirty="0"/>
              <a:t>Price Distribution by Brand</a:t>
            </a:r>
          </a:p>
        </p:txBody>
      </p:sp>
      <p:sp>
        <p:nvSpPr>
          <p:cNvPr id="3" name="Slide Number Placeholder 2">
            <a:extLst>
              <a:ext uri="{FF2B5EF4-FFF2-40B4-BE49-F238E27FC236}">
                <a16:creationId xmlns:a16="http://schemas.microsoft.com/office/drawing/2014/main" id="{13982109-5FB1-2504-C3FA-ECC262C4C851}"/>
              </a:ext>
            </a:extLst>
          </p:cNvPr>
          <p:cNvSpPr>
            <a:spLocks noGrp="1"/>
          </p:cNvSpPr>
          <p:nvPr>
            <p:ph type="sldNum" sz="quarter" idx="12"/>
          </p:nvPr>
        </p:nvSpPr>
        <p:spPr/>
        <p:txBody>
          <a:bodyPr/>
          <a:lstStyle/>
          <a:p>
            <a:fld id="{294A09A9-5501-47C1-A89A-A340965A2BE2}" type="slidenum">
              <a:rPr lang="en-US" smtClean="0"/>
              <a:pPr/>
              <a:t>16</a:t>
            </a:fld>
            <a:endParaRPr lang="en-US" dirty="0">
              <a:latin typeface="+mn-lt"/>
            </a:endParaRPr>
          </a:p>
        </p:txBody>
      </p:sp>
      <p:pic>
        <p:nvPicPr>
          <p:cNvPr id="4" name="Picture 3">
            <a:extLst>
              <a:ext uri="{FF2B5EF4-FFF2-40B4-BE49-F238E27FC236}">
                <a16:creationId xmlns:a16="http://schemas.microsoft.com/office/drawing/2014/main" id="{5E7AE314-1DD4-2BC2-D17F-EEABE04FB0D3}"/>
              </a:ext>
            </a:extLst>
          </p:cNvPr>
          <p:cNvPicPr>
            <a:picLocks noChangeAspect="1"/>
          </p:cNvPicPr>
          <p:nvPr/>
        </p:nvPicPr>
        <p:blipFill>
          <a:blip r:embed="rId3"/>
          <a:stretch>
            <a:fillRect/>
          </a:stretch>
        </p:blipFill>
        <p:spPr>
          <a:xfrm>
            <a:off x="276861" y="525779"/>
            <a:ext cx="7678420" cy="4690111"/>
          </a:xfrm>
          <a:prstGeom prst="rect">
            <a:avLst/>
          </a:prstGeom>
        </p:spPr>
      </p:pic>
      <p:pic>
        <p:nvPicPr>
          <p:cNvPr id="7" name="Picture 6">
            <a:extLst>
              <a:ext uri="{FF2B5EF4-FFF2-40B4-BE49-F238E27FC236}">
                <a16:creationId xmlns:a16="http://schemas.microsoft.com/office/drawing/2014/main" id="{ECC51363-DA0D-1C3B-86C7-B382F3AFFC71}"/>
              </a:ext>
            </a:extLst>
          </p:cNvPr>
          <p:cNvPicPr>
            <a:picLocks noChangeAspect="1"/>
          </p:cNvPicPr>
          <p:nvPr/>
        </p:nvPicPr>
        <p:blipFill>
          <a:blip r:embed="rId4"/>
          <a:srcRect l="27986" t="12904" r="32567" b="6078"/>
          <a:stretch/>
        </p:blipFill>
        <p:spPr>
          <a:xfrm>
            <a:off x="8202458" y="365761"/>
            <a:ext cx="3712681" cy="3799840"/>
          </a:xfrm>
          <a:prstGeom prst="rect">
            <a:avLst/>
          </a:prstGeom>
        </p:spPr>
      </p:pic>
      <p:pic>
        <p:nvPicPr>
          <p:cNvPr id="9" name="Picture 8">
            <a:extLst>
              <a:ext uri="{FF2B5EF4-FFF2-40B4-BE49-F238E27FC236}">
                <a16:creationId xmlns:a16="http://schemas.microsoft.com/office/drawing/2014/main" id="{FFEDC6ED-2C3C-948C-430A-9898F5D9F8BE}"/>
              </a:ext>
            </a:extLst>
          </p:cNvPr>
          <p:cNvPicPr>
            <a:picLocks noChangeAspect="1"/>
          </p:cNvPicPr>
          <p:nvPr/>
        </p:nvPicPr>
        <p:blipFill>
          <a:blip r:embed="rId4"/>
          <a:srcRect l="85574" t="12897" b="54084"/>
          <a:stretch/>
        </p:blipFill>
        <p:spPr>
          <a:xfrm>
            <a:off x="10696922" y="4188389"/>
            <a:ext cx="1218217" cy="1389499"/>
          </a:xfrm>
          <a:prstGeom prst="rect">
            <a:avLst/>
          </a:prstGeom>
        </p:spPr>
      </p:pic>
    </p:spTree>
    <p:extLst>
      <p:ext uri="{BB962C8B-B14F-4D97-AF65-F5344CB8AC3E}">
        <p14:creationId xmlns:p14="http://schemas.microsoft.com/office/powerpoint/2010/main" val="30286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4EF5-91B2-A942-BA31-7FEBD95ECE6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81E1745-44AE-A737-4FCA-3646E86DED89}"/>
              </a:ext>
            </a:extLst>
          </p:cNvPr>
          <p:cNvSpPr>
            <a:spLocks noGrp="1"/>
          </p:cNvSpPr>
          <p:nvPr>
            <p:ph type="title"/>
          </p:nvPr>
        </p:nvSpPr>
        <p:spPr>
          <a:xfrm>
            <a:off x="3630929" y="5600677"/>
            <a:ext cx="7325246" cy="655343"/>
          </a:xfrm>
        </p:spPr>
        <p:txBody>
          <a:bodyPr/>
          <a:lstStyle/>
          <a:p>
            <a:r>
              <a:rPr lang="en-US" dirty="0"/>
              <a:t>Price Distribution by Color</a:t>
            </a:r>
          </a:p>
        </p:txBody>
      </p:sp>
      <p:sp>
        <p:nvSpPr>
          <p:cNvPr id="3" name="Slide Number Placeholder 2">
            <a:extLst>
              <a:ext uri="{FF2B5EF4-FFF2-40B4-BE49-F238E27FC236}">
                <a16:creationId xmlns:a16="http://schemas.microsoft.com/office/drawing/2014/main" id="{098F3B3B-AA2A-6A19-716A-C1BBC2A09151}"/>
              </a:ext>
            </a:extLst>
          </p:cNvPr>
          <p:cNvSpPr>
            <a:spLocks noGrp="1"/>
          </p:cNvSpPr>
          <p:nvPr>
            <p:ph type="sldNum" sz="quarter" idx="12"/>
          </p:nvPr>
        </p:nvSpPr>
        <p:spPr/>
        <p:txBody>
          <a:bodyPr/>
          <a:lstStyle/>
          <a:p>
            <a:fld id="{294A09A9-5501-47C1-A89A-A340965A2BE2}" type="slidenum">
              <a:rPr lang="en-US" smtClean="0"/>
              <a:pPr/>
              <a:t>17</a:t>
            </a:fld>
            <a:endParaRPr lang="en-US" dirty="0">
              <a:latin typeface="+mn-lt"/>
            </a:endParaRPr>
          </a:p>
        </p:txBody>
      </p:sp>
      <p:pic>
        <p:nvPicPr>
          <p:cNvPr id="5" name="Picture 4">
            <a:extLst>
              <a:ext uri="{FF2B5EF4-FFF2-40B4-BE49-F238E27FC236}">
                <a16:creationId xmlns:a16="http://schemas.microsoft.com/office/drawing/2014/main" id="{AA296C59-CCFD-591D-FB1C-0F2136872CB5}"/>
              </a:ext>
            </a:extLst>
          </p:cNvPr>
          <p:cNvPicPr>
            <a:picLocks noChangeAspect="1"/>
          </p:cNvPicPr>
          <p:nvPr/>
        </p:nvPicPr>
        <p:blipFill>
          <a:blip r:embed="rId3"/>
          <a:stretch>
            <a:fillRect/>
          </a:stretch>
        </p:blipFill>
        <p:spPr>
          <a:xfrm>
            <a:off x="180008" y="218418"/>
            <a:ext cx="8018620" cy="4120825"/>
          </a:xfrm>
          <a:prstGeom prst="rect">
            <a:avLst/>
          </a:prstGeom>
        </p:spPr>
      </p:pic>
      <p:pic>
        <p:nvPicPr>
          <p:cNvPr id="10" name="Picture 9">
            <a:extLst>
              <a:ext uri="{FF2B5EF4-FFF2-40B4-BE49-F238E27FC236}">
                <a16:creationId xmlns:a16="http://schemas.microsoft.com/office/drawing/2014/main" id="{7B808F10-342B-5E1F-23B6-DF399D01ACAB}"/>
              </a:ext>
            </a:extLst>
          </p:cNvPr>
          <p:cNvPicPr>
            <a:picLocks noChangeAspect="1"/>
          </p:cNvPicPr>
          <p:nvPr/>
        </p:nvPicPr>
        <p:blipFill>
          <a:blip r:embed="rId4"/>
          <a:srcRect l="10701" t="6640" r="5178" b="9343"/>
          <a:stretch/>
        </p:blipFill>
        <p:spPr>
          <a:xfrm>
            <a:off x="8144193" y="385409"/>
            <a:ext cx="4040051" cy="3488322"/>
          </a:xfrm>
          <a:prstGeom prst="rect">
            <a:avLst/>
          </a:prstGeom>
        </p:spPr>
      </p:pic>
      <p:pic>
        <p:nvPicPr>
          <p:cNvPr id="12" name="Picture 11">
            <a:extLst>
              <a:ext uri="{FF2B5EF4-FFF2-40B4-BE49-F238E27FC236}">
                <a16:creationId xmlns:a16="http://schemas.microsoft.com/office/drawing/2014/main" id="{70FD71F3-D58E-3F55-A1C5-8B5624802F63}"/>
              </a:ext>
            </a:extLst>
          </p:cNvPr>
          <p:cNvPicPr>
            <a:picLocks noChangeAspect="1"/>
          </p:cNvPicPr>
          <p:nvPr/>
        </p:nvPicPr>
        <p:blipFill>
          <a:blip r:embed="rId5"/>
          <a:stretch>
            <a:fillRect/>
          </a:stretch>
        </p:blipFill>
        <p:spPr>
          <a:xfrm>
            <a:off x="10594585" y="3774371"/>
            <a:ext cx="1417407" cy="2557849"/>
          </a:xfrm>
          <a:prstGeom prst="rect">
            <a:avLst/>
          </a:prstGeom>
        </p:spPr>
      </p:pic>
    </p:spTree>
    <p:extLst>
      <p:ext uri="{BB962C8B-B14F-4D97-AF65-F5344CB8AC3E}">
        <p14:creationId xmlns:p14="http://schemas.microsoft.com/office/powerpoint/2010/main" val="309903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1D5E6-1502-EE95-0A03-4C30ED47C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E8933-983A-0CD7-93E6-628BA2B5B2C9}"/>
              </a:ext>
            </a:extLst>
          </p:cNvPr>
          <p:cNvSpPr>
            <a:spLocks noGrp="1"/>
          </p:cNvSpPr>
          <p:nvPr>
            <p:ph type="title"/>
          </p:nvPr>
        </p:nvSpPr>
        <p:spPr>
          <a:xfrm>
            <a:off x="594360" y="278129"/>
            <a:ext cx="9778365" cy="688352"/>
          </a:xfrm>
        </p:spPr>
        <p:txBody>
          <a:bodyPr/>
          <a:lstStyle/>
          <a:p>
            <a:r>
              <a:rPr lang="en-US" dirty="0"/>
              <a:t>Price Analysis by Year</a:t>
            </a:r>
          </a:p>
        </p:txBody>
      </p:sp>
      <p:sp>
        <p:nvSpPr>
          <p:cNvPr id="6" name="Slide Number Placeholder 5">
            <a:extLst>
              <a:ext uri="{FF2B5EF4-FFF2-40B4-BE49-F238E27FC236}">
                <a16:creationId xmlns:a16="http://schemas.microsoft.com/office/drawing/2014/main" id="{4071D299-0A8B-9BE1-8AB6-6959B688F6AB}"/>
              </a:ext>
            </a:extLst>
          </p:cNvPr>
          <p:cNvSpPr>
            <a:spLocks noGrp="1"/>
          </p:cNvSpPr>
          <p:nvPr>
            <p:ph type="sldNum" sz="quarter" idx="12"/>
          </p:nvPr>
        </p:nvSpPr>
        <p:spPr/>
        <p:txBody>
          <a:bodyPr/>
          <a:lstStyle/>
          <a:p>
            <a:fld id="{294A09A9-5501-47C1-A89A-A340965A2BE2}" type="slidenum">
              <a:rPr lang="en-US" smtClean="0"/>
              <a:pPr/>
              <a:t>18</a:t>
            </a:fld>
            <a:endParaRPr lang="en-US" dirty="0">
              <a:latin typeface="+mn-lt"/>
            </a:endParaRPr>
          </a:p>
        </p:txBody>
      </p:sp>
      <p:pic>
        <p:nvPicPr>
          <p:cNvPr id="7" name="Picture 6">
            <a:extLst>
              <a:ext uri="{FF2B5EF4-FFF2-40B4-BE49-F238E27FC236}">
                <a16:creationId xmlns:a16="http://schemas.microsoft.com/office/drawing/2014/main" id="{53B02C79-F0CF-C70A-91E6-CF5FDAEBD131}"/>
              </a:ext>
            </a:extLst>
          </p:cNvPr>
          <p:cNvPicPr>
            <a:picLocks noChangeAspect="1"/>
          </p:cNvPicPr>
          <p:nvPr/>
        </p:nvPicPr>
        <p:blipFill>
          <a:blip r:embed="rId3"/>
          <a:stretch>
            <a:fillRect/>
          </a:stretch>
        </p:blipFill>
        <p:spPr>
          <a:xfrm>
            <a:off x="2176550" y="999731"/>
            <a:ext cx="7772400" cy="5791200"/>
          </a:xfrm>
          <a:prstGeom prst="rect">
            <a:avLst/>
          </a:prstGeom>
        </p:spPr>
      </p:pic>
    </p:spTree>
    <p:extLst>
      <p:ext uri="{BB962C8B-B14F-4D97-AF65-F5344CB8AC3E}">
        <p14:creationId xmlns:p14="http://schemas.microsoft.com/office/powerpoint/2010/main" val="1288444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F9C10-86B0-CBD2-8351-A9869B7AB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1E227-6E17-4297-68EE-2EA25AAEC10B}"/>
              </a:ext>
            </a:extLst>
          </p:cNvPr>
          <p:cNvSpPr>
            <a:spLocks noGrp="1"/>
          </p:cNvSpPr>
          <p:nvPr>
            <p:ph type="title"/>
          </p:nvPr>
        </p:nvSpPr>
        <p:spPr>
          <a:xfrm>
            <a:off x="594360" y="278129"/>
            <a:ext cx="9778365" cy="688352"/>
          </a:xfrm>
        </p:spPr>
        <p:txBody>
          <a:bodyPr/>
          <a:lstStyle/>
          <a:p>
            <a:r>
              <a:rPr lang="en-US" dirty="0"/>
              <a:t>Price vs Mileage</a:t>
            </a:r>
          </a:p>
        </p:txBody>
      </p:sp>
      <p:sp>
        <p:nvSpPr>
          <p:cNvPr id="6" name="Slide Number Placeholder 5">
            <a:extLst>
              <a:ext uri="{FF2B5EF4-FFF2-40B4-BE49-F238E27FC236}">
                <a16:creationId xmlns:a16="http://schemas.microsoft.com/office/drawing/2014/main" id="{67375DBA-91F4-B3DD-2738-FC19BE99344F}"/>
              </a:ext>
            </a:extLst>
          </p:cNvPr>
          <p:cNvSpPr>
            <a:spLocks noGrp="1"/>
          </p:cNvSpPr>
          <p:nvPr>
            <p:ph type="sldNum" sz="quarter" idx="12"/>
          </p:nvPr>
        </p:nvSpPr>
        <p:spPr/>
        <p:txBody>
          <a:bodyPr/>
          <a:lstStyle/>
          <a:p>
            <a:fld id="{294A09A9-5501-47C1-A89A-A340965A2BE2}" type="slidenum">
              <a:rPr lang="en-US" smtClean="0"/>
              <a:pPr/>
              <a:t>19</a:t>
            </a:fld>
            <a:endParaRPr lang="en-US" dirty="0">
              <a:latin typeface="+mn-lt"/>
            </a:endParaRPr>
          </a:p>
        </p:txBody>
      </p:sp>
      <p:pic>
        <p:nvPicPr>
          <p:cNvPr id="8" name="Picture 7">
            <a:extLst>
              <a:ext uri="{FF2B5EF4-FFF2-40B4-BE49-F238E27FC236}">
                <a16:creationId xmlns:a16="http://schemas.microsoft.com/office/drawing/2014/main" id="{0E13D77E-F087-6B18-63DD-11136CF13F75}"/>
              </a:ext>
            </a:extLst>
          </p:cNvPr>
          <p:cNvPicPr>
            <a:picLocks noChangeAspect="1"/>
          </p:cNvPicPr>
          <p:nvPr/>
        </p:nvPicPr>
        <p:blipFill>
          <a:blip r:embed="rId3"/>
          <a:stretch>
            <a:fillRect/>
          </a:stretch>
        </p:blipFill>
        <p:spPr>
          <a:xfrm>
            <a:off x="6924769" y="736212"/>
            <a:ext cx="5175815" cy="3092768"/>
          </a:xfrm>
          <a:prstGeom prst="rect">
            <a:avLst/>
          </a:prstGeom>
        </p:spPr>
      </p:pic>
      <p:pic>
        <p:nvPicPr>
          <p:cNvPr id="10" name="Picture 9">
            <a:extLst>
              <a:ext uri="{FF2B5EF4-FFF2-40B4-BE49-F238E27FC236}">
                <a16:creationId xmlns:a16="http://schemas.microsoft.com/office/drawing/2014/main" id="{068597AF-FC2F-F3CF-6D10-7AF549AB30C0}"/>
              </a:ext>
            </a:extLst>
          </p:cNvPr>
          <p:cNvPicPr>
            <a:picLocks noChangeAspect="1"/>
          </p:cNvPicPr>
          <p:nvPr/>
        </p:nvPicPr>
        <p:blipFill>
          <a:blip r:embed="rId4"/>
          <a:stretch>
            <a:fillRect/>
          </a:stretch>
        </p:blipFill>
        <p:spPr>
          <a:xfrm>
            <a:off x="0" y="4948301"/>
            <a:ext cx="7029450" cy="1285875"/>
          </a:xfrm>
          <a:prstGeom prst="rect">
            <a:avLst/>
          </a:prstGeom>
        </p:spPr>
      </p:pic>
      <p:pic>
        <p:nvPicPr>
          <p:cNvPr id="12" name="Picture 11">
            <a:extLst>
              <a:ext uri="{FF2B5EF4-FFF2-40B4-BE49-F238E27FC236}">
                <a16:creationId xmlns:a16="http://schemas.microsoft.com/office/drawing/2014/main" id="{03A5844B-26D3-E05E-2935-CFCF63BD0D4F}"/>
              </a:ext>
            </a:extLst>
          </p:cNvPr>
          <p:cNvPicPr>
            <a:picLocks noChangeAspect="1"/>
          </p:cNvPicPr>
          <p:nvPr/>
        </p:nvPicPr>
        <p:blipFill>
          <a:blip r:embed="rId5"/>
          <a:stretch>
            <a:fillRect/>
          </a:stretch>
        </p:blipFill>
        <p:spPr>
          <a:xfrm>
            <a:off x="7608743" y="4089298"/>
            <a:ext cx="3246120" cy="2577321"/>
          </a:xfrm>
          <a:prstGeom prst="rect">
            <a:avLst/>
          </a:prstGeom>
        </p:spPr>
      </p:pic>
      <p:grpSp>
        <p:nvGrpSpPr>
          <p:cNvPr id="5" name="Group 4">
            <a:extLst>
              <a:ext uri="{FF2B5EF4-FFF2-40B4-BE49-F238E27FC236}">
                <a16:creationId xmlns:a16="http://schemas.microsoft.com/office/drawing/2014/main" id="{CCBA5AB3-AF14-2917-CDE2-CB782EC4F037}"/>
              </a:ext>
            </a:extLst>
          </p:cNvPr>
          <p:cNvGrpSpPr/>
          <p:nvPr/>
        </p:nvGrpSpPr>
        <p:grpSpPr>
          <a:xfrm>
            <a:off x="-2070" y="1165987"/>
            <a:ext cx="6953250" cy="3261233"/>
            <a:chOff x="-2070" y="1165987"/>
            <a:chExt cx="6953250" cy="3261233"/>
          </a:xfrm>
        </p:grpSpPr>
        <p:pic>
          <p:nvPicPr>
            <p:cNvPr id="4" name="Picture 3">
              <a:extLst>
                <a:ext uri="{FF2B5EF4-FFF2-40B4-BE49-F238E27FC236}">
                  <a16:creationId xmlns:a16="http://schemas.microsoft.com/office/drawing/2014/main" id="{26B8AA3F-B11D-AEE2-5F44-C2DB8F98A590}"/>
                </a:ext>
              </a:extLst>
            </p:cNvPr>
            <p:cNvPicPr>
              <a:picLocks noChangeAspect="1"/>
            </p:cNvPicPr>
            <p:nvPr/>
          </p:nvPicPr>
          <p:blipFill>
            <a:blip r:embed="rId6"/>
            <a:srcRect b="12208"/>
            <a:stretch/>
          </p:blipFill>
          <p:spPr>
            <a:xfrm>
              <a:off x="-2070" y="1165987"/>
              <a:ext cx="6953250" cy="3261233"/>
            </a:xfrm>
            <a:prstGeom prst="rect">
              <a:avLst/>
            </a:prstGeom>
          </p:spPr>
        </p:pic>
        <p:sp>
          <p:nvSpPr>
            <p:cNvPr id="3" name="Rectangle 2">
              <a:extLst>
                <a:ext uri="{FF2B5EF4-FFF2-40B4-BE49-F238E27FC236}">
                  <a16:creationId xmlns:a16="http://schemas.microsoft.com/office/drawing/2014/main" id="{8761BE66-E012-AA92-8E63-0DA2FCD500EB}"/>
                </a:ext>
              </a:extLst>
            </p:cNvPr>
            <p:cNvSpPr/>
            <p:nvPr/>
          </p:nvSpPr>
          <p:spPr>
            <a:xfrm>
              <a:off x="3329940" y="3828980"/>
              <a:ext cx="1805940" cy="202000"/>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03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Load and Exploring Dataset</a:t>
            </a:r>
          </a:p>
          <a:p>
            <a:r>
              <a:rPr lang="en-US" dirty="0"/>
              <a:t>Data Preprocessing</a:t>
            </a:r>
          </a:p>
          <a:p>
            <a:r>
              <a:rPr lang="en-US" dirty="0"/>
              <a:t>Visualization</a:t>
            </a:r>
          </a:p>
          <a:p>
            <a:r>
              <a:rPr lang="en-US" dirty="0"/>
              <a:t>Conclusion</a:t>
            </a:r>
          </a:p>
        </p:txBody>
      </p:sp>
      <p:sp>
        <p:nvSpPr>
          <p:cNvPr id="5" name="Slide Number Placeholder 4">
            <a:extLst>
              <a:ext uri="{FF2B5EF4-FFF2-40B4-BE49-F238E27FC236}">
                <a16:creationId xmlns:a16="http://schemas.microsoft.com/office/drawing/2014/main" id="{79F52A9D-2DFD-2893-2D77-EB1E61941F21}"/>
              </a:ext>
            </a:extLst>
          </p:cNvPr>
          <p:cNvSpPr>
            <a:spLocks noGrp="1"/>
          </p:cNvSpPr>
          <p:nvPr>
            <p:ph type="sldNum" sz="quarter" idx="2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05C1-41CE-B23B-0E25-4AC3B8CB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33B74-A1F3-0FD2-F139-BC36D5938939}"/>
              </a:ext>
            </a:extLst>
          </p:cNvPr>
          <p:cNvSpPr>
            <a:spLocks noGrp="1"/>
          </p:cNvSpPr>
          <p:nvPr>
            <p:ph type="title"/>
          </p:nvPr>
        </p:nvSpPr>
        <p:spPr>
          <a:xfrm>
            <a:off x="594360" y="278129"/>
            <a:ext cx="10627822" cy="688352"/>
          </a:xfrm>
        </p:spPr>
        <p:txBody>
          <a:bodyPr/>
          <a:lstStyle/>
          <a:p>
            <a:r>
              <a:rPr lang="en-US" dirty="0"/>
              <a:t>Price Distribution by Cars Brand and Year</a:t>
            </a:r>
          </a:p>
        </p:txBody>
      </p:sp>
      <p:sp>
        <p:nvSpPr>
          <p:cNvPr id="6" name="Slide Number Placeholder 5">
            <a:extLst>
              <a:ext uri="{FF2B5EF4-FFF2-40B4-BE49-F238E27FC236}">
                <a16:creationId xmlns:a16="http://schemas.microsoft.com/office/drawing/2014/main" id="{A8CA09E4-96AE-8B1D-488A-074DC0B46751}"/>
              </a:ext>
            </a:extLst>
          </p:cNvPr>
          <p:cNvSpPr>
            <a:spLocks noGrp="1"/>
          </p:cNvSpPr>
          <p:nvPr>
            <p:ph type="sldNum" sz="quarter" idx="12"/>
          </p:nvPr>
        </p:nvSpPr>
        <p:spPr/>
        <p:txBody>
          <a:bodyPr/>
          <a:lstStyle/>
          <a:p>
            <a:fld id="{294A09A9-5501-47C1-A89A-A340965A2BE2}" type="slidenum">
              <a:rPr lang="en-US" smtClean="0"/>
              <a:pPr/>
              <a:t>20</a:t>
            </a:fld>
            <a:endParaRPr lang="en-US" dirty="0">
              <a:latin typeface="+mn-lt"/>
            </a:endParaRPr>
          </a:p>
        </p:txBody>
      </p:sp>
      <p:pic>
        <p:nvPicPr>
          <p:cNvPr id="5" name="Picture 4">
            <a:extLst>
              <a:ext uri="{FF2B5EF4-FFF2-40B4-BE49-F238E27FC236}">
                <a16:creationId xmlns:a16="http://schemas.microsoft.com/office/drawing/2014/main" id="{375DF1F0-6738-A4B6-71AC-6614AE33AE42}"/>
              </a:ext>
            </a:extLst>
          </p:cNvPr>
          <p:cNvPicPr>
            <a:picLocks noChangeAspect="1"/>
          </p:cNvPicPr>
          <p:nvPr/>
        </p:nvPicPr>
        <p:blipFill>
          <a:blip r:embed="rId3"/>
          <a:stretch>
            <a:fillRect/>
          </a:stretch>
        </p:blipFill>
        <p:spPr>
          <a:xfrm>
            <a:off x="138165" y="966481"/>
            <a:ext cx="7562294" cy="2749925"/>
          </a:xfrm>
          <a:prstGeom prst="rect">
            <a:avLst/>
          </a:prstGeom>
        </p:spPr>
      </p:pic>
      <p:pic>
        <p:nvPicPr>
          <p:cNvPr id="9" name="Picture 8">
            <a:extLst>
              <a:ext uri="{FF2B5EF4-FFF2-40B4-BE49-F238E27FC236}">
                <a16:creationId xmlns:a16="http://schemas.microsoft.com/office/drawing/2014/main" id="{40F0544E-F733-FFA2-4F5F-959057473590}"/>
              </a:ext>
            </a:extLst>
          </p:cNvPr>
          <p:cNvPicPr>
            <a:picLocks noChangeAspect="1"/>
          </p:cNvPicPr>
          <p:nvPr/>
        </p:nvPicPr>
        <p:blipFill>
          <a:blip r:embed="rId4"/>
          <a:stretch>
            <a:fillRect/>
          </a:stretch>
        </p:blipFill>
        <p:spPr>
          <a:xfrm>
            <a:off x="8168056" y="1029189"/>
            <a:ext cx="3429584" cy="5636029"/>
          </a:xfrm>
          <a:prstGeom prst="rect">
            <a:avLst/>
          </a:prstGeom>
        </p:spPr>
      </p:pic>
      <p:pic>
        <p:nvPicPr>
          <p:cNvPr id="13" name="Picture 12">
            <a:extLst>
              <a:ext uri="{FF2B5EF4-FFF2-40B4-BE49-F238E27FC236}">
                <a16:creationId xmlns:a16="http://schemas.microsoft.com/office/drawing/2014/main" id="{A9058FAC-5B02-D330-AB9B-996E6C4CAD69}"/>
              </a:ext>
            </a:extLst>
          </p:cNvPr>
          <p:cNvPicPr>
            <a:picLocks noChangeAspect="1"/>
          </p:cNvPicPr>
          <p:nvPr/>
        </p:nvPicPr>
        <p:blipFill>
          <a:blip r:embed="rId5"/>
          <a:srcRect t="14366"/>
          <a:stretch/>
        </p:blipFill>
        <p:spPr>
          <a:xfrm>
            <a:off x="1117600" y="3976998"/>
            <a:ext cx="6487374" cy="2896242"/>
          </a:xfrm>
          <a:prstGeom prst="rect">
            <a:avLst/>
          </a:prstGeom>
        </p:spPr>
      </p:pic>
      <p:pic>
        <p:nvPicPr>
          <p:cNvPr id="4" name="Picture 3">
            <a:extLst>
              <a:ext uri="{FF2B5EF4-FFF2-40B4-BE49-F238E27FC236}">
                <a16:creationId xmlns:a16="http://schemas.microsoft.com/office/drawing/2014/main" id="{301DA665-A75D-3B78-104E-C0C7DB32BF97}"/>
              </a:ext>
            </a:extLst>
          </p:cNvPr>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40000" contrast="20000"/>
                    </a14:imgEffect>
                  </a14:imgLayer>
                </a14:imgProps>
              </a:ext>
            </a:extLst>
          </a:blip>
          <a:stretch>
            <a:fillRect/>
          </a:stretch>
        </p:blipFill>
        <p:spPr>
          <a:xfrm>
            <a:off x="1117600" y="3647865"/>
            <a:ext cx="3011170" cy="444396"/>
          </a:xfrm>
          <a:prstGeom prst="rect">
            <a:avLst/>
          </a:prstGeom>
        </p:spPr>
      </p:pic>
    </p:spTree>
    <p:extLst>
      <p:ext uri="{BB962C8B-B14F-4D97-AF65-F5344CB8AC3E}">
        <p14:creationId xmlns:p14="http://schemas.microsoft.com/office/powerpoint/2010/main" val="14932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0C4-6CE7-F0B5-F0FD-93FDA929CE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9EBE4-039E-56D3-E4FC-0F9C6FBB4E03}"/>
              </a:ext>
            </a:extLst>
          </p:cNvPr>
          <p:cNvSpPr>
            <a:spLocks noGrp="1"/>
          </p:cNvSpPr>
          <p:nvPr>
            <p:ph type="title"/>
          </p:nvPr>
        </p:nvSpPr>
        <p:spPr>
          <a:xfrm>
            <a:off x="594360" y="278129"/>
            <a:ext cx="9778365" cy="688352"/>
          </a:xfrm>
        </p:spPr>
        <p:txBody>
          <a:bodyPr/>
          <a:lstStyle/>
          <a:p>
            <a:r>
              <a:rPr lang="en-US" dirty="0"/>
              <a:t>Average Price by Car Model</a:t>
            </a:r>
          </a:p>
        </p:txBody>
      </p:sp>
      <p:sp>
        <p:nvSpPr>
          <p:cNvPr id="6" name="Slide Number Placeholder 5">
            <a:extLst>
              <a:ext uri="{FF2B5EF4-FFF2-40B4-BE49-F238E27FC236}">
                <a16:creationId xmlns:a16="http://schemas.microsoft.com/office/drawing/2014/main" id="{77D7DC2E-5BB2-1AB4-3672-541418728132}"/>
              </a:ext>
            </a:extLst>
          </p:cNvPr>
          <p:cNvSpPr>
            <a:spLocks noGrp="1"/>
          </p:cNvSpPr>
          <p:nvPr>
            <p:ph type="sldNum" sz="quarter" idx="12"/>
          </p:nvPr>
        </p:nvSpPr>
        <p:spPr/>
        <p:txBody>
          <a:bodyPr/>
          <a:lstStyle/>
          <a:p>
            <a:fld id="{294A09A9-5501-47C1-A89A-A340965A2BE2}" type="slidenum">
              <a:rPr lang="en-US" smtClean="0"/>
              <a:pPr/>
              <a:t>21</a:t>
            </a:fld>
            <a:endParaRPr lang="en-US" dirty="0">
              <a:latin typeface="+mn-lt"/>
            </a:endParaRPr>
          </a:p>
        </p:txBody>
      </p:sp>
      <p:pic>
        <p:nvPicPr>
          <p:cNvPr id="5" name="Picture 4">
            <a:extLst>
              <a:ext uri="{FF2B5EF4-FFF2-40B4-BE49-F238E27FC236}">
                <a16:creationId xmlns:a16="http://schemas.microsoft.com/office/drawing/2014/main" id="{2BB31D5C-B016-8DCC-2C73-09BD9BE9CAD6}"/>
              </a:ext>
            </a:extLst>
          </p:cNvPr>
          <p:cNvPicPr>
            <a:picLocks noChangeAspect="1"/>
          </p:cNvPicPr>
          <p:nvPr/>
        </p:nvPicPr>
        <p:blipFill>
          <a:blip r:embed="rId3"/>
          <a:stretch>
            <a:fillRect/>
          </a:stretch>
        </p:blipFill>
        <p:spPr>
          <a:xfrm>
            <a:off x="487680" y="1046947"/>
            <a:ext cx="8070743" cy="2602403"/>
          </a:xfrm>
          <a:prstGeom prst="rect">
            <a:avLst/>
          </a:prstGeom>
        </p:spPr>
      </p:pic>
      <p:pic>
        <p:nvPicPr>
          <p:cNvPr id="9" name="Picture 8">
            <a:extLst>
              <a:ext uri="{FF2B5EF4-FFF2-40B4-BE49-F238E27FC236}">
                <a16:creationId xmlns:a16="http://schemas.microsoft.com/office/drawing/2014/main" id="{3E4A2EC9-CD82-0D49-CBF6-0A30580032EF}"/>
              </a:ext>
            </a:extLst>
          </p:cNvPr>
          <p:cNvPicPr>
            <a:picLocks noChangeAspect="1"/>
          </p:cNvPicPr>
          <p:nvPr/>
        </p:nvPicPr>
        <p:blipFill>
          <a:blip r:embed="rId4"/>
          <a:stretch>
            <a:fillRect/>
          </a:stretch>
        </p:blipFill>
        <p:spPr>
          <a:xfrm>
            <a:off x="3488476" y="3163654"/>
            <a:ext cx="7036649" cy="3654263"/>
          </a:xfrm>
          <a:prstGeom prst="rect">
            <a:avLst/>
          </a:prstGeom>
        </p:spPr>
      </p:pic>
    </p:spTree>
    <p:extLst>
      <p:ext uri="{BB962C8B-B14F-4D97-AF65-F5344CB8AC3E}">
        <p14:creationId xmlns:p14="http://schemas.microsoft.com/office/powerpoint/2010/main" val="383536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7B2C6-DBFB-BA01-FB88-C90C14956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D7A91-49A4-A690-A45A-648D934CD2CB}"/>
              </a:ext>
            </a:extLst>
          </p:cNvPr>
          <p:cNvSpPr>
            <a:spLocks noGrp="1"/>
          </p:cNvSpPr>
          <p:nvPr>
            <p:ph type="title"/>
          </p:nvPr>
        </p:nvSpPr>
        <p:spPr>
          <a:xfrm>
            <a:off x="594360" y="278129"/>
            <a:ext cx="9778365" cy="688352"/>
          </a:xfrm>
        </p:spPr>
        <p:txBody>
          <a:bodyPr/>
          <a:lstStyle/>
          <a:p>
            <a:r>
              <a:rPr lang="en-US" dirty="0"/>
              <a:t>Price Distribution by Color</a:t>
            </a:r>
          </a:p>
        </p:txBody>
      </p:sp>
      <p:sp>
        <p:nvSpPr>
          <p:cNvPr id="6" name="Slide Number Placeholder 5">
            <a:extLst>
              <a:ext uri="{FF2B5EF4-FFF2-40B4-BE49-F238E27FC236}">
                <a16:creationId xmlns:a16="http://schemas.microsoft.com/office/drawing/2014/main" id="{81925734-5EF0-94AF-EBDC-5CAD26900DFB}"/>
              </a:ext>
            </a:extLst>
          </p:cNvPr>
          <p:cNvSpPr>
            <a:spLocks noGrp="1"/>
          </p:cNvSpPr>
          <p:nvPr>
            <p:ph type="sldNum" sz="quarter" idx="12"/>
          </p:nvPr>
        </p:nvSpPr>
        <p:spPr/>
        <p:txBody>
          <a:bodyPr/>
          <a:lstStyle/>
          <a:p>
            <a:fld id="{294A09A9-5501-47C1-A89A-A340965A2BE2}" type="slidenum">
              <a:rPr lang="en-US" smtClean="0"/>
              <a:pPr/>
              <a:t>22</a:t>
            </a:fld>
            <a:endParaRPr lang="en-US" dirty="0">
              <a:latin typeface="+mn-lt"/>
            </a:endParaRPr>
          </a:p>
        </p:txBody>
      </p:sp>
      <p:pic>
        <p:nvPicPr>
          <p:cNvPr id="4" name="Picture 3">
            <a:extLst>
              <a:ext uri="{FF2B5EF4-FFF2-40B4-BE49-F238E27FC236}">
                <a16:creationId xmlns:a16="http://schemas.microsoft.com/office/drawing/2014/main" id="{EBC1E05B-B52C-493F-5C16-85FA1BCD762F}"/>
              </a:ext>
            </a:extLst>
          </p:cNvPr>
          <p:cNvPicPr>
            <a:picLocks noChangeAspect="1"/>
          </p:cNvPicPr>
          <p:nvPr/>
        </p:nvPicPr>
        <p:blipFill>
          <a:blip r:embed="rId3"/>
          <a:srcRect b="2147"/>
          <a:stretch/>
        </p:blipFill>
        <p:spPr>
          <a:xfrm>
            <a:off x="1819275" y="925841"/>
            <a:ext cx="7933199" cy="5954121"/>
          </a:xfrm>
          <a:prstGeom prst="rect">
            <a:avLst/>
          </a:prstGeom>
        </p:spPr>
      </p:pic>
    </p:spTree>
    <p:extLst>
      <p:ext uri="{BB962C8B-B14F-4D97-AF65-F5344CB8AC3E}">
        <p14:creationId xmlns:p14="http://schemas.microsoft.com/office/powerpoint/2010/main" val="962754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77E9E-8C16-8CA1-DFD6-9E911E970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5E3EA-17F9-6717-37AD-72B6E9D338EB}"/>
              </a:ext>
            </a:extLst>
          </p:cNvPr>
          <p:cNvSpPr>
            <a:spLocks noGrp="1"/>
          </p:cNvSpPr>
          <p:nvPr>
            <p:ph type="title"/>
          </p:nvPr>
        </p:nvSpPr>
        <p:spPr>
          <a:xfrm>
            <a:off x="594360" y="278129"/>
            <a:ext cx="9778365" cy="688352"/>
          </a:xfrm>
        </p:spPr>
        <p:txBody>
          <a:bodyPr/>
          <a:lstStyle/>
          <a:p>
            <a:r>
              <a:rPr lang="en-US" dirty="0"/>
              <a:t>Car Brands by Color</a:t>
            </a:r>
          </a:p>
        </p:txBody>
      </p:sp>
      <p:sp>
        <p:nvSpPr>
          <p:cNvPr id="6" name="Slide Number Placeholder 5">
            <a:extLst>
              <a:ext uri="{FF2B5EF4-FFF2-40B4-BE49-F238E27FC236}">
                <a16:creationId xmlns:a16="http://schemas.microsoft.com/office/drawing/2014/main" id="{89FD4B41-4887-2BD9-433E-F03AAE78B558}"/>
              </a:ext>
            </a:extLst>
          </p:cNvPr>
          <p:cNvSpPr>
            <a:spLocks noGrp="1"/>
          </p:cNvSpPr>
          <p:nvPr>
            <p:ph type="sldNum" sz="quarter" idx="12"/>
          </p:nvPr>
        </p:nvSpPr>
        <p:spPr/>
        <p:txBody>
          <a:bodyPr/>
          <a:lstStyle/>
          <a:p>
            <a:fld id="{294A09A9-5501-47C1-A89A-A340965A2BE2}" type="slidenum">
              <a:rPr lang="en-US" smtClean="0"/>
              <a:pPr/>
              <a:t>23</a:t>
            </a:fld>
            <a:endParaRPr lang="en-US" dirty="0">
              <a:latin typeface="+mn-lt"/>
            </a:endParaRPr>
          </a:p>
        </p:txBody>
      </p:sp>
      <p:pic>
        <p:nvPicPr>
          <p:cNvPr id="5" name="Picture 4">
            <a:extLst>
              <a:ext uri="{FF2B5EF4-FFF2-40B4-BE49-F238E27FC236}">
                <a16:creationId xmlns:a16="http://schemas.microsoft.com/office/drawing/2014/main" id="{9DFA8BB8-8377-C1EE-2A29-6378490701E0}"/>
              </a:ext>
            </a:extLst>
          </p:cNvPr>
          <p:cNvPicPr>
            <a:picLocks noChangeAspect="1"/>
          </p:cNvPicPr>
          <p:nvPr/>
        </p:nvPicPr>
        <p:blipFill>
          <a:blip r:embed="rId3"/>
          <a:stretch>
            <a:fillRect/>
          </a:stretch>
        </p:blipFill>
        <p:spPr>
          <a:xfrm>
            <a:off x="3117964" y="1063625"/>
            <a:ext cx="7838209" cy="5794375"/>
          </a:xfrm>
          <a:prstGeom prst="rect">
            <a:avLst/>
          </a:prstGeom>
        </p:spPr>
      </p:pic>
    </p:spTree>
    <p:extLst>
      <p:ext uri="{BB962C8B-B14F-4D97-AF65-F5344CB8AC3E}">
        <p14:creationId xmlns:p14="http://schemas.microsoft.com/office/powerpoint/2010/main" val="385432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7E4BC-C4D3-9B1E-BC45-D178364F09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B93433-18DA-7CD5-C4EA-1159492D094A}"/>
              </a:ext>
            </a:extLst>
          </p:cNvPr>
          <p:cNvSpPr>
            <a:spLocks noGrp="1"/>
          </p:cNvSpPr>
          <p:nvPr>
            <p:ph type="sldNum" sz="quarter" idx="12"/>
          </p:nvPr>
        </p:nvSpPr>
        <p:spPr/>
        <p:txBody>
          <a:bodyPr/>
          <a:lstStyle/>
          <a:p>
            <a:fld id="{294A09A9-5501-47C1-A89A-A340965A2BE2}" type="slidenum">
              <a:rPr lang="en-US" smtClean="0"/>
              <a:pPr/>
              <a:t>24</a:t>
            </a:fld>
            <a:endParaRPr lang="en-US" dirty="0">
              <a:latin typeface="+mn-lt"/>
            </a:endParaRPr>
          </a:p>
        </p:txBody>
      </p:sp>
      <p:sp>
        <p:nvSpPr>
          <p:cNvPr id="2" name="Title 1">
            <a:extLst>
              <a:ext uri="{FF2B5EF4-FFF2-40B4-BE49-F238E27FC236}">
                <a16:creationId xmlns:a16="http://schemas.microsoft.com/office/drawing/2014/main" id="{BF8DDC15-D3BB-7A89-06C2-BFA744F7106C}"/>
              </a:ext>
            </a:extLst>
          </p:cNvPr>
          <p:cNvSpPr txBox="1">
            <a:spLocks/>
          </p:cNvSpPr>
          <p:nvPr/>
        </p:nvSpPr>
        <p:spPr>
          <a:xfrm>
            <a:off x="269527" y="970280"/>
            <a:ext cx="5287993" cy="120429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Compare Two Categorical Variable</a:t>
            </a:r>
          </a:p>
        </p:txBody>
      </p:sp>
      <p:pic>
        <p:nvPicPr>
          <p:cNvPr id="13" name="Picture 12">
            <a:extLst>
              <a:ext uri="{FF2B5EF4-FFF2-40B4-BE49-F238E27FC236}">
                <a16:creationId xmlns:a16="http://schemas.microsoft.com/office/drawing/2014/main" id="{78A5DA8B-EF10-C074-82CF-546AE5A96BD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22240" y="123288"/>
            <a:ext cx="6700233" cy="6611423"/>
          </a:xfrm>
          <a:prstGeom prst="rect">
            <a:avLst/>
          </a:prstGeom>
        </p:spPr>
      </p:pic>
    </p:spTree>
    <p:extLst>
      <p:ext uri="{BB962C8B-B14F-4D97-AF65-F5344CB8AC3E}">
        <p14:creationId xmlns:p14="http://schemas.microsoft.com/office/powerpoint/2010/main" val="872516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F2ECC-7DE7-ECB2-29EE-049E453752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450156-2E9B-F299-FC9B-36D3D23590EF}"/>
              </a:ext>
            </a:extLst>
          </p:cNvPr>
          <p:cNvSpPr>
            <a:spLocks noGrp="1"/>
          </p:cNvSpPr>
          <p:nvPr>
            <p:ph type="sldNum" sz="quarter" idx="12"/>
          </p:nvPr>
        </p:nvSpPr>
        <p:spPr/>
        <p:txBody>
          <a:bodyPr/>
          <a:lstStyle/>
          <a:p>
            <a:fld id="{294A09A9-5501-47C1-A89A-A340965A2BE2}" type="slidenum">
              <a:rPr lang="en-US" smtClean="0"/>
              <a:pPr/>
              <a:t>25</a:t>
            </a:fld>
            <a:endParaRPr lang="en-US" dirty="0">
              <a:latin typeface="+mn-lt"/>
            </a:endParaRPr>
          </a:p>
        </p:txBody>
      </p:sp>
      <p:sp>
        <p:nvSpPr>
          <p:cNvPr id="4" name="Title 1">
            <a:extLst>
              <a:ext uri="{FF2B5EF4-FFF2-40B4-BE49-F238E27FC236}">
                <a16:creationId xmlns:a16="http://schemas.microsoft.com/office/drawing/2014/main" id="{37A1344D-D95D-90AF-A28F-3D9C3EF77AD2}"/>
              </a:ext>
            </a:extLst>
          </p:cNvPr>
          <p:cNvSpPr>
            <a:spLocks noGrp="1"/>
          </p:cNvSpPr>
          <p:nvPr>
            <p:ph type="title"/>
          </p:nvPr>
        </p:nvSpPr>
        <p:spPr>
          <a:xfrm>
            <a:off x="592974" y="1325425"/>
            <a:ext cx="3723640" cy="688352"/>
          </a:xfrm>
        </p:spPr>
        <p:txBody>
          <a:bodyPr/>
          <a:lstStyle/>
          <a:p>
            <a:r>
              <a:rPr lang="en-US" dirty="0"/>
              <a:t>Comparison</a:t>
            </a:r>
          </a:p>
        </p:txBody>
      </p:sp>
      <p:pic>
        <p:nvPicPr>
          <p:cNvPr id="9" name="Picture 8">
            <a:extLst>
              <a:ext uri="{FF2B5EF4-FFF2-40B4-BE49-F238E27FC236}">
                <a16:creationId xmlns:a16="http://schemas.microsoft.com/office/drawing/2014/main" id="{BD575D71-E720-C6D5-2A75-04AAE0F9F962}"/>
              </a:ext>
            </a:extLst>
          </p:cNvPr>
          <p:cNvPicPr>
            <a:picLocks noChangeAspect="1"/>
          </p:cNvPicPr>
          <p:nvPr/>
        </p:nvPicPr>
        <p:blipFill>
          <a:blip r:embed="rId3"/>
          <a:stretch>
            <a:fillRect/>
          </a:stretch>
        </p:blipFill>
        <p:spPr>
          <a:xfrm>
            <a:off x="4560454" y="-71120"/>
            <a:ext cx="7016384" cy="3678305"/>
          </a:xfrm>
          <a:prstGeom prst="rect">
            <a:avLst/>
          </a:prstGeom>
        </p:spPr>
      </p:pic>
      <p:pic>
        <p:nvPicPr>
          <p:cNvPr id="5" name="Picture 4">
            <a:extLst>
              <a:ext uri="{FF2B5EF4-FFF2-40B4-BE49-F238E27FC236}">
                <a16:creationId xmlns:a16="http://schemas.microsoft.com/office/drawing/2014/main" id="{8E9A020E-0BA5-0BEA-83CF-F21ECE4C600B}"/>
              </a:ext>
            </a:extLst>
          </p:cNvPr>
          <p:cNvPicPr>
            <a:picLocks noChangeAspect="1"/>
          </p:cNvPicPr>
          <p:nvPr/>
        </p:nvPicPr>
        <p:blipFill>
          <a:blip r:embed="rId4"/>
          <a:srcRect t="3995" b="1994"/>
          <a:stretch/>
        </p:blipFill>
        <p:spPr>
          <a:xfrm>
            <a:off x="4532772" y="3505200"/>
            <a:ext cx="7075047" cy="3352800"/>
          </a:xfrm>
          <a:prstGeom prst="rect">
            <a:avLst/>
          </a:prstGeom>
        </p:spPr>
      </p:pic>
    </p:spTree>
    <p:extLst>
      <p:ext uri="{BB962C8B-B14F-4D97-AF65-F5344CB8AC3E}">
        <p14:creationId xmlns:p14="http://schemas.microsoft.com/office/powerpoint/2010/main" val="653687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181100"/>
            <a:ext cx="5410200" cy="751645"/>
          </a:xfrm>
        </p:spPr>
        <p:txBody>
          <a:bodyPr/>
          <a:lstStyle/>
          <a:p>
            <a:r>
              <a:rPr lang="en-US" dirty="0"/>
              <a:t>Conclusion</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4360" y="2339340"/>
            <a:ext cx="10583018" cy="4170875"/>
          </a:xfrm>
        </p:spPr>
        <p:txBody>
          <a:bodyPr>
            <a:normAutofit fontScale="85000" lnSpcReduction="10000"/>
          </a:bodyPr>
          <a:lstStyle/>
          <a:p>
            <a:r>
              <a:rPr lang="en-US" dirty="0"/>
              <a:t>Read and load data </a:t>
            </a:r>
          </a:p>
          <a:p>
            <a:pPr lvl="1"/>
            <a:r>
              <a:rPr lang="en-US" dirty="0"/>
              <a:t>Exploring and getting information about the data set</a:t>
            </a:r>
          </a:p>
          <a:p>
            <a:r>
              <a:rPr lang="en-US" dirty="0"/>
              <a:t>Data preprocessing</a:t>
            </a:r>
          </a:p>
          <a:p>
            <a:pPr lvl="1"/>
            <a:r>
              <a:rPr lang="en-US" dirty="0"/>
              <a:t>No missing data</a:t>
            </a:r>
          </a:p>
          <a:p>
            <a:pPr lvl="1"/>
            <a:r>
              <a:rPr lang="en-US" dirty="0"/>
              <a:t>Car ID column was removed</a:t>
            </a:r>
          </a:p>
          <a:p>
            <a:r>
              <a:rPr lang="en-US" dirty="0"/>
              <a:t>Visualization and getting information</a:t>
            </a:r>
          </a:p>
          <a:p>
            <a:pPr lvl="1"/>
            <a:r>
              <a:rPr lang="en-US" dirty="0"/>
              <a:t>Most cars are from Toyota brand</a:t>
            </a:r>
          </a:p>
          <a:p>
            <a:pPr lvl="1"/>
            <a:r>
              <a:rPr lang="en-US" dirty="0"/>
              <a:t>Most frequent car price is 18000</a:t>
            </a:r>
          </a:p>
          <a:p>
            <a:pPr lvl="1"/>
            <a:r>
              <a:rPr lang="en-US" dirty="0"/>
              <a:t>Correlation between milage and price shows that when the milage increases the price decreases.</a:t>
            </a:r>
          </a:p>
          <a:p>
            <a:pPr lvl="1"/>
            <a:r>
              <a:rPr lang="en-US" dirty="0"/>
              <a:t>Yellow cars seems to be limit edition and specific model while other colors offer greater variability in pricing probably du to wider mix of car models such as economy, luxury, or old cars.</a:t>
            </a:r>
          </a:p>
          <a:p>
            <a:pPr lvl="1"/>
            <a:r>
              <a:rPr lang="en-US" dirty="0"/>
              <a:t>Most manufactured cars are white and blue</a:t>
            </a:r>
          </a:p>
          <a:p>
            <a:pPr lvl="1"/>
            <a:r>
              <a:rPr lang="en-US" dirty="0"/>
              <a:t>The peak at price 18000 reflects a popular mid-range vehicle segment, probably balancing affordability and features. This shows strong demand and competition in the mid-range market.</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5CBA25D1-CFEC-9546-69F0-565A380EF848}"/>
              </a:ext>
            </a:extLst>
          </p:cNvPr>
          <p:cNvSpPr>
            <a:spLocks noGrp="1"/>
          </p:cNvSpPr>
          <p:nvPr>
            <p:ph type="sldNum" sz="quarter" idx="12"/>
          </p:nvPr>
        </p:nvSpPr>
        <p:spPr/>
        <p:txBody>
          <a:bodyPr/>
          <a:lstStyle/>
          <a:p>
            <a:fld id="{294A09A9-5501-47C1-A89A-A340965A2BE2}" type="slidenum">
              <a:rPr lang="en-US" smtClean="0"/>
              <a:pPr/>
              <a:t>26</a:t>
            </a:fld>
            <a:endParaRPr lang="en-US" dirty="0">
              <a:latin typeface="+mn-lt"/>
            </a:endParaRPr>
          </a:p>
        </p:txBody>
      </p:sp>
    </p:spTree>
    <p:extLst>
      <p:ext uri="{BB962C8B-B14F-4D97-AF65-F5344CB8AC3E}">
        <p14:creationId xmlns:p14="http://schemas.microsoft.com/office/powerpoint/2010/main" val="185076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835A-36F2-4744-5052-5DC617B2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E672A-7D0D-B0E1-A9F6-CEE89514B6F7}"/>
              </a:ext>
            </a:extLst>
          </p:cNvPr>
          <p:cNvSpPr>
            <a:spLocks noGrp="1"/>
          </p:cNvSpPr>
          <p:nvPr>
            <p:ph type="title"/>
          </p:nvPr>
        </p:nvSpPr>
        <p:spPr>
          <a:xfrm>
            <a:off x="594360" y="189572"/>
            <a:ext cx="6787747" cy="1593507"/>
          </a:xfrm>
        </p:spPr>
        <p:txBody>
          <a:bodyPr/>
          <a:lstStyle/>
          <a:p>
            <a:r>
              <a:rPr lang="en-US" dirty="0"/>
              <a:t>Introduction</a:t>
            </a:r>
          </a:p>
        </p:txBody>
      </p:sp>
      <p:sp>
        <p:nvSpPr>
          <p:cNvPr id="3" name="Text Placeholder 2">
            <a:extLst>
              <a:ext uri="{FF2B5EF4-FFF2-40B4-BE49-F238E27FC236}">
                <a16:creationId xmlns:a16="http://schemas.microsoft.com/office/drawing/2014/main" id="{65DEC9EA-4290-5AEE-F723-CB08E1F75787}"/>
              </a:ext>
            </a:extLst>
          </p:cNvPr>
          <p:cNvSpPr>
            <a:spLocks noGrp="1"/>
          </p:cNvSpPr>
          <p:nvPr>
            <p:ph sz="quarter" idx="13"/>
          </p:nvPr>
        </p:nvSpPr>
        <p:spPr>
          <a:xfrm>
            <a:off x="593957" y="2202656"/>
            <a:ext cx="6788150" cy="3709987"/>
          </a:xfrm>
        </p:spPr>
        <p:txBody>
          <a:bodyPr tIns="457200">
            <a:normAutofit/>
          </a:bodyPr>
          <a:lstStyle/>
          <a:p>
            <a:r>
              <a:rPr lang="en-US" dirty="0"/>
              <a:t>Dataset source </a:t>
            </a:r>
            <a:r>
              <a:rPr lang="en-US" dirty="0">
                <a:sym typeface="Wingdings" panose="05000000000000000000" pitchFamily="2" charset="2"/>
              </a:rPr>
              <a:t> Vehicle manufacturing dataset from Kaggle</a:t>
            </a:r>
            <a:endParaRPr lang="en-US" dirty="0"/>
          </a:p>
          <a:p>
            <a:r>
              <a:rPr lang="en-US" dirty="0"/>
              <a:t>Analyze data and uncover valuable information</a:t>
            </a:r>
          </a:p>
        </p:txBody>
      </p:sp>
      <p:sp>
        <p:nvSpPr>
          <p:cNvPr id="5" name="Slide Number Placeholder 4">
            <a:extLst>
              <a:ext uri="{FF2B5EF4-FFF2-40B4-BE49-F238E27FC236}">
                <a16:creationId xmlns:a16="http://schemas.microsoft.com/office/drawing/2014/main" id="{DCD2F886-3538-B564-E90F-BA1EDB0A4AC4}"/>
              </a:ext>
            </a:extLst>
          </p:cNvPr>
          <p:cNvSpPr>
            <a:spLocks noGrp="1"/>
          </p:cNvSpPr>
          <p:nvPr>
            <p:ph type="sldNum" sz="quarter" idx="26"/>
          </p:nvPr>
        </p:nvSpPr>
        <p:spPr/>
        <p:txBody>
          <a:bodyPr/>
          <a:lstStyle/>
          <a:p>
            <a:fld id="{294A09A9-5501-47C1-A89A-A340965A2BE2}" type="slidenum">
              <a:rPr lang="en-US" smtClean="0"/>
              <a:pPr/>
              <a:t>3</a:t>
            </a:fld>
            <a:endParaRPr lang="en-US" dirty="0">
              <a:latin typeface="+mn-lt"/>
            </a:endParaRPr>
          </a:p>
        </p:txBody>
      </p:sp>
      <p:pic>
        <p:nvPicPr>
          <p:cNvPr id="4" name="Picture 3" descr="A red car on a road&#10;&#10;Description automatically generated">
            <a:extLst>
              <a:ext uri="{FF2B5EF4-FFF2-40B4-BE49-F238E27FC236}">
                <a16:creationId xmlns:a16="http://schemas.microsoft.com/office/drawing/2014/main" id="{236B362E-2EFE-7B96-E42C-377060C55CD7}"/>
              </a:ext>
            </a:extLst>
          </p:cNvPr>
          <p:cNvPicPr>
            <a:picLocks noChangeAspect="1"/>
          </p:cNvPicPr>
          <p:nvPr/>
        </p:nvPicPr>
        <p:blipFill>
          <a:blip r:embed="rId3">
            <a:extLst>
              <a:ext uri="{BEBA8EAE-BF5A-486C-A8C5-ECC9F3942E4B}">
                <a14:imgProps xmlns:a14="http://schemas.microsoft.com/office/drawing/2010/main">
                  <a14:imgLayer r:embed="rId4">
                    <a14:imgEffect>
                      <a14:artisticCutout numberOfShades="3"/>
                    </a14:imgEffect>
                    <a14:imgEffect>
                      <a14:sharpenSoften amount="73000"/>
                    </a14:imgEffect>
                    <a14:imgEffect>
                      <a14:brightnessContrast bright="10000" contrast="11000"/>
                    </a14:imgEffect>
                  </a14:imgLayer>
                </a14:imgProps>
              </a:ext>
              <a:ext uri="{28A0092B-C50C-407E-A947-70E740481C1C}">
                <a14:useLocalDpi xmlns:a14="http://schemas.microsoft.com/office/drawing/2010/main" val="0"/>
              </a:ext>
            </a:extLst>
          </a:blip>
          <a:srcRect l="11915" r="18780" b="347"/>
          <a:stretch/>
        </p:blipFill>
        <p:spPr>
          <a:xfrm>
            <a:off x="7382107" y="3584257"/>
            <a:ext cx="3758005" cy="2871788"/>
          </a:xfrm>
          <a:prstGeom prst="rect">
            <a:avLst/>
          </a:prstGeom>
          <a:noFill/>
        </p:spPr>
      </p:pic>
    </p:spTree>
    <p:extLst>
      <p:ext uri="{BB962C8B-B14F-4D97-AF65-F5344CB8AC3E}">
        <p14:creationId xmlns:p14="http://schemas.microsoft.com/office/powerpoint/2010/main" val="176797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EEC31-404B-FD73-857D-E2F3B1EAB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3F432-7C06-DF9E-C5D0-A6F88B0D2370}"/>
              </a:ext>
            </a:extLst>
          </p:cNvPr>
          <p:cNvSpPr>
            <a:spLocks noGrp="1"/>
          </p:cNvSpPr>
          <p:nvPr>
            <p:ph type="title"/>
          </p:nvPr>
        </p:nvSpPr>
        <p:spPr>
          <a:xfrm>
            <a:off x="594360" y="189572"/>
            <a:ext cx="6787747" cy="1593507"/>
          </a:xfrm>
        </p:spPr>
        <p:txBody>
          <a:bodyPr/>
          <a:lstStyle/>
          <a:p>
            <a:r>
              <a:rPr lang="en-US" dirty="0"/>
              <a:t>Objectives</a:t>
            </a:r>
          </a:p>
        </p:txBody>
      </p:sp>
      <p:sp>
        <p:nvSpPr>
          <p:cNvPr id="3" name="Text Placeholder 2">
            <a:extLst>
              <a:ext uri="{FF2B5EF4-FFF2-40B4-BE49-F238E27FC236}">
                <a16:creationId xmlns:a16="http://schemas.microsoft.com/office/drawing/2014/main" id="{2049D4E0-979C-C595-7134-C03102D309BB}"/>
              </a:ext>
            </a:extLst>
          </p:cNvPr>
          <p:cNvSpPr>
            <a:spLocks noGrp="1"/>
          </p:cNvSpPr>
          <p:nvPr>
            <p:ph sz="quarter" idx="13"/>
          </p:nvPr>
        </p:nvSpPr>
        <p:spPr>
          <a:xfrm>
            <a:off x="518159" y="2869884"/>
            <a:ext cx="8540115" cy="3709987"/>
          </a:xfrm>
        </p:spPr>
        <p:txBody>
          <a:bodyPr tIns="457200">
            <a:normAutofit/>
          </a:bodyPr>
          <a:lstStyle/>
          <a:p>
            <a:r>
              <a:rPr lang="en-US" dirty="0"/>
              <a:t>Analyze data and uncover valuable pricing and market trends.</a:t>
            </a:r>
          </a:p>
          <a:p>
            <a:r>
              <a:rPr lang="en-US" dirty="0"/>
              <a:t>Answer questions such as</a:t>
            </a:r>
          </a:p>
          <a:p>
            <a:pPr marL="282575" indent="342900">
              <a:buSzPct val="75000"/>
              <a:buFont typeface="Courier New" panose="02070309020205020404" pitchFamily="49" charset="0"/>
              <a:buChar char="o"/>
            </a:pPr>
            <a:r>
              <a:rPr lang="en-US" dirty="0"/>
              <a:t>What are the most manufactured cars?</a:t>
            </a:r>
          </a:p>
          <a:p>
            <a:pPr marL="282575" indent="342900">
              <a:buSzPct val="75000"/>
              <a:buFont typeface="Courier New" panose="02070309020205020404" pitchFamily="49" charset="0"/>
              <a:buChar char="o"/>
            </a:pPr>
            <a:r>
              <a:rPr lang="en-US" dirty="0"/>
              <a:t>What are the most competitive price, color, and  model?</a:t>
            </a:r>
          </a:p>
          <a:p>
            <a:endParaRPr lang="en-US" dirty="0"/>
          </a:p>
          <a:p>
            <a:endParaRPr lang="en-US" dirty="0"/>
          </a:p>
        </p:txBody>
      </p:sp>
      <p:sp>
        <p:nvSpPr>
          <p:cNvPr id="5" name="Slide Number Placeholder 4">
            <a:extLst>
              <a:ext uri="{FF2B5EF4-FFF2-40B4-BE49-F238E27FC236}">
                <a16:creationId xmlns:a16="http://schemas.microsoft.com/office/drawing/2014/main" id="{DD5DC59A-5BE1-DD67-BA34-C46355826C10}"/>
              </a:ext>
            </a:extLst>
          </p:cNvPr>
          <p:cNvSpPr>
            <a:spLocks noGrp="1"/>
          </p:cNvSpPr>
          <p:nvPr>
            <p:ph type="sldNum" sz="quarter" idx="26"/>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7264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155AF-595B-CACB-0A00-CECB3BAD5B79}"/>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A40AD043-9DFC-4140-8F58-C3AA2DDB7233}"/>
              </a:ext>
            </a:extLst>
          </p:cNvPr>
          <p:cNvSpPr txBox="1">
            <a:spLocks/>
          </p:cNvSpPr>
          <p:nvPr/>
        </p:nvSpPr>
        <p:spPr>
          <a:xfrm>
            <a:off x="3713480" y="1603059"/>
            <a:ext cx="6405880" cy="168020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Load and Exploring Dataset</a:t>
            </a:r>
            <a:endParaRPr lang="en-US" dirty="0"/>
          </a:p>
        </p:txBody>
      </p:sp>
      <p:sp>
        <p:nvSpPr>
          <p:cNvPr id="7" name="Text Placeholder 6">
            <a:extLst>
              <a:ext uri="{FF2B5EF4-FFF2-40B4-BE49-F238E27FC236}">
                <a16:creationId xmlns:a16="http://schemas.microsoft.com/office/drawing/2014/main" id="{1ED085F5-97A0-DC2B-BBFD-1722D3A69FCF}"/>
              </a:ext>
            </a:extLst>
          </p:cNvPr>
          <p:cNvSpPr txBox="1">
            <a:spLocks/>
          </p:cNvSpPr>
          <p:nvPr/>
        </p:nvSpPr>
        <p:spPr>
          <a:xfrm>
            <a:off x="5689600" y="4414838"/>
            <a:ext cx="6405880" cy="1680205"/>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 information about the dataset</a:t>
            </a:r>
          </a:p>
          <a:p>
            <a:r>
              <a:rPr lang="en-US" dirty="0"/>
              <a:t>Number of samples (Cars)</a:t>
            </a:r>
          </a:p>
          <a:p>
            <a:r>
              <a:rPr lang="en-US" dirty="0"/>
              <a:t>What are the included features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61744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9D2FD-5E1F-6998-C7FD-3627D575A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366C5-97C8-E42C-2702-3D9C507485C8}"/>
              </a:ext>
            </a:extLst>
          </p:cNvPr>
          <p:cNvSpPr>
            <a:spLocks noGrp="1"/>
          </p:cNvSpPr>
          <p:nvPr>
            <p:ph type="title"/>
          </p:nvPr>
        </p:nvSpPr>
        <p:spPr>
          <a:xfrm>
            <a:off x="594360" y="1088357"/>
            <a:ext cx="9778365" cy="688352"/>
          </a:xfrm>
        </p:spPr>
        <p:txBody>
          <a:bodyPr/>
          <a:lstStyle/>
          <a:p>
            <a:r>
              <a:rPr lang="en-US" dirty="0"/>
              <a:t>Import Libraries</a:t>
            </a:r>
          </a:p>
        </p:txBody>
      </p:sp>
      <p:sp>
        <p:nvSpPr>
          <p:cNvPr id="6" name="Slide Number Placeholder 5">
            <a:extLst>
              <a:ext uri="{FF2B5EF4-FFF2-40B4-BE49-F238E27FC236}">
                <a16:creationId xmlns:a16="http://schemas.microsoft.com/office/drawing/2014/main" id="{1E431860-2B0F-B79C-833F-F2A127C5F334}"/>
              </a:ext>
            </a:extLst>
          </p:cNvPr>
          <p:cNvSpPr>
            <a:spLocks noGrp="1"/>
          </p:cNvSpPr>
          <p:nvPr>
            <p:ph type="sldNum" sz="quarter" idx="12"/>
          </p:nvPr>
        </p:nvSpPr>
        <p:spPr/>
        <p:txBody>
          <a:bodyPr/>
          <a:lstStyle/>
          <a:p>
            <a:fld id="{294A09A9-5501-47C1-A89A-A340965A2BE2}" type="slidenum">
              <a:rPr lang="en-US" smtClean="0"/>
              <a:pPr/>
              <a:t>6</a:t>
            </a:fld>
            <a:endParaRPr lang="en-US" dirty="0">
              <a:latin typeface="+mn-lt"/>
            </a:endParaRPr>
          </a:p>
        </p:txBody>
      </p:sp>
      <p:pic>
        <p:nvPicPr>
          <p:cNvPr id="4" name="Picture 3">
            <a:extLst>
              <a:ext uri="{FF2B5EF4-FFF2-40B4-BE49-F238E27FC236}">
                <a16:creationId xmlns:a16="http://schemas.microsoft.com/office/drawing/2014/main" id="{727E9996-E0BA-F65C-2DA1-04D8D5FC37C0}"/>
              </a:ext>
            </a:extLst>
          </p:cNvPr>
          <p:cNvPicPr>
            <a:picLocks noChangeAspect="1"/>
          </p:cNvPicPr>
          <p:nvPr/>
        </p:nvPicPr>
        <p:blipFill>
          <a:blip r:embed="rId3"/>
          <a:stretch>
            <a:fillRect/>
          </a:stretch>
        </p:blipFill>
        <p:spPr>
          <a:xfrm>
            <a:off x="1722337" y="2755196"/>
            <a:ext cx="7867650" cy="2505075"/>
          </a:xfrm>
          <a:prstGeom prst="rect">
            <a:avLst/>
          </a:prstGeom>
        </p:spPr>
      </p:pic>
    </p:spTree>
    <p:extLst>
      <p:ext uri="{BB962C8B-B14F-4D97-AF65-F5344CB8AC3E}">
        <p14:creationId xmlns:p14="http://schemas.microsoft.com/office/powerpoint/2010/main" val="248614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01E3C-3B3F-8000-C318-E057F99AA6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9B1456B-8271-9B11-B352-D6129C41455E}"/>
              </a:ext>
            </a:extLst>
          </p:cNvPr>
          <p:cNvSpPr>
            <a:spLocks noGrp="1"/>
          </p:cNvSpPr>
          <p:nvPr>
            <p:ph type="title"/>
          </p:nvPr>
        </p:nvSpPr>
        <p:spPr>
          <a:xfrm>
            <a:off x="365934" y="278129"/>
            <a:ext cx="3135109" cy="1380760"/>
          </a:xfrm>
        </p:spPr>
        <p:txBody>
          <a:bodyPr/>
          <a:lstStyle/>
          <a:p>
            <a:r>
              <a:rPr lang="en-US" dirty="0"/>
              <a:t>Read Data</a:t>
            </a:r>
          </a:p>
        </p:txBody>
      </p:sp>
      <p:sp>
        <p:nvSpPr>
          <p:cNvPr id="4" name="Content Placeholder 3">
            <a:extLst>
              <a:ext uri="{FF2B5EF4-FFF2-40B4-BE49-F238E27FC236}">
                <a16:creationId xmlns:a16="http://schemas.microsoft.com/office/drawing/2014/main" id="{9AC70E1F-A560-930B-5738-8EC446B5F4F1}"/>
              </a:ext>
            </a:extLst>
          </p:cNvPr>
          <p:cNvSpPr>
            <a:spLocks noGrp="1"/>
          </p:cNvSpPr>
          <p:nvPr>
            <p:ph sz="quarter" idx="14"/>
          </p:nvPr>
        </p:nvSpPr>
        <p:spPr>
          <a:xfrm>
            <a:off x="520930" y="1980209"/>
            <a:ext cx="2825115" cy="1448791"/>
          </a:xfrm>
        </p:spPr>
        <p:txBody>
          <a:bodyPr/>
          <a:lstStyle/>
          <a:p>
            <a:r>
              <a:rPr lang="en-US" dirty="0"/>
              <a:t>2000 sample </a:t>
            </a:r>
          </a:p>
          <a:p>
            <a:r>
              <a:rPr lang="en-US" dirty="0"/>
              <a:t>8 features</a:t>
            </a:r>
          </a:p>
        </p:txBody>
      </p:sp>
      <p:sp>
        <p:nvSpPr>
          <p:cNvPr id="3" name="Slide Number Placeholder 2">
            <a:extLst>
              <a:ext uri="{FF2B5EF4-FFF2-40B4-BE49-F238E27FC236}">
                <a16:creationId xmlns:a16="http://schemas.microsoft.com/office/drawing/2014/main" id="{C8EA078D-72E4-781D-F813-E6E03E30BE4D}"/>
              </a:ext>
            </a:extLst>
          </p:cNvPr>
          <p:cNvSpPr>
            <a:spLocks noGrp="1"/>
          </p:cNvSpPr>
          <p:nvPr>
            <p:ph type="sldNum" sz="quarter" idx="12"/>
          </p:nvPr>
        </p:nvSpPr>
        <p:spPr/>
        <p:txBody>
          <a:bodyPr/>
          <a:lstStyle/>
          <a:p>
            <a:fld id="{294A09A9-5501-47C1-A89A-A340965A2BE2}" type="slidenum">
              <a:rPr lang="en-US" smtClean="0"/>
              <a:pPr/>
              <a:t>7</a:t>
            </a:fld>
            <a:endParaRPr lang="en-US" dirty="0">
              <a:latin typeface="+mn-lt"/>
            </a:endParaRPr>
          </a:p>
        </p:txBody>
      </p:sp>
      <p:pic>
        <p:nvPicPr>
          <p:cNvPr id="11" name="Picture 10">
            <a:extLst>
              <a:ext uri="{FF2B5EF4-FFF2-40B4-BE49-F238E27FC236}">
                <a16:creationId xmlns:a16="http://schemas.microsoft.com/office/drawing/2014/main" id="{3D150AD9-CF43-507B-AC3B-CB3AD6E01227}"/>
              </a:ext>
            </a:extLst>
          </p:cNvPr>
          <p:cNvPicPr>
            <a:picLocks noChangeAspect="1"/>
          </p:cNvPicPr>
          <p:nvPr/>
        </p:nvPicPr>
        <p:blipFill>
          <a:blip r:embed="rId3"/>
          <a:stretch>
            <a:fillRect/>
          </a:stretch>
        </p:blipFill>
        <p:spPr>
          <a:xfrm>
            <a:off x="3074671" y="649253"/>
            <a:ext cx="8047758" cy="5559494"/>
          </a:xfrm>
          <a:prstGeom prst="rect">
            <a:avLst/>
          </a:prstGeom>
        </p:spPr>
      </p:pic>
    </p:spTree>
    <p:extLst>
      <p:ext uri="{BB962C8B-B14F-4D97-AF65-F5344CB8AC3E}">
        <p14:creationId xmlns:p14="http://schemas.microsoft.com/office/powerpoint/2010/main" val="345578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2841B-9E3C-6D63-F106-EC54E74A395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8CB8B9D-B5A8-0ADA-2B9B-A73EFC4E783D}"/>
              </a:ext>
            </a:extLst>
          </p:cNvPr>
          <p:cNvSpPr>
            <a:spLocks noGrp="1"/>
          </p:cNvSpPr>
          <p:nvPr>
            <p:ph type="title"/>
          </p:nvPr>
        </p:nvSpPr>
        <p:spPr>
          <a:xfrm>
            <a:off x="3661409" y="4823453"/>
            <a:ext cx="8272090" cy="1380760"/>
          </a:xfrm>
        </p:spPr>
        <p:txBody>
          <a:bodyPr/>
          <a:lstStyle/>
          <a:p>
            <a:r>
              <a:rPr lang="en-US" dirty="0"/>
              <a:t>Get information about the data</a:t>
            </a:r>
          </a:p>
        </p:txBody>
      </p:sp>
      <p:sp>
        <p:nvSpPr>
          <p:cNvPr id="3" name="Slide Number Placeholder 2">
            <a:extLst>
              <a:ext uri="{FF2B5EF4-FFF2-40B4-BE49-F238E27FC236}">
                <a16:creationId xmlns:a16="http://schemas.microsoft.com/office/drawing/2014/main" id="{7CA9A878-F12A-D82F-B4DF-B4A1A2D67AF6}"/>
              </a:ext>
            </a:extLst>
          </p:cNvPr>
          <p:cNvSpPr>
            <a:spLocks noGrp="1"/>
          </p:cNvSpPr>
          <p:nvPr>
            <p:ph type="sldNum" sz="quarter" idx="12"/>
          </p:nvPr>
        </p:nvSpPr>
        <p:spPr/>
        <p:txBody>
          <a:bodyPr/>
          <a:lstStyle/>
          <a:p>
            <a:fld id="{294A09A9-5501-47C1-A89A-A340965A2BE2}" type="slidenum">
              <a:rPr lang="en-US" smtClean="0"/>
              <a:pPr/>
              <a:t>8</a:t>
            </a:fld>
            <a:endParaRPr lang="en-US" dirty="0">
              <a:latin typeface="+mn-lt"/>
            </a:endParaRPr>
          </a:p>
        </p:txBody>
      </p:sp>
      <p:pic>
        <p:nvPicPr>
          <p:cNvPr id="9" name="Picture 8">
            <a:extLst>
              <a:ext uri="{FF2B5EF4-FFF2-40B4-BE49-F238E27FC236}">
                <a16:creationId xmlns:a16="http://schemas.microsoft.com/office/drawing/2014/main" id="{3DA0413B-A3BA-9041-2169-219CB49C4BA2}"/>
              </a:ext>
            </a:extLst>
          </p:cNvPr>
          <p:cNvPicPr>
            <a:picLocks noChangeAspect="1"/>
          </p:cNvPicPr>
          <p:nvPr/>
        </p:nvPicPr>
        <p:blipFill>
          <a:blip r:embed="rId3"/>
          <a:srcRect l="1671" r="51275" b="57667"/>
          <a:stretch/>
        </p:blipFill>
        <p:spPr>
          <a:xfrm>
            <a:off x="855980" y="444952"/>
            <a:ext cx="5016376" cy="3923541"/>
          </a:xfrm>
          <a:prstGeom prst="rect">
            <a:avLst/>
          </a:prstGeom>
        </p:spPr>
      </p:pic>
      <p:pic>
        <p:nvPicPr>
          <p:cNvPr id="16" name="Picture 15">
            <a:extLst>
              <a:ext uri="{FF2B5EF4-FFF2-40B4-BE49-F238E27FC236}">
                <a16:creationId xmlns:a16="http://schemas.microsoft.com/office/drawing/2014/main" id="{FFC26910-DEA6-5EEE-DE23-50C97DA329A2}"/>
              </a:ext>
            </a:extLst>
          </p:cNvPr>
          <p:cNvPicPr>
            <a:picLocks noChangeAspect="1"/>
          </p:cNvPicPr>
          <p:nvPr/>
        </p:nvPicPr>
        <p:blipFill>
          <a:blip r:embed="rId3"/>
          <a:srcRect t="42671" r="57946" b="27051"/>
          <a:stretch/>
        </p:blipFill>
        <p:spPr>
          <a:xfrm>
            <a:off x="5872356" y="444952"/>
            <a:ext cx="5375847" cy="3364854"/>
          </a:xfrm>
          <a:prstGeom prst="rect">
            <a:avLst/>
          </a:prstGeom>
        </p:spPr>
      </p:pic>
    </p:spTree>
    <p:extLst>
      <p:ext uri="{BB962C8B-B14F-4D97-AF65-F5344CB8AC3E}">
        <p14:creationId xmlns:p14="http://schemas.microsoft.com/office/powerpoint/2010/main" val="135799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6A827-85A1-D215-8F57-A07279D1DC30}"/>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6D37433F-9DE0-EF0B-A84A-35EC91587DDD}"/>
              </a:ext>
            </a:extLst>
          </p:cNvPr>
          <p:cNvSpPr txBox="1">
            <a:spLocks/>
          </p:cNvSpPr>
          <p:nvPr/>
        </p:nvSpPr>
        <p:spPr>
          <a:xfrm>
            <a:off x="3317240" y="1960880"/>
            <a:ext cx="6990080" cy="92964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Preprocessing</a:t>
            </a:r>
            <a:endParaRPr lang="en-US" dirty="0"/>
          </a:p>
        </p:txBody>
      </p:sp>
      <p:sp>
        <p:nvSpPr>
          <p:cNvPr id="3" name="Text Placeholder 6">
            <a:extLst>
              <a:ext uri="{FF2B5EF4-FFF2-40B4-BE49-F238E27FC236}">
                <a16:creationId xmlns:a16="http://schemas.microsoft.com/office/drawing/2014/main" id="{90574D15-CEE8-3968-35BE-D8DD17A86CFB}"/>
              </a:ext>
            </a:extLst>
          </p:cNvPr>
          <p:cNvSpPr txBox="1">
            <a:spLocks/>
          </p:cNvSpPr>
          <p:nvPr/>
        </p:nvSpPr>
        <p:spPr>
          <a:xfrm>
            <a:off x="6202488" y="3266954"/>
            <a:ext cx="5858332" cy="2416215"/>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Cleaning Dataset</a:t>
            </a:r>
          </a:p>
          <a:p>
            <a:pPr marL="0" indent="0">
              <a:buNone/>
            </a:pPr>
            <a:endParaRPr lang="en-US" dirty="0"/>
          </a:p>
          <a:p>
            <a:r>
              <a:rPr lang="en-US" dirty="0"/>
              <a:t>Check and handle missing values</a:t>
            </a:r>
          </a:p>
          <a:p>
            <a:r>
              <a:rPr lang="en-US" dirty="0"/>
              <a:t>Remove unwanted features</a:t>
            </a:r>
          </a:p>
        </p:txBody>
      </p:sp>
    </p:spTree>
    <p:extLst>
      <p:ext uri="{BB962C8B-B14F-4D97-AF65-F5344CB8AC3E}">
        <p14:creationId xmlns:p14="http://schemas.microsoft.com/office/powerpoint/2010/main" val="64215495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{A51766DC-7140-4F35-B004-7320260A0501}tf78853419_win32</Template>
  <TotalTime>8138</TotalTime>
  <Words>378</Words>
  <Application>Microsoft Office PowerPoint</Application>
  <PresentationFormat>Widescreen</PresentationFormat>
  <Paragraphs>111</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Franklin Gothic Book</vt:lpstr>
      <vt:lpstr>Franklin Gothic Demi</vt:lpstr>
      <vt:lpstr>Wingdings</vt:lpstr>
      <vt:lpstr>Custom</vt:lpstr>
      <vt:lpstr>Capstone #1  Vehicle Manufacturing Dataset</vt:lpstr>
      <vt:lpstr>Agenda</vt:lpstr>
      <vt:lpstr>Introduction</vt:lpstr>
      <vt:lpstr>Objectives</vt:lpstr>
      <vt:lpstr>PowerPoint Presentation</vt:lpstr>
      <vt:lpstr>Import Libraries</vt:lpstr>
      <vt:lpstr>Read Data</vt:lpstr>
      <vt:lpstr>Get information about the data</vt:lpstr>
      <vt:lpstr>PowerPoint Presentation</vt:lpstr>
      <vt:lpstr>Check and handle missing values</vt:lpstr>
      <vt:lpstr>Remove Feature</vt:lpstr>
      <vt:lpstr>PowerPoint Presentation</vt:lpstr>
      <vt:lpstr>Car Brand Count</vt:lpstr>
      <vt:lpstr>Most Frequent Car</vt:lpstr>
      <vt:lpstr>Car Price Distribution</vt:lpstr>
      <vt:lpstr>Price Distribution by Brand</vt:lpstr>
      <vt:lpstr>Price Distribution by Color</vt:lpstr>
      <vt:lpstr>Price Analysis by Year</vt:lpstr>
      <vt:lpstr>Price vs Mileage</vt:lpstr>
      <vt:lpstr>Price Distribution by Cars Brand and Year</vt:lpstr>
      <vt:lpstr>Average Price by Car Model</vt:lpstr>
      <vt:lpstr>Price Distribution by Color</vt:lpstr>
      <vt:lpstr>Car Brands by Color</vt:lpstr>
      <vt:lpstr>PowerPoint Presentation</vt:lpstr>
      <vt:lpstr>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alavi</dc:creator>
  <cp:lastModifiedBy>j alavi</cp:lastModifiedBy>
  <cp:revision>7</cp:revision>
  <dcterms:created xsi:type="dcterms:W3CDTF">2025-01-31T04:43:17Z</dcterms:created>
  <dcterms:modified xsi:type="dcterms:W3CDTF">2025-02-12T18:40:18Z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