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8" autoAdjust="0"/>
    <p:restoredTop sz="92533"/>
  </p:normalViewPr>
  <p:slideViewPr>
    <p:cSldViewPr snapToGrid="0">
      <p:cViewPr varScale="1">
        <p:scale>
          <a:sx n="74" d="100"/>
          <a:sy n="74" d="100"/>
        </p:scale>
        <p:origin x="20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A649D-5DC8-D14D-8213-66857B6FFF39}" type="datetimeFigureOut">
              <a:rPr lang="en-US" smtClean="0"/>
              <a:t>10/16/20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68D1E1-4CC2-364D-842A-C18C0C12587A}" type="slidenum">
              <a:rPr lang="en-US" smtClean="0"/>
              <a:t>‹#›</a:t>
            </a:fld>
            <a:endParaRPr lang="en-US"/>
          </a:p>
        </p:txBody>
      </p:sp>
    </p:spTree>
    <p:extLst>
      <p:ext uri="{BB962C8B-B14F-4D97-AF65-F5344CB8AC3E}">
        <p14:creationId xmlns:p14="http://schemas.microsoft.com/office/powerpoint/2010/main" val="280619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68D1E1-4CC2-364D-842A-C18C0C12587A}" type="slidenum">
              <a:rPr lang="en-US" smtClean="0"/>
              <a:t>4</a:t>
            </a:fld>
            <a:endParaRPr lang="en-US"/>
          </a:p>
        </p:txBody>
      </p:sp>
    </p:spTree>
    <p:extLst>
      <p:ext uri="{BB962C8B-B14F-4D97-AF65-F5344CB8AC3E}">
        <p14:creationId xmlns:p14="http://schemas.microsoft.com/office/powerpoint/2010/main" val="1967942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CC4C1C-9EDD-41B8-B30E-C097AFFA2C9C}" type="datetimeFigureOut">
              <a:rPr lang="en-US" smtClean="0"/>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3914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C4C1C-9EDD-41B8-B30E-C097AFFA2C9C}" type="datetimeFigureOut">
              <a:rPr lang="en-US" smtClean="0"/>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2943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C4C1C-9EDD-41B8-B30E-C097AFFA2C9C}" type="datetimeFigureOut">
              <a:rPr lang="en-US" smtClean="0"/>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1119578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C4C1C-9EDD-41B8-B30E-C097AFFA2C9C}" type="datetimeFigureOut">
              <a:rPr lang="en-US" smtClean="0"/>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6045CB8-28E9-4D84-A1AB-93097D548D7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9437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C4C1C-9EDD-41B8-B30E-C097AFFA2C9C}" type="datetimeFigureOut">
              <a:rPr lang="en-US" smtClean="0"/>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647811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CC4C1C-9EDD-41B8-B30E-C097AFFA2C9C}" type="datetimeFigureOut">
              <a:rPr lang="en-US" smtClean="0"/>
              <a:t>10/16/20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3149690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CC4C1C-9EDD-41B8-B30E-C097AFFA2C9C}" type="datetimeFigureOut">
              <a:rPr lang="en-US" smtClean="0"/>
              <a:t>10/16/20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2643324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C4C1C-9EDD-41B8-B30E-C097AFFA2C9C}" type="datetimeFigureOut">
              <a:rPr lang="en-US" smtClean="0"/>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3706027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8CC4C1C-9EDD-41B8-B30E-C097AFFA2C9C}" type="datetimeFigureOut">
              <a:rPr lang="en-US" smtClean="0"/>
              <a:t>10/16/20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6045CB8-28E9-4D84-A1AB-93097D548D7F}" type="slidenum">
              <a:rPr lang="en-US" smtClean="0"/>
              <a:t>‹#›</a:t>
            </a:fld>
            <a:endParaRPr lang="en-US"/>
          </a:p>
        </p:txBody>
      </p:sp>
    </p:spTree>
    <p:extLst>
      <p:ext uri="{BB962C8B-B14F-4D97-AF65-F5344CB8AC3E}">
        <p14:creationId xmlns:p14="http://schemas.microsoft.com/office/powerpoint/2010/main" val="335555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C4C1C-9EDD-41B8-B30E-C097AFFA2C9C}" type="datetimeFigureOut">
              <a:rPr lang="en-US" smtClean="0"/>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411983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CC4C1C-9EDD-41B8-B30E-C097AFFA2C9C}" type="datetimeFigureOut">
              <a:rPr lang="en-US" smtClean="0"/>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227654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CC4C1C-9EDD-41B8-B30E-C097AFFA2C9C}" type="datetimeFigureOut">
              <a:rPr lang="en-US" smtClean="0"/>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409167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CC4C1C-9EDD-41B8-B30E-C097AFFA2C9C}" type="datetimeFigureOut">
              <a:rPr lang="en-US" smtClean="0"/>
              <a:t>10/16/20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218436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CC4C1C-9EDD-41B8-B30E-C097AFFA2C9C}" type="datetimeFigureOut">
              <a:rPr lang="en-US" smtClean="0"/>
              <a:t>10/16/20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412959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8CC4C1C-9EDD-41B8-B30E-C097AFFA2C9C}" type="datetimeFigureOut">
              <a:rPr lang="en-US" smtClean="0"/>
              <a:t>10/16/20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424169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C4C1C-9EDD-41B8-B30E-C097AFFA2C9C}" type="datetimeFigureOut">
              <a:rPr lang="en-US" smtClean="0"/>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378505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C4C1C-9EDD-41B8-B30E-C097AFFA2C9C}" type="datetimeFigureOut">
              <a:rPr lang="en-US" smtClean="0"/>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13110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CC4C1C-9EDD-41B8-B30E-C097AFFA2C9C}" type="datetimeFigureOut">
              <a:rPr lang="en-US" smtClean="0"/>
              <a:t>10/16/20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6045CB8-28E9-4D84-A1AB-93097D548D7F}" type="slidenum">
              <a:rPr lang="en-US" smtClean="0"/>
              <a:t>‹#›</a:t>
            </a:fld>
            <a:endParaRPr lang="en-US"/>
          </a:p>
        </p:txBody>
      </p:sp>
    </p:spTree>
    <p:extLst>
      <p:ext uri="{BB962C8B-B14F-4D97-AF65-F5344CB8AC3E}">
        <p14:creationId xmlns:p14="http://schemas.microsoft.com/office/powerpoint/2010/main" val="13657372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94536D-7D1D-467F-A7B6-404CF3965895}"/>
              </a:ext>
            </a:extLst>
          </p:cNvPr>
          <p:cNvSpPr>
            <a:spLocks noGrp="1"/>
          </p:cNvSpPr>
          <p:nvPr>
            <p:ph type="subTitle" idx="1"/>
          </p:nvPr>
        </p:nvSpPr>
        <p:spPr>
          <a:xfrm>
            <a:off x="470342" y="4411795"/>
            <a:ext cx="8144134" cy="1117687"/>
          </a:xfrm>
          <a:solidFill>
            <a:schemeClr val="bg2"/>
          </a:solidFill>
          <a:scene3d>
            <a:camera prst="orthographicFront"/>
            <a:lightRig rig="threePt" dir="t"/>
          </a:scene3d>
          <a:sp3d>
            <a:bevelT prst="convex"/>
          </a:sp3d>
        </p:spPr>
        <p:txBody>
          <a:bodyPr>
            <a:normAutofit/>
          </a:bodyPr>
          <a:lstStyle/>
          <a:p>
            <a:pPr algn="ctr"/>
            <a:r>
              <a:rPr lang="en-US" sz="2400" dirty="0">
                <a:solidFill>
                  <a:schemeClr val="accent1">
                    <a:lumMod val="60000"/>
                    <a:lumOff val="40000"/>
                  </a:schemeClr>
                </a:solidFill>
              </a:rPr>
              <a:t>An interactive dashboard by Zac </a:t>
            </a:r>
            <a:r>
              <a:rPr lang="en-US" sz="2400" dirty="0" err="1">
                <a:solidFill>
                  <a:schemeClr val="accent1">
                    <a:lumMod val="60000"/>
                    <a:lumOff val="40000"/>
                  </a:schemeClr>
                </a:solidFill>
              </a:rPr>
              <a:t>Cheatle</a:t>
            </a:r>
            <a:r>
              <a:rPr lang="en-US" sz="2400" dirty="0">
                <a:solidFill>
                  <a:schemeClr val="accent1">
                    <a:lumMod val="60000"/>
                    <a:lumOff val="40000"/>
                  </a:schemeClr>
                </a:solidFill>
              </a:rPr>
              <a:t>, </a:t>
            </a:r>
            <a:r>
              <a:rPr lang="en-US" sz="2400" dirty="0" err="1">
                <a:solidFill>
                  <a:schemeClr val="accent1">
                    <a:lumMod val="60000"/>
                    <a:lumOff val="40000"/>
                  </a:schemeClr>
                </a:solidFill>
              </a:rPr>
              <a:t>Javane</a:t>
            </a:r>
            <a:r>
              <a:rPr lang="en-US" sz="2400" dirty="0">
                <a:solidFill>
                  <a:schemeClr val="accent1">
                    <a:lumMod val="60000"/>
                    <a:lumOff val="40000"/>
                  </a:schemeClr>
                </a:solidFill>
              </a:rPr>
              <a:t> Jones, Adam McVey, </a:t>
            </a:r>
            <a:r>
              <a:rPr lang="en-US" sz="2400" dirty="0" err="1">
                <a:solidFill>
                  <a:schemeClr val="accent1">
                    <a:lumMod val="60000"/>
                    <a:lumOff val="40000"/>
                  </a:schemeClr>
                </a:solidFill>
              </a:rPr>
              <a:t>Paule</a:t>
            </a:r>
            <a:r>
              <a:rPr lang="en-US" sz="2400" dirty="0">
                <a:solidFill>
                  <a:schemeClr val="accent1">
                    <a:lumMod val="60000"/>
                    <a:lumOff val="40000"/>
                  </a:schemeClr>
                </a:solidFill>
              </a:rPr>
              <a:t> </a:t>
            </a:r>
            <a:r>
              <a:rPr lang="en-US" sz="2400" dirty="0" err="1">
                <a:solidFill>
                  <a:schemeClr val="accent1">
                    <a:lumMod val="60000"/>
                    <a:lumOff val="40000"/>
                  </a:schemeClr>
                </a:solidFill>
              </a:rPr>
              <a:t>Nguendang</a:t>
            </a:r>
            <a:r>
              <a:rPr lang="en-US" sz="2400" dirty="0">
                <a:solidFill>
                  <a:schemeClr val="accent1">
                    <a:lumMod val="60000"/>
                    <a:lumOff val="40000"/>
                  </a:schemeClr>
                </a:solidFill>
              </a:rPr>
              <a:t> and Rosa Zhu</a:t>
            </a:r>
          </a:p>
        </p:txBody>
      </p:sp>
      <p:sp>
        <p:nvSpPr>
          <p:cNvPr id="4" name="Rectangle 3">
            <a:extLst>
              <a:ext uri="{FF2B5EF4-FFF2-40B4-BE49-F238E27FC236}">
                <a16:creationId xmlns:a16="http://schemas.microsoft.com/office/drawing/2014/main" id="{822E5F26-DEBD-4421-AFA4-3B8262477CD9}"/>
              </a:ext>
            </a:extLst>
          </p:cNvPr>
          <p:cNvSpPr/>
          <p:nvPr/>
        </p:nvSpPr>
        <p:spPr>
          <a:xfrm>
            <a:off x="2302854" y="2731180"/>
            <a:ext cx="4479111" cy="1200329"/>
          </a:xfrm>
          <a:prstGeom prst="rect">
            <a:avLst/>
          </a:prstGeom>
          <a:noFill/>
        </p:spPr>
        <p:txBody>
          <a:bodyPr wrap="none" lIns="91440" tIns="45720" rIns="91440" bIns="45720">
            <a:spAutoFit/>
            <a:scene3d>
              <a:camera prst="orthographicFront"/>
              <a:lightRig rig="threePt" dir="t"/>
            </a:scene3d>
            <a:sp3d extrusionH="57150">
              <a:bevelT w="38100" h="38100" prst="convex"/>
            </a:sp3d>
          </a:bodyPr>
          <a:lstStyle/>
          <a:p>
            <a:pPr algn="ctr"/>
            <a:r>
              <a:rPr lang="en-US" sz="7200" dirty="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rPr>
              <a:t>WILDFIRES</a:t>
            </a:r>
          </a:p>
        </p:txBody>
      </p:sp>
      <p:pic>
        <p:nvPicPr>
          <p:cNvPr id="7" name="Picture 6">
            <a:extLst>
              <a:ext uri="{FF2B5EF4-FFF2-40B4-BE49-F238E27FC236}">
                <a16:creationId xmlns:a16="http://schemas.microsoft.com/office/drawing/2014/main" id="{846D127F-8DAB-4065-AE43-4A1EE3B8DB51}"/>
              </a:ext>
            </a:extLst>
          </p:cNvPr>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0" y="2618907"/>
            <a:ext cx="8948691" cy="1624614"/>
          </a:xfrm>
          <a:prstGeom prst="rect">
            <a:avLst/>
          </a:prstGeom>
          <a:effectLst>
            <a:softEdge rad="0"/>
          </a:effectLst>
        </p:spPr>
      </p:pic>
    </p:spTree>
    <p:extLst>
      <p:ext uri="{BB962C8B-B14F-4D97-AF65-F5344CB8AC3E}">
        <p14:creationId xmlns:p14="http://schemas.microsoft.com/office/powerpoint/2010/main" val="36047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977F5-AE48-4BF2-A4BF-EB7E6906051D}"/>
              </a:ext>
            </a:extLst>
          </p:cNvPr>
          <p:cNvSpPr>
            <a:spLocks noGrp="1"/>
          </p:cNvSpPr>
          <p:nvPr>
            <p:ph idx="1"/>
          </p:nvPr>
        </p:nvSpPr>
        <p:spPr/>
        <p:txBody>
          <a:bodyPr>
            <a:normAutofit lnSpcReduction="10000"/>
          </a:bodyPr>
          <a:lstStyle/>
          <a:p>
            <a:r>
              <a:rPr lang="en-US" dirty="0"/>
              <a:t>A record breaking 4 million acres were burned (so far!) in California in 2020</a:t>
            </a:r>
          </a:p>
          <a:p>
            <a:r>
              <a:rPr lang="en-US" dirty="0"/>
              <a:t>We wanted to investigate the possible links between climate and frequency and intensity wildfires</a:t>
            </a:r>
          </a:p>
          <a:p>
            <a:r>
              <a:rPr lang="en-US" dirty="0"/>
              <a:t>We wanted to create an engaging and informative visualization of all wildfires that occurred in the state of California in 2019, and other relevant data (county, month, acres burned, average change in temperature over the last century, etc.)</a:t>
            </a:r>
          </a:p>
          <a:p>
            <a:r>
              <a:rPr lang="en-US" dirty="0"/>
              <a:t>Incorporate accrued knowledge of </a:t>
            </a:r>
            <a:r>
              <a:rPr lang="en-US" dirty="0" err="1"/>
              <a:t>Javascript</a:t>
            </a:r>
            <a:r>
              <a:rPr lang="en-US" dirty="0"/>
              <a:t>, HTML, Leaflet, </a:t>
            </a:r>
            <a:r>
              <a:rPr lang="en-US" dirty="0" err="1"/>
              <a:t>Plotly</a:t>
            </a:r>
            <a:r>
              <a:rPr lang="en-US" dirty="0"/>
              <a:t>, SQL, Python, Flask to draw conclusions </a:t>
            </a:r>
          </a:p>
        </p:txBody>
      </p:sp>
      <p:pic>
        <p:nvPicPr>
          <p:cNvPr id="4" name="Picture 3">
            <a:extLst>
              <a:ext uri="{FF2B5EF4-FFF2-40B4-BE49-F238E27FC236}">
                <a16:creationId xmlns:a16="http://schemas.microsoft.com/office/drawing/2014/main" id="{6E2DA11A-088B-4D3E-AD56-D3F500896A2E}"/>
              </a:ext>
            </a:extLst>
          </p:cNvPr>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0" y="621437"/>
            <a:ext cx="10440140" cy="1376039"/>
          </a:xfrm>
          <a:prstGeom prst="rect">
            <a:avLst/>
          </a:prstGeom>
        </p:spPr>
      </p:pic>
      <p:sp>
        <p:nvSpPr>
          <p:cNvPr id="5" name="Rectangle 4">
            <a:extLst>
              <a:ext uri="{FF2B5EF4-FFF2-40B4-BE49-F238E27FC236}">
                <a16:creationId xmlns:a16="http://schemas.microsoft.com/office/drawing/2014/main" id="{294BBB6C-DEB9-2946-8E60-333AAF355C46}"/>
              </a:ext>
            </a:extLst>
          </p:cNvPr>
          <p:cNvSpPr/>
          <p:nvPr/>
        </p:nvSpPr>
        <p:spPr>
          <a:xfrm>
            <a:off x="1415027" y="686251"/>
            <a:ext cx="7610097" cy="1200329"/>
          </a:xfrm>
          <a:prstGeom prst="rect">
            <a:avLst/>
          </a:prstGeom>
          <a:noFill/>
        </p:spPr>
        <p:txBody>
          <a:bodyPr wrap="none" lIns="91440" tIns="45720" rIns="91440" bIns="45720">
            <a:spAutoFit/>
            <a:scene3d>
              <a:camera prst="orthographicFront"/>
              <a:lightRig rig="threePt" dir="t"/>
            </a:scene3d>
            <a:sp3d extrusionH="57150">
              <a:bevelT w="38100" h="38100" prst="convex"/>
            </a:sp3d>
          </a:bodyPr>
          <a:lstStyle/>
          <a:p>
            <a:pPr algn="ctr"/>
            <a:r>
              <a:rPr lang="en-US" sz="7200" dirty="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rPr>
              <a:t>A Story about Fire</a:t>
            </a:r>
          </a:p>
        </p:txBody>
      </p:sp>
    </p:spTree>
    <p:extLst>
      <p:ext uri="{BB962C8B-B14F-4D97-AF65-F5344CB8AC3E}">
        <p14:creationId xmlns:p14="http://schemas.microsoft.com/office/powerpoint/2010/main" val="248600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977F5-AE48-4BF2-A4BF-EB7E6906051D}"/>
              </a:ext>
            </a:extLst>
          </p:cNvPr>
          <p:cNvSpPr>
            <a:spLocks noGrp="1"/>
          </p:cNvSpPr>
          <p:nvPr>
            <p:ph idx="1"/>
          </p:nvPr>
        </p:nvSpPr>
        <p:spPr>
          <a:xfrm>
            <a:off x="680321" y="2336873"/>
            <a:ext cx="9613861" cy="4288214"/>
          </a:xfrm>
        </p:spPr>
        <p:txBody>
          <a:bodyPr>
            <a:normAutofit/>
          </a:bodyPr>
          <a:lstStyle/>
          <a:p>
            <a:r>
              <a:rPr lang="en-US" dirty="0"/>
              <a:t>Data Sources</a:t>
            </a:r>
          </a:p>
          <a:p>
            <a:pPr lvl="1"/>
            <a:r>
              <a:rPr lang="en-US" dirty="0"/>
              <a:t>California wildfire incidents</a:t>
            </a:r>
          </a:p>
          <a:p>
            <a:pPr lvl="1"/>
            <a:r>
              <a:rPr lang="en-US" dirty="0"/>
              <a:t>2019 average monthly temperature of CA counties</a:t>
            </a:r>
          </a:p>
          <a:p>
            <a:pPr lvl="1"/>
            <a:r>
              <a:rPr lang="en-US" dirty="0"/>
              <a:t>Average change in temperature for CA counties from 1895-2019</a:t>
            </a:r>
          </a:p>
          <a:p>
            <a:pPr lvl="1"/>
            <a:r>
              <a:rPr lang="en-US" dirty="0"/>
              <a:t>Coordinates for polygonal shapes marking county borders</a:t>
            </a:r>
          </a:p>
          <a:p>
            <a:r>
              <a:rPr lang="en-US" dirty="0"/>
              <a:t>Data Extraction and Munging</a:t>
            </a:r>
          </a:p>
          <a:p>
            <a:pPr lvl="1"/>
            <a:r>
              <a:rPr lang="en-US" dirty="0"/>
              <a:t>All files were converted into csv files, cleaned, and then converted into JSON/</a:t>
            </a:r>
            <a:r>
              <a:rPr lang="en-US" dirty="0" err="1"/>
              <a:t>GeoJSON</a:t>
            </a:r>
            <a:r>
              <a:rPr lang="en-US" dirty="0"/>
              <a:t> files</a:t>
            </a:r>
          </a:p>
          <a:p>
            <a:r>
              <a:rPr lang="en-US" dirty="0"/>
              <a:t>PostgreSQL Database</a:t>
            </a:r>
          </a:p>
          <a:p>
            <a:pPr lvl="1"/>
            <a:r>
              <a:rPr lang="en-US" dirty="0"/>
              <a:t>Excel was used to prepare CSV versions of files for export into PostgreSQL database</a:t>
            </a:r>
          </a:p>
        </p:txBody>
      </p:sp>
      <p:pic>
        <p:nvPicPr>
          <p:cNvPr id="4" name="Picture 3">
            <a:extLst>
              <a:ext uri="{FF2B5EF4-FFF2-40B4-BE49-F238E27FC236}">
                <a16:creationId xmlns:a16="http://schemas.microsoft.com/office/drawing/2014/main" id="{6E2DA11A-088B-4D3E-AD56-D3F500896A2E}"/>
              </a:ext>
            </a:extLst>
          </p:cNvPr>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0" y="621437"/>
            <a:ext cx="10440140" cy="1376039"/>
          </a:xfrm>
          <a:prstGeom prst="rect">
            <a:avLst/>
          </a:prstGeom>
        </p:spPr>
      </p:pic>
      <p:sp>
        <p:nvSpPr>
          <p:cNvPr id="5" name="Rectangle 4">
            <a:extLst>
              <a:ext uri="{FF2B5EF4-FFF2-40B4-BE49-F238E27FC236}">
                <a16:creationId xmlns:a16="http://schemas.microsoft.com/office/drawing/2014/main" id="{3BEB3880-E9CE-E549-BFF4-6AA9CA92456A}"/>
              </a:ext>
            </a:extLst>
          </p:cNvPr>
          <p:cNvSpPr/>
          <p:nvPr/>
        </p:nvSpPr>
        <p:spPr>
          <a:xfrm>
            <a:off x="2874767" y="695342"/>
            <a:ext cx="4266937" cy="1200329"/>
          </a:xfrm>
          <a:prstGeom prst="rect">
            <a:avLst/>
          </a:prstGeom>
          <a:noFill/>
        </p:spPr>
        <p:txBody>
          <a:bodyPr wrap="none" lIns="91440" tIns="45720" rIns="91440" bIns="45720">
            <a:spAutoFit/>
            <a:scene3d>
              <a:camera prst="orthographicFront"/>
              <a:lightRig rig="threePt" dir="t"/>
            </a:scene3d>
            <a:sp3d extrusionH="57150">
              <a:bevelT w="38100" h="38100" prst="convex"/>
            </a:sp3d>
          </a:bodyPr>
          <a:lstStyle/>
          <a:p>
            <a:pPr algn="ctr"/>
            <a:r>
              <a:rPr lang="en-US" sz="7200" dirty="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rPr>
              <a:t>ETL Phase</a:t>
            </a:r>
          </a:p>
        </p:txBody>
      </p:sp>
    </p:spTree>
    <p:extLst>
      <p:ext uri="{BB962C8B-B14F-4D97-AF65-F5344CB8AC3E}">
        <p14:creationId xmlns:p14="http://schemas.microsoft.com/office/powerpoint/2010/main" val="404190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977F5-AE48-4BF2-A4BF-EB7E6906051D}"/>
              </a:ext>
            </a:extLst>
          </p:cNvPr>
          <p:cNvSpPr>
            <a:spLocks noGrp="1"/>
          </p:cNvSpPr>
          <p:nvPr>
            <p:ph idx="1"/>
          </p:nvPr>
        </p:nvSpPr>
        <p:spPr/>
        <p:txBody>
          <a:bodyPr>
            <a:normAutofit/>
          </a:bodyPr>
          <a:lstStyle/>
          <a:p>
            <a:r>
              <a:rPr lang="en-US" dirty="0"/>
              <a:t>Flask App</a:t>
            </a:r>
          </a:p>
          <a:p>
            <a:pPr lvl="1"/>
            <a:r>
              <a:rPr lang="en-US" dirty="0"/>
              <a:t>Utilized </a:t>
            </a:r>
            <a:r>
              <a:rPr lang="en-US" dirty="0" err="1"/>
              <a:t>SQLAlchemy</a:t>
            </a:r>
            <a:r>
              <a:rPr lang="en-US" dirty="0"/>
              <a:t> to connect app to </a:t>
            </a:r>
            <a:r>
              <a:rPr lang="en-US" dirty="0" err="1"/>
              <a:t>postreSQL</a:t>
            </a:r>
            <a:r>
              <a:rPr lang="en-US" dirty="0"/>
              <a:t> database tables</a:t>
            </a:r>
          </a:p>
          <a:p>
            <a:pPr lvl="1"/>
            <a:r>
              <a:rPr lang="en-US" dirty="0"/>
              <a:t>Created API routes for several pages on the dashboard</a:t>
            </a:r>
          </a:p>
          <a:p>
            <a:r>
              <a:rPr lang="en-US" dirty="0"/>
              <a:t>Interactive JavaScript</a:t>
            </a:r>
          </a:p>
          <a:p>
            <a:pPr lvl="1"/>
            <a:r>
              <a:rPr lang="en-US" dirty="0"/>
              <a:t>Leaflet map showing the location of each fire and county boundaries</a:t>
            </a:r>
          </a:p>
          <a:p>
            <a:pPr lvl="1"/>
            <a:r>
              <a:rPr lang="en-US" dirty="0"/>
              <a:t>Leaflet </a:t>
            </a:r>
            <a:r>
              <a:rPr lang="en-US" dirty="0" err="1"/>
              <a:t>timelapse</a:t>
            </a:r>
            <a:r>
              <a:rPr lang="en-US" dirty="0"/>
              <a:t> map showing the location change along the time course</a:t>
            </a:r>
          </a:p>
          <a:p>
            <a:pPr lvl="1"/>
            <a:r>
              <a:rPr lang="en-US" dirty="0"/>
              <a:t>Interactive </a:t>
            </a:r>
            <a:r>
              <a:rPr lang="en-US" dirty="0" err="1"/>
              <a:t>Javascript</a:t>
            </a:r>
            <a:r>
              <a:rPr lang="en-US" dirty="0"/>
              <a:t> table that allows user to query for specific condition</a:t>
            </a:r>
          </a:p>
          <a:p>
            <a:pPr lvl="1"/>
            <a:r>
              <a:rPr lang="en-US" dirty="0" err="1"/>
              <a:t>Plotly</a:t>
            </a:r>
            <a:r>
              <a:rPr lang="en-US" dirty="0"/>
              <a:t>/Pandas charts showing visualizations of the relationships between the chosen variables</a:t>
            </a:r>
          </a:p>
        </p:txBody>
      </p:sp>
      <p:pic>
        <p:nvPicPr>
          <p:cNvPr id="4" name="Picture 3">
            <a:extLst>
              <a:ext uri="{FF2B5EF4-FFF2-40B4-BE49-F238E27FC236}">
                <a16:creationId xmlns:a16="http://schemas.microsoft.com/office/drawing/2014/main" id="{6E2DA11A-088B-4D3E-AD56-D3F500896A2E}"/>
              </a:ext>
            </a:extLst>
          </p:cNvPr>
          <p:cNvPicPr>
            <a:picLocks noChangeAspect="1"/>
          </p:cNvPicPr>
          <p:nvPr/>
        </p:nvPicPr>
        <p:blipFill>
          <a:blip r:embed="rId3">
            <a:alphaModFix amt="40000"/>
            <a:extLst>
              <a:ext uri="{28A0092B-C50C-407E-A947-70E740481C1C}">
                <a14:useLocalDpi xmlns:a14="http://schemas.microsoft.com/office/drawing/2010/main" val="0"/>
              </a:ext>
            </a:extLst>
          </a:blip>
          <a:stretch>
            <a:fillRect/>
          </a:stretch>
        </p:blipFill>
        <p:spPr>
          <a:xfrm>
            <a:off x="0" y="621437"/>
            <a:ext cx="10440140" cy="1376039"/>
          </a:xfrm>
          <a:prstGeom prst="rect">
            <a:avLst/>
          </a:prstGeom>
        </p:spPr>
      </p:pic>
      <p:sp>
        <p:nvSpPr>
          <p:cNvPr id="5" name="Rectangle 4">
            <a:extLst>
              <a:ext uri="{FF2B5EF4-FFF2-40B4-BE49-F238E27FC236}">
                <a16:creationId xmlns:a16="http://schemas.microsoft.com/office/drawing/2014/main" id="{1506B461-3DC4-C048-A761-D235F9871DEA}"/>
              </a:ext>
            </a:extLst>
          </p:cNvPr>
          <p:cNvSpPr/>
          <p:nvPr/>
        </p:nvSpPr>
        <p:spPr>
          <a:xfrm>
            <a:off x="114773" y="927793"/>
            <a:ext cx="10245112" cy="830997"/>
          </a:xfrm>
          <a:prstGeom prst="rect">
            <a:avLst/>
          </a:prstGeom>
          <a:noFill/>
        </p:spPr>
        <p:txBody>
          <a:bodyPr wrap="none" lIns="91440" tIns="45720" rIns="91440" bIns="45720">
            <a:spAutoFit/>
            <a:scene3d>
              <a:camera prst="orthographicFront"/>
              <a:lightRig rig="threePt" dir="t"/>
            </a:scene3d>
            <a:sp3d extrusionH="57150">
              <a:bevelT w="38100" h="38100" prst="convex"/>
            </a:sp3d>
          </a:bodyPr>
          <a:lstStyle/>
          <a:p>
            <a:pPr algn="ctr"/>
            <a:r>
              <a:rPr lang="en-US" sz="4800" dirty="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rPr>
              <a:t>API and Interactive Dashboard Phase</a:t>
            </a:r>
          </a:p>
        </p:txBody>
      </p:sp>
    </p:spTree>
    <p:extLst>
      <p:ext uri="{BB962C8B-B14F-4D97-AF65-F5344CB8AC3E}">
        <p14:creationId xmlns:p14="http://schemas.microsoft.com/office/powerpoint/2010/main" val="423522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977F5-AE48-4BF2-A4BF-EB7E6906051D}"/>
              </a:ext>
            </a:extLst>
          </p:cNvPr>
          <p:cNvSpPr>
            <a:spLocks noGrp="1"/>
          </p:cNvSpPr>
          <p:nvPr>
            <p:ph idx="1"/>
          </p:nvPr>
        </p:nvSpPr>
        <p:spPr>
          <a:xfrm>
            <a:off x="680321" y="2336873"/>
            <a:ext cx="9613861" cy="3825802"/>
          </a:xfrm>
        </p:spPr>
        <p:txBody>
          <a:bodyPr>
            <a:noAutofit/>
          </a:bodyPr>
          <a:lstStyle/>
          <a:p>
            <a:r>
              <a:rPr lang="en-US" sz="2800" dirty="0"/>
              <a:t>Obvious correlation between time of year and preponderance of wildfires</a:t>
            </a:r>
          </a:p>
          <a:p>
            <a:r>
              <a:rPr lang="en-US" sz="2800" dirty="0"/>
              <a:t>No strong correlation between a county’s increase in temperature over the last century and the frequency of fires, </a:t>
            </a:r>
          </a:p>
          <a:p>
            <a:r>
              <a:rPr lang="en-US" sz="2800" dirty="0"/>
              <a:t>Clear correlation among regions between increased frequency (</a:t>
            </a:r>
            <a:r>
              <a:rPr lang="en-US" sz="2800" dirty="0" err="1"/>
              <a:t>Socal</a:t>
            </a:r>
            <a:r>
              <a:rPr lang="en-US" sz="2800" dirty="0"/>
              <a:t>) vs increased devastation (</a:t>
            </a:r>
            <a:r>
              <a:rPr lang="en-US" sz="2800" dirty="0" err="1"/>
              <a:t>Norcal</a:t>
            </a:r>
            <a:r>
              <a:rPr lang="en-US" sz="2800" dirty="0"/>
              <a:t>)</a:t>
            </a:r>
          </a:p>
          <a:p>
            <a:r>
              <a:rPr lang="en-US" sz="2800" dirty="0"/>
              <a:t>Unknown reason for increased frequency of wildfires near prominent roads </a:t>
            </a:r>
          </a:p>
        </p:txBody>
      </p:sp>
      <p:pic>
        <p:nvPicPr>
          <p:cNvPr id="4" name="Picture 3">
            <a:extLst>
              <a:ext uri="{FF2B5EF4-FFF2-40B4-BE49-F238E27FC236}">
                <a16:creationId xmlns:a16="http://schemas.microsoft.com/office/drawing/2014/main" id="{6E2DA11A-088B-4D3E-AD56-D3F500896A2E}"/>
              </a:ext>
            </a:extLst>
          </p:cNvPr>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0" y="621437"/>
            <a:ext cx="10440140" cy="1376039"/>
          </a:xfrm>
          <a:prstGeom prst="rect">
            <a:avLst/>
          </a:prstGeom>
        </p:spPr>
      </p:pic>
      <p:sp>
        <p:nvSpPr>
          <p:cNvPr id="5" name="Rectangle 4">
            <a:extLst>
              <a:ext uri="{FF2B5EF4-FFF2-40B4-BE49-F238E27FC236}">
                <a16:creationId xmlns:a16="http://schemas.microsoft.com/office/drawing/2014/main" id="{45C2FA0A-2A02-9941-BB5F-BBFC9CCFFCC9}"/>
              </a:ext>
            </a:extLst>
          </p:cNvPr>
          <p:cNvSpPr/>
          <p:nvPr/>
        </p:nvSpPr>
        <p:spPr>
          <a:xfrm>
            <a:off x="2517012" y="695342"/>
            <a:ext cx="4982454" cy="1200329"/>
          </a:xfrm>
          <a:prstGeom prst="rect">
            <a:avLst/>
          </a:prstGeom>
          <a:noFill/>
        </p:spPr>
        <p:txBody>
          <a:bodyPr wrap="none" lIns="91440" tIns="45720" rIns="91440" bIns="45720">
            <a:spAutoFit/>
            <a:scene3d>
              <a:camera prst="orthographicFront"/>
              <a:lightRig rig="threePt" dir="t"/>
            </a:scene3d>
            <a:sp3d extrusionH="57150">
              <a:bevelT w="38100" h="38100" prst="convex"/>
            </a:sp3d>
          </a:bodyPr>
          <a:lstStyle/>
          <a:p>
            <a:pPr algn="ctr"/>
            <a:r>
              <a:rPr lang="en-US" sz="7200" dirty="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rPr>
              <a:t>Conclusions</a:t>
            </a:r>
          </a:p>
        </p:txBody>
      </p:sp>
    </p:spTree>
    <p:extLst>
      <p:ext uri="{BB962C8B-B14F-4D97-AF65-F5344CB8AC3E}">
        <p14:creationId xmlns:p14="http://schemas.microsoft.com/office/powerpoint/2010/main" val="199035957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109</TotalTime>
  <Words>316</Words>
  <Application>Microsoft Macintosh PowerPoint</Application>
  <PresentationFormat>Widescreen</PresentationFormat>
  <Paragraphs>32</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Trebuchet MS</vt:lpstr>
      <vt:lpstr>Berlin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M</dc:creator>
  <cp:lastModifiedBy>Zhu Jiuhe</cp:lastModifiedBy>
  <cp:revision>14</cp:revision>
  <dcterms:created xsi:type="dcterms:W3CDTF">2020-10-16T03:25:08Z</dcterms:created>
  <dcterms:modified xsi:type="dcterms:W3CDTF">2020-10-17T01:05:41Z</dcterms:modified>
</cp:coreProperties>
</file>