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6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97829B-60E0-462E-B36F-F56865ED5B29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64E294E-B883-4517-A330-C0EA4B3C2F6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Диаграммы реализации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(</a:t>
            </a:r>
            <a:r>
              <a:rPr lang="ru-RU" sz="4000" dirty="0" err="1"/>
              <a:t>implementation</a:t>
            </a:r>
            <a:r>
              <a:rPr lang="ru-RU" sz="4000" dirty="0"/>
              <a:t> </a:t>
            </a:r>
            <a:r>
              <a:rPr lang="ru-RU" sz="4000" dirty="0" err="1"/>
              <a:t>diagrams</a:t>
            </a:r>
            <a:r>
              <a:rPr lang="ru-RU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11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72816"/>
            <a:ext cx="8064895" cy="4680520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определить </a:t>
            </a:r>
            <a:r>
              <a:rPr lang="ru-RU" dirty="0"/>
              <a:t>распределение компонентов системы по ее физическим узлам;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показать физические связи между всеми узлами реализации системы на этапе ее исполнения;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выявить узкие места системы и реконфигурировать ее топологию для достижения требуемой производительности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Диаграммы развертывания разрабатываются совместно системными аналитиками, сетевыми инженерами и </a:t>
            </a:r>
            <a:r>
              <a:rPr lang="ru-RU" dirty="0" err="1"/>
              <a:t>системотехниками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</a:t>
            </a:r>
            <a:r>
              <a:rPr lang="ru-RU" dirty="0" smtClean="0"/>
              <a:t>разработки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диаграммы </a:t>
            </a:r>
            <a:r>
              <a:rPr lang="ru-RU" dirty="0" smtClean="0"/>
              <a:t>развертывания: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5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96855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диаграммы развертывания начинается с идентификации всех аппаратных, механических и других типов устройств, которые необходимы для выполнения системой всех своих функций. В первую очередь специфицируются вычислительные узлы системы, обладающие памятью и/или процессором. При этом используются имеющиеся в языке UML стереотипы, а в случае их отсутствия разработчики могут определить новые стереотипы. Отдельные требования к составу аппаратных средств могут быть заданы в форме ограничений, свойств и помеченных значений. Дальнейшее построение диаграммы развертывания связано с размещением всех исполняемых компонентов диаграммы по узлам системы. Если отдельные исполняемые компоненты оказались не размещенными, то подобная ситуация должна быть исключена введением в модель дополнительных узлов, содержащих процессор и память.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Рекомендации по построению диаграммы развертывания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13499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1" y="2636912"/>
            <a:ext cx="7668840" cy="3489251"/>
          </a:xfrm>
        </p:spPr>
        <p:txBody>
          <a:bodyPr/>
          <a:lstStyle/>
          <a:p>
            <a:r>
              <a:rPr lang="ru-RU" dirty="0" smtClean="0"/>
              <a:t>Артефакт </a:t>
            </a:r>
            <a:r>
              <a:rPr lang="ru-RU" dirty="0"/>
              <a:t>– некая физическая сущность, программный компонент, который используется или создаётся во время работы программного обеспечения. По сути, является компонентом </a:t>
            </a:r>
            <a:r>
              <a:rPr lang="ru-RU" dirty="0" smtClean="0"/>
              <a:t>диаграммы </a:t>
            </a:r>
            <a:r>
              <a:rPr lang="ru-RU" dirty="0"/>
              <a:t>компонентов: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Артефакты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7485"/>
            <a:ext cx="892419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18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3" cy="496855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Узел </a:t>
            </a:r>
            <a:r>
              <a:rPr lang="ru-RU" dirty="0"/>
              <a:t>(</a:t>
            </a:r>
            <a:r>
              <a:rPr lang="ru-RU" dirty="0" err="1"/>
              <a:t>node</a:t>
            </a:r>
            <a:r>
              <a:rPr lang="ru-RU" dirty="0"/>
              <a:t>) представляет собой некоторый физически существующий элемент системы, обладающий определенным вычислительным ресурсом.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вычислительного ресурса узла может рассматриваться наличие некоторого объема электронной или магнитооптической памяти или процессора. В последней версии языка UML понятие узла расширено и может </a:t>
            </a:r>
            <a:r>
              <a:rPr lang="ru-RU" dirty="0" smtClean="0"/>
              <a:t>включать </a:t>
            </a:r>
            <a:r>
              <a:rPr lang="ru-RU" dirty="0"/>
              <a:t>в себя не только вычислительные устройства, но и другие механические или электронные устройства, такие как датчики, принтеры, модемы, цифровые камеры, сканеры и манипуляторы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Графически на диаграмме развертывания узел изображается в форме трехмерного куба. Узел имеет собственное имя, которое указывается внутри его графического символа. Сами узлы могут представляться как в качестве типов, так и в качестве экземпляров. В первом случае имя узла записывается без подчеркивания и начинается с заглавной буквы. Во втором – имя узла-экземпляра записывается в виде . Имя типа узла указывает на некоторую разновидность узлов, присутствующих в модели системы. Например, аппаратная часть системы может состоять из нескольких компьютеров, каждый из которых соответствует отдельному узлу-экземпляру в модели. Однако все эти узлы-экземпляры относятся к одному типу узлов, а именно узлу с именем типа «Компьютер».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930432"/>
          </a:xfrm>
        </p:spPr>
        <p:txBody>
          <a:bodyPr/>
          <a:lstStyle/>
          <a:p>
            <a:r>
              <a:rPr lang="ru-RU" dirty="0"/>
              <a:t>Узел </a:t>
            </a:r>
          </a:p>
        </p:txBody>
      </p:sp>
    </p:spTree>
    <p:extLst>
      <p:ext uri="{BB962C8B-B14F-4D97-AF65-F5344CB8AC3E}">
        <p14:creationId xmlns:p14="http://schemas.microsoft.com/office/powerpoint/2010/main" val="253458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8825662" cy="22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Узел</a:t>
            </a:r>
            <a:r>
              <a:rPr lang="en-US" dirty="0" smtClean="0"/>
              <a:t>:  </a:t>
            </a:r>
            <a:r>
              <a:rPr lang="ru-RU" dirty="0" smtClean="0"/>
              <a:t>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23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356992"/>
            <a:ext cx="8424935" cy="3168352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Наиболее часто применяют такие типы сред выполнения: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«</a:t>
            </a:r>
            <a:r>
              <a:rPr lang="en-US" dirty="0"/>
              <a:t>OS</a:t>
            </a:r>
            <a:r>
              <a:rPr lang="en-US" dirty="0" smtClean="0"/>
              <a:t>»;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– «workflow engine»; </a:t>
            </a:r>
            <a:endParaRPr lang="ru-RU" dirty="0" smtClean="0"/>
          </a:p>
          <a:p>
            <a:r>
              <a:rPr lang="en-US" dirty="0" smtClean="0"/>
              <a:t>– </a:t>
            </a:r>
            <a:r>
              <a:rPr lang="en-US" dirty="0"/>
              <a:t>«database system</a:t>
            </a:r>
            <a:r>
              <a:rPr lang="en-US" dirty="0" smtClean="0"/>
              <a:t>»;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– «J2EE container»; </a:t>
            </a:r>
            <a:endParaRPr lang="ru-RU" dirty="0" smtClean="0"/>
          </a:p>
          <a:p>
            <a:r>
              <a:rPr lang="en-US" dirty="0" smtClean="0"/>
              <a:t>– </a:t>
            </a:r>
            <a:r>
              <a:rPr lang="en-US" dirty="0"/>
              <a:t>«web server</a:t>
            </a:r>
            <a:r>
              <a:rPr lang="en-US" dirty="0" smtClean="0"/>
              <a:t>»;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– «web browser»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Узел </a:t>
            </a:r>
            <a:r>
              <a:rPr lang="ru-RU" dirty="0"/>
              <a:t>среды выполнения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71893"/>
            <a:ext cx="380452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1772816"/>
            <a:ext cx="5040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Отдельно выделяют узел среды выполнения (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execution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environment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) – узел, на котором осуществляется запуск артефактов. Для указания того, что узел задаёт среду выполнения, указывается стереотип «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executionEnvironment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</a:p>
          <a:p>
            <a:endParaRPr lang="ru-RU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33775"/>
            <a:ext cx="5529990" cy="15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61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" y="1772816"/>
            <a:ext cx="904753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70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pic>
        <p:nvPicPr>
          <p:cNvPr id="6146" name="Picture 2" descr="2.3Использование UML в программной инженерии - Введение 5 1 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7925"/>
            <a:ext cx="7776864" cy="508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16832"/>
            <a:ext cx="8784975" cy="468052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компонентов </a:t>
            </a:r>
            <a:r>
              <a:rPr lang="ru-RU" dirty="0"/>
              <a:t>описывает особенности физического представления </a:t>
            </a:r>
            <a:r>
              <a:rPr lang="ru-RU" dirty="0" smtClean="0"/>
              <a:t>системы и </a:t>
            </a:r>
            <a:r>
              <a:rPr lang="ru-RU" dirty="0"/>
              <a:t>позволяет определить архитектуру разрабатываемой системы, установив зависимости между программными компонентами, в роли которых может выступать исходный  и исполняемый код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 Основные графические элементы</a:t>
            </a:r>
            <a:r>
              <a:rPr lang="en-US" b="1" dirty="0" smtClean="0"/>
              <a:t>:</a:t>
            </a:r>
          </a:p>
          <a:p>
            <a:pPr>
              <a:buFontTx/>
              <a:buChar char="-"/>
            </a:pPr>
            <a:r>
              <a:rPr lang="ru-RU" dirty="0"/>
              <a:t>к</a:t>
            </a:r>
            <a:r>
              <a:rPr lang="ru-RU" dirty="0" smtClean="0"/>
              <a:t>омпоненты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/>
              <a:t>и</a:t>
            </a:r>
            <a:r>
              <a:rPr lang="ru-RU" dirty="0" smtClean="0"/>
              <a:t>нтерфейсы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зависимости </a:t>
            </a:r>
            <a:r>
              <a:rPr lang="ru-RU" dirty="0"/>
              <a:t>между ними.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компонентов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844824"/>
            <a:ext cx="8280919" cy="45365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визуализации </a:t>
            </a:r>
            <a:r>
              <a:rPr lang="ru-RU" dirty="0"/>
              <a:t>общей структуры исходного кода программной системы;</a:t>
            </a:r>
          </a:p>
          <a:p>
            <a:r>
              <a:rPr lang="ru-RU" dirty="0"/>
              <a:t>спецификации исполняемого варианта программной системы;</a:t>
            </a:r>
          </a:p>
          <a:p>
            <a:r>
              <a:rPr lang="ru-RU" dirty="0"/>
              <a:t>обеспечения многократного использования отдельных фрагментов программного кода;</a:t>
            </a:r>
          </a:p>
          <a:p>
            <a:r>
              <a:rPr lang="ru-RU" dirty="0"/>
              <a:t>представления концептуальной и физической схем баз данных.</a:t>
            </a:r>
          </a:p>
          <a:p>
            <a:pPr marL="0" indent="0">
              <a:buNone/>
            </a:pPr>
            <a:r>
              <a:rPr lang="ru-RU" dirty="0"/>
              <a:t>В разработке диаграмм компонентов участвуют как системные аналитики и архитекторы, так и программисты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Диаграмма компонентов обеспечивает согласованный переход от логического представления к конкретной реализации проекта в форме программного кода. Одни компоненты могут существовать только на этапе компиляции программного кода, другие на этапе его исполнения. Диаграмма компонентов отражает общие зависимости между компонентами, рассматривая последние в качестве классификаторов.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14384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</a:t>
            </a:r>
            <a:r>
              <a:rPr lang="ru-RU" dirty="0" smtClean="0"/>
              <a:t>разработки диаграммы компонентов: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22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72816"/>
            <a:ext cx="8712968" cy="489654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представления физических сущностей в языке UML применяется специальный термин - </a:t>
            </a:r>
            <a:r>
              <a:rPr lang="ru-RU" b="1" i="1" dirty="0" smtClean="0"/>
              <a:t>компонент</a:t>
            </a:r>
            <a:r>
              <a:rPr lang="ru-RU" dirty="0" smtClean="0"/>
              <a:t> (</a:t>
            </a:r>
            <a:r>
              <a:rPr lang="ru-RU" dirty="0" err="1" smtClean="0"/>
              <a:t>component</a:t>
            </a:r>
            <a:r>
              <a:rPr lang="ru-RU" dirty="0" smtClean="0"/>
              <a:t>). </a:t>
            </a:r>
          </a:p>
          <a:p>
            <a:pPr marL="0" indent="0">
              <a:buNone/>
            </a:pPr>
            <a:r>
              <a:rPr lang="ru-RU" dirty="0" smtClean="0"/>
              <a:t>Компонент </a:t>
            </a:r>
            <a:r>
              <a:rPr lang="ru-RU" dirty="0"/>
              <a:t>реализует некоторый набор интерфейсов и служит для общего обозначения элементов физического представления модели. Для графического представления компонента используется специальный символ - прямоугольник со вставленными слева двумя более мелкими прямоугольниками. Внутри большого прямоугольника записывается имя компонента и, при необходимости, некоторая дополнительная информация. Изображение этого символа может незначительно варьироваться в зависимости от характера ассоциируемой с компонентом информации.</a:t>
            </a:r>
          </a:p>
          <a:p>
            <a:pPr marL="0" indent="0">
              <a:buNone/>
            </a:pPr>
            <a:r>
              <a:rPr lang="ru-RU" b="1" i="1" dirty="0"/>
              <a:t>Имя компонента</a:t>
            </a:r>
            <a:r>
              <a:rPr lang="ru-RU" dirty="0"/>
              <a:t> подчиняется общим правилам именования элементов модели в языке </a:t>
            </a:r>
            <a:r>
              <a:rPr lang="ru-RU" dirty="0" smtClean="0"/>
              <a:t>UML , например </a:t>
            </a:r>
            <a:r>
              <a:rPr lang="ru-RU" dirty="0"/>
              <a:t>&lt;имя компонента&gt;':'&lt;имя </a:t>
            </a:r>
            <a:r>
              <a:rPr lang="ru-RU" dirty="0" err="1"/>
              <a:t>типаХ</a:t>
            </a:r>
            <a:r>
              <a:rPr lang="ru-RU" dirty="0"/>
              <a:t>&gt;.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качестве простых имен принято использовать </a:t>
            </a:r>
            <a:r>
              <a:rPr lang="ru-RU" dirty="0" smtClean="0"/>
              <a:t>имена</a:t>
            </a:r>
          </a:p>
          <a:p>
            <a:r>
              <a:rPr lang="ru-RU" dirty="0" smtClean="0"/>
              <a:t> </a:t>
            </a:r>
            <a:r>
              <a:rPr lang="ru-RU" dirty="0"/>
              <a:t>исполняемых файлов (с указанием расширения </a:t>
            </a:r>
            <a:r>
              <a:rPr lang="ru-RU" dirty="0" err="1"/>
              <a:t>ехе</a:t>
            </a:r>
            <a:r>
              <a:rPr lang="ru-RU" dirty="0"/>
              <a:t> после точки-разделителя), </a:t>
            </a:r>
            <a:endParaRPr lang="ru-RU" dirty="0" smtClean="0"/>
          </a:p>
          <a:p>
            <a:r>
              <a:rPr lang="ru-RU" dirty="0" smtClean="0"/>
              <a:t>динамических </a:t>
            </a:r>
            <a:r>
              <a:rPr lang="ru-RU" dirty="0"/>
              <a:t>библиотек (расширение </a:t>
            </a:r>
            <a:r>
              <a:rPr lang="ru-RU" dirty="0" err="1"/>
              <a:t>dll</a:t>
            </a:r>
            <a:r>
              <a:rPr lang="ru-RU" dirty="0"/>
              <a:t>), </a:t>
            </a:r>
            <a:endParaRPr lang="ru-RU" dirty="0" smtClean="0"/>
          </a:p>
          <a:p>
            <a:r>
              <a:rPr lang="ru-RU" dirty="0" err="1" smtClean="0"/>
              <a:t>Web</a:t>
            </a:r>
            <a:r>
              <a:rPr lang="ru-RU" dirty="0" smtClean="0"/>
              <a:t>-страниц </a:t>
            </a:r>
            <a:r>
              <a:rPr lang="ru-RU" dirty="0"/>
              <a:t>(расширение </a:t>
            </a:r>
            <a:r>
              <a:rPr lang="ru-RU" dirty="0" err="1"/>
              <a:t>html</a:t>
            </a:r>
            <a:r>
              <a:rPr lang="ru-RU" dirty="0"/>
              <a:t>), </a:t>
            </a:r>
            <a:endParaRPr lang="ru-RU" dirty="0" smtClean="0"/>
          </a:p>
          <a:p>
            <a:r>
              <a:rPr lang="ru-RU" dirty="0" smtClean="0"/>
              <a:t>текстовых </a:t>
            </a:r>
            <a:r>
              <a:rPr lang="ru-RU" dirty="0"/>
              <a:t>файлов (расширения </a:t>
            </a:r>
            <a:r>
              <a:rPr lang="ru-RU" dirty="0" err="1"/>
              <a:t>txt</a:t>
            </a:r>
            <a:r>
              <a:rPr lang="ru-RU" dirty="0"/>
              <a:t> или </a:t>
            </a:r>
            <a:r>
              <a:rPr lang="ru-RU" dirty="0" err="1"/>
              <a:t>doc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файлов </a:t>
            </a:r>
            <a:r>
              <a:rPr lang="ru-RU" dirty="0"/>
              <a:t>справки (</a:t>
            </a:r>
            <a:r>
              <a:rPr lang="ru-RU" dirty="0" smtClean="0"/>
              <a:t>h</a:t>
            </a:r>
            <a:r>
              <a:rPr lang="en-US" dirty="0" smtClean="0"/>
              <a:t>l</a:t>
            </a:r>
            <a:r>
              <a:rPr lang="ru-RU" dirty="0" smtClean="0"/>
              <a:t>p),</a:t>
            </a:r>
          </a:p>
          <a:p>
            <a:r>
              <a:rPr lang="ru-RU" dirty="0" smtClean="0"/>
              <a:t> </a:t>
            </a:r>
            <a:r>
              <a:rPr lang="ru-RU" dirty="0"/>
              <a:t>файлов баз данных (DB</a:t>
            </a:r>
            <a:r>
              <a:rPr lang="ru-RU" dirty="0" smtClean="0"/>
              <a:t>)</a:t>
            </a:r>
          </a:p>
          <a:p>
            <a:r>
              <a:rPr lang="ru-RU" dirty="0" smtClean="0"/>
              <a:t>файлов </a:t>
            </a:r>
            <a:r>
              <a:rPr lang="ru-RU" dirty="0"/>
              <a:t>с исходными текстами программ (расширения h, </a:t>
            </a:r>
            <a:r>
              <a:rPr lang="ru-RU" dirty="0" err="1"/>
              <a:t>cpp</a:t>
            </a:r>
            <a:r>
              <a:rPr lang="ru-RU" dirty="0"/>
              <a:t> для языка C++, расширение </a:t>
            </a:r>
            <a:r>
              <a:rPr lang="ru-RU" dirty="0" err="1"/>
              <a:t>java</a:t>
            </a:r>
            <a:r>
              <a:rPr lang="ru-RU" dirty="0"/>
              <a:t> для языка </a:t>
            </a:r>
            <a:r>
              <a:rPr lang="ru-RU" dirty="0" err="1"/>
              <a:t>Java</a:t>
            </a:r>
            <a:r>
              <a:rPr lang="ru-RU" dirty="0"/>
              <a:t>), скрипты (</a:t>
            </a:r>
            <a:r>
              <a:rPr lang="ru-RU" dirty="0" err="1"/>
              <a:t>pi</a:t>
            </a:r>
            <a:r>
              <a:rPr lang="ru-RU" dirty="0"/>
              <a:t>, </a:t>
            </a:r>
            <a:r>
              <a:rPr lang="ru-RU" dirty="0" err="1"/>
              <a:t>asp</a:t>
            </a:r>
            <a:r>
              <a:rPr lang="ru-RU" dirty="0"/>
              <a:t>) и другие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Компоненты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5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-108520" y="1484784"/>
            <a:ext cx="9252520" cy="5373216"/>
          </a:xfrm>
        </p:spPr>
        <p:txBody>
          <a:bodyPr>
            <a:normAutofit fontScale="40000" lnSpcReduction="20000"/>
          </a:bodyPr>
          <a:lstStyle/>
          <a:p>
            <a:r>
              <a:rPr lang="ru-RU" sz="3800" dirty="0" smtClean="0"/>
              <a:t>Разработка </a:t>
            </a:r>
            <a:r>
              <a:rPr lang="ru-RU" sz="3800" dirty="0"/>
              <a:t>диаграммы компонентов предполагает использование информации как о логическом представлении модели системы, так и об особенностях ее физической реализации. До начала разработки необходимо принять решения о выборе вычислительных платформ и операционных систем, на которых предполагается реализовывать систему, а также о выборе конкретных баз данных и языков программирования.</a:t>
            </a:r>
          </a:p>
          <a:p>
            <a:r>
              <a:rPr lang="ru-RU" sz="3800" dirty="0" smtClean="0"/>
              <a:t>Следует </a:t>
            </a:r>
            <a:r>
              <a:rPr lang="ru-RU" sz="3800" dirty="0"/>
              <a:t>обратить внимание на такую реализацию системы, которая обеспечивала бы не только возможность повторного использования кода за счет рациональной декомпозиции компонентов, но и создание объектов только при их необходимости.</a:t>
            </a:r>
          </a:p>
          <a:p>
            <a:r>
              <a:rPr lang="ru-RU" sz="3800" dirty="0"/>
              <a:t>Речь идет о том, что общая производительность программной системы существенно зависит от рационального использования вычислительных ресурсов. Для этой цели необходимо большую часть описаний классов, их операций и методов вынести в динамические библиотеки, оставив в исполняемых компонентах только самые необходимые для инициализации программы фрагменты программного кода.</a:t>
            </a:r>
          </a:p>
          <a:p>
            <a:r>
              <a:rPr lang="ru-RU" sz="3800" dirty="0"/>
              <a:t>После общей структуризации физического представления системы необходимо дополнить модель интерфейсами и схемами базы данных. При разработке интерфейсов следует обращать внимание на согласование (стыковку) различных частей программной системы. Включение в модель схемы базы данных предполагает спецификацию отдельных таблиц и установление информационных связей между таблицами.</a:t>
            </a:r>
          </a:p>
          <a:p>
            <a:r>
              <a:rPr lang="ru-RU" sz="3800" dirty="0"/>
              <a:t>Завершающий этап построения диаграммы компонентов связан с установлением и нанесением на диаграмму взаимных связей между компонентами, а также отношений реализации. Эти отношения должны иллюстрировать все важнейшие аспекты физической реализации системы, начиная с особенностей компиляции исходных текстов программ и заканчивая исполнением отдельных частей программы на этапе ее выполнения. Для этой цели можно использовать различные виды графического изображения компонентов.</a:t>
            </a:r>
          </a:p>
          <a:p>
            <a:r>
              <a:rPr lang="ru-RU" sz="3800" dirty="0" smtClean="0"/>
              <a:t>Следует </a:t>
            </a:r>
            <a:r>
              <a:rPr lang="ru-RU" sz="3800" dirty="0"/>
              <a:t>обратить внимание, что диаграмма компонентов, как правило, разрабатывается совместно с диаграммой развертывания, на которой представляется информация о физическом размещении компонентов программной системы по ее отдельным узлам.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Рекомендации по построению диаграммы компонентов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0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098" name="Picture 2" descr="5.Унифицированный язык моделирования ARIS - 2. Архитектура интегрированных информационны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8" y="1772816"/>
            <a:ext cx="8664897" cy="47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6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2050" name="Picture 2" descr="Лекция 10. Унифицированный язык визуального моделирования Un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21" y="1879068"/>
            <a:ext cx="918822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9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122" name="Picture 2" descr="2.3.Содержание пояснительной записки - Курсовой проект являе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0487"/>
            <a:ext cx="7272808" cy="47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5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9685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Диаграмма развертывания предназначена для визуализации элементов и компонентов программы, существующих лишь на этапе ее исполнения (</a:t>
            </a:r>
            <a:r>
              <a:rPr lang="ru-RU" dirty="0" err="1"/>
              <a:t>runtime</a:t>
            </a:r>
            <a:r>
              <a:rPr lang="ru-RU" dirty="0"/>
              <a:t>). При этом представляются только компоненты-экземпляры программы, являющиеся исполняемыми файлами или динамическими библиотеками. Те компоненты, которые не используются на этапе исполнения, на диаграмме развертывания не показываются. </a:t>
            </a:r>
          </a:p>
          <a:p>
            <a:r>
              <a:rPr lang="ru-RU" dirty="0" smtClean="0"/>
              <a:t>Так</a:t>
            </a:r>
            <a:r>
              <a:rPr lang="ru-RU" dirty="0"/>
              <a:t>, компоненты с исходными текстами программ могут присутствовать только на диаграмме компонентов. На диаграмме развертывания они не указываются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Диаграмма развертывания содержит графические изображения процессоров, устройств, процессов и связей между ними. В отличие от диаграмм логического представления, диаграмма развертывания является единой для системы в целом, поскольку должна всецело отражать особенности ее реализации. Разработка диаграммы развертывания, как правило, является последним этапом спецификации модели программной системы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Диаграмма </a:t>
            </a:r>
            <a:r>
              <a:rPr lang="ru-RU" dirty="0"/>
              <a:t>развертывания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74556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</TotalTime>
  <Words>1026</Words>
  <Application>Microsoft Office PowerPoint</Application>
  <PresentationFormat>Экран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Диаграммы реализации</vt:lpstr>
      <vt:lpstr>Диаграмма компонентов</vt:lpstr>
      <vt:lpstr>Цели разработки диаграммы компонентов: </vt:lpstr>
      <vt:lpstr>Компоненты</vt:lpstr>
      <vt:lpstr>Рекомендации по построению диаграммы компонентов </vt:lpstr>
      <vt:lpstr>Пример</vt:lpstr>
      <vt:lpstr>Пример</vt:lpstr>
      <vt:lpstr>Пример</vt:lpstr>
      <vt:lpstr>Диаграмма развертывания</vt:lpstr>
      <vt:lpstr>Цели разработки  диаграммы развертывания:</vt:lpstr>
      <vt:lpstr>Рекомендации по построению диаграммы развертывания</vt:lpstr>
      <vt:lpstr>Артефакты</vt:lpstr>
      <vt:lpstr>Узел </vt:lpstr>
      <vt:lpstr>Узел:  примеры</vt:lpstr>
      <vt:lpstr>Узел среды выполнения</vt:lpstr>
      <vt:lpstr>Пример</vt:lpstr>
      <vt:lpstr>Резюме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 реализации</dc:title>
  <dc:creator>User</dc:creator>
  <cp:lastModifiedBy>User</cp:lastModifiedBy>
  <cp:revision>5</cp:revision>
  <dcterms:created xsi:type="dcterms:W3CDTF">2015-03-11T05:24:39Z</dcterms:created>
  <dcterms:modified xsi:type="dcterms:W3CDTF">2015-03-11T06:07:55Z</dcterms:modified>
</cp:coreProperties>
</file>