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 id="285" r:id="rId17"/>
    <p:sldId id="287" r:id="rId18"/>
    <p:sldId id="288" r:id="rId19"/>
    <p:sldId id="289" r:id="rId20"/>
    <p:sldId id="290" r:id="rId21"/>
    <p:sldId id="286" r:id="rId22"/>
    <p:sldId id="295" r:id="rId23"/>
    <p:sldId id="296" r:id="rId24"/>
    <p:sldId id="280" r:id="rId25"/>
    <p:sldId id="268" r:id="rId26"/>
    <p:sldId id="292" r:id="rId27"/>
    <p:sldId id="293" r:id="rId28"/>
    <p:sldId id="294" r:id="rId29"/>
    <p:sldId id="278" r:id="rId30"/>
    <p:sldId id="277" r:id="rId31"/>
    <p:sldId id="281" r:id="rId32"/>
    <p:sldId id="283" r:id="rId33"/>
    <p:sldId id="279" r:id="rId34"/>
    <p:sldId id="291" r:id="rId35"/>
    <p:sldId id="273" r:id="rId36"/>
    <p:sldId id="275" r:id="rId37"/>
    <p:sldId id="276" r:id="rId38"/>
    <p:sldId id="282" r:id="rId39"/>
    <p:sldId id="274" r:id="rId40"/>
    <p:sldId id="284"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7" autoAdjust="0"/>
    <p:restoredTop sz="94660"/>
  </p:normalViewPr>
  <p:slideViewPr>
    <p:cSldViewPr>
      <p:cViewPr varScale="1">
        <p:scale>
          <a:sx n="102" d="100"/>
          <a:sy n="102" d="100"/>
        </p:scale>
        <p:origin x="-22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D360A8A-D6B9-45C8-82EA-A5E78F821689}" type="datetimeFigureOut">
              <a:rPr lang="ru-RU" smtClean="0"/>
              <a:t>07.02.2018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29912C-2321-491A-B6A6-078B05DDEC2F}"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D360A8A-D6B9-45C8-82EA-A5E78F821689}" type="datetimeFigureOut">
              <a:rPr lang="ru-RU" smtClean="0"/>
              <a:t>07.02.2018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29912C-2321-491A-B6A6-078B05DDEC2F}"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D360A8A-D6B9-45C8-82EA-A5E78F821689}" type="datetimeFigureOut">
              <a:rPr lang="ru-RU" smtClean="0"/>
              <a:t>07.02.2018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29912C-2321-491A-B6A6-078B05DDEC2F}"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D360A8A-D6B9-45C8-82EA-A5E78F821689}" type="datetimeFigureOut">
              <a:rPr lang="ru-RU" smtClean="0"/>
              <a:t>07.02.2018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29912C-2321-491A-B6A6-078B05DDEC2F}"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D360A8A-D6B9-45C8-82EA-A5E78F821689}" type="datetimeFigureOut">
              <a:rPr lang="ru-RU" smtClean="0"/>
              <a:t>07.02.2018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D29912C-2321-491A-B6A6-078B05DDEC2F}"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5D360A8A-D6B9-45C8-82EA-A5E78F821689}" type="datetimeFigureOut">
              <a:rPr lang="ru-RU" smtClean="0"/>
              <a:t>07.02.2018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D29912C-2321-491A-B6A6-078B05DDEC2F}"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D360A8A-D6B9-45C8-82EA-A5E78F821689}" type="datetimeFigureOut">
              <a:rPr lang="ru-RU" smtClean="0"/>
              <a:t>07.02.2018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D29912C-2321-491A-B6A6-078B05DDEC2F}"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5D360A8A-D6B9-45C8-82EA-A5E78F821689}" type="datetimeFigureOut">
              <a:rPr lang="ru-RU" smtClean="0"/>
              <a:t>07.02.2018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D29912C-2321-491A-B6A6-078B05DDEC2F}"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D360A8A-D6B9-45C8-82EA-A5E78F821689}" type="datetimeFigureOut">
              <a:rPr lang="ru-RU" smtClean="0"/>
              <a:t>07.02.2018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D29912C-2321-491A-B6A6-078B05DDEC2F}"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D360A8A-D6B9-45C8-82EA-A5E78F821689}" type="datetimeFigureOut">
              <a:rPr lang="ru-RU" smtClean="0"/>
              <a:t>07.02.2018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D29912C-2321-491A-B6A6-078B05DDEC2F}"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D360A8A-D6B9-45C8-82EA-A5E78F821689}" type="datetimeFigureOut">
              <a:rPr lang="ru-RU" smtClean="0"/>
              <a:t>07.02.2018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D29912C-2321-491A-B6A6-078B05DDEC2F}"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D360A8A-D6B9-45C8-82EA-A5E78F821689}" type="datetimeFigureOut">
              <a:rPr lang="ru-RU" smtClean="0"/>
              <a:t>07.02.2018</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D29912C-2321-491A-B6A6-078B05DDEC2F}"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2.xml"/><Relationship Id="rId5" Type="http://schemas.openxmlformats.org/officeDocument/2006/relationships/image" Target="../media/image38.gif"/><Relationship Id="rId4" Type="http://schemas.openxmlformats.org/officeDocument/2006/relationships/image" Target="../media/image37.gif"/></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988840"/>
            <a:ext cx="7772400" cy="1656184"/>
          </a:xfrm>
        </p:spPr>
        <p:txBody>
          <a:bodyPr>
            <a:normAutofit/>
          </a:bodyPr>
          <a:lstStyle/>
          <a:p>
            <a:r>
              <a:rPr lang="ru-RU" sz="6000" b="1" dirty="0" smtClean="0"/>
              <a:t>Диаграммы</a:t>
            </a:r>
            <a:r>
              <a:rPr lang="en-US" sz="6000" b="1" dirty="0" smtClean="0"/>
              <a:t> </a:t>
            </a:r>
            <a:r>
              <a:rPr lang="ru-RU" sz="6000" b="1" dirty="0" smtClean="0"/>
              <a:t> </a:t>
            </a:r>
            <a:r>
              <a:rPr lang="en-US" sz="6000" b="1" dirty="0" smtClean="0"/>
              <a:t>UML</a:t>
            </a:r>
            <a:endParaRPr lang="ru-RU" sz="6000" b="1" dirty="0"/>
          </a:p>
        </p:txBody>
      </p:sp>
      <p:sp>
        <p:nvSpPr>
          <p:cNvPr id="3" name="Подзаголовок 2"/>
          <p:cNvSpPr>
            <a:spLocks noGrp="1"/>
          </p:cNvSpPr>
          <p:nvPr>
            <p:ph type="subTitle" idx="1"/>
          </p:nvPr>
        </p:nvSpPr>
        <p:spPr/>
        <p:txBody>
          <a:bodyPr/>
          <a:lstStyle/>
          <a:p>
            <a:endParaRPr lang="ru-RU" dirty="0"/>
          </a:p>
        </p:txBody>
      </p:sp>
      <p:sp>
        <p:nvSpPr>
          <p:cNvPr id="4" name="Прямоугольник 3"/>
          <p:cNvSpPr/>
          <p:nvPr/>
        </p:nvSpPr>
        <p:spPr>
          <a:xfrm>
            <a:off x="4211960" y="476672"/>
            <a:ext cx="4680520" cy="1938992"/>
          </a:xfrm>
          <a:prstGeom prst="rect">
            <a:avLst/>
          </a:prstGeom>
        </p:spPr>
        <p:txBody>
          <a:bodyPr wrap="square">
            <a:spAutoFit/>
          </a:bodyPr>
          <a:lstStyle/>
          <a:p>
            <a:r>
              <a:rPr lang="ru-RU" dirty="0"/>
              <a:t> </a:t>
            </a:r>
            <a:r>
              <a:rPr lang="ru-RU" sz="2400" dirty="0" smtClean="0">
                <a:solidFill>
                  <a:schemeClr val="bg1">
                    <a:lumMod val="95000"/>
                  </a:schemeClr>
                </a:solidFill>
              </a:rPr>
              <a:t>Математики </a:t>
            </a:r>
            <a:r>
              <a:rPr lang="ru-RU" sz="2400" dirty="0">
                <a:solidFill>
                  <a:schemeClr val="bg1">
                    <a:lumMod val="95000"/>
                  </a:schemeClr>
                </a:solidFill>
              </a:rPr>
              <a:t>думают, что Бог в уравнениях, </a:t>
            </a:r>
            <a:r>
              <a:rPr lang="ru-RU" sz="2400" dirty="0" err="1">
                <a:solidFill>
                  <a:schemeClr val="bg1">
                    <a:lumMod val="95000"/>
                  </a:schemeClr>
                </a:solidFill>
              </a:rPr>
              <a:t>нейрологи</a:t>
            </a:r>
            <a:r>
              <a:rPr lang="ru-RU" sz="2400" dirty="0">
                <a:solidFill>
                  <a:schemeClr val="bg1">
                    <a:lumMod val="95000"/>
                  </a:schemeClr>
                </a:solidFill>
              </a:rPr>
              <a:t> уверены, что Бог в мозге, </a:t>
            </a:r>
            <a:endParaRPr lang="ru-RU" sz="2400" dirty="0" smtClean="0">
              <a:solidFill>
                <a:schemeClr val="bg1">
                  <a:lumMod val="95000"/>
                </a:schemeClr>
              </a:solidFill>
            </a:endParaRPr>
          </a:p>
          <a:p>
            <a:r>
              <a:rPr lang="ru-RU" sz="2400" dirty="0" smtClean="0">
                <a:solidFill>
                  <a:schemeClr val="bg1">
                    <a:lumMod val="95000"/>
                  </a:schemeClr>
                </a:solidFill>
              </a:rPr>
              <a:t>а </a:t>
            </a:r>
            <a:r>
              <a:rPr lang="ru-RU" sz="2400" dirty="0">
                <a:solidFill>
                  <a:schemeClr val="bg1">
                    <a:lumMod val="95000"/>
                  </a:schemeClr>
                </a:solidFill>
              </a:rPr>
              <a:t>программисты уверены, что Бог — один из них!</a:t>
            </a:r>
          </a:p>
        </p:txBody>
      </p:sp>
    </p:spTree>
    <p:extLst>
      <p:ext uri="{BB962C8B-B14F-4D97-AF65-F5344CB8AC3E}">
        <p14:creationId xmlns:p14="http://schemas.microsoft.com/office/powerpoint/2010/main" val="3431139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a:spLocks noGrp="1"/>
          </p:cNvSpPr>
          <p:nvPr>
            <p:ph type="title"/>
          </p:nvPr>
        </p:nvSpPr>
        <p:spPr/>
        <p:txBody>
          <a:bodyPr>
            <a:normAutofit fontScale="90000"/>
          </a:bodyPr>
          <a:lstStyle/>
          <a:p>
            <a:r>
              <a:rPr lang="ru-RU" dirty="0"/>
              <a:t>Диаграмма </a:t>
            </a:r>
            <a:r>
              <a:rPr lang="ru-RU" dirty="0" smtClean="0"/>
              <a:t>прецедентов</a:t>
            </a:r>
            <a:r>
              <a:rPr lang="en-US" dirty="0" smtClean="0"/>
              <a:t>: </a:t>
            </a:r>
            <a:r>
              <a:rPr lang="ru-RU" dirty="0" smtClean="0"/>
              <a:t>элементы</a:t>
            </a:r>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2808312" cy="2257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http://proft.me/static/img/uml/us_exte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312876"/>
            <a:ext cx="5196359" cy="6480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16016" y="2960948"/>
            <a:ext cx="3816424" cy="369332"/>
          </a:xfrm>
          <a:prstGeom prst="rect">
            <a:avLst/>
          </a:prstGeom>
          <a:noFill/>
        </p:spPr>
        <p:txBody>
          <a:bodyPr wrap="square" rtlCol="0">
            <a:spAutoFit/>
          </a:bodyPr>
          <a:lstStyle/>
          <a:p>
            <a:r>
              <a:rPr lang="ru-RU" dirty="0"/>
              <a:t>а</a:t>
            </a:r>
            <a:r>
              <a:rPr lang="ru-RU" dirty="0" smtClean="0"/>
              <a:t> ) отношение расширения</a:t>
            </a:r>
            <a:endParaRPr lang="ru-RU" dirty="0"/>
          </a:p>
        </p:txBody>
      </p:sp>
      <p:pic>
        <p:nvPicPr>
          <p:cNvPr id="11270" name="Picture 6" descr="http://proft.me/static/img/uml/us_generaliz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9539" y="3434779"/>
            <a:ext cx="5138344" cy="64229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707450" y="4092624"/>
            <a:ext cx="3816424" cy="369332"/>
          </a:xfrm>
          <a:prstGeom prst="rect">
            <a:avLst/>
          </a:prstGeom>
          <a:noFill/>
        </p:spPr>
        <p:txBody>
          <a:bodyPr wrap="square" rtlCol="0">
            <a:spAutoFit/>
          </a:bodyPr>
          <a:lstStyle/>
          <a:p>
            <a:r>
              <a:rPr lang="ru-RU" dirty="0" smtClean="0"/>
              <a:t>б ) отношение обобщения</a:t>
            </a:r>
            <a:endParaRPr lang="ru-RU" dirty="0"/>
          </a:p>
        </p:txBody>
      </p:sp>
      <p:pic>
        <p:nvPicPr>
          <p:cNvPr id="11272" name="Picture 8" descr="http://proft.me/static/img/uml/us_includ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4581128"/>
            <a:ext cx="5119979" cy="6587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716016" y="5229200"/>
            <a:ext cx="3976808" cy="369332"/>
          </a:xfrm>
          <a:prstGeom prst="rect">
            <a:avLst/>
          </a:prstGeom>
          <a:noFill/>
        </p:spPr>
        <p:txBody>
          <a:bodyPr wrap="square" rtlCol="0">
            <a:spAutoFit/>
          </a:bodyPr>
          <a:lstStyle/>
          <a:p>
            <a:r>
              <a:rPr lang="ru-RU" dirty="0" smtClean="0"/>
              <a:t>в ) отношение включения</a:t>
            </a:r>
            <a:endParaRPr lang="ru-RU" dirty="0"/>
          </a:p>
        </p:txBody>
      </p:sp>
    </p:spTree>
    <p:extLst>
      <p:ext uri="{BB962C8B-B14F-4D97-AF65-F5344CB8AC3E}">
        <p14:creationId xmlns:p14="http://schemas.microsoft.com/office/powerpoint/2010/main" val="963939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a:xfrm>
            <a:off x="419599" y="52245"/>
            <a:ext cx="8229600" cy="1252728"/>
          </a:xfrm>
        </p:spPr>
        <p:txBody>
          <a:bodyPr>
            <a:normAutofit fontScale="90000"/>
          </a:bodyPr>
          <a:lstStyle/>
          <a:p>
            <a:r>
              <a:rPr lang="ru-RU" dirty="0"/>
              <a:t>Диаграмма прецедентов</a:t>
            </a:r>
            <a:r>
              <a:rPr lang="en-US" dirty="0"/>
              <a:t>: </a:t>
            </a:r>
            <a:r>
              <a:rPr lang="ru-RU" dirty="0" smtClean="0"/>
              <a:t>примеры</a:t>
            </a:r>
            <a:endParaRPr lang="ru-RU" dirty="0"/>
          </a:p>
        </p:txBody>
      </p:sp>
      <p:pic>
        <p:nvPicPr>
          <p:cNvPr id="8194" name="Picture 2" descr="http://ooad.asf.ru/standarts/UML/LanguageUML/Images/IM17_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7904617" cy="463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763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lstStyle/>
          <a:p>
            <a:endParaRPr lang="ru-RU"/>
          </a:p>
        </p:txBody>
      </p:sp>
      <p:pic>
        <p:nvPicPr>
          <p:cNvPr id="4" name="Picture 10" descr="Применение диаграмм вариантов использования при сборе требо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30" y="620687"/>
            <a:ext cx="8806531" cy="576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181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lstStyle/>
          <a:p>
            <a:endParaRPr lang="ru-RU"/>
          </a:p>
        </p:txBody>
      </p:sp>
      <p:pic>
        <p:nvPicPr>
          <p:cNvPr id="4" name="Picture 4" descr="3.3. Варианты использования - 004. 415. 2: 33(075. 8) Ббк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8740"/>
            <a:ext cx="7272808" cy="656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080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67544" y="1484784"/>
            <a:ext cx="8208911" cy="4896544"/>
          </a:xfrm>
        </p:spPr>
        <p:txBody>
          <a:bodyPr>
            <a:normAutofit fontScale="92500" lnSpcReduction="10000"/>
          </a:bodyPr>
          <a:lstStyle/>
          <a:p>
            <a:pPr marL="0" indent="0">
              <a:buNone/>
            </a:pPr>
            <a:r>
              <a:rPr lang="ru-RU" dirty="0" smtClean="0"/>
              <a:t>Способ </a:t>
            </a:r>
            <a:r>
              <a:rPr lang="ru-RU" dirty="0"/>
              <a:t>описания статической </a:t>
            </a:r>
            <a:r>
              <a:rPr lang="ru-RU" dirty="0" smtClean="0"/>
              <a:t>структуры.</a:t>
            </a:r>
          </a:p>
          <a:p>
            <a:pPr marL="0" indent="0">
              <a:buNone/>
            </a:pPr>
            <a:r>
              <a:rPr lang="ru-RU" dirty="0" smtClean="0"/>
              <a:t>Демонстрирует классы </a:t>
            </a:r>
            <a:r>
              <a:rPr lang="ru-RU" dirty="0"/>
              <a:t>системы, их атрибуты, методы и зависимости между классами.</a:t>
            </a:r>
          </a:p>
          <a:p>
            <a:pPr marL="0" indent="0">
              <a:buNone/>
            </a:pPr>
            <a:r>
              <a:rPr lang="ru-RU" b="1" dirty="0" smtClean="0"/>
              <a:t>Три точки </a:t>
            </a:r>
            <a:r>
              <a:rPr lang="ru-RU" b="1" dirty="0"/>
              <a:t>зрения </a:t>
            </a:r>
            <a:r>
              <a:rPr lang="ru-RU" dirty="0"/>
              <a:t>на построение диаграмм классов в зависимости от целей их применения:</a:t>
            </a:r>
          </a:p>
          <a:p>
            <a:r>
              <a:rPr lang="ru-RU" dirty="0"/>
              <a:t>концептуальная точка зрения — диаграмма классов описывает модель предметной области, в ней присутствуют только классы прикладных объектов;</a:t>
            </a:r>
          </a:p>
          <a:p>
            <a:r>
              <a:rPr lang="ru-RU" dirty="0"/>
              <a:t>точка зрения спецификации — диаграмма классов применяется при проектировании информационных систем;</a:t>
            </a:r>
          </a:p>
          <a:p>
            <a:r>
              <a:rPr lang="ru-RU" dirty="0"/>
              <a:t>точка зрения реализации — диаграмма классов содержит классы, используемые непосредственно в программном коде (при использовании объектно-ориентированных языков программирования).</a:t>
            </a:r>
          </a:p>
          <a:p>
            <a:endParaRPr lang="ru-RU" dirty="0"/>
          </a:p>
        </p:txBody>
      </p:sp>
      <p:sp>
        <p:nvSpPr>
          <p:cNvPr id="3" name="Заголовок 2"/>
          <p:cNvSpPr>
            <a:spLocks noGrp="1"/>
          </p:cNvSpPr>
          <p:nvPr>
            <p:ph type="title"/>
          </p:nvPr>
        </p:nvSpPr>
        <p:spPr/>
        <p:txBody>
          <a:bodyPr>
            <a:normAutofit fontScale="90000"/>
          </a:bodyPr>
          <a:lstStyle/>
          <a:p>
            <a:r>
              <a:rPr lang="ru-RU" b="1" dirty="0"/>
              <a:t>Диаграмма классов</a:t>
            </a:r>
            <a:r>
              <a:rPr lang="ru-RU" dirty="0"/>
              <a:t> (</a:t>
            </a:r>
            <a:r>
              <a:rPr lang="ru-RU" dirty="0" err="1"/>
              <a:t>class</a:t>
            </a:r>
            <a:r>
              <a:rPr lang="ru-RU" dirty="0"/>
              <a:t> </a:t>
            </a:r>
            <a:r>
              <a:rPr lang="ru-RU" dirty="0" err="1"/>
              <a:t>diagram</a:t>
            </a:r>
            <a:r>
              <a:rPr lang="ru-RU" dirty="0" smtClean="0"/>
              <a:t>)</a:t>
            </a:r>
            <a:endParaRPr lang="ru-RU" dirty="0"/>
          </a:p>
        </p:txBody>
      </p:sp>
    </p:spTree>
    <p:extLst>
      <p:ext uri="{BB962C8B-B14F-4D97-AF65-F5344CB8AC3E}">
        <p14:creationId xmlns:p14="http://schemas.microsoft.com/office/powerpoint/2010/main" val="2849813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1412776"/>
            <a:ext cx="9036495" cy="5445224"/>
          </a:xfrm>
        </p:spPr>
        <p:txBody>
          <a:bodyPr>
            <a:normAutofit fontScale="40000" lnSpcReduction="20000"/>
          </a:bodyPr>
          <a:lstStyle/>
          <a:p>
            <a:r>
              <a:rPr lang="ru-RU" sz="3400" dirty="0"/>
              <a:t>1. При выделении классов </a:t>
            </a:r>
            <a:r>
              <a:rPr lang="ru-RU" sz="3400" dirty="0" smtClean="0"/>
              <a:t>следует </a:t>
            </a:r>
            <a:r>
              <a:rPr lang="ru-RU" sz="3400" dirty="0"/>
              <a:t>учитывать тот факт, что они являются </a:t>
            </a:r>
            <a:r>
              <a:rPr lang="ru-RU" sz="3400" dirty="0" smtClean="0"/>
              <a:t>обобщенными сущностями</a:t>
            </a:r>
            <a:r>
              <a:rPr lang="ru-RU" sz="3400" dirty="0"/>
              <a:t>, которые в дальнейшем подлежат уточнению и возможному разбиению на несколько более мелких классов. Можно провести аналогию между ними и накопителями данных на DFD, которые, как правило, являются крупными концептуальными объектами (совокупностями тесно взаимосвязанных таблиц), подлещами уточнению на стадии информационного проектирования с помощью одной из </a:t>
            </a:r>
            <a:r>
              <a:rPr lang="ru-RU" sz="3400" dirty="0" smtClean="0"/>
              <a:t>методологий ERD</a:t>
            </a:r>
            <a:r>
              <a:rPr lang="ru-RU" sz="3400" dirty="0"/>
              <a:t>.</a:t>
            </a:r>
          </a:p>
          <a:p>
            <a:r>
              <a:rPr lang="ru-RU" sz="3400" dirty="0"/>
              <a:t>2. Для выделения классов-сущностей необходимо определить все реальные либо воображаемые объекты, имеющие существенное значение для рассматриваемой предметной области, информация о которых подлежит хранению. При этом из спецификаций вариантов использования следует выделить все объекты, которые могут существовать независимо от других. Например, объект «билет» является независимой сущностью, потому что любой билет существует независимо от того, знаем мы его номер, стоимость или нет. Т. е. при выделении классов-сущностей действуют те же правила, что при построении концептуальной модели </a:t>
            </a:r>
            <a:r>
              <a:rPr lang="ru-RU" sz="3400" dirty="0" smtClean="0"/>
              <a:t>БД.</a:t>
            </a:r>
            <a:endParaRPr lang="ru-RU" sz="3400" dirty="0"/>
          </a:p>
          <a:p>
            <a:r>
              <a:rPr lang="ru-RU" sz="3400" dirty="0"/>
              <a:t>3. Для каждого актера следует предусмотреть, как минимум, один граничный класс в целях организации интерфейса между ним и системой. Аналогично для каждого класса сущности, как правило, должен быть граничный класс – ведь по каждому объекту класса сущности должна быть предусмотрена возможность просмотра, ввода и/или корректировки информации через определенную форму ввода/вывода или чтения/записи через определенный интерфейс.</a:t>
            </a:r>
          </a:p>
          <a:p>
            <a:r>
              <a:rPr lang="ru-RU" sz="3400" dirty="0"/>
              <a:t>4. Для управления, обеспечения взаимодействия и координации работы объектов, реализующих одну из функций системы (обычно, вариант использования), необходимо предусмотреть, как минимум, один управляющий класс. Как правило, взаимодействие между граничным классом и классом сущности происходит через управляющий класс.</a:t>
            </a:r>
          </a:p>
          <a:p>
            <a:r>
              <a:rPr lang="ru-RU" sz="3400" dirty="0"/>
              <a:t>5. В целях облегчения восприятия специфики связей между классами рекомендуется использовать отношения агрегации, композиции и обобщения.</a:t>
            </a:r>
          </a:p>
          <a:p>
            <a:r>
              <a:rPr lang="ru-RU" sz="3400" dirty="0"/>
              <a:t>6. При разработке диаграммы основное внимание должно быть уделено определению и детализации классов сущностей, управляющих и граничных классов, обеспечивающих взаимодействие с внешними системами. Граничные классы, обеспечивающие взаимодействие с пользователями, не требуют излишней детализации до уровня отдельного поля ввода или ниспадающего списка, так как современные среды программирования обладают богатыми возможностями по быстрому созданию пользовательского интерфейса.</a:t>
            </a:r>
          </a:p>
          <a:p>
            <a:endParaRPr lang="ru-RU" dirty="0"/>
          </a:p>
        </p:txBody>
      </p:sp>
      <p:sp>
        <p:nvSpPr>
          <p:cNvPr id="3" name="Заголовок 2"/>
          <p:cNvSpPr>
            <a:spLocks noGrp="1"/>
          </p:cNvSpPr>
          <p:nvPr>
            <p:ph type="title"/>
          </p:nvPr>
        </p:nvSpPr>
        <p:spPr>
          <a:xfrm>
            <a:off x="0" y="188640"/>
            <a:ext cx="9252520" cy="1002440"/>
          </a:xfrm>
        </p:spPr>
        <p:txBody>
          <a:bodyPr>
            <a:normAutofit fontScale="90000"/>
          </a:bodyPr>
          <a:lstStyle/>
          <a:p>
            <a:r>
              <a:rPr lang="ru-RU" dirty="0"/>
              <a:t>Диаграмма </a:t>
            </a:r>
            <a:r>
              <a:rPr lang="ru-RU" dirty="0" smtClean="0"/>
              <a:t>классов</a:t>
            </a:r>
            <a:r>
              <a:rPr lang="en-US" dirty="0"/>
              <a:t>: </a:t>
            </a:r>
            <a:r>
              <a:rPr lang="ru-RU" dirty="0"/>
              <a:t/>
            </a:r>
            <a:br>
              <a:rPr lang="ru-RU" dirty="0"/>
            </a:br>
            <a:r>
              <a:rPr lang="ru-RU" dirty="0"/>
              <a:t>правила и рекомендации</a:t>
            </a:r>
          </a:p>
        </p:txBody>
      </p:sp>
    </p:spTree>
    <p:extLst>
      <p:ext uri="{BB962C8B-B14F-4D97-AF65-F5344CB8AC3E}">
        <p14:creationId xmlns:p14="http://schemas.microsoft.com/office/powerpoint/2010/main" val="2604532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8640"/>
            <a:ext cx="9252520" cy="1002440"/>
          </a:xfrm>
        </p:spPr>
        <p:txBody>
          <a:bodyPr>
            <a:normAutofit fontScale="90000"/>
          </a:bodyPr>
          <a:lstStyle/>
          <a:p>
            <a:r>
              <a:rPr lang="ru-RU" dirty="0"/>
              <a:t>Диаграмма </a:t>
            </a:r>
            <a:r>
              <a:rPr lang="ru-RU" dirty="0" smtClean="0"/>
              <a:t>классов</a:t>
            </a:r>
            <a:r>
              <a:rPr lang="en-US" dirty="0"/>
              <a:t>: </a:t>
            </a:r>
            <a:r>
              <a:rPr lang="ru-RU" dirty="0"/>
              <a:t/>
            </a:r>
            <a:br>
              <a:rPr lang="ru-RU" dirty="0"/>
            </a:br>
            <a:r>
              <a:rPr lang="ru-RU" dirty="0" smtClean="0"/>
              <a:t>отношения</a:t>
            </a:r>
            <a:endParaRPr lang="ru-RU" dirty="0"/>
          </a:p>
        </p:txBody>
      </p:sp>
      <p:sp>
        <p:nvSpPr>
          <p:cNvPr id="4" name="Объект 3"/>
          <p:cNvSpPr>
            <a:spLocks noGrp="1"/>
          </p:cNvSpPr>
          <p:nvPr>
            <p:ph idx="1"/>
          </p:nvPr>
        </p:nvSpPr>
        <p:spPr>
          <a:xfrm>
            <a:off x="179512" y="1340768"/>
            <a:ext cx="8784975" cy="5400600"/>
          </a:xfrm>
        </p:spPr>
        <p:txBody>
          <a:bodyPr>
            <a:normAutofit fontScale="70000" lnSpcReduction="20000"/>
          </a:bodyPr>
          <a:lstStyle/>
          <a:p>
            <a:pPr fontAlgn="base"/>
            <a:r>
              <a:rPr lang="ru-RU" b="1" dirty="0"/>
              <a:t>Отношение зависимости</a:t>
            </a:r>
            <a:r>
              <a:rPr lang="ru-RU" dirty="0"/>
              <a:t> в общем случае указывает некоторое семантическое </a:t>
            </a:r>
            <a:r>
              <a:rPr lang="ru-RU" dirty="0" smtClean="0"/>
              <a:t>отношение </a:t>
            </a:r>
            <a:r>
              <a:rPr lang="ru-RU" dirty="0"/>
              <a:t>между двумя элементами модели или двумя множествами таких элементов, которое не является отношением ассоциации, обобщения или реализации. Отношение зависимости используется в такой ситуации, когда некоторое изменение одного элемента модели может потребовать изменения другого зависимого от него элемента модели.</a:t>
            </a:r>
          </a:p>
          <a:p>
            <a:pPr fontAlgn="base"/>
            <a:r>
              <a:rPr lang="ru-RU" dirty="0"/>
              <a:t>Отношение зависимости графически изображается пунктирной линией между соответствующими элементами со стрелкой на одном из ее концов, при этом стрелка направлена от класса-клиента зависимости к независимому классу или классу-источнику.</a:t>
            </a:r>
          </a:p>
          <a:p>
            <a:pPr fontAlgn="base"/>
            <a:r>
              <a:rPr lang="ru-RU" dirty="0"/>
              <a:t>Над стрелкой могут находится специальные ключевые слова (стереотипы):</a:t>
            </a:r>
          </a:p>
          <a:p>
            <a:pPr fontAlgn="base"/>
            <a:r>
              <a:rPr lang="ru-RU" dirty="0"/>
              <a:t>"</a:t>
            </a:r>
            <a:r>
              <a:rPr lang="ru-RU" dirty="0" err="1"/>
              <a:t>access</a:t>
            </a:r>
            <a:r>
              <a:rPr lang="ru-RU" dirty="0"/>
              <a:t>" - служит для обозначения доступности открытых атрибутов и операций класса-источника для классов-клиентов;</a:t>
            </a:r>
          </a:p>
          <a:p>
            <a:pPr fontAlgn="base"/>
            <a:r>
              <a:rPr lang="ru-RU" dirty="0"/>
              <a:t>"</a:t>
            </a:r>
            <a:r>
              <a:rPr lang="ru-RU" dirty="0" err="1"/>
              <a:t>bind</a:t>
            </a:r>
            <a:r>
              <a:rPr lang="ru-RU" dirty="0"/>
              <a:t>" - класс-клиент может использовать некоторый шаблон для своей последующей параметризации;</a:t>
            </a:r>
          </a:p>
          <a:p>
            <a:pPr fontAlgn="base"/>
            <a:r>
              <a:rPr lang="ru-RU" dirty="0"/>
              <a:t>"</a:t>
            </a:r>
            <a:r>
              <a:rPr lang="ru-RU" dirty="0" err="1"/>
              <a:t>derive</a:t>
            </a:r>
            <a:r>
              <a:rPr lang="ru-RU" dirty="0"/>
              <a:t>" - атрибуты класса-клиента могут быть вычислены по атрибутам класса-источника;</a:t>
            </a:r>
          </a:p>
          <a:p>
            <a:pPr fontAlgn="base"/>
            <a:r>
              <a:rPr lang="ru-RU" dirty="0"/>
              <a:t>"</a:t>
            </a:r>
            <a:r>
              <a:rPr lang="ru-RU" dirty="0" err="1"/>
              <a:t>import</a:t>
            </a:r>
            <a:r>
              <a:rPr lang="ru-RU" dirty="0"/>
              <a:t>" - открытые атрибуты и операции класса-источника становятся частью класса-клиента, как если бы они были объявлены непосредственно в нем;</a:t>
            </a:r>
          </a:p>
          <a:p>
            <a:pPr fontAlgn="base"/>
            <a:r>
              <a:rPr lang="ru-RU" dirty="0"/>
              <a:t>"</a:t>
            </a:r>
            <a:r>
              <a:rPr lang="ru-RU" dirty="0" err="1"/>
              <a:t>refine</a:t>
            </a:r>
            <a:r>
              <a:rPr lang="ru-RU" dirty="0"/>
              <a:t>" - указывает, что класс-клиент служит уточнением класса-источника в силу причин исторического характера, когда появляется дополнительная информация в ходе работы над проектом.</a:t>
            </a:r>
          </a:p>
          <a:p>
            <a:endParaRPr lang="ru-RU" dirty="0"/>
          </a:p>
        </p:txBody>
      </p:sp>
      <p:pic>
        <p:nvPicPr>
          <p:cNvPr id="21506" name="Picture 2" descr="http://proft.me/static/img/uml/cls_dependenc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743781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45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8640"/>
            <a:ext cx="9252520" cy="1002440"/>
          </a:xfrm>
        </p:spPr>
        <p:txBody>
          <a:bodyPr>
            <a:normAutofit fontScale="90000"/>
          </a:bodyPr>
          <a:lstStyle/>
          <a:p>
            <a:r>
              <a:rPr lang="ru-RU" dirty="0"/>
              <a:t>Диаграмма </a:t>
            </a:r>
            <a:r>
              <a:rPr lang="ru-RU" dirty="0" smtClean="0"/>
              <a:t>классов</a:t>
            </a:r>
            <a:r>
              <a:rPr lang="en-US" dirty="0"/>
              <a:t>: </a:t>
            </a:r>
            <a:r>
              <a:rPr lang="ru-RU" dirty="0"/>
              <a:t/>
            </a:r>
            <a:br>
              <a:rPr lang="ru-RU" dirty="0"/>
            </a:br>
            <a:r>
              <a:rPr lang="ru-RU" dirty="0" smtClean="0"/>
              <a:t>отношения</a:t>
            </a:r>
            <a:endParaRPr lang="ru-RU" dirty="0"/>
          </a:p>
        </p:txBody>
      </p:sp>
      <p:sp>
        <p:nvSpPr>
          <p:cNvPr id="4" name="Объект 3"/>
          <p:cNvSpPr>
            <a:spLocks noGrp="1"/>
          </p:cNvSpPr>
          <p:nvPr>
            <p:ph idx="1"/>
          </p:nvPr>
        </p:nvSpPr>
        <p:spPr>
          <a:xfrm>
            <a:off x="251520" y="1955973"/>
            <a:ext cx="8712967" cy="3993307"/>
          </a:xfrm>
        </p:spPr>
        <p:txBody>
          <a:bodyPr>
            <a:normAutofit/>
          </a:bodyPr>
          <a:lstStyle/>
          <a:p>
            <a:r>
              <a:rPr lang="ru-RU" b="1" dirty="0"/>
              <a:t>Отношение ассоциации</a:t>
            </a:r>
            <a:r>
              <a:rPr lang="ru-RU" dirty="0"/>
              <a:t> соответствует наличию некоторого отношения между классами. Данное отношение обозначается сплошной линией с дополнительными специальными символами, которые характеризуют отдельные свойства конкретной ассоциации. В качестве дополнительных специальных символов могут использоваться имя ассоциации, а также имена и кратность классов-ролей ассоциации. Имя ассоциации является необязательным элементом ее обозначения.</a:t>
            </a:r>
          </a:p>
        </p:txBody>
      </p:sp>
      <p:pic>
        <p:nvPicPr>
          <p:cNvPr id="22530" name="Picture 2" descr="http://proft.me/static/img/uml/cls_associ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21" y="2420888"/>
            <a:ext cx="8539573"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8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8640"/>
            <a:ext cx="9252520" cy="1002440"/>
          </a:xfrm>
        </p:spPr>
        <p:txBody>
          <a:bodyPr>
            <a:normAutofit fontScale="90000"/>
          </a:bodyPr>
          <a:lstStyle/>
          <a:p>
            <a:r>
              <a:rPr lang="ru-RU" dirty="0"/>
              <a:t>Диаграмма </a:t>
            </a:r>
            <a:r>
              <a:rPr lang="ru-RU" dirty="0" smtClean="0"/>
              <a:t>классов</a:t>
            </a:r>
            <a:r>
              <a:rPr lang="en-US" dirty="0"/>
              <a:t>: </a:t>
            </a:r>
            <a:r>
              <a:rPr lang="ru-RU" dirty="0"/>
              <a:t/>
            </a:r>
            <a:br>
              <a:rPr lang="ru-RU" dirty="0"/>
            </a:br>
            <a:r>
              <a:rPr lang="ru-RU" dirty="0" smtClean="0"/>
              <a:t>отношения</a:t>
            </a:r>
            <a:endParaRPr lang="ru-RU" dirty="0"/>
          </a:p>
        </p:txBody>
      </p:sp>
      <p:sp>
        <p:nvSpPr>
          <p:cNvPr id="4" name="Объект 3"/>
          <p:cNvSpPr>
            <a:spLocks noGrp="1"/>
          </p:cNvSpPr>
          <p:nvPr>
            <p:ph idx="1"/>
          </p:nvPr>
        </p:nvSpPr>
        <p:spPr>
          <a:xfrm>
            <a:off x="251520" y="2132856"/>
            <a:ext cx="8712967" cy="3993307"/>
          </a:xfrm>
        </p:spPr>
        <p:txBody>
          <a:bodyPr>
            <a:normAutofit/>
          </a:bodyPr>
          <a:lstStyle/>
          <a:p>
            <a:r>
              <a:rPr lang="ru-RU" b="1" dirty="0"/>
              <a:t>Отношение агрегации</a:t>
            </a:r>
            <a:r>
              <a:rPr lang="ru-RU" dirty="0"/>
              <a:t> имеет место между несколькими классами в том случае, если один из классов представляет собой некоторую сущность, включающую в себя в качестве составных частей другие сущности. Применяется для представления системных взаимосвязей типа "часть-целое".</a:t>
            </a:r>
          </a:p>
        </p:txBody>
      </p:sp>
      <p:pic>
        <p:nvPicPr>
          <p:cNvPr id="23554" name="Picture 2" descr="http://proft.me/static/img/uml/cls_agreg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570728"/>
            <a:ext cx="8292842" cy="265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293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8640"/>
            <a:ext cx="9252520" cy="1002440"/>
          </a:xfrm>
        </p:spPr>
        <p:txBody>
          <a:bodyPr>
            <a:normAutofit fontScale="90000"/>
          </a:bodyPr>
          <a:lstStyle/>
          <a:p>
            <a:r>
              <a:rPr lang="ru-RU" dirty="0"/>
              <a:t>Диаграмма </a:t>
            </a:r>
            <a:r>
              <a:rPr lang="ru-RU" dirty="0" smtClean="0"/>
              <a:t>классов</a:t>
            </a:r>
            <a:r>
              <a:rPr lang="en-US" dirty="0"/>
              <a:t>: </a:t>
            </a:r>
            <a:r>
              <a:rPr lang="ru-RU" dirty="0"/>
              <a:t/>
            </a:r>
            <a:br>
              <a:rPr lang="ru-RU" dirty="0"/>
            </a:br>
            <a:r>
              <a:rPr lang="ru-RU" dirty="0" smtClean="0"/>
              <a:t>отношения</a:t>
            </a:r>
            <a:endParaRPr lang="ru-RU" dirty="0"/>
          </a:p>
        </p:txBody>
      </p:sp>
      <p:sp>
        <p:nvSpPr>
          <p:cNvPr id="4" name="Объект 3"/>
          <p:cNvSpPr>
            <a:spLocks noGrp="1"/>
          </p:cNvSpPr>
          <p:nvPr>
            <p:ph idx="1"/>
          </p:nvPr>
        </p:nvSpPr>
        <p:spPr>
          <a:xfrm>
            <a:off x="251520" y="2132856"/>
            <a:ext cx="8712967" cy="3993307"/>
          </a:xfrm>
        </p:spPr>
        <p:txBody>
          <a:bodyPr>
            <a:normAutofit/>
          </a:bodyPr>
          <a:lstStyle/>
          <a:p>
            <a:r>
              <a:rPr lang="ru-RU" b="1" dirty="0"/>
              <a:t>Отношение композиции</a:t>
            </a:r>
            <a:r>
              <a:rPr lang="ru-RU" dirty="0"/>
              <a:t> является частным случаем отношения агрегации. Это отношение служит для выделения специальной формы отношения "часть-целое", при которой составляющие части в некотором смысле находятся внутри целого. Специфика взаимосвязи между ними заключается в том, что части не могут выступать в отрыве от целого, т. е. с уничтожением целого уничтожаются и все его составные части</a:t>
            </a:r>
            <a:r>
              <a:rPr lang="ru-RU" dirty="0" smtClean="0"/>
              <a:t>.</a:t>
            </a:r>
            <a:endParaRPr lang="ru-RU" dirty="0"/>
          </a:p>
        </p:txBody>
      </p:sp>
      <p:pic>
        <p:nvPicPr>
          <p:cNvPr id="24578" name="Picture 2" descr="http://proft.me/static/img/uml/cls_composi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36912"/>
            <a:ext cx="8100894"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15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lstStyle/>
          <a:p>
            <a:r>
              <a:rPr lang="ru-RU" dirty="0" smtClean="0"/>
              <a:t>Причины появления </a:t>
            </a:r>
            <a:r>
              <a:rPr lang="en-US" dirty="0" smtClean="0"/>
              <a:t>UML</a:t>
            </a:r>
            <a:endParaRPr lang="ru-RU" dirty="0"/>
          </a:p>
        </p:txBody>
      </p:sp>
      <p:pic>
        <p:nvPicPr>
          <p:cNvPr id="4" name="Рисунок 3" descr="http://pvti.ru/data/image/pages/webkurs/p3_1a.gif"/>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844824"/>
            <a:ext cx="7488832" cy="4104456"/>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865984"/>
            <a:ext cx="7488832" cy="4405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8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188640"/>
            <a:ext cx="9252520" cy="1002440"/>
          </a:xfrm>
        </p:spPr>
        <p:txBody>
          <a:bodyPr>
            <a:normAutofit fontScale="90000"/>
          </a:bodyPr>
          <a:lstStyle/>
          <a:p>
            <a:r>
              <a:rPr lang="ru-RU" dirty="0"/>
              <a:t>Диаграмма </a:t>
            </a:r>
            <a:r>
              <a:rPr lang="ru-RU" dirty="0" smtClean="0"/>
              <a:t>классов</a:t>
            </a:r>
            <a:r>
              <a:rPr lang="en-US" dirty="0"/>
              <a:t>: </a:t>
            </a:r>
            <a:r>
              <a:rPr lang="ru-RU" dirty="0"/>
              <a:t/>
            </a:r>
            <a:br>
              <a:rPr lang="ru-RU" dirty="0"/>
            </a:br>
            <a:r>
              <a:rPr lang="ru-RU" dirty="0" smtClean="0"/>
              <a:t>отношения</a:t>
            </a:r>
            <a:endParaRPr lang="ru-RU" dirty="0"/>
          </a:p>
        </p:txBody>
      </p:sp>
      <p:sp>
        <p:nvSpPr>
          <p:cNvPr id="5" name="Объект 4"/>
          <p:cNvSpPr>
            <a:spLocks noGrp="1"/>
          </p:cNvSpPr>
          <p:nvPr>
            <p:ph idx="1"/>
          </p:nvPr>
        </p:nvSpPr>
        <p:spPr>
          <a:xfrm>
            <a:off x="395536" y="1916832"/>
            <a:ext cx="8280919" cy="4209331"/>
          </a:xfrm>
        </p:spPr>
        <p:txBody>
          <a:bodyPr>
            <a:normAutofit/>
          </a:bodyPr>
          <a:lstStyle/>
          <a:p>
            <a:r>
              <a:rPr lang="ru-RU" b="1" dirty="0"/>
              <a:t>Отношение обобщения</a:t>
            </a:r>
            <a:r>
              <a:rPr lang="ru-RU" dirty="0"/>
              <a:t> является отношением между более общим элементом (родителем или предком) и более частным или специальным элементом (дочерним или потомком). Применительно к диаграмме классов данное отношение описывает иерархическое строение классов и наследование их свойств и поведения. При этом предполагается, что класс-потомок обладает всеми свойствами и поведением класса-предка, а также имеет свои собственные свойства и поведение, которые отсутствуют у класса-предка.</a:t>
            </a:r>
          </a:p>
          <a:p>
            <a:endParaRPr lang="ru-RU" dirty="0"/>
          </a:p>
        </p:txBody>
      </p:sp>
      <p:pic>
        <p:nvPicPr>
          <p:cNvPr id="25604" name="Picture 4" descr="http://proft.me/static/img/uml/cls_generaliz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420888"/>
            <a:ext cx="8283888"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17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4" name="Заголовок 2"/>
          <p:cNvSpPr>
            <a:spLocks noGrp="1"/>
          </p:cNvSpPr>
          <p:nvPr>
            <p:ph type="title"/>
          </p:nvPr>
        </p:nvSpPr>
        <p:spPr/>
        <p:txBody>
          <a:bodyPr>
            <a:normAutofit fontScale="90000"/>
          </a:bodyPr>
          <a:lstStyle/>
          <a:p>
            <a:r>
              <a:rPr lang="ru-RU" dirty="0"/>
              <a:t>Диаграмма </a:t>
            </a:r>
            <a:r>
              <a:rPr lang="ru-RU" dirty="0" smtClean="0"/>
              <a:t>классов</a:t>
            </a:r>
            <a:r>
              <a:rPr lang="en-US" dirty="0"/>
              <a:t>: </a:t>
            </a:r>
            <a:r>
              <a:rPr lang="ru-RU" dirty="0"/>
              <a:t/>
            </a:r>
            <a:br>
              <a:rPr lang="ru-RU" dirty="0"/>
            </a:br>
            <a:r>
              <a:rPr lang="ru-RU" dirty="0" smtClean="0"/>
              <a:t>пример</a:t>
            </a:r>
            <a:endParaRPr lang="ru-RU" dirty="0"/>
          </a:p>
        </p:txBody>
      </p:sp>
      <p:pic>
        <p:nvPicPr>
          <p:cNvPr id="29698" name="Picture 2" descr="Рабочие процессы RUP и диаграммы 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4823"/>
            <a:ext cx="8823142" cy="4277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36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4" name="Заголовок 2"/>
          <p:cNvSpPr>
            <a:spLocks noGrp="1"/>
          </p:cNvSpPr>
          <p:nvPr>
            <p:ph type="title"/>
          </p:nvPr>
        </p:nvSpPr>
        <p:spPr>
          <a:xfrm>
            <a:off x="107504" y="188640"/>
            <a:ext cx="9145016" cy="936104"/>
          </a:xfrm>
        </p:spPr>
        <p:txBody>
          <a:bodyPr>
            <a:normAutofit/>
          </a:bodyPr>
          <a:lstStyle/>
          <a:p>
            <a:r>
              <a:rPr lang="ru-RU" dirty="0"/>
              <a:t>Диаграмма </a:t>
            </a:r>
            <a:r>
              <a:rPr lang="ru-RU" dirty="0" smtClean="0"/>
              <a:t>классов</a:t>
            </a:r>
            <a:r>
              <a:rPr lang="en-US" dirty="0" smtClean="0"/>
              <a:t>:</a:t>
            </a:r>
            <a:r>
              <a:rPr lang="ru-RU" dirty="0" smtClean="0"/>
              <a:t> пример</a:t>
            </a:r>
            <a:endParaRPr lang="ru-RU" dirty="0"/>
          </a:p>
        </p:txBody>
      </p:sp>
      <p:pic>
        <p:nvPicPr>
          <p:cNvPr id="32770" name="Picture 2" descr="INTUIT.ru: Курс: Введение в UML: Лекция 3: Диаграмма классов: крупным плано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70638"/>
            <a:ext cx="8098359" cy="557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842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4" name="Заголовок 2"/>
          <p:cNvSpPr>
            <a:spLocks noGrp="1"/>
          </p:cNvSpPr>
          <p:nvPr>
            <p:ph type="title"/>
          </p:nvPr>
        </p:nvSpPr>
        <p:spPr>
          <a:xfrm>
            <a:off x="107504" y="188640"/>
            <a:ext cx="9145016" cy="936104"/>
          </a:xfrm>
        </p:spPr>
        <p:txBody>
          <a:bodyPr>
            <a:normAutofit/>
          </a:bodyPr>
          <a:lstStyle/>
          <a:p>
            <a:r>
              <a:rPr lang="ru-RU" dirty="0"/>
              <a:t>Диаграмма </a:t>
            </a:r>
            <a:r>
              <a:rPr lang="ru-RU" dirty="0" smtClean="0"/>
              <a:t>классов</a:t>
            </a:r>
            <a:r>
              <a:rPr lang="en-US" dirty="0" smtClean="0"/>
              <a:t>:</a:t>
            </a:r>
            <a:r>
              <a:rPr lang="ru-RU" dirty="0" smtClean="0"/>
              <a:t> пример</a:t>
            </a:r>
            <a:endParaRPr lang="ru-RU" dirty="0"/>
          </a:p>
        </p:txBody>
      </p:sp>
      <p:pic>
        <p:nvPicPr>
          <p:cNvPr id="33794" name="Picture 2" descr="Проектирование программного обеспечения / Хабрахаб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29534"/>
            <a:ext cx="7344816" cy="582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650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1844824"/>
            <a:ext cx="8496943" cy="4281339"/>
          </a:xfrm>
        </p:spPr>
        <p:txBody>
          <a:bodyPr>
            <a:normAutofit fontScale="92500" lnSpcReduction="10000"/>
          </a:bodyPr>
          <a:lstStyle/>
          <a:p>
            <a:pPr fontAlgn="base"/>
            <a:r>
              <a:rPr lang="ru-RU" dirty="0" smtClean="0"/>
              <a:t>Способ </a:t>
            </a:r>
            <a:r>
              <a:rPr lang="ru-RU" dirty="0"/>
              <a:t>описания поведения, </a:t>
            </a:r>
            <a:r>
              <a:rPr lang="ru-RU" dirty="0" smtClean="0"/>
              <a:t>напоминающий </a:t>
            </a:r>
            <a:r>
              <a:rPr lang="ru-RU" dirty="0"/>
              <a:t>блок-схему алгоритма. Используется для моделирования процесса выполнения операций.</a:t>
            </a:r>
          </a:p>
          <a:p>
            <a:pPr fontAlgn="base"/>
            <a:r>
              <a:rPr lang="ru-RU" dirty="0"/>
              <a:t>Основным направлением использования диаграмм деятельности является визуализация особенностей реализации операций классов, когда необходимо представить алгоритмы их выполнения</a:t>
            </a:r>
            <a:r>
              <a:rPr lang="ru-RU" dirty="0" smtClean="0"/>
              <a:t>.</a:t>
            </a:r>
          </a:p>
          <a:p>
            <a:pPr fontAlgn="base"/>
            <a:r>
              <a:rPr lang="ru-RU" dirty="0"/>
              <a:t>Параллельные переходы на диаграмме деятельности можно изображать в удлиненной форме, а входящие и выходящие переходы вертикальными стрелками</a:t>
            </a:r>
            <a:r>
              <a:rPr lang="ru-RU" dirty="0" smtClean="0"/>
              <a:t>.</a:t>
            </a:r>
          </a:p>
          <a:p>
            <a:pPr fontAlgn="base"/>
            <a:r>
              <a:rPr lang="ru-RU" dirty="0"/>
              <a:t>Дорожка (</a:t>
            </a:r>
            <a:r>
              <a:rPr lang="ru-RU" dirty="0" err="1"/>
              <a:t>swimlane</a:t>
            </a:r>
            <a:r>
              <a:rPr lang="ru-RU" dirty="0"/>
              <a:t>) - графическая область диаграммы деятельности, содержащая элементы модели, ответственность за выполнение которых принадлежит отдельным подсистемам.</a:t>
            </a:r>
          </a:p>
          <a:p>
            <a:endParaRPr lang="ru-RU" dirty="0"/>
          </a:p>
        </p:txBody>
      </p:sp>
      <p:sp>
        <p:nvSpPr>
          <p:cNvPr id="4" name="Заголовок 2"/>
          <p:cNvSpPr>
            <a:spLocks noGrp="1"/>
          </p:cNvSpPr>
          <p:nvPr>
            <p:ph type="title"/>
          </p:nvPr>
        </p:nvSpPr>
        <p:spPr/>
        <p:txBody>
          <a:bodyPr>
            <a:normAutofit fontScale="90000"/>
          </a:bodyPr>
          <a:lstStyle/>
          <a:p>
            <a:r>
              <a:rPr lang="ru-RU" dirty="0" smtClean="0"/>
              <a:t>Диаграмма деятельности</a:t>
            </a:r>
            <a:br>
              <a:rPr lang="ru-RU" dirty="0" smtClean="0"/>
            </a:br>
            <a:r>
              <a:rPr lang="ru-RU" dirty="0" smtClean="0"/>
              <a:t> </a:t>
            </a:r>
            <a:r>
              <a:rPr lang="en-US" dirty="0"/>
              <a:t>(activity diagram)</a:t>
            </a:r>
            <a:endParaRPr lang="ru-RU" dirty="0"/>
          </a:p>
        </p:txBody>
      </p:sp>
      <p:pic>
        <p:nvPicPr>
          <p:cNvPr id="6" name="Picture 2" descr="Графическое изображение разделения и слияния параллельных потоков управления на диаграмме деятельност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060848"/>
            <a:ext cx="4248472" cy="2903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28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44624"/>
            <a:ext cx="8229600" cy="858424"/>
          </a:xfrm>
        </p:spPr>
        <p:txBody>
          <a:bodyPr>
            <a:normAutofit fontScale="90000"/>
          </a:bodyPr>
          <a:lstStyle/>
          <a:p>
            <a:r>
              <a:rPr lang="ru-RU" dirty="0" smtClean="0"/>
              <a:t>Диаграмма деятельности</a:t>
            </a:r>
            <a:r>
              <a:rPr lang="en-US" dirty="0" smtClean="0"/>
              <a:t>: </a:t>
            </a:r>
            <a:r>
              <a:rPr lang="ru-RU" dirty="0" smtClean="0"/>
              <a:t>пример</a:t>
            </a:r>
            <a:endParaRPr lang="ru-RU" dirty="0"/>
          </a:p>
        </p:txBody>
      </p:sp>
      <p:pic>
        <p:nvPicPr>
          <p:cNvPr id="10242" name="Picture 2" descr="Различные варианты ветвлений на диаграмме деятельност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827350"/>
            <a:ext cx="6053895" cy="584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89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44624"/>
            <a:ext cx="8229600" cy="858424"/>
          </a:xfrm>
        </p:spPr>
        <p:txBody>
          <a:bodyPr>
            <a:normAutofit fontScale="90000"/>
          </a:bodyPr>
          <a:lstStyle/>
          <a:p>
            <a:r>
              <a:rPr lang="ru-RU" dirty="0" smtClean="0"/>
              <a:t>Диаграмма деятельности</a:t>
            </a:r>
            <a:r>
              <a:rPr lang="en-US" dirty="0" smtClean="0"/>
              <a:t>: </a:t>
            </a:r>
            <a:r>
              <a:rPr lang="ru-RU" dirty="0" smtClean="0"/>
              <a:t>пример</a:t>
            </a:r>
            <a:endParaRPr lang="ru-RU" dirty="0"/>
          </a:p>
        </p:txBody>
      </p:sp>
      <p:pic>
        <p:nvPicPr>
          <p:cNvPr id="28676" name="Picture 4" descr="Диаграмма деятельности для примера регистрации пассажиров в аэропорт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567" y="692696"/>
            <a:ext cx="5112568" cy="59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3514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44624"/>
            <a:ext cx="8229600" cy="858424"/>
          </a:xfrm>
        </p:spPr>
        <p:txBody>
          <a:bodyPr>
            <a:normAutofit fontScale="90000"/>
          </a:bodyPr>
          <a:lstStyle/>
          <a:p>
            <a:r>
              <a:rPr lang="ru-RU" dirty="0" smtClean="0"/>
              <a:t>Диаграмма деятельности</a:t>
            </a:r>
            <a:r>
              <a:rPr lang="en-US" dirty="0" smtClean="0"/>
              <a:t>: </a:t>
            </a:r>
            <a:r>
              <a:rPr lang="ru-RU" dirty="0" smtClean="0"/>
              <a:t>пример</a:t>
            </a:r>
            <a:endParaRPr lang="ru-RU" dirty="0"/>
          </a:p>
        </p:txBody>
      </p:sp>
      <p:pic>
        <p:nvPicPr>
          <p:cNvPr id="30722" name="Picture 2" descr="Вариант диаграммы деятельности с дорожкам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16832"/>
            <a:ext cx="7976266"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5373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57200" y="44624"/>
            <a:ext cx="8229600" cy="858424"/>
          </a:xfrm>
        </p:spPr>
        <p:txBody>
          <a:bodyPr>
            <a:normAutofit fontScale="90000"/>
          </a:bodyPr>
          <a:lstStyle/>
          <a:p>
            <a:r>
              <a:rPr lang="ru-RU" dirty="0" smtClean="0"/>
              <a:t>Диаграмма деятельности</a:t>
            </a:r>
            <a:r>
              <a:rPr lang="en-US" dirty="0" smtClean="0"/>
              <a:t>: </a:t>
            </a:r>
            <a:r>
              <a:rPr lang="ru-RU" dirty="0" smtClean="0"/>
              <a:t>пример</a:t>
            </a:r>
            <a:endParaRPr lang="ru-RU" dirty="0"/>
          </a:p>
        </p:txBody>
      </p:sp>
      <p:pic>
        <p:nvPicPr>
          <p:cNvPr id="30724" name="Picture 4" descr="Фрагмент диаграммы деятельности для торговой компани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457" y="1052734"/>
            <a:ext cx="4392488" cy="565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8373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1844824"/>
            <a:ext cx="9252520" cy="4896544"/>
          </a:xfrm>
        </p:spPr>
        <p:txBody>
          <a:bodyPr>
            <a:normAutofit/>
          </a:bodyPr>
          <a:lstStyle/>
          <a:p>
            <a:r>
              <a:rPr lang="ru-RU" sz="2200" dirty="0"/>
              <a:t>Реализация отдельного варианта использования требует участия и взаимодействия определенных экземпляров актеров и классов. </a:t>
            </a:r>
            <a:endParaRPr lang="ru-RU" sz="2200" dirty="0" smtClean="0"/>
          </a:p>
          <a:p>
            <a:r>
              <a:rPr lang="ru-RU" sz="2200" dirty="0" smtClean="0"/>
              <a:t>Наиболее </a:t>
            </a:r>
            <a:r>
              <a:rPr lang="ru-RU" sz="2200" dirty="0"/>
              <a:t>подходящий инструмент для описания такого </a:t>
            </a:r>
            <a:r>
              <a:rPr lang="ru-RU" sz="2200" dirty="0" smtClean="0"/>
              <a:t>взаимодействия </a:t>
            </a:r>
            <a:r>
              <a:rPr lang="ru-RU" sz="2200" dirty="0"/>
              <a:t> </a:t>
            </a:r>
            <a:r>
              <a:rPr lang="ru-RU" sz="2200" dirty="0" smtClean="0"/>
              <a:t>- это диаграммы</a:t>
            </a:r>
            <a:r>
              <a:rPr lang="ru-RU" sz="2200" dirty="0"/>
              <a:t> </a:t>
            </a:r>
            <a:r>
              <a:rPr lang="ru-RU" sz="2200" b="1" dirty="0"/>
              <a:t>кооперации</a:t>
            </a:r>
            <a:r>
              <a:rPr lang="ru-RU" sz="2200" dirty="0"/>
              <a:t> и </a:t>
            </a:r>
            <a:r>
              <a:rPr lang="ru-RU" sz="2200" b="1" dirty="0"/>
              <a:t>последовательности</a:t>
            </a:r>
            <a:r>
              <a:rPr lang="ru-RU" sz="2200" dirty="0"/>
              <a:t>, которые, по сути, отображают одну и ту же информацию. </a:t>
            </a:r>
            <a:r>
              <a:rPr lang="ru-RU" sz="2200" dirty="0" smtClean="0"/>
              <a:t>В </a:t>
            </a:r>
            <a:r>
              <a:rPr lang="ru-RU" sz="2200" dirty="0"/>
              <a:t>связи с этим большинство </a:t>
            </a:r>
            <a:r>
              <a:rPr lang="ru-RU" sz="2200" dirty="0" err="1" smtClean="0"/>
              <a:t>Case</a:t>
            </a:r>
            <a:r>
              <a:rPr lang="ru-RU" sz="2200" dirty="0" smtClean="0"/>
              <a:t> -</a:t>
            </a:r>
            <a:r>
              <a:rPr lang="ru-RU" sz="2200" dirty="0"/>
              <a:t>средств позволяет после построения одной из диаграмм автоматически получить другую, а также выполнять синхронизацию этих диаграмм между собой.</a:t>
            </a:r>
          </a:p>
          <a:p>
            <a:endParaRPr lang="ru-RU" dirty="0"/>
          </a:p>
        </p:txBody>
      </p:sp>
      <p:sp>
        <p:nvSpPr>
          <p:cNvPr id="3" name="Заголовок 2"/>
          <p:cNvSpPr>
            <a:spLocks noGrp="1"/>
          </p:cNvSpPr>
          <p:nvPr>
            <p:ph type="title"/>
          </p:nvPr>
        </p:nvSpPr>
        <p:spPr/>
        <p:txBody>
          <a:bodyPr/>
          <a:lstStyle/>
          <a:p>
            <a:r>
              <a:rPr lang="ru-RU" dirty="0" smtClean="0"/>
              <a:t>Диаграммы взаимодействия</a:t>
            </a:r>
            <a:endParaRPr lang="ru-RU" dirty="0"/>
          </a:p>
        </p:txBody>
      </p:sp>
    </p:spTree>
    <p:extLst>
      <p:ext uri="{BB962C8B-B14F-4D97-AF65-F5344CB8AC3E}">
        <p14:creationId xmlns:p14="http://schemas.microsoft.com/office/powerpoint/2010/main" val="2307639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lstStyle/>
          <a:p>
            <a:endParaRPr lang="ru-RU"/>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43" y="332657"/>
            <a:ext cx="8174305" cy="648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607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1772816"/>
            <a:ext cx="8028880" cy="4353347"/>
          </a:xfrm>
        </p:spPr>
        <p:txBody>
          <a:bodyPr>
            <a:normAutofit/>
          </a:bodyPr>
          <a:lstStyle/>
          <a:p>
            <a:r>
              <a:rPr lang="ru-RU" b="1" dirty="0"/>
              <a:t>Диаграмма кооперации</a:t>
            </a:r>
            <a:r>
              <a:rPr lang="ru-RU" dirty="0"/>
              <a:t> – это </a:t>
            </a:r>
            <a:r>
              <a:rPr lang="ru-RU" dirty="0" smtClean="0"/>
              <a:t>диаграмма обмена </a:t>
            </a:r>
            <a:r>
              <a:rPr lang="ru-RU" dirty="0"/>
              <a:t>сообщениями между объектами при реализации любого варианта использования</a:t>
            </a:r>
            <a:r>
              <a:rPr lang="ru-RU" dirty="0" smtClean="0"/>
              <a:t>.</a:t>
            </a:r>
          </a:p>
          <a:p>
            <a:r>
              <a:rPr lang="ru-RU" dirty="0" smtClean="0"/>
              <a:t>Ось </a:t>
            </a:r>
            <a:r>
              <a:rPr lang="ru-RU" dirty="0"/>
              <a:t>времени в явной форме отсутствует, поэтому важна нумерация сообщений. Одни и те же объекты могут выступать в различных ролях</a:t>
            </a:r>
            <a:r>
              <a:rPr lang="ru-RU" dirty="0" smtClean="0"/>
              <a:t>.</a:t>
            </a:r>
          </a:p>
          <a:p>
            <a:r>
              <a:rPr lang="ru-RU" dirty="0" smtClean="0"/>
              <a:t> </a:t>
            </a:r>
            <a:r>
              <a:rPr lang="ru-RU" dirty="0"/>
              <a:t>Диаграмма строится на различных уровнях:</a:t>
            </a:r>
          </a:p>
          <a:p>
            <a:pPr marL="0" indent="0">
              <a:buNone/>
            </a:pPr>
            <a:r>
              <a:rPr lang="ru-RU" dirty="0" smtClean="0"/>
              <a:t>уровне </a:t>
            </a:r>
            <a:r>
              <a:rPr lang="ru-RU" dirty="0"/>
              <a:t>спецификации</a:t>
            </a:r>
            <a:r>
              <a:rPr lang="ru-RU" dirty="0" smtClean="0"/>
              <a:t>;</a:t>
            </a:r>
          </a:p>
          <a:p>
            <a:pPr marL="0" indent="0">
              <a:buNone/>
            </a:pPr>
            <a:r>
              <a:rPr lang="ru-RU" dirty="0" smtClean="0"/>
              <a:t>уровне </a:t>
            </a:r>
            <a:r>
              <a:rPr lang="ru-RU" dirty="0"/>
              <a:t>объектов.</a:t>
            </a:r>
          </a:p>
          <a:p>
            <a:endParaRPr lang="ru-RU" dirty="0"/>
          </a:p>
        </p:txBody>
      </p:sp>
      <p:sp>
        <p:nvSpPr>
          <p:cNvPr id="3" name="Заголовок 2"/>
          <p:cNvSpPr>
            <a:spLocks noGrp="1"/>
          </p:cNvSpPr>
          <p:nvPr>
            <p:ph type="title"/>
          </p:nvPr>
        </p:nvSpPr>
        <p:spPr/>
        <p:txBody>
          <a:bodyPr/>
          <a:lstStyle/>
          <a:p>
            <a:r>
              <a:rPr lang="ru-RU" dirty="0"/>
              <a:t>Диаграмма кооперации</a:t>
            </a:r>
          </a:p>
        </p:txBody>
      </p:sp>
    </p:spTree>
    <p:extLst>
      <p:ext uri="{BB962C8B-B14F-4D97-AF65-F5344CB8AC3E}">
        <p14:creationId xmlns:p14="http://schemas.microsoft.com/office/powerpoint/2010/main" val="102265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normAutofit fontScale="90000"/>
          </a:bodyPr>
          <a:lstStyle/>
          <a:p>
            <a:r>
              <a:rPr lang="ru-RU" dirty="0" smtClean="0"/>
              <a:t>Диаграмма кооперации</a:t>
            </a:r>
            <a:r>
              <a:rPr lang="en-US" dirty="0" smtClean="0"/>
              <a:t>:</a:t>
            </a:r>
            <a:r>
              <a:rPr lang="ru-RU" dirty="0" smtClean="0"/>
              <a:t/>
            </a:r>
            <a:br>
              <a:rPr lang="ru-RU" dirty="0" smtClean="0"/>
            </a:br>
            <a:r>
              <a:rPr lang="ru-RU" dirty="0" smtClean="0"/>
              <a:t> уровень спецификации</a:t>
            </a:r>
            <a:endParaRPr lang="ru-RU" dirty="0"/>
          </a:p>
        </p:txBody>
      </p:sp>
      <p:pic>
        <p:nvPicPr>
          <p:cNvPr id="17410" name="Picture 2" descr="http://deryabych.narod.ru/11/14.files/image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65500"/>
            <a:ext cx="7243080" cy="263165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deryabych.narod.ru/11/14.files/image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681" y="2165500"/>
            <a:ext cx="6840918" cy="321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42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7410"/>
                                        </p:tgtEl>
                                        <p:attrNameLst>
                                          <p:attrName>ppt_x</p:attrName>
                                        </p:attrNameLst>
                                      </p:cBhvr>
                                      <p:tavLst>
                                        <p:tav tm="0">
                                          <p:val>
                                            <p:strVal val="ppt_x"/>
                                          </p:val>
                                        </p:tav>
                                        <p:tav tm="100000">
                                          <p:val>
                                            <p:strVal val="ppt_x"/>
                                          </p:val>
                                        </p:tav>
                                      </p:tavLst>
                                    </p:anim>
                                    <p:anim calcmode="lin" valueType="num">
                                      <p:cBhvr additive="base">
                                        <p:cTn id="7" dur="500"/>
                                        <p:tgtEl>
                                          <p:spTgt spid="17410"/>
                                        </p:tgtEl>
                                        <p:attrNameLst>
                                          <p:attrName>ppt_y</p:attrName>
                                        </p:attrNameLst>
                                      </p:cBhvr>
                                      <p:tavLst>
                                        <p:tav tm="0">
                                          <p:val>
                                            <p:strVal val="ppt_y"/>
                                          </p:val>
                                        </p:tav>
                                        <p:tav tm="100000">
                                          <p:val>
                                            <p:strVal val="1+ppt_h/2"/>
                                          </p:val>
                                        </p:tav>
                                      </p:tavLst>
                                    </p:anim>
                                    <p:set>
                                      <p:cBhvr>
                                        <p:cTn id="8" dur="1" fill="hold">
                                          <p:stCondLst>
                                            <p:cond delay="499"/>
                                          </p:stCondLst>
                                        </p:cTn>
                                        <p:tgtEl>
                                          <p:spTgt spid="174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normAutofit fontScale="90000"/>
          </a:bodyPr>
          <a:lstStyle/>
          <a:p>
            <a:r>
              <a:rPr lang="ru-RU" dirty="0"/>
              <a:t>Диаграмма кооперации</a:t>
            </a:r>
            <a:r>
              <a:rPr lang="en-US" dirty="0"/>
              <a:t>:</a:t>
            </a:r>
            <a:r>
              <a:rPr lang="ru-RU" dirty="0"/>
              <a:t/>
            </a:r>
            <a:br>
              <a:rPr lang="ru-RU" dirty="0"/>
            </a:br>
            <a:r>
              <a:rPr lang="ru-RU" dirty="0" smtClean="0"/>
              <a:t>пример</a:t>
            </a:r>
            <a:endParaRPr lang="ru-RU" dirty="0"/>
          </a:p>
        </p:txBody>
      </p:sp>
      <p:pic>
        <p:nvPicPr>
          <p:cNvPr id="20482" name="Picture 2" descr="Интернет-магазин бытовой техники - Информатика, программиро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5673"/>
            <a:ext cx="7270365" cy="537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3048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772816"/>
            <a:ext cx="8892479" cy="4968552"/>
          </a:xfrm>
        </p:spPr>
        <p:txBody>
          <a:bodyPr>
            <a:normAutofit fontScale="85000" lnSpcReduction="10000"/>
          </a:bodyPr>
          <a:lstStyle/>
          <a:p>
            <a:r>
              <a:rPr lang="ru-RU" dirty="0"/>
              <a:t>Сообщения изображаются стрелкой с обязательным указанием направления (остриё стрелки указывает на сервер) и его спецификации.</a:t>
            </a:r>
          </a:p>
          <a:p>
            <a:r>
              <a:rPr lang="ru-RU" b="1" i="1" dirty="0"/>
              <a:t>Сообщения могут быть следующих видов:</a:t>
            </a:r>
            <a:endParaRPr lang="ru-RU" dirty="0"/>
          </a:p>
          <a:p>
            <a:r>
              <a:rPr lang="ru-RU" dirty="0"/>
              <a:t>·  – </a:t>
            </a:r>
            <a:r>
              <a:rPr lang="ru-RU" b="1" dirty="0"/>
              <a:t>синхронное сообщение </a:t>
            </a:r>
            <a:r>
              <a:rPr lang="ru-RU" dirty="0"/>
              <a:t>(передача управления). Клиент посылает сообщение серверу и ждет, пока тот примет и обработает сообщение. Как правило, в кооперации один объект передает синхронное сообщение второму, второй –  третьему и т. д., образуя вложенный поток сообщений. В любом случае клиент, инициирующий поток сообщений, должен дождаться завершения вложенного потока, т. е. возврата </a:t>
            </a:r>
            <a:r>
              <a:rPr lang="ru-RU" dirty="0" smtClean="0"/>
              <a:t>управления</a:t>
            </a:r>
          </a:p>
          <a:p>
            <a:r>
              <a:rPr lang="ru-RU" dirty="0" smtClean="0"/>
              <a:t>·</a:t>
            </a:r>
            <a:r>
              <a:rPr lang="ru-RU" dirty="0"/>
              <a:t>  – </a:t>
            </a:r>
            <a:r>
              <a:rPr lang="ru-RU" b="1" dirty="0"/>
              <a:t>асинхронное сообщение</a:t>
            </a:r>
            <a:r>
              <a:rPr lang="ru-RU" dirty="0"/>
              <a:t>. Клиент посылает сообщение серверу и, не дожидаясь ответа, продолжает выполнять свою работу дальше;</a:t>
            </a:r>
          </a:p>
          <a:p>
            <a:r>
              <a:rPr lang="ru-RU" dirty="0"/>
              <a:t>·  – </a:t>
            </a:r>
            <a:r>
              <a:rPr lang="ru-RU" b="1" dirty="0"/>
              <a:t>возвращающее сообщение </a:t>
            </a:r>
            <a:r>
              <a:rPr lang="ru-RU" dirty="0"/>
              <a:t>(возврат управления), обозначающее возврат значения или управления от сервера обратно клиенту. Стрелки этого вида зачастую отсутствуют на диаграммах кооперации, поскольку неявно предполагается их существование после окончания процесса выполнения операции.</a:t>
            </a:r>
          </a:p>
          <a:p>
            <a:endParaRPr lang="ru-RU" dirty="0"/>
          </a:p>
        </p:txBody>
      </p:sp>
      <p:sp>
        <p:nvSpPr>
          <p:cNvPr id="3" name="Заголовок 2"/>
          <p:cNvSpPr>
            <a:spLocks noGrp="1"/>
          </p:cNvSpPr>
          <p:nvPr>
            <p:ph type="title"/>
          </p:nvPr>
        </p:nvSpPr>
        <p:spPr/>
        <p:txBody>
          <a:bodyPr>
            <a:normAutofit fontScale="90000"/>
          </a:bodyPr>
          <a:lstStyle/>
          <a:p>
            <a:r>
              <a:rPr lang="ru-RU" dirty="0"/>
              <a:t>Диаграммы </a:t>
            </a:r>
            <a:r>
              <a:rPr lang="ru-RU" dirty="0" smtClean="0"/>
              <a:t>взаимодействия</a:t>
            </a:r>
            <a:r>
              <a:rPr lang="en-US" dirty="0" smtClean="0"/>
              <a:t>:</a:t>
            </a:r>
            <a:r>
              <a:rPr lang="ru-RU" dirty="0" smtClean="0"/>
              <a:t> элементы</a:t>
            </a:r>
            <a:endParaRPr lang="ru-RU" dirty="0"/>
          </a:p>
        </p:txBody>
      </p:sp>
      <p:pic>
        <p:nvPicPr>
          <p:cNvPr id="26626" name="Picture 2" descr="http://proft.me/static/img/uml/sd_messag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21423"/>
            <a:ext cx="8640960"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772816"/>
            <a:ext cx="8892479" cy="4968552"/>
          </a:xfrm>
        </p:spPr>
        <p:txBody>
          <a:bodyPr>
            <a:normAutofit/>
          </a:bodyPr>
          <a:lstStyle/>
          <a:p>
            <a:endParaRPr lang="ru-RU" dirty="0" smtClean="0"/>
          </a:p>
          <a:p>
            <a:endParaRPr lang="ru-RU" dirty="0"/>
          </a:p>
        </p:txBody>
      </p:sp>
      <p:sp>
        <p:nvSpPr>
          <p:cNvPr id="3" name="Заголовок 2"/>
          <p:cNvSpPr>
            <a:spLocks noGrp="1"/>
          </p:cNvSpPr>
          <p:nvPr>
            <p:ph type="title"/>
          </p:nvPr>
        </p:nvSpPr>
        <p:spPr/>
        <p:txBody>
          <a:bodyPr>
            <a:normAutofit fontScale="90000"/>
          </a:bodyPr>
          <a:lstStyle/>
          <a:p>
            <a:r>
              <a:rPr lang="ru-RU" dirty="0"/>
              <a:t>Диаграммы </a:t>
            </a:r>
            <a:r>
              <a:rPr lang="ru-RU" dirty="0" smtClean="0"/>
              <a:t>взаимодействия</a:t>
            </a:r>
            <a:r>
              <a:rPr lang="en-US" dirty="0" smtClean="0"/>
              <a:t>:</a:t>
            </a:r>
            <a:r>
              <a:rPr lang="ru-RU" dirty="0" smtClean="0"/>
              <a:t> элементы</a:t>
            </a:r>
            <a:endParaRPr lang="ru-RU" dirty="0"/>
          </a:p>
        </p:txBody>
      </p:sp>
      <p:pic>
        <p:nvPicPr>
          <p:cNvPr id="27650" name="Picture 2" descr="http://www.it-gost.ru/images/articles/uml/seq_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39" y="5061151"/>
            <a:ext cx="1005632" cy="1219949"/>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252537" y="1700808"/>
            <a:ext cx="6246440" cy="4524315"/>
          </a:xfrm>
          <a:prstGeom prst="rect">
            <a:avLst/>
          </a:prstGeom>
        </p:spPr>
        <p:txBody>
          <a:bodyPr wrap="square">
            <a:spAutoFit/>
          </a:bodyPr>
          <a:lstStyle/>
          <a:p>
            <a:r>
              <a:rPr lang="ru-RU" b="1" dirty="0" err="1"/>
              <a:t>Actor</a:t>
            </a:r>
            <a:r>
              <a:rPr lang="ru-RU" dirty="0"/>
              <a:t> – экземпляр участника процесса (роль на диаграмме прецедентов</a:t>
            </a:r>
            <a:r>
              <a:rPr lang="ru-RU" dirty="0" smtClean="0"/>
              <a:t>)</a:t>
            </a:r>
            <a:r>
              <a:rPr lang="ru-RU" b="1" dirty="0" smtClean="0"/>
              <a:t>.</a:t>
            </a:r>
          </a:p>
          <a:p>
            <a:endParaRPr lang="ru-RU" b="1" dirty="0" smtClean="0"/>
          </a:p>
          <a:p>
            <a:r>
              <a:rPr lang="en-US" b="1" dirty="0" smtClean="0"/>
              <a:t>Boundary</a:t>
            </a:r>
            <a:r>
              <a:rPr lang="en-US" dirty="0"/>
              <a:t> – </a:t>
            </a:r>
            <a:r>
              <a:rPr lang="ru-RU" dirty="0" smtClean="0"/>
              <a:t>класс-</a:t>
            </a:r>
            <a:r>
              <a:rPr lang="ru-RU" dirty="0" err="1" smtClean="0"/>
              <a:t>разграничитель</a:t>
            </a:r>
            <a:r>
              <a:rPr lang="ru-RU" dirty="0" smtClean="0"/>
              <a:t> </a:t>
            </a:r>
            <a:r>
              <a:rPr lang="ru-RU" dirty="0"/>
              <a:t>-  используется для классов, отделяющих внутреннюю структуру системы от внешней </a:t>
            </a:r>
            <a:r>
              <a:rPr lang="ru-RU" dirty="0" smtClean="0"/>
              <a:t>среды.</a:t>
            </a:r>
          </a:p>
          <a:p>
            <a:endParaRPr lang="ru-RU" b="1" dirty="0" smtClean="0"/>
          </a:p>
          <a:p>
            <a:endParaRPr lang="ru-RU" b="1" dirty="0" smtClean="0"/>
          </a:p>
          <a:p>
            <a:r>
              <a:rPr lang="ru-RU" b="1" dirty="0" err="1" smtClean="0"/>
              <a:t>Contro</a:t>
            </a:r>
            <a:r>
              <a:rPr lang="ru-RU" dirty="0" err="1" smtClean="0"/>
              <a:t>l</a:t>
            </a:r>
            <a:r>
              <a:rPr lang="ru-RU" dirty="0" smtClean="0"/>
              <a:t> </a:t>
            </a:r>
            <a:r>
              <a:rPr lang="ru-RU" dirty="0"/>
              <a:t>– </a:t>
            </a:r>
            <a:r>
              <a:rPr lang="ru-RU" dirty="0" smtClean="0"/>
              <a:t>класс-контроллер </a:t>
            </a:r>
            <a:r>
              <a:rPr lang="ru-RU" dirty="0"/>
              <a:t>- активный элемент, который используются для выполнения некоторых операций над объектами (программный компонент, модуль, обработчик</a:t>
            </a:r>
            <a:r>
              <a:rPr lang="ru-RU" dirty="0" smtClean="0"/>
              <a:t>).</a:t>
            </a:r>
          </a:p>
          <a:p>
            <a:endParaRPr lang="ru-RU" b="1" dirty="0" smtClean="0"/>
          </a:p>
          <a:p>
            <a:endParaRPr lang="ru-RU" b="1" dirty="0" smtClean="0"/>
          </a:p>
          <a:p>
            <a:r>
              <a:rPr lang="ru-RU" b="1" dirty="0" err="1" smtClean="0"/>
              <a:t>Entity</a:t>
            </a:r>
            <a:r>
              <a:rPr lang="ru-RU" dirty="0"/>
              <a:t> – </a:t>
            </a:r>
            <a:r>
              <a:rPr lang="ru-RU" dirty="0" smtClean="0"/>
              <a:t>класс-сущность применяется </a:t>
            </a:r>
            <a:r>
              <a:rPr lang="ru-RU" dirty="0"/>
              <a:t>для обозначения классов, которые хранят некую информацию о бизнес-объектах (соответствует таблице или элементу БД</a:t>
            </a:r>
            <a:r>
              <a:rPr lang="ru-RU" dirty="0" smtClean="0"/>
              <a:t>).</a:t>
            </a:r>
            <a:endParaRPr lang="ru-RU" dirty="0"/>
          </a:p>
        </p:txBody>
      </p:sp>
      <p:pic>
        <p:nvPicPr>
          <p:cNvPr id="27652" name="Picture 4" descr="http://www.it-gost.ru/images/articles/uml/seq_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07" y="2420888"/>
            <a:ext cx="1221328" cy="1097651"/>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http://www.it-gost.ru/images/articles/uml/seq_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07" y="3685967"/>
            <a:ext cx="1134564" cy="1368152"/>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8" descr="http://www.it-gost.ru/images/articles/uml/seq_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32" y="1247693"/>
            <a:ext cx="1173195" cy="1173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95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1916832"/>
            <a:ext cx="8964487" cy="4536504"/>
          </a:xfrm>
        </p:spPr>
        <p:txBody>
          <a:bodyPr>
            <a:normAutofit fontScale="92500" lnSpcReduction="20000"/>
          </a:bodyPr>
          <a:lstStyle/>
          <a:p>
            <a:r>
              <a:rPr lang="ru-RU" dirty="0" smtClean="0"/>
              <a:t>Используется для </a:t>
            </a:r>
            <a:r>
              <a:rPr lang="ru-RU" dirty="0"/>
              <a:t>моделирования взаимодействия объектов во времени </a:t>
            </a:r>
            <a:r>
              <a:rPr lang="ru-RU" dirty="0" smtClean="0"/>
              <a:t>, например при синхронизации.</a:t>
            </a:r>
          </a:p>
          <a:p>
            <a:r>
              <a:rPr lang="ru-RU" b="1" i="1" dirty="0"/>
              <a:t>Линия жизни</a:t>
            </a:r>
            <a:r>
              <a:rPr lang="ru-RU" dirty="0"/>
              <a:t> (англ. </a:t>
            </a:r>
            <a:r>
              <a:rPr lang="ru-RU" dirty="0" err="1"/>
              <a:t>lifeline</a:t>
            </a:r>
            <a:r>
              <a:rPr lang="ru-RU" dirty="0"/>
              <a:t>) отображается пунктирной вертикальной линией, ассоциированной с соответствующим объектом. Линия жизни служит для обозначения периода времени, в течение которого объект может потенциально участвовать во взаимодействии. Если он существует в течение всего взаимодействия, то и его линия жизни должна продолжаться от самой верхней части диаграммы до самой нижней.</a:t>
            </a:r>
          </a:p>
          <a:p>
            <a:r>
              <a:rPr lang="ru-RU" dirty="0"/>
              <a:t>Не обязательно создавать все объекты в начальный момент времени. Отдельные объекты в системе могут создаваться по мере необходимости, существенно экономя ресурсы системы и повышая ее производительность. В этом случае объект изображается не в верхней части диаграммы, а в том месте, где он создается. Для обозначения факта уничтожения объекта в UML используется специальный символ </a:t>
            </a:r>
            <a:r>
              <a:rPr lang="ru-RU" b="1" dirty="0"/>
              <a:t>X</a:t>
            </a:r>
            <a:r>
              <a:rPr lang="ru-RU" dirty="0"/>
              <a:t> </a:t>
            </a:r>
          </a:p>
          <a:p>
            <a:endParaRPr lang="ru-RU" dirty="0" smtClean="0"/>
          </a:p>
          <a:p>
            <a:endParaRPr lang="ru-RU" dirty="0"/>
          </a:p>
        </p:txBody>
      </p:sp>
      <p:sp>
        <p:nvSpPr>
          <p:cNvPr id="3" name="Заголовок 2"/>
          <p:cNvSpPr>
            <a:spLocks noGrp="1"/>
          </p:cNvSpPr>
          <p:nvPr>
            <p:ph type="title"/>
          </p:nvPr>
        </p:nvSpPr>
        <p:spPr/>
        <p:txBody>
          <a:bodyPr>
            <a:normAutofit fontScale="90000"/>
          </a:bodyPr>
          <a:lstStyle/>
          <a:p>
            <a:r>
              <a:rPr lang="ru-RU" dirty="0" smtClean="0"/>
              <a:t>Диаграмма последовательности </a:t>
            </a:r>
            <a:r>
              <a:rPr lang="ru-RU" dirty="0"/>
              <a:t>(</a:t>
            </a:r>
            <a:r>
              <a:rPr lang="en-US" dirty="0"/>
              <a:t>sequence diagram</a:t>
            </a:r>
            <a:r>
              <a:rPr lang="en-US" dirty="0" smtClean="0"/>
              <a:t>)</a:t>
            </a:r>
            <a:r>
              <a:rPr lang="ru-RU" dirty="0" smtClean="0"/>
              <a:t> </a:t>
            </a:r>
            <a:endParaRPr lang="ru-RU" dirty="0"/>
          </a:p>
        </p:txBody>
      </p:sp>
      <p:pic>
        <p:nvPicPr>
          <p:cNvPr id="4" name="Picture 2" descr="http://edu.dvgups.ru/METDOC/GDTRAN/YAT/ITIS/PROEK_INF_SIS/METOD/UMK_DO/frame/UMK_DO/BMP/Sequence_Linelif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04664"/>
            <a:ext cx="6087253" cy="622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480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ru-RU" dirty="0"/>
              <a:t>В процессе взаимодействия одни объекты могут находиться в активном состоянии, непосредственно выполняя определенные действия, или в состоянии пассивного ожидания сообщений от других объектов. Чтобы явно выделить подобную активность объектов, на диаграмме можно использовать элемент </a:t>
            </a:r>
            <a:r>
              <a:rPr lang="ru-RU" b="1" i="1" dirty="0"/>
              <a:t>фокус управления</a:t>
            </a:r>
            <a:r>
              <a:rPr lang="ru-RU" dirty="0"/>
              <a:t> (англ. </a:t>
            </a:r>
            <a:r>
              <a:rPr lang="ru-RU" dirty="0" err="1"/>
              <a:t>focus</a:t>
            </a:r>
            <a:r>
              <a:rPr lang="ru-RU" dirty="0"/>
              <a:t> </a:t>
            </a:r>
            <a:r>
              <a:rPr lang="ru-RU" dirty="0" err="1"/>
              <a:t>of</a:t>
            </a:r>
            <a:r>
              <a:rPr lang="ru-RU" dirty="0"/>
              <a:t> </a:t>
            </a:r>
            <a:r>
              <a:rPr lang="ru-RU" dirty="0" err="1"/>
              <a:t>control</a:t>
            </a:r>
            <a:r>
              <a:rPr lang="ru-RU" dirty="0"/>
              <a:t>). Он изображается в форме вытянутого узкого прямоугольника, верхняя сторона которого обозначает начало получения фокуса управления объекта (начало активности), а нижняя сторона – окончание фокуса управления (окончание активности). Условные операторы, циклы, рекурсия и вызов собственных методов (отправка рефлексивных сообщений) инициируют вложенные потоки управления у одного и того же объекта, что можно отобразить на диаграмме с помощью вложенных фокусов управления</a:t>
            </a:r>
          </a:p>
          <a:p>
            <a:endParaRPr lang="ru-RU" dirty="0"/>
          </a:p>
        </p:txBody>
      </p:sp>
      <p:sp>
        <p:nvSpPr>
          <p:cNvPr id="4" name="Заголовок 2"/>
          <p:cNvSpPr>
            <a:spLocks noGrp="1"/>
          </p:cNvSpPr>
          <p:nvPr>
            <p:ph type="title"/>
          </p:nvPr>
        </p:nvSpPr>
        <p:spPr/>
        <p:txBody>
          <a:bodyPr>
            <a:normAutofit fontScale="90000"/>
          </a:bodyPr>
          <a:lstStyle/>
          <a:p>
            <a:r>
              <a:rPr lang="ru-RU" dirty="0" smtClean="0"/>
              <a:t>Диаграмма последовательности</a:t>
            </a:r>
            <a:r>
              <a:rPr lang="en-US" dirty="0" smtClean="0"/>
              <a:t>:</a:t>
            </a:r>
            <a:r>
              <a:rPr lang="ru-RU" dirty="0" smtClean="0"/>
              <a:t/>
            </a:r>
            <a:br>
              <a:rPr lang="ru-RU" dirty="0" smtClean="0"/>
            </a:br>
            <a:r>
              <a:rPr lang="ru-RU" dirty="0" smtClean="0"/>
              <a:t>фокус управления</a:t>
            </a:r>
            <a:endParaRPr lang="ru-RU" dirty="0"/>
          </a:p>
        </p:txBody>
      </p:sp>
      <p:pic>
        <p:nvPicPr>
          <p:cNvPr id="12292" name="Picture 4" descr="http://edu.dvgups.ru/METDOC/GDTRAN/YAT/ITIS/PROEK_INF_SIS/METOD/UMK_DO/frame/UMK_DO/BMP/Sequence_Foc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72816"/>
            <a:ext cx="7272808" cy="428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60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a:spLocks noGrp="1"/>
          </p:cNvSpPr>
          <p:nvPr>
            <p:ph type="title"/>
          </p:nvPr>
        </p:nvSpPr>
        <p:spPr/>
        <p:txBody>
          <a:bodyPr>
            <a:normAutofit fontScale="90000"/>
          </a:bodyPr>
          <a:lstStyle/>
          <a:p>
            <a:r>
              <a:rPr lang="ru-RU" dirty="0" smtClean="0"/>
              <a:t>Диаграмма последовательности</a:t>
            </a:r>
            <a:r>
              <a:rPr lang="en-US" dirty="0" smtClean="0"/>
              <a:t>:</a:t>
            </a:r>
            <a:r>
              <a:rPr lang="ru-RU" dirty="0" smtClean="0"/>
              <a:t/>
            </a:r>
            <a:br>
              <a:rPr lang="ru-RU" dirty="0" smtClean="0"/>
            </a:br>
            <a:r>
              <a:rPr lang="ru-RU" dirty="0"/>
              <a:t>ветвление потока управления</a:t>
            </a:r>
          </a:p>
        </p:txBody>
      </p:sp>
      <p:sp>
        <p:nvSpPr>
          <p:cNvPr id="3" name="Объект 2"/>
          <p:cNvSpPr>
            <a:spLocks noGrp="1"/>
          </p:cNvSpPr>
          <p:nvPr>
            <p:ph idx="1"/>
          </p:nvPr>
        </p:nvSpPr>
        <p:spPr/>
        <p:txBody>
          <a:bodyPr/>
          <a:lstStyle/>
          <a:p>
            <a:endParaRPr lang="ru-RU" dirty="0"/>
          </a:p>
        </p:txBody>
      </p:sp>
      <p:pic>
        <p:nvPicPr>
          <p:cNvPr id="16386" name="Picture 2" descr="http://edu.dvgups.ru/METDOC/GDTRAN/YAT/ITIS/PROEK_INF_SIS/METOD/UMK_DO/frame/UMK_DO/BMP/Sequence_Vetvlen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492896"/>
            <a:ext cx="8514185"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7785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normAutofit fontScale="90000"/>
          </a:bodyPr>
          <a:lstStyle/>
          <a:p>
            <a:r>
              <a:rPr lang="ru-RU" dirty="0"/>
              <a:t>Диаграмма </a:t>
            </a:r>
            <a:r>
              <a:rPr lang="ru-RU" dirty="0" smtClean="0"/>
              <a:t>последовательности</a:t>
            </a:r>
            <a:r>
              <a:rPr lang="en-US" dirty="0" smtClean="0"/>
              <a:t>:</a:t>
            </a:r>
            <a:br>
              <a:rPr lang="en-US" dirty="0" smtClean="0"/>
            </a:br>
            <a:r>
              <a:rPr lang="ru-RU" dirty="0" smtClean="0"/>
              <a:t>пример</a:t>
            </a:r>
            <a:endParaRPr lang="ru-RU" dirty="0"/>
          </a:p>
        </p:txBody>
      </p:sp>
      <p:pic>
        <p:nvPicPr>
          <p:cNvPr id="19458" name="Picture 2" descr="ООА&amp;П/OOA&amp;D. (Объектно-ориентированный анализ и проектирова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772816"/>
            <a:ext cx="7848291"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175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628800"/>
            <a:ext cx="8712967" cy="5112568"/>
          </a:xfrm>
        </p:spPr>
        <p:txBody>
          <a:bodyPr>
            <a:noAutofit/>
          </a:bodyPr>
          <a:lstStyle/>
          <a:p>
            <a:r>
              <a:rPr lang="ru-RU" sz="2000" dirty="0"/>
              <a:t>1. Для выбранного варианта использования необходимо перенести с диаграммы классов  все участвующие в нем классы, а с диаграммы вариантов использования – актеров.</a:t>
            </a:r>
          </a:p>
          <a:p>
            <a:r>
              <a:rPr lang="ru-RU" sz="2000" dirty="0"/>
              <a:t>2. На диаграмме кооперации между классами следует отобразить ассоциации, перенесенные с диаграммы </a:t>
            </a:r>
            <a:r>
              <a:rPr lang="ru-RU" sz="2000" dirty="0" smtClean="0"/>
              <a:t>классов, </a:t>
            </a:r>
            <a:r>
              <a:rPr lang="ru-RU" sz="2000" dirty="0"/>
              <a:t>а также добавить ассоциации, связывающие актеров с граничными классами.</a:t>
            </a:r>
          </a:p>
          <a:p>
            <a:r>
              <a:rPr lang="ru-RU" sz="2000" dirty="0"/>
              <a:t>3. Основной и альтернативные потоки событий следует показывать соответствующими сообщениями с использованием сторожевых условий.</a:t>
            </a:r>
          </a:p>
          <a:p>
            <a:r>
              <a:rPr lang="ru-RU" sz="2000" dirty="0"/>
              <a:t>4. На стадии анализа имена сообщениям можно давать </a:t>
            </a:r>
            <a:r>
              <a:rPr lang="ru-RU" sz="2000" dirty="0" smtClean="0"/>
              <a:t>произвольно. На </a:t>
            </a:r>
            <a:r>
              <a:rPr lang="ru-RU" sz="2000" dirty="0"/>
              <a:t>стадии </a:t>
            </a:r>
            <a:r>
              <a:rPr lang="ru-RU" sz="2000" dirty="0" smtClean="0"/>
              <a:t>проектирования имена </a:t>
            </a:r>
            <a:r>
              <a:rPr lang="ru-RU" sz="2000" dirty="0"/>
              <a:t>сообщений должны соответствовать методам классов.</a:t>
            </a:r>
          </a:p>
          <a:p>
            <a:r>
              <a:rPr lang="ru-RU" sz="2000" dirty="0"/>
              <a:t>5. Имена сущностей на диаграммах (экземпляры актеров и объекты) должны быть подчеркнуты и обозначены соответствующим образом</a:t>
            </a:r>
            <a:r>
              <a:rPr lang="ru-RU" sz="2000" dirty="0" smtClean="0"/>
              <a:t>.</a:t>
            </a:r>
            <a:endParaRPr lang="ru-RU" sz="2000" dirty="0"/>
          </a:p>
        </p:txBody>
      </p:sp>
      <p:sp>
        <p:nvSpPr>
          <p:cNvPr id="4" name="Заголовок 2"/>
          <p:cNvSpPr>
            <a:spLocks noGrp="1"/>
          </p:cNvSpPr>
          <p:nvPr>
            <p:ph type="title"/>
          </p:nvPr>
        </p:nvSpPr>
        <p:spPr/>
        <p:txBody>
          <a:bodyPr>
            <a:normAutofit fontScale="90000"/>
          </a:bodyPr>
          <a:lstStyle/>
          <a:p>
            <a:r>
              <a:rPr lang="ru-RU" dirty="0" smtClean="0"/>
              <a:t>Диаграммы взаимодействий</a:t>
            </a:r>
            <a:r>
              <a:rPr lang="en-US" dirty="0" smtClean="0"/>
              <a:t>:</a:t>
            </a:r>
            <a:r>
              <a:rPr lang="ru-RU" dirty="0" smtClean="0"/>
              <a:t/>
            </a:r>
            <a:br>
              <a:rPr lang="ru-RU" dirty="0" smtClean="0"/>
            </a:br>
            <a:r>
              <a:rPr lang="ru-RU" dirty="0" smtClean="0"/>
              <a:t>правила и рекомендации</a:t>
            </a:r>
            <a:endParaRPr lang="ru-RU" dirty="0"/>
          </a:p>
        </p:txBody>
      </p:sp>
    </p:spTree>
    <p:extLst>
      <p:ext uri="{BB962C8B-B14F-4D97-AF65-F5344CB8AC3E}">
        <p14:creationId xmlns:p14="http://schemas.microsoft.com/office/powerpoint/2010/main" val="2454426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lstStyle/>
          <a:p>
            <a:r>
              <a:rPr lang="ru-RU" dirty="0" smtClean="0"/>
              <a:t>1. Виды пиктограмм</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90" y="1412776"/>
            <a:ext cx="7835333" cy="22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17" y="4005064"/>
            <a:ext cx="6778914" cy="2036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115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628800"/>
            <a:ext cx="8712967" cy="5229200"/>
          </a:xfrm>
        </p:spPr>
        <p:txBody>
          <a:bodyPr>
            <a:noAutofit/>
          </a:bodyPr>
          <a:lstStyle/>
          <a:p>
            <a:r>
              <a:rPr lang="ru-RU" sz="2000" dirty="0"/>
              <a:t>6. На диаграммах последовательности символ уничтожения объектов следует задавать только для тех объектов, которые во время взаимодействия действительно уничтожаются. </a:t>
            </a:r>
          </a:p>
          <a:p>
            <a:r>
              <a:rPr lang="ru-RU" sz="2000" dirty="0" smtClean="0"/>
              <a:t>7. Проектировщикам </a:t>
            </a:r>
            <a:r>
              <a:rPr lang="ru-RU" sz="2000" dirty="0"/>
              <a:t>диаграмма кооперации может дать богатый материал о распределении обязанностей между объектами. Так, например, если диаграмма напоминает форму звезды, то можно сделать вывод, что система сильно зависит от центрального объекта. В этом случае стоит подумать о более равномерном распределении обязанностей между участниками взаимодействия. Или, наоборот, если в системе хранится и обрабатывается секретная информация, то большинство сообщений должно проходить через ядро безопасности – классы, отвечающие за идентификацию, аутентификацию и, возможно, шифрование / </a:t>
            </a:r>
            <a:r>
              <a:rPr lang="ru-RU" sz="2000" dirty="0" err="1"/>
              <a:t>расшифрование</a:t>
            </a:r>
            <a:r>
              <a:rPr lang="ru-RU" sz="2000" dirty="0"/>
              <a:t> сообщений.</a:t>
            </a:r>
          </a:p>
          <a:p>
            <a:r>
              <a:rPr lang="ru-RU" sz="2000" dirty="0" smtClean="0"/>
              <a:t>8. Диаграмма </a:t>
            </a:r>
            <a:r>
              <a:rPr lang="ru-RU" sz="2000" dirty="0"/>
              <a:t>последовательности четко отображает временной аспект </a:t>
            </a:r>
            <a:r>
              <a:rPr lang="ru-RU" sz="2000" dirty="0" smtClean="0"/>
              <a:t>взаимодействия, </a:t>
            </a:r>
            <a:r>
              <a:rPr lang="ru-RU" sz="2000" dirty="0"/>
              <a:t> </a:t>
            </a:r>
            <a:r>
              <a:rPr lang="ru-RU" sz="2000" dirty="0" smtClean="0"/>
              <a:t>поэтому является </a:t>
            </a:r>
            <a:r>
              <a:rPr lang="ru-RU" sz="2000" dirty="0"/>
              <a:t>удобным инструментом для отслеживания порядка посылки и обработки сообщений.</a:t>
            </a:r>
          </a:p>
          <a:p>
            <a:endParaRPr lang="ru-RU" sz="2000" dirty="0"/>
          </a:p>
        </p:txBody>
      </p:sp>
      <p:sp>
        <p:nvSpPr>
          <p:cNvPr id="4" name="Заголовок 2"/>
          <p:cNvSpPr>
            <a:spLocks noGrp="1"/>
          </p:cNvSpPr>
          <p:nvPr>
            <p:ph type="title"/>
          </p:nvPr>
        </p:nvSpPr>
        <p:spPr/>
        <p:txBody>
          <a:bodyPr>
            <a:normAutofit fontScale="90000"/>
          </a:bodyPr>
          <a:lstStyle/>
          <a:p>
            <a:r>
              <a:rPr lang="ru-RU" dirty="0" smtClean="0"/>
              <a:t>Диаграммы взаимодействий</a:t>
            </a:r>
            <a:r>
              <a:rPr lang="en-US" dirty="0" smtClean="0"/>
              <a:t>:</a:t>
            </a:r>
            <a:r>
              <a:rPr lang="ru-RU" dirty="0" smtClean="0"/>
              <a:t/>
            </a:r>
            <a:br>
              <a:rPr lang="ru-RU" dirty="0" smtClean="0"/>
            </a:br>
            <a:r>
              <a:rPr lang="ru-RU" dirty="0" smtClean="0"/>
              <a:t>правила и рекомендации</a:t>
            </a:r>
            <a:endParaRPr lang="ru-RU" dirty="0"/>
          </a:p>
        </p:txBody>
      </p:sp>
    </p:spTree>
    <p:extLst>
      <p:ext uri="{BB962C8B-B14F-4D97-AF65-F5344CB8AC3E}">
        <p14:creationId xmlns:p14="http://schemas.microsoft.com/office/powerpoint/2010/main" val="2177917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a:xfrm>
            <a:off x="251520" y="338328"/>
            <a:ext cx="8784976" cy="1252728"/>
          </a:xfrm>
        </p:spPr>
        <p:txBody>
          <a:bodyPr>
            <a:normAutofit fontScale="90000"/>
          </a:bodyPr>
          <a:lstStyle/>
          <a:p>
            <a:r>
              <a:rPr lang="ru-RU" dirty="0"/>
              <a:t>П</a:t>
            </a:r>
            <a:r>
              <a:rPr lang="ru-RU" dirty="0" smtClean="0"/>
              <a:t>иктограммы</a:t>
            </a:r>
            <a:r>
              <a:rPr lang="ru-RU" dirty="0"/>
              <a:t>, изображающие класс "окно" и класс "экранный кадр"</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27457"/>
            <a:ext cx="784887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386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lstStyle/>
          <a:p>
            <a:r>
              <a:rPr lang="ru-RU" dirty="0" smtClean="0"/>
              <a:t>2. Виды  отношений</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826998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348880"/>
            <a:ext cx="6355097" cy="3587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26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122"/>
                                        </p:tgtEl>
                                        <p:attrNameLst>
                                          <p:attrName>ppt_x</p:attrName>
                                        </p:attrNameLst>
                                      </p:cBhvr>
                                      <p:tavLst>
                                        <p:tav tm="0">
                                          <p:val>
                                            <p:strVal val="ppt_x"/>
                                          </p:val>
                                        </p:tav>
                                        <p:tav tm="100000">
                                          <p:val>
                                            <p:strVal val="ppt_x"/>
                                          </p:val>
                                        </p:tav>
                                      </p:tavLst>
                                    </p:anim>
                                    <p:anim calcmode="lin" valueType="num">
                                      <p:cBhvr additive="base">
                                        <p:cTn id="7" dur="500"/>
                                        <p:tgtEl>
                                          <p:spTgt spid="5122"/>
                                        </p:tgtEl>
                                        <p:attrNameLst>
                                          <p:attrName>ppt_y</p:attrName>
                                        </p:attrNameLst>
                                      </p:cBhvr>
                                      <p:tavLst>
                                        <p:tav tm="0">
                                          <p:val>
                                            <p:strVal val="ppt_y"/>
                                          </p:val>
                                        </p:tav>
                                        <p:tav tm="100000">
                                          <p:val>
                                            <p:strVal val="1+ppt_h/2"/>
                                          </p:val>
                                        </p:tav>
                                      </p:tavLst>
                                    </p:anim>
                                    <p:set>
                                      <p:cBhvr>
                                        <p:cTn id="8" dur="1" fill="hold">
                                          <p:stCondLst>
                                            <p:cond delay="499"/>
                                          </p:stCondLst>
                                        </p:cTn>
                                        <p:tgtEl>
                                          <p:spTgt spid="512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a:p>
        </p:txBody>
      </p:sp>
      <p:sp>
        <p:nvSpPr>
          <p:cNvPr id="3" name="Заголовок 2"/>
          <p:cNvSpPr>
            <a:spLocks noGrp="1"/>
          </p:cNvSpPr>
          <p:nvPr>
            <p:ph type="title"/>
          </p:nvPr>
        </p:nvSpPr>
        <p:spPr/>
        <p:txBody>
          <a:bodyPr>
            <a:normAutofit/>
          </a:bodyPr>
          <a:lstStyle/>
          <a:p>
            <a:r>
              <a:rPr lang="ru-RU" dirty="0" smtClean="0"/>
              <a:t>Представления АИС</a:t>
            </a:r>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00063"/>
            <a:ext cx="7724460" cy="413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1000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1628800"/>
            <a:ext cx="9144000" cy="5040560"/>
          </a:xfrm>
        </p:spPr>
        <p:txBody>
          <a:bodyPr>
            <a:normAutofit fontScale="85000" lnSpcReduction="10000"/>
          </a:bodyPr>
          <a:lstStyle/>
          <a:p>
            <a:r>
              <a:rPr lang="ru-RU" b="1" dirty="0"/>
              <a:t>Диаграмма прецедентов</a:t>
            </a:r>
            <a:r>
              <a:rPr lang="ru-RU" dirty="0"/>
              <a:t> </a:t>
            </a:r>
            <a:r>
              <a:rPr lang="ru-RU" dirty="0" smtClean="0"/>
              <a:t>отражает </a:t>
            </a:r>
            <a:r>
              <a:rPr lang="ru-RU" dirty="0"/>
              <a:t>отношения между актёрами и прецедентами и </a:t>
            </a:r>
            <a:r>
              <a:rPr lang="ru-RU" dirty="0" smtClean="0"/>
              <a:t>позволяет </a:t>
            </a:r>
            <a:r>
              <a:rPr lang="ru-RU" dirty="0"/>
              <a:t>описать систему на концептуальном </a:t>
            </a:r>
            <a:r>
              <a:rPr lang="ru-RU" dirty="0" smtClean="0"/>
              <a:t>уровне.</a:t>
            </a:r>
          </a:p>
          <a:p>
            <a:r>
              <a:rPr lang="ru-RU" b="1" dirty="0" smtClean="0"/>
              <a:t>Назначение</a:t>
            </a:r>
            <a:r>
              <a:rPr lang="ru-RU" dirty="0" smtClean="0"/>
              <a:t> </a:t>
            </a:r>
            <a:r>
              <a:rPr lang="ru-RU" dirty="0"/>
              <a:t> — описание функциональности и поведения, позволяющее заказчику, конечному </a:t>
            </a:r>
            <a:r>
              <a:rPr lang="ru-RU" dirty="0" smtClean="0"/>
              <a:t>пользователю</a:t>
            </a:r>
            <a:r>
              <a:rPr lang="ru-RU" dirty="0"/>
              <a:t> и разработчику совместно обсуждать </a:t>
            </a:r>
            <a:r>
              <a:rPr lang="ru-RU" dirty="0" smtClean="0"/>
              <a:t> и определять функциональные требования проектируемой </a:t>
            </a:r>
            <a:r>
              <a:rPr lang="ru-RU" dirty="0"/>
              <a:t>или </a:t>
            </a:r>
            <a:r>
              <a:rPr lang="ru-RU" dirty="0" smtClean="0"/>
              <a:t>существующей системы. </a:t>
            </a:r>
            <a:r>
              <a:rPr lang="ru-RU" dirty="0"/>
              <a:t>П</a:t>
            </a:r>
            <a:r>
              <a:rPr lang="ru-RU" dirty="0" smtClean="0"/>
              <a:t>онимать </a:t>
            </a:r>
            <a:r>
              <a:rPr lang="ru-RU" dirty="0"/>
              <a:t>(интерпретировать) отображенное на диаграммах и заказчик и разработчик должны одинаково.</a:t>
            </a:r>
          </a:p>
          <a:p>
            <a:endParaRPr lang="ru-RU" dirty="0"/>
          </a:p>
          <a:p>
            <a:r>
              <a:rPr lang="ru-RU" b="1" dirty="0"/>
              <a:t>При моделировании системы с помощью диаграммы  </a:t>
            </a:r>
            <a:r>
              <a:rPr lang="ru-RU" b="1" dirty="0" smtClean="0"/>
              <a:t>стремятся</a:t>
            </a:r>
            <a:r>
              <a:rPr lang="ru-RU" dirty="0"/>
              <a:t>:</a:t>
            </a:r>
          </a:p>
          <a:p>
            <a:pPr marL="457200" indent="-457200">
              <a:buFont typeface="+mj-lt"/>
              <a:buAutoNum type="arabicPeriod"/>
            </a:pPr>
            <a:r>
              <a:rPr lang="ru-RU" dirty="0" smtClean="0"/>
              <a:t>Чётко </a:t>
            </a:r>
            <a:r>
              <a:rPr lang="ru-RU" dirty="0"/>
              <a:t>отделить систему от её </a:t>
            </a:r>
            <a:r>
              <a:rPr lang="ru-RU" dirty="0" smtClean="0"/>
              <a:t>окружения.</a:t>
            </a:r>
            <a:endParaRPr lang="ru-RU" dirty="0"/>
          </a:p>
          <a:p>
            <a:pPr marL="457200" indent="-457200">
              <a:buFont typeface="+mj-lt"/>
              <a:buAutoNum type="arabicPeriod"/>
            </a:pPr>
            <a:r>
              <a:rPr lang="ru-RU" dirty="0" smtClean="0"/>
              <a:t>Определить </a:t>
            </a:r>
            <a:r>
              <a:rPr lang="ru-RU" dirty="0"/>
              <a:t>действующих лиц (актёров), их взаимодействие с системой и ожидаемый функционал </a:t>
            </a:r>
            <a:r>
              <a:rPr lang="ru-RU" dirty="0" smtClean="0"/>
              <a:t>системы.</a:t>
            </a:r>
            <a:endParaRPr lang="ru-RU" dirty="0"/>
          </a:p>
          <a:p>
            <a:pPr marL="457200" indent="-457200">
              <a:buFont typeface="+mj-lt"/>
              <a:buAutoNum type="arabicPeriod"/>
            </a:pPr>
            <a:r>
              <a:rPr lang="ru-RU" dirty="0" smtClean="0"/>
              <a:t>Определить </a:t>
            </a:r>
            <a:r>
              <a:rPr lang="ru-RU" dirty="0"/>
              <a:t>в глоссарии предметной области понятия, относящиеся к детальному описанию функционала системы (то есть, прецедентов</a:t>
            </a:r>
            <a:r>
              <a:rPr lang="ru-RU" dirty="0" smtClean="0"/>
              <a:t>).</a:t>
            </a:r>
            <a:endParaRPr lang="ru-RU" dirty="0"/>
          </a:p>
          <a:p>
            <a:pPr marL="457200" indent="-457200">
              <a:buFont typeface="+mj-lt"/>
              <a:buAutoNum type="arabicPeriod"/>
            </a:pPr>
            <a:endParaRPr lang="ru-RU" dirty="0"/>
          </a:p>
        </p:txBody>
      </p:sp>
      <p:sp>
        <p:nvSpPr>
          <p:cNvPr id="3" name="Заголовок 2"/>
          <p:cNvSpPr>
            <a:spLocks noGrp="1"/>
          </p:cNvSpPr>
          <p:nvPr>
            <p:ph type="title"/>
          </p:nvPr>
        </p:nvSpPr>
        <p:spPr/>
        <p:txBody>
          <a:bodyPr>
            <a:normAutofit fontScale="90000"/>
          </a:bodyPr>
          <a:lstStyle/>
          <a:p>
            <a:r>
              <a:rPr lang="ru-RU" dirty="0"/>
              <a:t>Диаграмма прецедентов</a:t>
            </a:r>
            <a:br>
              <a:rPr lang="ru-RU" dirty="0"/>
            </a:br>
            <a:r>
              <a:rPr lang="ru-RU" dirty="0" smtClean="0"/>
              <a:t>(</a:t>
            </a:r>
            <a:r>
              <a:rPr lang="ru-RU" dirty="0"/>
              <a:t> </a:t>
            </a:r>
            <a:r>
              <a:rPr lang="ru-RU" sz="2700" i="1" dirty="0" err="1"/>
              <a:t>use</a:t>
            </a:r>
            <a:r>
              <a:rPr lang="ru-RU" sz="2700" i="1" dirty="0"/>
              <a:t> </a:t>
            </a:r>
            <a:r>
              <a:rPr lang="ru-RU" sz="2700" i="1" dirty="0" err="1"/>
              <a:t>case</a:t>
            </a:r>
            <a:r>
              <a:rPr lang="ru-RU" sz="2700" i="1" dirty="0"/>
              <a:t> </a:t>
            </a:r>
            <a:r>
              <a:rPr lang="ru-RU" sz="2700" i="1" dirty="0" err="1"/>
              <a:t>diagram</a:t>
            </a:r>
            <a:r>
              <a:rPr lang="ru-RU" sz="2700" dirty="0"/>
              <a:t>, </a:t>
            </a:r>
            <a:r>
              <a:rPr lang="ru-RU" sz="2700" b="1" dirty="0"/>
              <a:t>диаграмма вариантов использования</a:t>
            </a:r>
            <a:r>
              <a:rPr lang="ru-RU" dirty="0" smtClean="0"/>
              <a:t>)</a:t>
            </a:r>
            <a:endParaRPr lang="ru-RU" dirty="0"/>
          </a:p>
        </p:txBody>
      </p:sp>
    </p:spTree>
    <p:extLst>
      <p:ext uri="{BB962C8B-B14F-4D97-AF65-F5344CB8AC3E}">
        <p14:creationId xmlns:p14="http://schemas.microsoft.com/office/powerpoint/2010/main" val="722918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556792"/>
            <a:ext cx="9036496" cy="5184576"/>
          </a:xfrm>
        </p:spPr>
        <p:txBody>
          <a:bodyPr>
            <a:normAutofit fontScale="32500" lnSpcReduction="20000"/>
          </a:bodyPr>
          <a:lstStyle/>
          <a:p>
            <a:pPr marL="457200" indent="-457200">
              <a:buFont typeface="+mj-lt"/>
              <a:buAutoNum type="arabicPeriod"/>
            </a:pPr>
            <a:r>
              <a:rPr lang="ru-RU" sz="6800" dirty="0" smtClean="0"/>
              <a:t>Каждый </a:t>
            </a:r>
            <a:r>
              <a:rPr lang="ru-RU" sz="6800" dirty="0"/>
              <a:t>прецедент относится как минимум к одному действующему </a:t>
            </a:r>
            <a:r>
              <a:rPr lang="ru-RU" sz="6800" dirty="0" smtClean="0"/>
              <a:t>лицу.</a:t>
            </a:r>
            <a:endParaRPr lang="ru-RU" sz="6800" dirty="0"/>
          </a:p>
          <a:p>
            <a:pPr marL="457200" indent="-457200">
              <a:buFont typeface="+mj-lt"/>
              <a:buAutoNum type="arabicPeriod"/>
            </a:pPr>
            <a:r>
              <a:rPr lang="ru-RU" sz="6800" dirty="0" smtClean="0"/>
              <a:t>Каждый </a:t>
            </a:r>
            <a:r>
              <a:rPr lang="ru-RU" sz="6800" dirty="0"/>
              <a:t>прецедент </a:t>
            </a:r>
            <a:r>
              <a:rPr lang="ru-RU" sz="6800"/>
              <a:t>имеет </a:t>
            </a:r>
            <a:r>
              <a:rPr lang="ru-RU" sz="6800" smtClean="0"/>
              <a:t>инициатора.</a:t>
            </a:r>
            <a:endParaRPr lang="ru-RU" sz="6800" dirty="0"/>
          </a:p>
          <a:p>
            <a:pPr marL="457200" indent="-457200">
              <a:buFont typeface="+mj-lt"/>
              <a:buAutoNum type="arabicPeriod"/>
            </a:pPr>
            <a:r>
              <a:rPr lang="ru-RU" sz="6800" dirty="0" smtClean="0"/>
              <a:t>Каждый </a:t>
            </a:r>
            <a:r>
              <a:rPr lang="ru-RU" sz="6800" dirty="0"/>
              <a:t>прецедент приводит к соответствующему результату</a:t>
            </a:r>
            <a:r>
              <a:rPr lang="ru-RU" sz="6800" dirty="0" smtClean="0"/>
              <a:t>.</a:t>
            </a:r>
          </a:p>
          <a:p>
            <a:r>
              <a:rPr lang="ru-RU" sz="6800" dirty="0"/>
              <a:t> </a:t>
            </a:r>
            <a:endParaRPr lang="ru-RU" sz="6800" dirty="0" smtClean="0"/>
          </a:p>
          <a:p>
            <a:pPr marL="457200" indent="-457200">
              <a:buFont typeface="+mj-lt"/>
              <a:buAutoNum type="arabicPeriod"/>
            </a:pPr>
            <a:r>
              <a:rPr lang="ru-RU" sz="6800" dirty="0" smtClean="0"/>
              <a:t>Отображать </a:t>
            </a:r>
            <a:r>
              <a:rPr lang="ru-RU" sz="6800" dirty="0"/>
              <a:t>на диаграмме не более 15 вариантов использования</a:t>
            </a:r>
            <a:r>
              <a:rPr lang="ru-RU" sz="6800" dirty="0" smtClean="0"/>
              <a:t>.</a:t>
            </a:r>
            <a:r>
              <a:rPr lang="ru-RU" sz="6800" dirty="0"/>
              <a:t> </a:t>
            </a:r>
            <a:endParaRPr lang="ru-RU" sz="6800" dirty="0" smtClean="0"/>
          </a:p>
          <a:p>
            <a:pPr marL="457200" indent="-457200">
              <a:buFont typeface="+mj-lt"/>
              <a:buAutoNum type="arabicPeriod"/>
            </a:pPr>
            <a:r>
              <a:rPr lang="ru-RU" sz="6800" dirty="0" smtClean="0"/>
              <a:t>Располагать </a:t>
            </a:r>
            <a:r>
              <a:rPr lang="ru-RU" sz="6800" dirty="0"/>
              <a:t>элементы следует так, чтобы была видна логическая последовательность выполнения вариантов использования и было минимум пересечений между отношениями.</a:t>
            </a:r>
          </a:p>
          <a:p>
            <a:pPr marL="457200" indent="-457200">
              <a:buFont typeface="+mj-lt"/>
              <a:buAutoNum type="arabicPeriod"/>
            </a:pPr>
            <a:r>
              <a:rPr lang="ru-RU" sz="6800" dirty="0" smtClean="0"/>
              <a:t>Перед </a:t>
            </a:r>
            <a:r>
              <a:rPr lang="ru-RU" sz="6800" dirty="0"/>
              <a:t>построением диаграммы необходимо задокументировать потоки событий в системе. </a:t>
            </a:r>
          </a:p>
          <a:p>
            <a:pPr marL="457200" indent="-457200">
              <a:buFont typeface="+mj-lt"/>
              <a:buAutoNum type="arabicPeriod"/>
            </a:pPr>
            <a:r>
              <a:rPr lang="ru-RU" sz="6800" dirty="0" smtClean="0"/>
              <a:t>На </a:t>
            </a:r>
            <a:r>
              <a:rPr lang="ru-RU" sz="6800" dirty="0"/>
              <a:t>диаграммах не следует отображать особенности реализации вариантов использования и внутренней организации системы, связанные со спецификой используемых программных и аппаратных средств. </a:t>
            </a:r>
          </a:p>
          <a:p>
            <a:pPr marL="457200" indent="-457200">
              <a:buFont typeface="+mj-lt"/>
              <a:buAutoNum type="arabicPeriod"/>
            </a:pPr>
            <a:endParaRPr lang="ru-RU" dirty="0"/>
          </a:p>
        </p:txBody>
      </p:sp>
      <p:sp>
        <p:nvSpPr>
          <p:cNvPr id="3" name="Заголовок 2"/>
          <p:cNvSpPr>
            <a:spLocks noGrp="1"/>
          </p:cNvSpPr>
          <p:nvPr>
            <p:ph type="title"/>
          </p:nvPr>
        </p:nvSpPr>
        <p:spPr>
          <a:xfrm>
            <a:off x="251520" y="116632"/>
            <a:ext cx="8435280" cy="1152128"/>
          </a:xfrm>
        </p:spPr>
        <p:txBody>
          <a:bodyPr>
            <a:noAutofit/>
          </a:bodyPr>
          <a:lstStyle/>
          <a:p>
            <a:r>
              <a:rPr lang="ru-RU" sz="3600" dirty="0"/>
              <a:t>Диаграмма </a:t>
            </a:r>
            <a:r>
              <a:rPr lang="ru-RU" sz="3600" dirty="0" smtClean="0"/>
              <a:t>прецедентов</a:t>
            </a:r>
            <a:r>
              <a:rPr lang="en-US" sz="3600" dirty="0" smtClean="0"/>
              <a:t>: </a:t>
            </a:r>
            <a:r>
              <a:rPr lang="ru-RU" sz="3600" dirty="0" smtClean="0"/>
              <a:t/>
            </a:r>
            <a:br>
              <a:rPr lang="ru-RU" sz="3600" dirty="0" smtClean="0"/>
            </a:br>
            <a:r>
              <a:rPr lang="ru-RU" sz="3600" dirty="0" smtClean="0"/>
              <a:t>правила и рекомендации</a:t>
            </a:r>
            <a:endParaRPr lang="ru-RU" sz="3600" dirty="0"/>
          </a:p>
        </p:txBody>
      </p:sp>
    </p:spTree>
    <p:extLst>
      <p:ext uri="{BB962C8B-B14F-4D97-AF65-F5344CB8AC3E}">
        <p14:creationId xmlns:p14="http://schemas.microsoft.com/office/powerpoint/2010/main" val="21429626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341</TotalTime>
  <Words>345</Words>
  <Application>Microsoft Office PowerPoint</Application>
  <PresentationFormat>Экран (4:3)</PresentationFormat>
  <Paragraphs>118</Paragraphs>
  <Slides>40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40</vt:i4>
      </vt:variant>
    </vt:vector>
  </HeadingPairs>
  <TitlesOfParts>
    <vt:vector size="41" baseType="lpstr">
      <vt:lpstr>Волна</vt:lpstr>
      <vt:lpstr>Диаграммы  UML</vt:lpstr>
      <vt:lpstr>Причины появления UML</vt:lpstr>
      <vt:lpstr>Презентация PowerPoint</vt:lpstr>
      <vt:lpstr>1. Виды пиктограмм</vt:lpstr>
      <vt:lpstr>Пиктограммы, изображающие класс "окно" и класс "экранный кадр"</vt:lpstr>
      <vt:lpstr>2. Виды  отношений</vt:lpstr>
      <vt:lpstr>Представления АИС</vt:lpstr>
      <vt:lpstr>Диаграмма прецедентов ( use case diagram, диаграмма вариантов использования)</vt:lpstr>
      <vt:lpstr>Диаграмма прецедентов:  правила и рекомендации</vt:lpstr>
      <vt:lpstr>Диаграмма прецедентов: элементы</vt:lpstr>
      <vt:lpstr>Диаграмма прецедентов: примеры</vt:lpstr>
      <vt:lpstr>Презентация PowerPoint</vt:lpstr>
      <vt:lpstr>Презентация PowerPoint</vt:lpstr>
      <vt:lpstr>Диаграмма классов (class diagram)</vt:lpstr>
      <vt:lpstr>Диаграмма классов:  правила и рекомендации</vt:lpstr>
      <vt:lpstr>Диаграмма классов:  отношения</vt:lpstr>
      <vt:lpstr>Диаграмма классов:  отношения</vt:lpstr>
      <vt:lpstr>Диаграмма классов:  отношения</vt:lpstr>
      <vt:lpstr>Диаграмма классов:  отношения</vt:lpstr>
      <vt:lpstr>Диаграмма классов:  отношения</vt:lpstr>
      <vt:lpstr>Диаграмма классов:  пример</vt:lpstr>
      <vt:lpstr>Диаграмма классов: пример</vt:lpstr>
      <vt:lpstr>Диаграмма классов: пример</vt:lpstr>
      <vt:lpstr>Диаграмма деятельности  (activity diagram)</vt:lpstr>
      <vt:lpstr>Диаграмма деятельности: пример</vt:lpstr>
      <vt:lpstr>Диаграмма деятельности: пример</vt:lpstr>
      <vt:lpstr>Диаграмма деятельности: пример</vt:lpstr>
      <vt:lpstr>Диаграмма деятельности: пример</vt:lpstr>
      <vt:lpstr>Диаграммы взаимодействия</vt:lpstr>
      <vt:lpstr>Диаграмма кооперации</vt:lpstr>
      <vt:lpstr>Диаграмма кооперации:  уровень спецификации</vt:lpstr>
      <vt:lpstr>Диаграмма кооперации: пример</vt:lpstr>
      <vt:lpstr>Диаграммы взаимодействия: элементы</vt:lpstr>
      <vt:lpstr>Диаграммы взаимодействия: элементы</vt:lpstr>
      <vt:lpstr>Диаграмма последовательности (sequence diagram) </vt:lpstr>
      <vt:lpstr>Диаграмма последовательности: фокус управления</vt:lpstr>
      <vt:lpstr>Диаграмма последовательности: ветвление потока управления</vt:lpstr>
      <vt:lpstr>Диаграмма последовательности: пример</vt:lpstr>
      <vt:lpstr>Диаграммы взаимодействий: правила и рекомендации</vt:lpstr>
      <vt:lpstr>Диаграммы взаимодействий: правила и рекомендации</vt:lpstr>
    </vt:vector>
  </TitlesOfParts>
  <Company>Krokoz™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Диаграммы  UML</dc:title>
  <dc:creator>User</dc:creator>
  <cp:lastModifiedBy>11</cp:lastModifiedBy>
  <cp:revision>23</cp:revision>
  <dcterms:created xsi:type="dcterms:W3CDTF">2015-03-04T00:49:41Z</dcterms:created>
  <dcterms:modified xsi:type="dcterms:W3CDTF">2018-02-07T02:36:50Z</dcterms:modified>
</cp:coreProperties>
</file>