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5"/>
  </p:notesMasterIdLst>
  <p:handoutMasterIdLst>
    <p:handoutMasterId r:id="rId46"/>
  </p:handoutMasterIdLst>
  <p:sldIdLst>
    <p:sldId id="602" r:id="rId2"/>
    <p:sldId id="603" r:id="rId3"/>
    <p:sldId id="604" r:id="rId4"/>
    <p:sldId id="454" r:id="rId5"/>
    <p:sldId id="529" r:id="rId6"/>
    <p:sldId id="572" r:id="rId7"/>
    <p:sldId id="532" r:id="rId8"/>
    <p:sldId id="589" r:id="rId9"/>
    <p:sldId id="573" r:id="rId10"/>
    <p:sldId id="600" r:id="rId11"/>
    <p:sldId id="583" r:id="rId12"/>
    <p:sldId id="582" r:id="rId13"/>
    <p:sldId id="599" r:id="rId14"/>
    <p:sldId id="584" r:id="rId15"/>
    <p:sldId id="591" r:id="rId16"/>
    <p:sldId id="588" r:id="rId17"/>
    <p:sldId id="546" r:id="rId18"/>
    <p:sldId id="547" r:id="rId19"/>
    <p:sldId id="548" r:id="rId20"/>
    <p:sldId id="549" r:id="rId21"/>
    <p:sldId id="550" r:id="rId22"/>
    <p:sldId id="551" r:id="rId23"/>
    <p:sldId id="552" r:id="rId24"/>
    <p:sldId id="592" r:id="rId25"/>
    <p:sldId id="593" r:id="rId26"/>
    <p:sldId id="555" r:id="rId27"/>
    <p:sldId id="556" r:id="rId28"/>
    <p:sldId id="557" r:id="rId29"/>
    <p:sldId id="558" r:id="rId30"/>
    <p:sldId id="559" r:id="rId31"/>
    <p:sldId id="595" r:id="rId32"/>
    <p:sldId id="596" r:id="rId33"/>
    <p:sldId id="597" r:id="rId34"/>
    <p:sldId id="562" r:id="rId35"/>
    <p:sldId id="563" r:id="rId36"/>
    <p:sldId id="564" r:id="rId37"/>
    <p:sldId id="565" r:id="rId38"/>
    <p:sldId id="566" r:id="rId39"/>
    <p:sldId id="567" r:id="rId40"/>
    <p:sldId id="598" r:id="rId41"/>
    <p:sldId id="571" r:id="rId42"/>
    <p:sldId id="525" r:id="rId43"/>
    <p:sldId id="594" r:id="rId44"/>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modifyVerifier cryptProviderType="rsaFull" cryptAlgorithmClass="hash" cryptAlgorithmType="typeAny" cryptAlgorithmSid="4" spinCount="100000" saltData="pNOkXdDm9n/M+a3srxu7tg==" hashData="Y8PcTIGVDLAT5ywNR+6fDVPfpx0="/>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97400" autoAdjust="0"/>
  </p:normalViewPr>
  <p:slideViewPr>
    <p:cSldViewPr>
      <p:cViewPr>
        <p:scale>
          <a:sx n="70" d="100"/>
          <a:sy n="70" d="100"/>
        </p:scale>
        <p:origin x="-11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p14="http://schemas.microsoft.com/office/powerpoint/2010/main" val="10490218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p14="http://schemas.microsoft.com/office/powerpoint/2010/main" val="42075842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FBD91-EACA-4CB5-86E1-FADFB7DF19EA}" type="slidenum">
              <a:rPr lang="en-US" altLang="zh-CN"/>
              <a:pPr/>
              <a:t>16</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D5AD6-D27A-4772-81D4-0AA95512EB9E}" type="slidenum">
              <a:rPr lang="en-US" altLang="zh-CN"/>
              <a:pPr/>
              <a:t>17</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0C19C-0BA8-45BC-92CB-E01CBB5FCF8F}" type="slidenum">
              <a:rPr lang="en-US" altLang="zh-CN"/>
              <a:pPr/>
              <a:t>18</a:t>
            </a:fld>
            <a:endParaRPr lang="en-US" altLang="zh-CN"/>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54CAC-CB60-49D2-A678-52FDC704509A}" type="slidenum">
              <a:rPr lang="en-US" altLang="zh-CN"/>
              <a:pPr/>
              <a:t>19</a:t>
            </a:fld>
            <a:endParaRPr lang="en-US" altLang="zh-CN"/>
          </a:p>
        </p:txBody>
      </p:sp>
      <p:sp>
        <p:nvSpPr>
          <p:cNvPr id="411650" name="Rectangle 2"/>
          <p:cNvSpPr>
            <a:spLocks noGrp="1" noRot="1" noChangeAspect="1" noChangeArrowheads="1" noTextEdit="1"/>
          </p:cNvSpPr>
          <p:nvPr>
            <p:ph type="sldImg"/>
          </p:nvPr>
        </p:nvSpPr>
        <p:spPr>
          <a:ln/>
        </p:spPr>
      </p:sp>
      <p:sp>
        <p:nvSpPr>
          <p:cNvPr id="411652" name="Rectangle 4"/>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45AA6-5019-45A9-BA38-A7FBE82A8E5F}" type="slidenum">
              <a:rPr lang="en-US" altLang="zh-CN"/>
              <a:pPr/>
              <a:t>20</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B2183-5E82-496E-AED8-B3EDE675B3EC}" type="slidenum">
              <a:rPr lang="en-US" altLang="zh-CN"/>
              <a:pPr/>
              <a:t>21</a:t>
            </a:fld>
            <a:endParaRPr lang="en-US" altLang="zh-CN"/>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F29C9-DCB9-43A3-B381-1DA26024B0A0}" type="slidenum">
              <a:rPr lang="en-US" altLang="zh-CN"/>
              <a:pPr/>
              <a:t>22</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CB7A5-36D3-46EC-88A3-4B4BD35D9719}" type="slidenum">
              <a:rPr lang="en-US" altLang="zh-CN"/>
              <a:pPr/>
              <a:t>23</a:t>
            </a:fld>
            <a:endParaRPr lang="en-US" altLang="zh-CN"/>
          </a:p>
        </p:txBody>
      </p:sp>
      <p:sp>
        <p:nvSpPr>
          <p:cNvPr id="412674" name="Rectangle 2"/>
          <p:cNvSpPr>
            <a:spLocks noGrp="1" noRot="1" noChangeAspect="1" noChangeArrowheads="1" noTextEdit="1"/>
          </p:cNvSpPr>
          <p:nvPr>
            <p:ph type="sldImg"/>
          </p:nvPr>
        </p:nvSpPr>
        <p:spPr>
          <a:ln/>
        </p:spPr>
      </p:sp>
      <p:sp>
        <p:nvSpPr>
          <p:cNvPr id="412676" name="Rectangle 4"/>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zh-CN" altLang="en-US" smtClean="0"/>
              <a:t>课堂笔记：</a:t>
            </a: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04E42-794D-4509-BDE3-F293A97DA66F}" type="slidenum">
              <a:rPr lang="en-US" altLang="zh-CN"/>
              <a:pPr/>
              <a:t>26</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997EC-9761-4998-BDFC-642C567353C5}" type="slidenum">
              <a:rPr lang="en-US" altLang="zh-CN"/>
              <a:pPr/>
              <a:t>27</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051189-4C74-429E-A9CB-38123FD99271}" type="slidenum">
              <a:rPr lang="en-US" altLang="zh-CN"/>
              <a:pPr/>
              <a:t>28</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198D4-7419-48D1-BF07-440377C756C4}" type="slidenum">
              <a:rPr lang="en-US" altLang="zh-CN"/>
              <a:pPr/>
              <a:t>29</a:t>
            </a:fld>
            <a:endParaRPr lang="en-US" altLang="zh-CN"/>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0F0CC-602B-4EA0-BD8D-D4EDC3101C85}" type="slidenum">
              <a:rPr lang="en-US" altLang="zh-CN"/>
              <a:pPr/>
              <a:t>30</a:t>
            </a:fld>
            <a:endParaRPr lang="en-US" altLang="zh-CN"/>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E3B30-912D-4A8A-9BB2-BC67348F7B24}" type="slidenum">
              <a:rPr lang="en-US" altLang="zh-CN"/>
              <a:pPr/>
              <a:t>34</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3109D-D1A4-45DD-8584-321D278765B4}" type="slidenum">
              <a:rPr lang="en-US" altLang="zh-CN"/>
              <a:pPr/>
              <a:t>35</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r>
              <a:rPr lang="zh-CN" altLang="en-US" smtClean="0"/>
              <a:t>课堂笔记：</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B89AD-D3B5-40FE-AD1C-6EB6291B9680}" type="slidenum">
              <a:rPr lang="en-US" altLang="zh-CN"/>
              <a:pPr/>
              <a:t>36</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C8F98-7E2F-4887-A180-962F5E839CBE}" type="slidenum">
              <a:rPr lang="en-US" altLang="zh-CN"/>
              <a:pPr/>
              <a:t>5</a:t>
            </a:fld>
            <a:endParaRPr lang="en-US" altLang="zh-CN"/>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CCDCC-6DCF-4CA0-BC92-658F8E93CC81}" type="slidenum">
              <a:rPr lang="en-US" altLang="zh-CN"/>
              <a:pPr/>
              <a:t>37</a:t>
            </a:fld>
            <a:endParaRPr lang="en-US" altLang="zh-CN"/>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FB7F6-A503-4160-924A-3956274FF651}"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7AEED-ABD4-4E86-9141-2D50A6EB798F}" type="slidenum">
              <a:rPr lang="en-US" altLang="zh-CN"/>
              <a:pPr/>
              <a:t>39</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r>
              <a:rPr lang="zh-CN" altLang="en-US" smtClean="0"/>
              <a:t>课堂笔记：</a:t>
            </a:r>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EC552-D3EA-45EB-9284-69854EEA6613}" type="slidenum">
              <a:rPr lang="en-US" altLang="zh-CN"/>
              <a:pPr/>
              <a:t>41</a:t>
            </a:fld>
            <a:endParaRPr lang="en-US" altLang="zh-CN"/>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课堂笔记：</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18E98-E6B7-4D72-BA9B-4531E0901E57}" type="slidenum">
              <a:rPr lang="en-US" altLang="zh-CN"/>
              <a:pPr/>
              <a:t>7</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zh-CN" altLang="en-US" smtClean="0"/>
              <a:t>课堂笔记：</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课堂笔记：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28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3"/>
            <a:ext cx="8147050" cy="4968875"/>
          </a:xfrm>
          <a:prstGeom prst="rect">
            <a:avLst/>
          </a:prstGeom>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TextBox 3"/>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575"/>
            <a:ext cx="8229759" cy="71579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120" y="990371"/>
            <a:ext cx="4037899" cy="438366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393" y="990371"/>
            <a:ext cx="4039486" cy="438366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120" y="6245367"/>
            <a:ext cx="2133230" cy="476140"/>
          </a:xfrm>
          <a:prstGeom prst="rect">
            <a:avLst/>
          </a:prstGeom>
        </p:spPr>
        <p:txBody>
          <a:bodyPr lIns="91422" tIns="45711" rIns="91422" bIns="45711"/>
          <a:lstStyle>
            <a:lvl1pPr>
              <a:defRPr/>
            </a:lvl1pPr>
          </a:lstStyle>
          <a:p>
            <a:endParaRPr lang="en-US" altLang="zh-CN"/>
          </a:p>
        </p:txBody>
      </p:sp>
      <p:sp>
        <p:nvSpPr>
          <p:cNvPr id="6" name="页脚占位符 5"/>
          <p:cNvSpPr>
            <a:spLocks noGrp="1"/>
          </p:cNvSpPr>
          <p:nvPr>
            <p:ph type="ftr" sz="quarter" idx="11"/>
          </p:nvPr>
        </p:nvSpPr>
        <p:spPr>
          <a:xfrm>
            <a:off x="3123658" y="6245367"/>
            <a:ext cx="2896685" cy="476140"/>
          </a:xfrm>
          <a:prstGeom prst="rect">
            <a:avLst/>
          </a:prstGeom>
        </p:spPr>
        <p:txBody>
          <a:bodyPr lIns="91422" tIns="45711" rIns="91422" bIns="45711"/>
          <a:lstStyle>
            <a:lvl1pPr>
              <a:defRPr/>
            </a:lvl1pPr>
          </a:lstStyle>
          <a:p>
            <a:endParaRPr lang="en-US" altLang="zh-CN"/>
          </a:p>
        </p:txBody>
      </p:sp>
      <p:sp>
        <p:nvSpPr>
          <p:cNvPr id="7" name="灯片编号占位符 6"/>
          <p:cNvSpPr>
            <a:spLocks noGrp="1"/>
          </p:cNvSpPr>
          <p:nvPr>
            <p:ph type="sldNum" sz="quarter" idx="12"/>
          </p:nvPr>
        </p:nvSpPr>
        <p:spPr>
          <a:xfrm>
            <a:off x="6553650" y="6245367"/>
            <a:ext cx="2133230" cy="476140"/>
          </a:xfrm>
          <a:prstGeom prst="rect">
            <a:avLst/>
          </a:prstGeom>
        </p:spPr>
        <p:txBody>
          <a:bodyPr lIns="91422" tIns="45711" rIns="91422" bIns="45711"/>
          <a:lstStyle>
            <a:lvl1pPr>
              <a:defRPr/>
            </a:lvl1pPr>
          </a:lstStyle>
          <a:p>
            <a:fld id="{0AA28A9A-EC5C-4CBD-AF6A-519583896EEC}" type="slidenum">
              <a:rPr lang="en-US" altLang="zh-CN"/>
              <a:pPr/>
              <a:t>‹#›</a:t>
            </a:fld>
            <a:endParaRPr lang="en-US" altLang="zh-CN"/>
          </a:p>
        </p:txBody>
      </p:sp>
      <p:sp>
        <p:nvSpPr>
          <p:cNvPr id="8" name="TextBox 7"/>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121" y="274575"/>
            <a:ext cx="8229759" cy="715796"/>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121" y="990371"/>
            <a:ext cx="8229759" cy="4383660"/>
          </a:xfrm>
          <a:prstGeom prst="rect">
            <a:avLst/>
          </a:prstGeom>
        </p:spPr>
        <p:txBody>
          <a:bodyPr/>
          <a:lstStyle/>
          <a:p>
            <a:endParaRPr lang="zh-CN" altLang="en-US"/>
          </a:p>
        </p:txBody>
      </p:sp>
      <p:sp>
        <p:nvSpPr>
          <p:cNvPr id="4" name="日期占位符 3"/>
          <p:cNvSpPr>
            <a:spLocks noGrp="1"/>
          </p:cNvSpPr>
          <p:nvPr>
            <p:ph type="dt" sz="half" idx="10"/>
          </p:nvPr>
        </p:nvSpPr>
        <p:spPr>
          <a:xfrm>
            <a:off x="457120" y="6245367"/>
            <a:ext cx="2133230" cy="476140"/>
          </a:xfrm>
          <a:prstGeom prst="rect">
            <a:avLst/>
          </a:prstGeom>
        </p:spPr>
        <p:txBody>
          <a:bodyPr lIns="91422" tIns="45711" rIns="91422" bIns="45711"/>
          <a:lstStyle>
            <a:lvl1pPr>
              <a:defRPr/>
            </a:lvl1pPr>
          </a:lstStyle>
          <a:p>
            <a:endParaRPr lang="en-US" altLang="zh-CN"/>
          </a:p>
        </p:txBody>
      </p:sp>
      <p:sp>
        <p:nvSpPr>
          <p:cNvPr id="5" name="页脚占位符 4"/>
          <p:cNvSpPr>
            <a:spLocks noGrp="1"/>
          </p:cNvSpPr>
          <p:nvPr>
            <p:ph type="ftr" sz="quarter" idx="11"/>
          </p:nvPr>
        </p:nvSpPr>
        <p:spPr>
          <a:xfrm>
            <a:off x="3123658" y="6245367"/>
            <a:ext cx="2896685" cy="476140"/>
          </a:xfrm>
          <a:prstGeom prst="rect">
            <a:avLst/>
          </a:prstGeom>
        </p:spPr>
        <p:txBody>
          <a:bodyPr lIns="91422" tIns="45711" rIns="91422" bIns="45711"/>
          <a:lstStyle>
            <a:lvl1pPr>
              <a:defRPr/>
            </a:lvl1pPr>
          </a:lstStyle>
          <a:p>
            <a:endParaRPr lang="en-US" altLang="zh-CN"/>
          </a:p>
        </p:txBody>
      </p:sp>
      <p:sp>
        <p:nvSpPr>
          <p:cNvPr id="6" name="灯片编号占位符 5"/>
          <p:cNvSpPr>
            <a:spLocks noGrp="1"/>
          </p:cNvSpPr>
          <p:nvPr>
            <p:ph type="sldNum" sz="quarter" idx="12"/>
          </p:nvPr>
        </p:nvSpPr>
        <p:spPr>
          <a:xfrm>
            <a:off x="6553650" y="6245367"/>
            <a:ext cx="2133230" cy="476140"/>
          </a:xfrm>
          <a:prstGeom prst="rect">
            <a:avLst/>
          </a:prstGeom>
        </p:spPr>
        <p:txBody>
          <a:bodyPr lIns="91422" tIns="45711" rIns="91422" bIns="45711"/>
          <a:lstStyle>
            <a:lvl1pPr>
              <a:defRPr/>
            </a:lvl1pPr>
          </a:lstStyle>
          <a:p>
            <a:fld id="{D86C7723-062B-4F92-8E85-0874C57EC786}" type="slidenum">
              <a:rPr lang="en-US" altLang="zh-CN"/>
              <a:pPr/>
              <a:t>‹#›</a:t>
            </a:fld>
            <a:endParaRPr lang="en-US" altLang="zh-CN"/>
          </a:p>
        </p:txBody>
      </p:sp>
      <p:sp>
        <p:nvSpPr>
          <p:cNvPr id="7" name="TextBox 6"/>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5136131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37411920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p14="http://schemas.microsoft.com/office/powerpoint/2010/main" val="212413986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p14="http://schemas.microsoft.com/office/powerpoint/2010/main" val="5046568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7024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53376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t>2016/11/24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t>‹#›</a:t>
            </a:fld>
            <a:endParaRPr lang="zh-CN" altLang="en-US"/>
          </a:p>
        </p:txBody>
      </p:sp>
    </p:spTree>
    <p:extLst>
      <p:ext uri="{BB962C8B-B14F-4D97-AF65-F5344CB8AC3E}">
        <p14:creationId xmlns:p14="http://schemas.microsoft.com/office/powerpoint/2010/main" val="407271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65804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p14="http://schemas.microsoft.com/office/powerpoint/2010/main" val="31347701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mailto:zhangsan@126.com"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mailto:wangwu@126.com" TargetMode="External"/><Relationship Id="rId4" Type="http://schemas.openxmlformats.org/officeDocument/2006/relationships/hyperlink" Target="mailto:lisi@126.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mailto:lisi@126.com" TargetMode="External"/><Relationship Id="rId2" Type="http://schemas.openxmlformats.org/officeDocument/2006/relationships/hyperlink" Target="mailto:zhangsan@126.com" TargetMode="External"/><Relationship Id="rId1" Type="http://schemas.openxmlformats.org/officeDocument/2006/relationships/slideLayout" Target="../slideLayouts/slideLayout10.xml"/><Relationship Id="rId4" Type="http://schemas.openxmlformats.org/officeDocument/2006/relationships/hyperlink" Target="mailto:wangwu@126.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04800" y="558800"/>
            <a:ext cx="2438400" cy="584200"/>
          </a:xfrm>
          <a:prstGeom prst="rect">
            <a:avLst/>
          </a:prstGeom>
          <a:noFill/>
          <a:ln w="9525">
            <a:noFill/>
            <a:miter lim="800000"/>
            <a:headEnd/>
            <a:tailEnd/>
          </a:ln>
        </p:spPr>
        <p:txBody>
          <a:bodyPr anchor="ctr">
            <a:spAutoFit/>
          </a:bodyPr>
          <a:lstStyle/>
          <a:p>
            <a:pPr eaLnBrk="1" hangingPunct="1"/>
            <a:r>
              <a:rPr lang="zh-CN" sz="1800" b="1" dirty="0">
                <a:latin typeface="Times New Roman" pitchFamily="18" charset="0"/>
                <a:ea typeface="黑体" pitchFamily="2"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a:t>
            </a:r>
            <a:r>
              <a:rPr lang="en-US" altLang="zh-CN" sz="1400" dirty="0" smtClean="0">
                <a:latin typeface="Times New Roman" pitchFamily="18" charset="0"/>
                <a:ea typeface="楷体_GB2312" pitchFamily="49" charset="-122"/>
                <a:cs typeface="Times New Roman" pitchFamily="18" charset="0"/>
              </a:rPr>
              <a:t>D000-</a:t>
            </a:r>
            <a:endParaRPr lang="en-US" altLang="zh-CN" sz="1800" dirty="0">
              <a:ea typeface="宋体" charset="-122"/>
            </a:endParaRPr>
          </a:p>
        </p:txBody>
      </p:sp>
      <p:sp>
        <p:nvSpPr>
          <p:cNvPr id="5" name="Rectangle 3"/>
          <p:cNvSpPr>
            <a:spLocks noChangeArrowheads="1"/>
          </p:cNvSpPr>
          <p:nvPr/>
        </p:nvSpPr>
        <p:spPr bwMode="auto">
          <a:xfrm>
            <a:off x="914400" y="2320836"/>
            <a:ext cx="7010400" cy="1200329"/>
          </a:xfrm>
          <a:prstGeom prst="rect">
            <a:avLst/>
          </a:prstGeom>
          <a:noFill/>
          <a:ln w="9525">
            <a:noFill/>
            <a:miter lim="800000"/>
            <a:headEnd/>
            <a:tailEnd/>
          </a:ln>
        </p:spPr>
        <p:txBody>
          <a:bodyPr anchor="ctr">
            <a:spAutoFit/>
          </a:bodyPr>
          <a:lstStyle/>
          <a:p>
            <a:r>
              <a:rPr lang="en-US" altLang="en-US" sz="4400" dirty="0">
                <a:solidFill>
                  <a:schemeClr val="tx2"/>
                </a:solidFill>
                <a:latin typeface="黑体" pitchFamily="49" charset="-122"/>
                <a:ea typeface="黑体" pitchFamily="49" charset="-122"/>
              </a:rPr>
              <a:t>JDBC</a:t>
            </a:r>
            <a:r>
              <a:rPr lang="zh-CN" altLang="en-US" sz="4400" dirty="0">
                <a:solidFill>
                  <a:schemeClr val="tx2"/>
                </a:solidFill>
                <a:latin typeface="黑体" pitchFamily="49" charset="-122"/>
                <a:ea typeface="黑体" pitchFamily="49" charset="-122"/>
              </a:rPr>
              <a:t>与</a:t>
            </a:r>
            <a:r>
              <a:rPr lang="en-US" altLang="en-US" sz="4400" dirty="0">
                <a:solidFill>
                  <a:schemeClr val="tx2"/>
                </a:solidFill>
                <a:latin typeface="黑体" pitchFamily="49" charset="-122"/>
                <a:ea typeface="黑体" pitchFamily="49" charset="-122"/>
              </a:rPr>
              <a:t>Java</a:t>
            </a:r>
            <a:r>
              <a:rPr lang="zh-CN" altLang="en-US" sz="4400" dirty="0">
                <a:solidFill>
                  <a:schemeClr val="tx2"/>
                </a:solidFill>
                <a:latin typeface="黑体" pitchFamily="49" charset="-122"/>
                <a:ea typeface="黑体" pitchFamily="49" charset="-122"/>
              </a:rPr>
              <a:t>数据库编程基础</a:t>
            </a:r>
            <a:r>
              <a:rPr lang="zh-CN" altLang="en-US" sz="1400" dirty="0" smtClean="0">
                <a:latin typeface="Times New Roman" pitchFamily="18" charset="0"/>
                <a:ea typeface="宋体" charset="-122"/>
                <a:cs typeface="Times New Roman" pitchFamily="18" charset="0"/>
              </a:rPr>
              <a:t>版本：</a:t>
            </a:r>
            <a:r>
              <a:rPr lang="en-US" altLang="zh-CN" sz="1400" dirty="0" smtClean="0">
                <a:latin typeface="Times New Roman" pitchFamily="18" charset="0"/>
                <a:ea typeface="楷体_GB2312" pitchFamily="49" charset="-122"/>
                <a:cs typeface="Times New Roman" pitchFamily="18" charset="0"/>
              </a:rPr>
              <a:t>1.0.0-0.0.0</a:t>
            </a:r>
            <a:endParaRPr lang="en-US" altLang="zh-CN" sz="1100" dirty="0" smtClean="0">
              <a:ea typeface="宋体" charset="-122"/>
            </a:endParaRPr>
          </a:p>
          <a:p>
            <a:pPr algn="ctr"/>
            <a:r>
              <a:rPr lang="en-US" altLang="zh-CN" sz="1400" dirty="0" smtClean="0">
                <a:latin typeface="Times New Roman" pitchFamily="18" charset="0"/>
                <a:ea typeface="楷体_GB2312" pitchFamily="49" charset="-122"/>
              </a:rPr>
              <a:t>2015-6-1</a:t>
            </a:r>
            <a:endParaRPr lang="en-US" altLang="zh-CN" sz="1800" dirty="0">
              <a:ea typeface="宋体" charset="-122"/>
            </a:endParaRPr>
          </a:p>
        </p:txBody>
      </p:sp>
      <p:sp>
        <p:nvSpPr>
          <p:cNvPr id="6" name="Rectangle 4"/>
          <p:cNvSpPr>
            <a:spLocks noChangeArrowheads="1"/>
          </p:cNvSpPr>
          <p:nvPr/>
        </p:nvSpPr>
        <p:spPr bwMode="auto">
          <a:xfrm>
            <a:off x="0" y="4953000"/>
            <a:ext cx="9144000" cy="1016000"/>
          </a:xfrm>
          <a:prstGeom prst="rect">
            <a:avLst/>
          </a:prstGeom>
          <a:noFill/>
          <a:ln w="9525">
            <a:noFill/>
            <a:miter lim="800000"/>
            <a:headEnd/>
            <a:tailEnd/>
          </a:ln>
        </p:spPr>
        <p:txBody>
          <a:bodyPr anchor="ctr">
            <a:spAutoFit/>
          </a:bodyPr>
          <a:lstStyle/>
          <a:p>
            <a:pPr algn="ctr" eaLnBrk="1" hangingPunct="1"/>
            <a:r>
              <a:rPr lang="zh-CN" sz="1400">
                <a:latin typeface="楷体_GB2312" pitchFamily="49" charset="-122"/>
                <a:ea typeface="楷体_GB2312" pitchFamily="49" charset="-122"/>
                <a:cs typeface="Times New Roman" pitchFamily="18" charset="0"/>
              </a:rPr>
              <a:t>东软睿道教育信息技术有限公司</a:t>
            </a:r>
          </a:p>
          <a:p>
            <a:pPr algn="ctr"/>
            <a:r>
              <a:rPr lang="en-US" altLang="zh-CN" sz="1500" b="1">
                <a:latin typeface="Times New Roman" pitchFamily="18" charset="0"/>
                <a:ea typeface="宋体" charset="-122"/>
                <a:cs typeface="Times New Roman" pitchFamily="18" charset="0"/>
              </a:rPr>
              <a:t>(</a:t>
            </a:r>
            <a:r>
              <a:rPr lang="zh-CN" altLang="en-US" sz="1500" b="1">
                <a:latin typeface="Times New Roman" pitchFamily="18" charset="0"/>
                <a:ea typeface="宋体" charset="-122"/>
                <a:cs typeface="Times New Roman" pitchFamily="18" charset="0"/>
              </a:rPr>
              <a:t>版权所有，翻版必究</a:t>
            </a:r>
            <a:r>
              <a:rPr lang="en-US" altLang="zh-CN" sz="1500" b="1">
                <a:latin typeface="Times New Roman" pitchFamily="18" charset="0"/>
                <a:ea typeface="宋体" charset="-122"/>
                <a:cs typeface="Times New Roman" pitchFamily="18" charset="0"/>
              </a:rPr>
              <a:t>)</a:t>
            </a:r>
            <a:endParaRPr lang="en-US" altLang="zh-CN" sz="1100">
              <a:ea typeface="宋体" charset="-122"/>
            </a:endParaRPr>
          </a:p>
          <a:p>
            <a:pPr algn="ctr"/>
            <a:r>
              <a:rPr lang="en-US" altLang="zh-CN" sz="1500" b="1">
                <a:latin typeface="Times New Roman" pitchFamily="18" charset="0"/>
                <a:ea typeface="黑体" pitchFamily="2" charset="-122"/>
              </a:rPr>
              <a:t>Copyright </a:t>
            </a:r>
            <a:r>
              <a:rPr lang="en-US" altLang="zh-CN" sz="1500" b="1">
                <a:ea typeface="黑体" pitchFamily="2" charset="-122"/>
              </a:rPr>
              <a:t>©</a:t>
            </a:r>
            <a:r>
              <a:rPr lang="en-US" altLang="zh-CN" sz="1500" b="1">
                <a:latin typeface="Times New Roman" pitchFamily="18" charset="0"/>
                <a:ea typeface="黑体" pitchFamily="2" charset="-122"/>
              </a:rPr>
              <a:t> Neusoft Educational Information Technology Co., Ltd</a:t>
            </a:r>
            <a:endParaRPr lang="en-US" altLang="zh-CN" sz="1100">
              <a:ea typeface="宋体" charset="-122"/>
            </a:endParaRPr>
          </a:p>
          <a:p>
            <a:pPr algn="ctr"/>
            <a:r>
              <a:rPr lang="en-US" altLang="zh-CN" sz="1500" b="1">
                <a:latin typeface="Times New Roman" pitchFamily="18" charset="0"/>
                <a:ea typeface="黑体" pitchFamily="2" charset="-122"/>
              </a:rPr>
              <a:t>All Rights Reserved</a:t>
            </a:r>
            <a:endParaRPr lang="en-US" altLang="zh-CN" sz="1800">
              <a:ea typeface="宋体" charset="-122"/>
            </a:endParaRPr>
          </a:p>
        </p:txBody>
      </p:sp>
      <p:sp>
        <p:nvSpPr>
          <p:cNvPr id="7" name="TextBox 6"/>
          <p:cNvSpPr txBox="1"/>
          <p:nvPr/>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extLst>
      <p:ext uri="{BB962C8B-B14F-4D97-AF65-F5344CB8AC3E}">
        <p14:creationId xmlns:p14="http://schemas.microsoft.com/office/powerpoint/2010/main" val="245701241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、什么是</a:t>
            </a:r>
            <a:r>
              <a:rPr lang="en-US" dirty="0" smtClean="0"/>
              <a:t>JDBC</a:t>
            </a:r>
            <a:r>
              <a:rPr lang="zh-CN" altLang="en-US" dirty="0" smtClean="0"/>
              <a:t>，在什么时候会用到它？</a:t>
            </a:r>
            <a:endParaRPr lang="en-US" altLang="zh-CN" dirty="0" smtClean="0"/>
          </a:p>
          <a:p>
            <a:endParaRPr lang="en-US" altLang="zh-CN" dirty="0" smtClean="0"/>
          </a:p>
          <a:p>
            <a:endParaRPr lang="en-US" altLang="zh-CN" dirty="0" smtClean="0"/>
          </a:p>
          <a:p>
            <a:r>
              <a:rPr lang="en-US" altLang="zh-CN" dirty="0" smtClean="0"/>
              <a:t>2</a:t>
            </a:r>
            <a:r>
              <a:rPr lang="zh-CN" altLang="en-US" dirty="0" smtClean="0"/>
              <a:t>、</a:t>
            </a:r>
            <a:r>
              <a:rPr lang="en-US" altLang="zh-CN" dirty="0" smtClean="0"/>
              <a:t>JDBC</a:t>
            </a:r>
            <a:r>
              <a:rPr lang="zh-CN" altLang="en-US" dirty="0" smtClean="0"/>
              <a:t>有哪些核心接口和类</a:t>
            </a:r>
            <a:endParaRPr lang="en-US" altLang="zh-CN" dirty="0" smtClean="0"/>
          </a:p>
          <a:p>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pPr marL="407906" indent="-407906"/>
            <a:r>
              <a:rPr lang="zh-CN" altLang="en-US" smtClean="0"/>
              <a:t>创建</a:t>
            </a:r>
            <a:r>
              <a:rPr lang="en-US" altLang="zh-CN" smtClean="0"/>
              <a:t>JDBC</a:t>
            </a:r>
            <a:r>
              <a:rPr lang="zh-CN" altLang="en-US" smtClean="0"/>
              <a:t>应用程序的步骤</a:t>
            </a:r>
            <a:endParaRPr lang="en-US" altLang="zh-CN" smtClean="0"/>
          </a:p>
          <a:p>
            <a:pPr marL="807956" lvl="1" indent="-407906"/>
            <a:r>
              <a:rPr lang="en-US" altLang="zh-CN" smtClean="0">
                <a:latin typeface="宋体" pitchFamily="2" charset="-122"/>
                <a:ea typeface="宋体" pitchFamily="2" charset="-122"/>
              </a:rPr>
              <a:t>1.</a:t>
            </a:r>
            <a:r>
              <a:rPr lang="zh-CN" altLang="en-US" smtClean="0">
                <a:latin typeface="宋体" pitchFamily="2" charset="-122"/>
                <a:ea typeface="宋体" pitchFamily="2" charset="-122"/>
              </a:rPr>
              <a:t>载入</a:t>
            </a:r>
            <a:r>
              <a:rPr lang="en-US" altLang="zh-CN" smtClean="0">
                <a:latin typeface="宋体" pitchFamily="2" charset="-122"/>
                <a:ea typeface="宋体" pitchFamily="2" charset="-122"/>
              </a:rPr>
              <a:t>JDBC</a:t>
            </a:r>
            <a:r>
              <a:rPr lang="zh-CN" altLang="en-US" smtClean="0">
                <a:latin typeface="宋体" pitchFamily="2" charset="-122"/>
                <a:ea typeface="宋体" pitchFamily="2" charset="-122"/>
              </a:rPr>
              <a:t>驱动程序</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2.</a:t>
            </a:r>
            <a:r>
              <a:rPr lang="zh-CN" altLang="en-US" smtClean="0">
                <a:latin typeface="宋体" pitchFamily="2" charset="-122"/>
                <a:ea typeface="宋体" pitchFamily="2" charset="-122"/>
              </a:rPr>
              <a:t>定义连接</a:t>
            </a:r>
            <a:r>
              <a:rPr lang="en-US" altLang="zh-CN" smtClean="0">
                <a:latin typeface="宋体" pitchFamily="2" charset="-122"/>
                <a:ea typeface="宋体" pitchFamily="2" charset="-122"/>
              </a:rPr>
              <a:t>URL</a:t>
            </a:r>
          </a:p>
          <a:p>
            <a:pPr marL="807956" lvl="1" indent="-407906"/>
            <a:r>
              <a:rPr lang="en-US" altLang="zh-CN" smtClean="0">
                <a:latin typeface="宋体" pitchFamily="2" charset="-122"/>
                <a:ea typeface="宋体" pitchFamily="2" charset="-122"/>
              </a:rPr>
              <a:t>3.</a:t>
            </a:r>
            <a:r>
              <a:rPr lang="zh-CN" altLang="en-US" smtClean="0">
                <a:latin typeface="宋体" pitchFamily="2" charset="-122"/>
                <a:ea typeface="宋体" pitchFamily="2" charset="-122"/>
              </a:rPr>
              <a:t>建立连接</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4.</a:t>
            </a:r>
            <a:r>
              <a:rPr lang="zh-CN" altLang="en-US" smtClean="0">
                <a:latin typeface="宋体" pitchFamily="2" charset="-122"/>
                <a:ea typeface="宋体" pitchFamily="2" charset="-122"/>
              </a:rPr>
              <a:t>创建</a:t>
            </a:r>
            <a:r>
              <a:rPr lang="en-US" altLang="zh-CN" smtClean="0">
                <a:latin typeface="宋体" pitchFamily="2" charset="-122"/>
                <a:ea typeface="宋体" pitchFamily="2" charset="-122"/>
              </a:rPr>
              <a:t>Statement</a:t>
            </a:r>
            <a:r>
              <a:rPr lang="zh-CN" altLang="en-US" smtClean="0">
                <a:latin typeface="宋体" pitchFamily="2" charset="-122"/>
                <a:ea typeface="宋体" pitchFamily="2" charset="-122"/>
              </a:rPr>
              <a:t>对象</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5.</a:t>
            </a:r>
            <a:r>
              <a:rPr lang="zh-CN" altLang="en-US" smtClean="0">
                <a:latin typeface="宋体" pitchFamily="2" charset="-122"/>
                <a:ea typeface="宋体" pitchFamily="2" charset="-122"/>
              </a:rPr>
              <a:t>执行查询或更新</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6.</a:t>
            </a:r>
            <a:r>
              <a:rPr lang="zh-CN" altLang="en-US" smtClean="0">
                <a:latin typeface="宋体" pitchFamily="2" charset="-122"/>
                <a:ea typeface="宋体" pitchFamily="2" charset="-122"/>
              </a:rPr>
              <a:t>结果处理</a:t>
            </a:r>
            <a:endParaRPr lang="en-US" altLang="zh-CN" smtClean="0">
              <a:latin typeface="宋体" pitchFamily="2" charset="-122"/>
              <a:ea typeface="宋体" pitchFamily="2" charset="-122"/>
            </a:endParaRPr>
          </a:p>
          <a:p>
            <a:pPr marL="807956" lvl="1" indent="-407906"/>
            <a:r>
              <a:rPr lang="en-US" altLang="zh-CN" smtClean="0">
                <a:latin typeface="宋体" pitchFamily="2" charset="-122"/>
                <a:ea typeface="宋体" pitchFamily="2" charset="-122"/>
              </a:rPr>
              <a:t>7.</a:t>
            </a:r>
            <a:r>
              <a:rPr lang="zh-CN" altLang="en-US" smtClean="0">
                <a:latin typeface="宋体" pitchFamily="2" charset="-122"/>
                <a:ea typeface="宋体" pitchFamily="2" charset="-122"/>
              </a:rPr>
              <a:t>关闭连接</a:t>
            </a:r>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JDBC</a:t>
            </a:r>
            <a:r>
              <a:rPr lang="zh-CN" altLang="en-US" dirty="0" smtClean="0"/>
              <a:t>应用</a:t>
            </a:r>
            <a:endParaRPr lang="zh-CN" altLang="en-US" dirty="0"/>
          </a:p>
        </p:txBody>
      </p:sp>
      <p:sp>
        <p:nvSpPr>
          <p:cNvPr id="3" name="内容占位符 2"/>
          <p:cNvSpPr>
            <a:spLocks noGrp="1"/>
          </p:cNvSpPr>
          <p:nvPr>
            <p:ph idx="1"/>
          </p:nvPr>
        </p:nvSpPr>
        <p:spPr>
          <a:xfrm>
            <a:off x="457200" y="980728"/>
            <a:ext cx="8147050" cy="5256584"/>
          </a:xfrm>
        </p:spPr>
        <p:txBody>
          <a:bodyPr/>
          <a:lstStyle/>
          <a:p>
            <a:r>
              <a:rPr lang="zh-CN" altLang="en-US" dirty="0" smtClean="0"/>
              <a:t>数据库驱动程序</a:t>
            </a:r>
            <a:endParaRPr lang="en-US" altLang="zh-CN" dirty="0" smtClean="0"/>
          </a:p>
          <a:p>
            <a:pPr lvl="1"/>
            <a:r>
              <a:rPr lang="zh-CN" altLang="en-US" sz="1700" dirty="0" smtClean="0"/>
              <a:t>数据库驱动程序分类</a:t>
            </a:r>
            <a:endParaRPr lang="en-US" altLang="zh-CN" sz="1700" dirty="0" smtClean="0"/>
          </a:p>
          <a:p>
            <a:pPr lvl="2"/>
            <a:r>
              <a:rPr lang="en-US" altLang="zh-CN" sz="1700" dirty="0" smtClean="0"/>
              <a:t>Type 1: jdbc-odbc</a:t>
            </a:r>
            <a:r>
              <a:rPr lang="zh-CN" altLang="en-US" sz="1700" dirty="0" smtClean="0"/>
              <a:t>桥</a:t>
            </a:r>
            <a:endParaRPr lang="en-US" altLang="zh-CN" sz="1700" dirty="0" smtClean="0"/>
          </a:p>
          <a:p>
            <a:pPr lvl="3"/>
            <a:r>
              <a:rPr lang="zh-CN" altLang="en-US" sz="1700" dirty="0" smtClean="0"/>
              <a:t>把</a:t>
            </a:r>
            <a:r>
              <a:rPr lang="en-US" altLang="zh-CN" sz="1700" dirty="0" smtClean="0"/>
              <a:t>JDBC API</a:t>
            </a:r>
            <a:r>
              <a:rPr lang="zh-CN" altLang="en-US" sz="1700" dirty="0" smtClean="0"/>
              <a:t>调用转换成</a:t>
            </a:r>
            <a:r>
              <a:rPr lang="en-US" altLang="zh-CN" sz="1700" dirty="0" smtClean="0"/>
              <a:t>ODBC API </a:t>
            </a:r>
            <a:r>
              <a:rPr lang="zh-CN" altLang="en-US" sz="1700" dirty="0" smtClean="0"/>
              <a:t>调用</a:t>
            </a:r>
            <a:r>
              <a:rPr lang="en-US" altLang="zh-CN" sz="1700" dirty="0" smtClean="0"/>
              <a:t>, </a:t>
            </a:r>
            <a:r>
              <a:rPr lang="zh-CN" altLang="en-US" sz="1700" dirty="0" smtClean="0"/>
              <a:t>然后</a:t>
            </a:r>
            <a:r>
              <a:rPr lang="en-US" altLang="zh-CN" sz="1700" dirty="0" smtClean="0"/>
              <a:t>ODBC API</a:t>
            </a:r>
            <a:r>
              <a:rPr lang="zh-CN" altLang="en-US" sz="1700" dirty="0" smtClean="0"/>
              <a:t>调用针对供应商的</a:t>
            </a:r>
            <a:r>
              <a:rPr lang="en-US" altLang="zh-CN" sz="1700" dirty="0" smtClean="0"/>
              <a:t>ODBC </a:t>
            </a:r>
            <a:r>
              <a:rPr lang="zh-CN" altLang="en-US" sz="1700" dirty="0" smtClean="0"/>
              <a:t>驱动程序来访问数据库</a:t>
            </a:r>
            <a:r>
              <a:rPr lang="en-US" altLang="zh-CN" sz="1700" dirty="0" smtClean="0"/>
              <a:t>, </a:t>
            </a:r>
            <a:r>
              <a:rPr lang="zh-CN" altLang="en-US" sz="1700" dirty="0" smtClean="0"/>
              <a:t>即利用</a:t>
            </a:r>
            <a:r>
              <a:rPr lang="en-US" altLang="zh-CN" sz="1700" dirty="0" smtClean="0"/>
              <a:t>JDBC- ODBC </a:t>
            </a:r>
            <a:r>
              <a:rPr lang="zh-CN" altLang="en-US" sz="1700" dirty="0" smtClean="0"/>
              <a:t>桥通过</a:t>
            </a:r>
            <a:r>
              <a:rPr lang="en-US" altLang="zh-CN" sz="1700" dirty="0" smtClean="0"/>
              <a:t>ODBC</a:t>
            </a:r>
            <a:r>
              <a:rPr lang="zh-CN" altLang="en-US" sz="1700" dirty="0" smtClean="0"/>
              <a:t>来存储数据源 。</a:t>
            </a:r>
            <a:endParaRPr lang="en-US" altLang="zh-CN" sz="1700" dirty="0" smtClean="0"/>
          </a:p>
          <a:p>
            <a:pPr lvl="2"/>
            <a:r>
              <a:rPr lang="en-US" altLang="zh-CN" sz="1700" dirty="0" smtClean="0"/>
              <a:t>Type 2: </a:t>
            </a:r>
            <a:r>
              <a:rPr lang="zh-CN" altLang="en-US" sz="1700" dirty="0" smtClean="0"/>
              <a:t>本地</a:t>
            </a:r>
            <a:r>
              <a:rPr lang="en-US" altLang="zh-CN" sz="1700" dirty="0" smtClean="0"/>
              <a:t>API</a:t>
            </a:r>
            <a:r>
              <a:rPr lang="zh-CN" altLang="en-US" sz="1700" dirty="0" smtClean="0"/>
              <a:t>驱动 </a:t>
            </a:r>
            <a:endParaRPr lang="en-US" altLang="zh-CN" sz="1700" dirty="0" smtClean="0"/>
          </a:p>
          <a:p>
            <a:pPr lvl="3"/>
            <a:r>
              <a:rPr lang="zh-CN" altLang="en-US" sz="1700" dirty="0" smtClean="0"/>
              <a:t>本地</a:t>
            </a:r>
            <a:r>
              <a:rPr lang="en-US" altLang="zh-CN" sz="1700" dirty="0" smtClean="0"/>
              <a:t>api</a:t>
            </a:r>
            <a:r>
              <a:rPr lang="zh-CN" altLang="en-US" sz="1700" dirty="0" smtClean="0"/>
              <a:t>驱动直接把</a:t>
            </a:r>
            <a:r>
              <a:rPr lang="en-US" altLang="zh-CN" sz="1700" dirty="0" smtClean="0"/>
              <a:t>jdbc</a:t>
            </a:r>
            <a:r>
              <a:rPr lang="zh-CN" altLang="en-US" sz="1700" dirty="0" smtClean="0"/>
              <a:t>调用转变为数据库的标准调用再去访问数据库</a:t>
            </a:r>
            <a:r>
              <a:rPr lang="en-US" altLang="zh-CN" sz="1700" dirty="0" smtClean="0"/>
              <a:t>. </a:t>
            </a:r>
            <a:r>
              <a:rPr lang="zh-CN" altLang="en-US" sz="1700" dirty="0" smtClean="0"/>
              <a:t>这种方法需要本地数据库驱动代码。讯。</a:t>
            </a:r>
            <a:endParaRPr lang="en-US" altLang="zh-CN" sz="1700" dirty="0" smtClean="0"/>
          </a:p>
          <a:p>
            <a:pPr lvl="2"/>
            <a:r>
              <a:rPr lang="en-US" altLang="zh-CN" sz="1700" dirty="0" smtClean="0"/>
              <a:t>Type 3: </a:t>
            </a:r>
            <a:r>
              <a:rPr lang="zh-CN" altLang="en-US" sz="1700" dirty="0" smtClean="0"/>
              <a:t>网络协议驱动 </a:t>
            </a:r>
            <a:endParaRPr lang="en-US" altLang="zh-CN" sz="1700" dirty="0" smtClean="0"/>
          </a:p>
          <a:p>
            <a:pPr lvl="3"/>
            <a:r>
              <a:rPr lang="zh-CN" altLang="en-US" sz="1700" dirty="0" smtClean="0"/>
              <a:t>它使用一种与具体数据库无关的协议将数据库请求发送给一个中间服务器。</a:t>
            </a:r>
            <a:endParaRPr lang="en-US" altLang="zh-CN" sz="1700" dirty="0" smtClean="0"/>
          </a:p>
          <a:p>
            <a:pPr lvl="2"/>
            <a:r>
              <a:rPr lang="en-US" altLang="zh-CN" sz="1700" dirty="0" smtClean="0"/>
              <a:t>Type 4: </a:t>
            </a:r>
            <a:r>
              <a:rPr lang="zh-CN" altLang="en-US" sz="1700" dirty="0" smtClean="0"/>
              <a:t>本地协议驱动</a:t>
            </a:r>
          </a:p>
          <a:p>
            <a:pPr lvl="3"/>
            <a:r>
              <a:rPr lang="zh-CN" altLang="en-US" sz="1700" dirty="0" smtClean="0"/>
              <a:t> 这种驱动直接把</a:t>
            </a:r>
            <a:r>
              <a:rPr lang="en-US" altLang="zh-CN" sz="1700" dirty="0" smtClean="0"/>
              <a:t>jdbc</a:t>
            </a:r>
            <a:r>
              <a:rPr lang="zh-CN" altLang="en-US" sz="1700" dirty="0" smtClean="0"/>
              <a:t>调用转换为符合相关数据库系统规范的请求</a:t>
            </a:r>
            <a:r>
              <a:rPr lang="en-US" altLang="zh-CN" sz="1700" dirty="0" smtClean="0"/>
              <a:t>.</a:t>
            </a:r>
            <a:r>
              <a:rPr lang="zh-CN" altLang="en-US" sz="1700" dirty="0" smtClean="0"/>
              <a:t>由于</a:t>
            </a:r>
            <a:r>
              <a:rPr lang="en-US" altLang="zh-CN" sz="1700" dirty="0" smtClean="0"/>
              <a:t>4</a:t>
            </a:r>
            <a:r>
              <a:rPr lang="zh-CN" altLang="en-US" sz="1700" dirty="0" smtClean="0"/>
              <a:t>型驱动写的应用可以直接和数据库服务器通讯，这种类型的驱动完全由</a:t>
            </a:r>
            <a:r>
              <a:rPr lang="en-US" altLang="zh-CN" sz="1700" dirty="0" smtClean="0"/>
              <a:t>java</a:t>
            </a:r>
            <a:r>
              <a:rPr lang="zh-CN" altLang="en-US" sz="1700" dirty="0" smtClean="0"/>
              <a:t>实现，因此实现了平台独立性。</a:t>
            </a:r>
            <a:endParaRPr lang="en-US" altLang="zh-CN" sz="1700" dirty="0" smtClean="0"/>
          </a:p>
          <a:p>
            <a:pPr lvl="2"/>
            <a:r>
              <a:rPr lang="zh-CN" altLang="en-US" sz="1700" dirty="0" smtClean="0"/>
              <a:t>通常开发中多采用第四种方式，这种驱动不需要先把</a:t>
            </a:r>
            <a:r>
              <a:rPr lang="en-US" altLang="zh-CN" sz="1700" dirty="0" smtClean="0"/>
              <a:t>jdbc</a:t>
            </a:r>
            <a:r>
              <a:rPr lang="zh-CN" altLang="en-US" sz="1700" dirty="0" smtClean="0"/>
              <a:t>的调用传给</a:t>
            </a:r>
            <a:r>
              <a:rPr lang="en-US" altLang="zh-CN" sz="1700" dirty="0" smtClean="0"/>
              <a:t>odbc</a:t>
            </a:r>
            <a:r>
              <a:rPr lang="zh-CN" altLang="en-US" sz="1700" dirty="0" smtClean="0"/>
              <a:t>或本地数据库接口或者是中间层服务器，所以它的执行效率是非常高的驱动</a:t>
            </a:r>
          </a:p>
          <a:p>
            <a:pPr lvl="2"/>
            <a:endParaRPr lang="en-US" altLang="zh-CN" sz="1700" dirty="0" smtClean="0"/>
          </a:p>
          <a:p>
            <a:pPr lvl="1"/>
            <a:endParaRPr lang="zh-CN" altLang="en-US" sz="1700" dirty="0" smtClean="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JDBC</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数据库驱动程序</a:t>
            </a:r>
            <a:endParaRPr lang="en-US" altLang="zh-CN" dirty="0" smtClean="0"/>
          </a:p>
          <a:p>
            <a:endParaRPr lang="zh-CN" altLang="en-US" dirty="0"/>
          </a:p>
        </p:txBody>
      </p:sp>
      <p:pic>
        <p:nvPicPr>
          <p:cNvPr id="6" name="图片 5" descr="http://www.admin10000.com/UploadFiles/Document/201403/19/20140319130840736985.PNG"/>
          <p:cNvPicPr/>
          <p:nvPr/>
        </p:nvPicPr>
        <p:blipFill>
          <a:blip r:embed="rId2"/>
          <a:srcRect/>
          <a:stretch>
            <a:fillRect/>
          </a:stretch>
        </p:blipFill>
        <p:spPr bwMode="auto">
          <a:xfrm>
            <a:off x="1187624" y="1700808"/>
            <a:ext cx="6264696" cy="4392488"/>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pPr marL="407906" indent="-407906"/>
            <a:r>
              <a:rPr lang="zh-CN" altLang="en-US" smtClean="0"/>
              <a:t>数据库驱动程序</a:t>
            </a:r>
            <a:endParaRPr lang="en-US" altLang="zh-CN" smtClean="0"/>
          </a:p>
          <a:p>
            <a:pPr marL="807956" lvl="1" indent="-407906"/>
            <a:r>
              <a:rPr lang="zh-CN" altLang="en-US" smtClean="0"/>
              <a:t>各数据库厂商均提供对 </a:t>
            </a:r>
            <a:r>
              <a:rPr lang="en-US" altLang="zh-CN" smtClean="0"/>
              <a:t>JDBC </a:t>
            </a:r>
            <a:r>
              <a:rPr lang="zh-CN" altLang="en-US" smtClean="0"/>
              <a:t>的支持，即提供数据库连接使用的驱动程序文件</a:t>
            </a:r>
          </a:p>
          <a:p>
            <a:pPr marL="807956" lvl="1" indent="-407906"/>
            <a:r>
              <a:rPr lang="zh-CN" altLang="en-US" smtClean="0"/>
              <a:t>需要为数据库应用程序正确加载驱动程序文件以获得数据库连接，实施操作</a:t>
            </a:r>
          </a:p>
          <a:p>
            <a:pPr marL="807956" lvl="1" indent="-407906"/>
            <a:r>
              <a:rPr lang="en-US" altLang="zh-CN" smtClean="0"/>
              <a:t>Oracle </a:t>
            </a:r>
            <a:r>
              <a:rPr lang="zh-CN" altLang="en-US" smtClean="0"/>
              <a:t>数据库的 </a:t>
            </a:r>
            <a:r>
              <a:rPr lang="en-US" altLang="zh-CN" smtClean="0"/>
              <a:t>JDBC </a:t>
            </a:r>
            <a:r>
              <a:rPr lang="zh-CN" altLang="en-US" smtClean="0"/>
              <a:t>驱动程序文件 “</a:t>
            </a:r>
            <a:r>
              <a:rPr lang="en-US" altLang="zh-CN" smtClean="0"/>
              <a:t>ojdbc14.jar”</a:t>
            </a:r>
            <a:r>
              <a:rPr lang="zh-CN" altLang="en-US" smtClean="0"/>
              <a:t>（</a:t>
            </a:r>
            <a:r>
              <a:rPr lang="en-US" altLang="zh-CN" smtClean="0"/>
              <a:t>Oracle</a:t>
            </a:r>
            <a:r>
              <a:rPr lang="zh-CN" altLang="en-US" smtClean="0"/>
              <a:t>官方网站下载）</a:t>
            </a:r>
          </a:p>
          <a:p>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zh-CN" altLang="en-US" smtClean="0"/>
              <a:t>加载 </a:t>
            </a:r>
            <a:r>
              <a:rPr lang="en-US" altLang="zh-CN" smtClean="0"/>
              <a:t>JDBC </a:t>
            </a:r>
            <a:r>
              <a:rPr lang="zh-CN" altLang="en-US" smtClean="0"/>
              <a:t>驱动程序</a:t>
            </a:r>
            <a:endParaRPr lang="en-US" altLang="zh-CN" smtClean="0"/>
          </a:p>
          <a:p>
            <a:pPr marL="807956" lvl="1" indent="-407906"/>
            <a:r>
              <a:rPr lang="en-US" altLang="zh-CN" smtClean="0"/>
              <a:t>Class </a:t>
            </a:r>
            <a:r>
              <a:rPr lang="zh-CN" altLang="en-US" smtClean="0"/>
              <a:t>类中提供加载驱动程序的方法：</a:t>
            </a:r>
            <a:endParaRPr lang="en-US" altLang="zh-CN" smtClean="0"/>
          </a:p>
          <a:p>
            <a:pPr marL="807956" lvl="1" indent="-407906"/>
            <a:endParaRPr lang="en-US" altLang="zh-CN" smtClean="0"/>
          </a:p>
          <a:p>
            <a:pPr marL="807956" lvl="1" indent="-407906"/>
            <a:endParaRPr lang="zh-CN" altLang="en-US" smtClean="0"/>
          </a:p>
          <a:p>
            <a:pPr marL="807956" lvl="1" indent="-407906"/>
            <a:endParaRPr lang="zh-CN" altLang="en-US" smtClean="0"/>
          </a:p>
          <a:p>
            <a:pPr marL="807956" lvl="1" indent="-407906"/>
            <a:endParaRPr lang="zh-CN" altLang="en-US" smtClean="0"/>
          </a:p>
          <a:p>
            <a:pPr marL="807956" lvl="1" indent="-407906">
              <a:buNone/>
            </a:pPr>
            <a:r>
              <a:rPr lang="zh-CN" altLang="en-US" smtClean="0"/>
              <a:t>	</a:t>
            </a:r>
          </a:p>
          <a:p>
            <a:pPr marL="807956" lvl="1" indent="-407906">
              <a:buNone/>
            </a:pPr>
            <a:endParaRPr lang="zh-CN" altLang="en-US" smtClean="0"/>
          </a:p>
          <a:p>
            <a:pPr marL="807956" lvl="1" indent="-407906">
              <a:buNone/>
            </a:pPr>
            <a:r>
              <a:rPr lang="zh-CN" altLang="en-US" smtClean="0"/>
              <a:t>	</a:t>
            </a:r>
            <a:r>
              <a:rPr lang="en-US" altLang="zh-CN" smtClean="0"/>
              <a:t>className</a:t>
            </a:r>
            <a:r>
              <a:rPr lang="zh-CN" altLang="en-US" smtClean="0"/>
              <a:t>－表示类的描述符的字符串</a:t>
            </a:r>
          </a:p>
          <a:p>
            <a:pPr marL="807956" lvl="1" indent="-407906"/>
            <a:r>
              <a:rPr lang="en-US" altLang="zh-CN" smtClean="0"/>
              <a:t>Oracle </a:t>
            </a:r>
            <a:r>
              <a:rPr lang="zh-CN" altLang="en-US" smtClean="0"/>
              <a:t>驱动的类描述符为：</a:t>
            </a:r>
          </a:p>
          <a:p>
            <a:endParaRPr lang="zh-CN" altLang="en-US"/>
          </a:p>
        </p:txBody>
      </p:sp>
      <p:sp>
        <p:nvSpPr>
          <p:cNvPr id="4" name="Rectangle 4"/>
          <p:cNvSpPr>
            <a:spLocks noChangeArrowheads="1"/>
          </p:cNvSpPr>
          <p:nvPr/>
        </p:nvSpPr>
        <p:spPr bwMode="auto">
          <a:xfrm>
            <a:off x="1187624" y="2348880"/>
            <a:ext cx="5112568" cy="124569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b="1">
                <a:latin typeface="Times New Roman" pitchFamily="18" charset="0"/>
              </a:rPr>
              <a:t>public static Class </a:t>
            </a:r>
            <a:r>
              <a:rPr lang="en-US" altLang="zh-CN" b="1" err="1">
                <a:latin typeface="Times New Roman" pitchFamily="18" charset="0"/>
              </a:rPr>
              <a:t>forName</a:t>
            </a:r>
            <a:r>
              <a:rPr lang="en-US" altLang="zh-CN" b="1">
                <a:latin typeface="Times New Roman" pitchFamily="18" charset="0"/>
              </a:rPr>
              <a:t>(String </a:t>
            </a:r>
            <a:r>
              <a:rPr lang="en-US" altLang="zh-CN" b="1" err="1">
                <a:latin typeface="Times New Roman" pitchFamily="18" charset="0"/>
              </a:rPr>
              <a:t>className</a:t>
            </a:r>
            <a:r>
              <a:rPr lang="en-US" altLang="zh-CN" b="1">
                <a:latin typeface="Times New Roman" pitchFamily="18" charset="0"/>
              </a:rPr>
              <a:t>) </a:t>
            </a:r>
          </a:p>
          <a:p>
            <a:pPr algn="l" defTabSz="784068"/>
            <a:r>
              <a:rPr lang="en-US" altLang="zh-CN" b="1">
                <a:latin typeface="Times New Roman" pitchFamily="18" charset="0"/>
              </a:rPr>
              <a:t>		throws </a:t>
            </a:r>
            <a:r>
              <a:rPr lang="en-US" altLang="zh-CN" b="1" err="1">
                <a:latin typeface="Times New Roman" pitchFamily="18" charset="0"/>
              </a:rPr>
              <a:t>ClassNotFoundException</a:t>
            </a:r>
            <a:endParaRPr lang="en-US" altLang="zh-CN" b="1">
              <a:solidFill>
                <a:schemeClr val="tx1"/>
              </a:solidFill>
              <a:latin typeface="Times New Roman" pitchFamily="18" charset="0"/>
            </a:endParaRPr>
          </a:p>
        </p:txBody>
      </p:sp>
      <p:sp>
        <p:nvSpPr>
          <p:cNvPr id="5" name="Rectangle 5"/>
          <p:cNvSpPr>
            <a:spLocks noChangeArrowheads="1"/>
          </p:cNvSpPr>
          <p:nvPr/>
        </p:nvSpPr>
        <p:spPr bwMode="auto">
          <a:xfrm>
            <a:off x="1258669" y="4799674"/>
            <a:ext cx="5039437" cy="501534"/>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b="1" err="1">
                <a:latin typeface="Times New Roman" pitchFamily="18" charset="0"/>
              </a:rPr>
              <a:t>oracle.jdbc.driver.OracleDriver</a:t>
            </a:r>
            <a:endParaRPr lang="en-US" altLang="zh-CN" b="1">
              <a:latin typeface="Times New Roman" pitchFamily="18"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56355" name="Rectangle 3"/>
          <p:cNvSpPr>
            <a:spLocks noGrp="1" noChangeArrowheads="1"/>
          </p:cNvSpPr>
          <p:nvPr>
            <p:ph type="body" sz="half" idx="1"/>
          </p:nvPr>
        </p:nvSpPr>
        <p:spPr>
          <a:xfrm>
            <a:off x="466904" y="1196752"/>
            <a:ext cx="7921520" cy="4103684"/>
          </a:xfrm>
        </p:spPr>
        <p:txBody>
          <a:bodyPr/>
          <a:lstStyle/>
          <a:p>
            <a:pPr marL="407906" indent="-407906"/>
            <a:r>
              <a:rPr lang="zh-CN" altLang="en-US" sz="2800" smtClean="0"/>
              <a:t>加载 </a:t>
            </a:r>
            <a:r>
              <a:rPr lang="en-US" altLang="zh-CN" sz="2800" smtClean="0"/>
              <a:t>JDBC </a:t>
            </a:r>
            <a:r>
              <a:rPr lang="zh-CN" altLang="en-US" sz="2800" smtClean="0"/>
              <a:t>驱动程序</a:t>
            </a:r>
            <a:endParaRPr lang="en-US" altLang="zh-CN" sz="2800" smtClean="0"/>
          </a:p>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方法中增加加载 </a:t>
            </a:r>
            <a:r>
              <a:rPr lang="en-US" altLang="zh-CN"/>
              <a:t>Oracle </a:t>
            </a:r>
            <a:r>
              <a:rPr lang="zh-CN" altLang="en-US"/>
              <a:t>驱动的代码：  </a:t>
            </a:r>
          </a:p>
          <a:p>
            <a:pPr marL="1195229" lvl="2" indent="-338070"/>
            <a:r>
              <a:rPr lang="zh-CN" altLang="en-US"/>
              <a:t>声明表示 </a:t>
            </a:r>
            <a:r>
              <a:rPr lang="en-US" altLang="zh-CN"/>
              <a:t>Oracle </a:t>
            </a:r>
            <a:r>
              <a:rPr lang="zh-CN" altLang="en-US"/>
              <a:t>驱动类描述符的字符串变量 </a:t>
            </a:r>
            <a:r>
              <a:rPr lang="en-US" altLang="zh-CN"/>
              <a:t>driver</a:t>
            </a:r>
          </a:p>
          <a:p>
            <a:pPr marL="1195229" lvl="2" indent="-338070"/>
            <a:r>
              <a:rPr lang="zh-CN" altLang="en-US"/>
              <a:t>调用 </a:t>
            </a:r>
            <a:r>
              <a:rPr lang="en-US" altLang="zh-CN"/>
              <a:t>Class </a:t>
            </a:r>
            <a:r>
              <a:rPr lang="zh-CN" altLang="en-US"/>
              <a:t>类的静态方法 </a:t>
            </a:r>
            <a:r>
              <a:rPr lang="en-US" altLang="zh-CN" err="1"/>
              <a:t>forName</a:t>
            </a:r>
            <a:r>
              <a:rPr lang="en-US" altLang="zh-CN"/>
              <a:t> </a:t>
            </a:r>
            <a:r>
              <a:rPr lang="zh-CN" altLang="en-US"/>
              <a:t>加载该驱动（注意异常处理）</a:t>
            </a:r>
          </a:p>
          <a:p>
            <a:pPr marL="795179" lvl="1" indent="-338070">
              <a:buNone/>
            </a:pPr>
            <a:endParaRPr lang="en-US" altLang="zh-CN"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58403" name="Rectangle 3"/>
          <p:cNvSpPr>
            <a:spLocks noGrp="1" noChangeArrowheads="1"/>
          </p:cNvSpPr>
          <p:nvPr>
            <p:ph idx="1"/>
          </p:nvPr>
        </p:nvSpPr>
        <p:spPr>
          <a:xfrm>
            <a:off x="467544" y="1196752"/>
            <a:ext cx="7848824" cy="4248701"/>
          </a:xfrm>
          <a:noFill/>
          <a:ln/>
        </p:spPr>
        <p:txBody>
          <a:bodyPr lIns="77493" tIns="38747" rIns="77493" bIns="38747"/>
          <a:lstStyle/>
          <a:p>
            <a:pPr marL="407906" indent="-407906"/>
            <a:r>
              <a:rPr lang="zh-CN" altLang="en-US" smtClean="0"/>
              <a:t>建立与数据库的连接</a:t>
            </a:r>
            <a:endParaRPr lang="en-US" altLang="zh-CN" smtClean="0"/>
          </a:p>
          <a:p>
            <a:pPr marL="807956" lvl="1" indent="-407906"/>
            <a:r>
              <a:rPr lang="en-US" altLang="zh-CN" smtClean="0"/>
              <a:t>DriverManager </a:t>
            </a:r>
            <a:r>
              <a:rPr lang="zh-CN" altLang="en-US"/>
              <a:t>类提供 </a:t>
            </a:r>
            <a:r>
              <a:rPr lang="en-US" altLang="zh-CN" err="1"/>
              <a:t>getConnection</a:t>
            </a:r>
            <a:r>
              <a:rPr lang="en-US" altLang="zh-CN"/>
              <a:t> </a:t>
            </a:r>
            <a:r>
              <a:rPr lang="zh-CN" altLang="en-US"/>
              <a:t>方法可获得指定数据库的连接对象：</a:t>
            </a:r>
          </a:p>
          <a:p>
            <a:pPr marL="807956" lvl="1" indent="-407906"/>
            <a:endParaRPr lang="en-US" altLang="zh-CN" smtClean="0"/>
          </a:p>
          <a:p>
            <a:pPr marL="807956" lvl="1" indent="-407906"/>
            <a:endParaRPr lang="zh-CN" altLang="en-US"/>
          </a:p>
          <a:p>
            <a:pPr marL="807956" lvl="1" indent="-407906"/>
            <a:endParaRPr lang="zh-CN" altLang="en-US"/>
          </a:p>
          <a:p>
            <a:pPr marL="807956" lvl="1" indent="-407906"/>
            <a:endParaRPr lang="zh-CN" altLang="en-US"/>
          </a:p>
          <a:p>
            <a:pPr marL="807956" lvl="1" indent="-407906"/>
            <a:endParaRPr lang="zh-CN" altLang="en-US"/>
          </a:p>
          <a:p>
            <a:pPr marL="807956" lvl="1" indent="-407906"/>
            <a:r>
              <a:rPr lang="en-US" altLang="zh-CN"/>
              <a:t>Oracle </a:t>
            </a:r>
            <a:r>
              <a:rPr lang="zh-CN" altLang="en-US"/>
              <a:t>数据库的 </a:t>
            </a:r>
            <a:r>
              <a:rPr lang="en-US" altLang="zh-CN" err="1"/>
              <a:t>url</a:t>
            </a:r>
            <a:r>
              <a:rPr lang="en-US" altLang="zh-CN"/>
              <a:t> </a:t>
            </a:r>
            <a:r>
              <a:rPr lang="zh-CN" altLang="en-US"/>
              <a:t>格式为：</a:t>
            </a:r>
          </a:p>
        </p:txBody>
      </p:sp>
      <p:sp>
        <p:nvSpPr>
          <p:cNvPr id="358405" name="Rectangle 5"/>
          <p:cNvSpPr>
            <a:spLocks noChangeArrowheads="1"/>
          </p:cNvSpPr>
          <p:nvPr/>
        </p:nvSpPr>
        <p:spPr bwMode="auto">
          <a:xfrm>
            <a:off x="1053917" y="2585440"/>
            <a:ext cx="7274250" cy="115225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public static Connection </a:t>
            </a:r>
            <a:r>
              <a:rPr lang="en-US" altLang="zh-CN" sz="2100" b="1" err="1">
                <a:latin typeface="Times New Roman" pitchFamily="18" charset="0"/>
              </a:rPr>
              <a:t>getConnection</a:t>
            </a:r>
            <a:endParaRPr lang="en-US" altLang="zh-CN" sz="2100" b="1">
              <a:latin typeface="Times New Roman" pitchFamily="18" charset="0"/>
            </a:endParaRPr>
          </a:p>
          <a:p>
            <a:pPr algn="l" defTabSz="784068"/>
            <a:r>
              <a:rPr lang="en-US" altLang="zh-CN" sz="2100" b="1">
                <a:latin typeface="Times New Roman" pitchFamily="18" charset="0"/>
              </a:rPr>
              <a:t>	(String </a:t>
            </a:r>
            <a:r>
              <a:rPr lang="en-US" altLang="zh-CN" sz="2100" b="1" err="1">
                <a:latin typeface="Times New Roman" pitchFamily="18" charset="0"/>
              </a:rPr>
              <a:t>url</a:t>
            </a:r>
            <a:r>
              <a:rPr lang="en-US" altLang="zh-CN" sz="2100" b="1">
                <a:latin typeface="Times New Roman" pitchFamily="18" charset="0"/>
              </a:rPr>
              <a:t>, String </a:t>
            </a:r>
            <a:r>
              <a:rPr lang="en-US" altLang="zh-CN" sz="2100" b="1" err="1">
                <a:latin typeface="Times New Roman" pitchFamily="18" charset="0"/>
              </a:rPr>
              <a:t>userName</a:t>
            </a:r>
            <a:r>
              <a:rPr lang="en-US" altLang="zh-CN" sz="2100" b="1">
                <a:latin typeface="Times New Roman" pitchFamily="18" charset="0"/>
              </a:rPr>
              <a:t>, String password) </a:t>
            </a:r>
          </a:p>
          <a:p>
            <a:pPr algn="l" defTabSz="784068"/>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58406" name="Rectangle 6"/>
          <p:cNvSpPr>
            <a:spLocks noChangeArrowheads="1"/>
          </p:cNvSpPr>
          <p:nvPr/>
        </p:nvSpPr>
        <p:spPr bwMode="auto">
          <a:xfrm>
            <a:off x="1115820" y="4507456"/>
            <a:ext cx="7201236" cy="577716"/>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jdbc:oracle:thin</a:t>
            </a:r>
            <a:r>
              <a:rPr lang="en-US" altLang="zh-CN" sz="2100" b="1">
                <a:latin typeface="Times New Roman" pitchFamily="18" charset="0"/>
              </a:rPr>
              <a:t>:@&lt;</a:t>
            </a:r>
            <a:r>
              <a:rPr lang="zh-CN" altLang="en-US" sz="2100" b="1">
                <a:latin typeface="Times New Roman" pitchFamily="18" charset="0"/>
              </a:rPr>
              <a:t>主机名或</a:t>
            </a:r>
            <a:r>
              <a:rPr lang="en-US" altLang="zh-CN" sz="2100" b="1">
                <a:latin typeface="Times New Roman" pitchFamily="18" charset="0"/>
              </a:rPr>
              <a:t>IP&gt;:1521:&lt;</a:t>
            </a:r>
            <a:r>
              <a:rPr lang="zh-CN" altLang="en-US" sz="2100" b="1">
                <a:latin typeface="Times New Roman" pitchFamily="18" charset="0"/>
              </a:rPr>
              <a:t>数据库名</a:t>
            </a:r>
            <a:r>
              <a:rPr lang="en-US" altLang="zh-CN" sz="2100" b="1">
                <a:latin typeface="Times New Roman" pitchFamily="18" charset="0"/>
              </a:rPr>
              <a:t>&gt;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59427" name="Rectangle 3"/>
          <p:cNvSpPr>
            <a:spLocks noGrp="1" noChangeArrowheads="1"/>
          </p:cNvSpPr>
          <p:nvPr>
            <p:ph type="body" sz="half" idx="1"/>
          </p:nvPr>
        </p:nvSpPr>
        <p:spPr>
          <a:xfrm>
            <a:off x="684094" y="1124744"/>
            <a:ext cx="7771050" cy="4031850"/>
          </a:xfrm>
        </p:spPr>
        <p:txBody>
          <a:bodyPr/>
          <a:lstStyle/>
          <a:p>
            <a:pPr marL="407906" indent="-407906"/>
            <a:r>
              <a:rPr lang="zh-CN" altLang="en-US" sz="2800" smtClean="0"/>
              <a:t>建立与数据库的连接</a:t>
            </a:r>
            <a:endParaRPr lang="en-US" altLang="zh-CN" sz="2800" smtClean="0"/>
          </a:p>
          <a:p>
            <a:pPr marL="807956" lvl="1" indent="-407906"/>
            <a:r>
              <a:rPr lang="zh-CN" altLang="en-US" smtClean="0"/>
              <a:t>示例</a:t>
            </a:r>
            <a:endParaRPr lang="en-US" altLang="zh-CN" smtClean="0"/>
          </a:p>
          <a:p>
            <a:pPr marL="807956" lvl="1" indent="-407906"/>
            <a:r>
              <a:rPr lang="zh-CN" altLang="en-US" smtClean="0"/>
              <a:t>修</a:t>
            </a:r>
            <a:r>
              <a:rPr lang="zh-CN" altLang="en-US"/>
              <a:t>改类 </a:t>
            </a:r>
            <a:r>
              <a:rPr lang="en-US" altLang="zh-CN" err="1"/>
              <a:t>JdbcOracleTest</a:t>
            </a:r>
            <a:r>
              <a:rPr lang="en-US" altLang="zh-CN"/>
              <a:t> </a:t>
            </a:r>
            <a:r>
              <a:rPr lang="zh-CN" altLang="en-US"/>
              <a:t>的 </a:t>
            </a:r>
            <a:r>
              <a:rPr lang="en-US" altLang="zh-CN"/>
              <a:t>main </a:t>
            </a:r>
            <a:r>
              <a:rPr lang="zh-CN" altLang="en-US"/>
              <a:t>方法：  </a:t>
            </a:r>
          </a:p>
          <a:p>
            <a:pPr marL="1195229" lvl="2" indent="-338070"/>
            <a:r>
              <a:rPr lang="zh-CN" altLang="en-US"/>
              <a:t>声明表示指定数据库</a:t>
            </a:r>
            <a:r>
              <a:rPr lang="en-US" altLang="zh-CN" err="1"/>
              <a:t>url</a:t>
            </a:r>
            <a:r>
              <a:rPr lang="zh-CN" altLang="en-US"/>
              <a:t>的字符串变量 </a:t>
            </a:r>
            <a:r>
              <a:rPr lang="en-US" altLang="zh-CN" err="1"/>
              <a:t>url</a:t>
            </a:r>
            <a:endParaRPr lang="en-US" altLang="zh-CN"/>
          </a:p>
          <a:p>
            <a:pPr marL="1195229" lvl="2" indent="-338070"/>
            <a:r>
              <a:rPr lang="zh-CN" altLang="en-US"/>
              <a:t>分别声明表示用户名和口令的字符串变量 </a:t>
            </a:r>
            <a:r>
              <a:rPr lang="en-US" altLang="zh-CN" err="1"/>
              <a:t>userName</a:t>
            </a:r>
            <a:r>
              <a:rPr lang="en-US" altLang="zh-CN"/>
              <a:t> </a:t>
            </a:r>
            <a:r>
              <a:rPr lang="zh-CN" altLang="en-US"/>
              <a:t>和 </a:t>
            </a:r>
            <a:r>
              <a:rPr lang="en-US" altLang="zh-CN"/>
              <a:t>password</a:t>
            </a:r>
            <a:r>
              <a:rPr lang="zh-CN" altLang="en-US"/>
              <a:t>，分别初始化为 </a:t>
            </a:r>
            <a:r>
              <a:rPr lang="en-US" altLang="en-US"/>
              <a:t>"</a:t>
            </a:r>
            <a:r>
              <a:rPr lang="en-US" altLang="zh-CN"/>
              <a:t>SCOTT</a:t>
            </a:r>
            <a:r>
              <a:rPr lang="en-US" altLang="en-US"/>
              <a:t>"</a:t>
            </a:r>
            <a:r>
              <a:rPr lang="en-US" altLang="zh-CN"/>
              <a:t> </a:t>
            </a:r>
            <a:r>
              <a:rPr lang="zh-CN" altLang="en-US"/>
              <a:t>和 </a:t>
            </a:r>
            <a:r>
              <a:rPr lang="en-US" altLang="en-US"/>
              <a:t>"</a:t>
            </a:r>
            <a:r>
              <a:rPr lang="en-US" altLang="zh-CN"/>
              <a:t>TIGER</a:t>
            </a:r>
            <a:r>
              <a:rPr lang="en-US" altLang="en-US">
                <a:latin typeface="Arial"/>
              </a:rPr>
              <a:t>“</a:t>
            </a:r>
            <a:endParaRPr lang="en-US" altLang="zh-CN"/>
          </a:p>
          <a:p>
            <a:pPr marL="1195229" lvl="2" indent="-338070"/>
            <a:r>
              <a:rPr lang="zh-CN" altLang="en-US"/>
              <a:t>声明</a:t>
            </a:r>
            <a:r>
              <a:rPr lang="en-US" altLang="zh-CN"/>
              <a:t>Connection</a:t>
            </a:r>
            <a:r>
              <a:rPr lang="zh-CN" altLang="en-US"/>
              <a:t>接口对象</a:t>
            </a:r>
            <a:r>
              <a:rPr lang="en-US" altLang="zh-CN"/>
              <a:t>con</a:t>
            </a:r>
            <a:r>
              <a:rPr lang="zh-CN" altLang="en-US"/>
              <a:t>，赋值为 </a:t>
            </a:r>
            <a:r>
              <a:rPr lang="en-US" altLang="zh-CN" err="1"/>
              <a:t>DriverManager</a:t>
            </a:r>
            <a:r>
              <a:rPr lang="zh-CN" altLang="en-US"/>
              <a:t>类的</a:t>
            </a:r>
            <a:r>
              <a:rPr lang="en-US" altLang="zh-CN" err="1"/>
              <a:t>getConnection</a:t>
            </a:r>
            <a:r>
              <a:rPr lang="zh-CN" altLang="en-US"/>
              <a:t>方法的返回值</a:t>
            </a:r>
          </a:p>
          <a:p>
            <a:pPr marL="1195229" lvl="2" indent="-338070"/>
            <a:r>
              <a:rPr lang="zh-CN" altLang="en-US"/>
              <a:t>输出打印 </a:t>
            </a:r>
            <a:r>
              <a:rPr lang="en-US" altLang="en-US">
                <a:latin typeface="Arial"/>
              </a:rPr>
              <a:t>“</a:t>
            </a:r>
            <a:r>
              <a:rPr lang="zh-CN" altLang="en-US"/>
              <a:t>数据库连接成功</a:t>
            </a:r>
            <a:r>
              <a:rPr lang="en-US" altLang="en-US">
                <a:latin typeface="Arial"/>
              </a:rPr>
              <a:t>”</a:t>
            </a:r>
            <a:r>
              <a:rPr lang="en-US" altLang="en-US"/>
              <a:t> </a:t>
            </a:r>
            <a:r>
              <a:rPr lang="zh-CN" altLang="en-US"/>
              <a:t>的提示信息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1475" name="Rectangle 3"/>
          <p:cNvSpPr>
            <a:spLocks noGrp="1" noChangeArrowheads="1"/>
          </p:cNvSpPr>
          <p:nvPr>
            <p:ph idx="1"/>
          </p:nvPr>
        </p:nvSpPr>
        <p:spPr>
          <a:xfrm>
            <a:off x="539552" y="1052736"/>
            <a:ext cx="7704387" cy="3623423"/>
          </a:xfrm>
          <a:noFill/>
          <a:ln/>
        </p:spPr>
        <p:txBody>
          <a:bodyPr lIns="77493" tIns="38747" rIns="77493" bIns="38747"/>
          <a:lstStyle/>
          <a:p>
            <a:pPr marL="407906" indent="-407906"/>
            <a:r>
              <a:rPr lang="zh-CN" altLang="en-US" smtClean="0"/>
              <a:t>获得 </a:t>
            </a:r>
            <a:r>
              <a:rPr lang="en-US" altLang="zh-CN" smtClean="0"/>
              <a:t>Statement </a:t>
            </a:r>
            <a:r>
              <a:rPr lang="zh-CN" altLang="en-US" smtClean="0"/>
              <a:t>对象</a:t>
            </a:r>
            <a:endParaRPr lang="en-US" altLang="zh-CN" smtClean="0"/>
          </a:p>
          <a:p>
            <a:pPr marL="807956" lvl="1" indent="-407906"/>
            <a:r>
              <a:rPr lang="en-US" altLang="zh-CN" smtClean="0"/>
              <a:t>Connection</a:t>
            </a:r>
            <a:r>
              <a:rPr lang="zh-CN" altLang="en-US" smtClean="0"/>
              <a:t>接口中</a:t>
            </a:r>
            <a:r>
              <a:rPr lang="zh-CN" altLang="en-US"/>
              <a:t>提供可获得 </a:t>
            </a:r>
            <a:r>
              <a:rPr lang="en-US" altLang="zh-CN"/>
              <a:t>Statement </a:t>
            </a:r>
            <a:r>
              <a:rPr lang="zh-CN" altLang="en-US"/>
              <a:t>对象的方法：</a:t>
            </a:r>
          </a:p>
          <a:p>
            <a:pPr marL="807956" lvl="1" indent="-407906"/>
            <a:endParaRPr lang="zh-CN" altLang="en-US"/>
          </a:p>
          <a:p>
            <a:pPr marL="807956" lvl="1" indent="-407906"/>
            <a:endParaRPr lang="zh-CN" altLang="en-US"/>
          </a:p>
          <a:p>
            <a:pPr marL="807956" lvl="1" indent="-407906"/>
            <a:endParaRPr lang="zh-CN" altLang="en-US"/>
          </a:p>
          <a:p>
            <a:pPr marL="807956" lvl="1" indent="-407906"/>
            <a:endParaRPr lang="zh-CN" altLang="en-US"/>
          </a:p>
          <a:p>
            <a:pPr marL="807956" lvl="1" indent="-407906"/>
            <a:r>
              <a:rPr lang="zh-CN" altLang="en-US"/>
              <a:t>可调用重载的 </a:t>
            </a:r>
            <a:r>
              <a:rPr lang="en-US" altLang="zh-CN" err="1"/>
              <a:t>createStatement</a:t>
            </a:r>
            <a:r>
              <a:rPr lang="en-US" altLang="zh-CN"/>
              <a:t> </a:t>
            </a:r>
            <a:r>
              <a:rPr lang="zh-CN" altLang="en-US"/>
              <a:t>方法，可指定参数，设置数据库操作结果的相关属性。</a:t>
            </a:r>
          </a:p>
        </p:txBody>
      </p:sp>
      <p:sp>
        <p:nvSpPr>
          <p:cNvPr id="361477" name="Rectangle 5"/>
          <p:cNvSpPr>
            <a:spLocks noChangeArrowheads="1"/>
          </p:cNvSpPr>
          <p:nvPr/>
        </p:nvSpPr>
        <p:spPr bwMode="auto">
          <a:xfrm>
            <a:off x="1187624" y="2276872"/>
            <a:ext cx="6840937" cy="43011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Statement </a:t>
            </a:r>
            <a:r>
              <a:rPr lang="en-US" altLang="zh-CN" sz="2100" b="1" err="1">
                <a:latin typeface="Times New Roman" pitchFamily="18" charset="0"/>
              </a:rPr>
              <a:t>createStatement</a:t>
            </a:r>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295400" y="503238"/>
            <a:ext cx="5638800" cy="487362"/>
          </a:xfrm>
        </p:spPr>
        <p:txBody>
          <a:bodyPr/>
          <a:lstStyle/>
          <a:p>
            <a:pPr algn="ctr"/>
            <a:r>
              <a:rPr lang="zh-CN" altLang="en-US" sz="3200" smtClean="0"/>
              <a:t>文件修改控制</a:t>
            </a:r>
          </a:p>
        </p:txBody>
      </p:sp>
      <p:graphicFrame>
        <p:nvGraphicFramePr>
          <p:cNvPr id="4" name="表格 3"/>
          <p:cNvGraphicFramePr>
            <a:graphicFrameLocks noGrp="1"/>
          </p:cNvGraphicFramePr>
          <p:nvPr/>
        </p:nvGraphicFramePr>
        <p:xfrm>
          <a:off x="609600" y="1295400"/>
          <a:ext cx="8001000" cy="4276733"/>
        </p:xfrm>
        <a:graphic>
          <a:graphicData uri="http://schemas.openxmlformats.org/drawingml/2006/table">
            <a:tbl>
              <a:tblPr/>
              <a:tblGrid>
                <a:gridCol w="762000"/>
                <a:gridCol w="1066800"/>
                <a:gridCol w="4995863"/>
                <a:gridCol w="1176337"/>
              </a:tblGrid>
              <a:tr h="2238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楷体_GB2312" pitchFamily="49" charset="-122"/>
                          <a:ea typeface="黑体" pitchFamily="2" charset="-122"/>
                        </a:rPr>
                        <a:t>修改编号</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版本</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修改条款及内容</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楷体_GB2312" pitchFamily="49" charset="-122"/>
                          <a:ea typeface="黑体" pitchFamily="2" charset="-122"/>
                        </a:rPr>
                        <a:t>修改日期</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黑体" pitchFamily="2" charset="-122"/>
                        </a:rPr>
                        <a:t>1</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黑体" pitchFamily="2" charset="-122"/>
                        </a:rPr>
                        <a:t>1.0.0-0.0.0</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楷体_GB2312" pitchFamily="49" charset="-122"/>
                          <a:ea typeface="黑体" pitchFamily="2" charset="-122"/>
                        </a:rPr>
                        <a:t>创建</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黑体" pitchFamily="2" charset="-122"/>
                        </a:rPr>
                        <a:t>2015-6-1</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黑体" pitchFamily="2" charset="-122"/>
                        </a:rPr>
                        <a:t>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楷体_GB2312" pitchFamily="49"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charset="-122"/>
                          <a:ea typeface="黑体" pitchFamily="2" charset="-122"/>
                        </a:rPr>
                        <a:t>　</a:t>
                      </a:r>
                    </a:p>
                  </a:txBody>
                  <a:tcPr marL="9525" marR="9525" marT="9525" marB="0"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1315663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2499" name="Rectangle 3"/>
          <p:cNvSpPr>
            <a:spLocks noGrp="1" noChangeArrowheads="1"/>
          </p:cNvSpPr>
          <p:nvPr>
            <p:ph idx="1"/>
          </p:nvPr>
        </p:nvSpPr>
        <p:spPr>
          <a:xfrm>
            <a:off x="611560" y="1124744"/>
            <a:ext cx="7991674" cy="3767853"/>
          </a:xfrm>
          <a:noFill/>
          <a:ln/>
        </p:spPr>
        <p:txBody>
          <a:bodyPr lIns="77493" tIns="38747" rIns="77493" bIns="38747"/>
          <a:lstStyle/>
          <a:p>
            <a:pPr marL="407906" indent="-407906"/>
            <a:r>
              <a:rPr lang="zh-CN" altLang="en-US" smtClean="0"/>
              <a:t>执行 </a:t>
            </a:r>
            <a:r>
              <a:rPr lang="en-US" altLang="zh-CN" smtClean="0"/>
              <a:t>SQL </a:t>
            </a:r>
            <a:r>
              <a:rPr lang="zh-CN" altLang="en-US" smtClean="0"/>
              <a:t>语句</a:t>
            </a:r>
            <a:endParaRPr lang="en-US" altLang="zh-CN" smtClean="0"/>
          </a:p>
          <a:p>
            <a:pPr marL="807956" lvl="1" indent="-407906"/>
            <a:r>
              <a:rPr lang="en-US" altLang="zh-CN" smtClean="0"/>
              <a:t>Statement</a:t>
            </a:r>
            <a:r>
              <a:rPr lang="zh-CN" altLang="en-US" smtClean="0"/>
              <a:t>接口提</a:t>
            </a:r>
            <a:r>
              <a:rPr lang="zh-CN" altLang="en-US"/>
              <a:t>供可执行 </a:t>
            </a:r>
            <a:r>
              <a:rPr lang="en-US" altLang="zh-CN"/>
              <a:t>SQL </a:t>
            </a:r>
            <a:r>
              <a:rPr lang="zh-CN" altLang="en-US"/>
              <a:t>命令的方法：</a:t>
            </a:r>
          </a:p>
        </p:txBody>
      </p:sp>
      <p:sp>
        <p:nvSpPr>
          <p:cNvPr id="362500" name="Rectangle 4"/>
          <p:cNvSpPr>
            <a:spLocks noChangeArrowheads="1"/>
          </p:cNvSpPr>
          <p:nvPr/>
        </p:nvSpPr>
        <p:spPr bwMode="auto">
          <a:xfrm>
            <a:off x="973551" y="2348880"/>
            <a:ext cx="6838808"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boolean</a:t>
            </a:r>
            <a:r>
              <a:rPr lang="en-US" altLang="zh-CN" sz="2100" b="1">
                <a:latin typeface="Times New Roman" pitchFamily="18" charset="0"/>
              </a:rPr>
              <a:t> execute(String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
        <p:nvSpPr>
          <p:cNvPr id="362501" name="Rectangle 5"/>
          <p:cNvSpPr>
            <a:spLocks noChangeArrowheads="1"/>
          </p:cNvSpPr>
          <p:nvPr/>
        </p:nvSpPr>
        <p:spPr bwMode="auto">
          <a:xfrm>
            <a:off x="973552" y="3140859"/>
            <a:ext cx="6910816"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ResultSet</a:t>
            </a:r>
            <a:r>
              <a:rPr lang="en-US" altLang="zh-CN" sz="2100" b="1">
                <a:latin typeface="Times New Roman" pitchFamily="18" charset="0"/>
              </a:rPr>
              <a:t> </a:t>
            </a:r>
            <a:r>
              <a:rPr lang="en-US" altLang="zh-CN" sz="2100" b="1" err="1">
                <a:latin typeface="Times New Roman" pitchFamily="18" charset="0"/>
              </a:rPr>
              <a:t>executeQuery</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
        <p:nvSpPr>
          <p:cNvPr id="362502" name="Rectangle 6"/>
          <p:cNvSpPr>
            <a:spLocks noChangeArrowheads="1"/>
          </p:cNvSpPr>
          <p:nvPr/>
        </p:nvSpPr>
        <p:spPr bwMode="auto">
          <a:xfrm>
            <a:off x="973551" y="3932838"/>
            <a:ext cx="6910775" cy="50470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int</a:t>
            </a:r>
            <a:r>
              <a:rPr lang="en-US" altLang="zh-CN" sz="2100" b="1">
                <a:latin typeface="Times New Roman" pitchFamily="18" charset="0"/>
              </a:rPr>
              <a:t> </a:t>
            </a:r>
            <a:r>
              <a:rPr lang="en-US" altLang="zh-CN" sz="2100" b="1" err="1">
                <a:latin typeface="Times New Roman" pitchFamily="18" charset="0"/>
              </a:rPr>
              <a:t>executeUpdate</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throws </a:t>
            </a:r>
            <a:r>
              <a:rPr lang="en-US" altLang="zh-CN" sz="2100" b="1" err="1">
                <a:latin typeface="Times New Roman" pitchFamily="18" charset="0"/>
              </a:rPr>
              <a:t>SQLException</a:t>
            </a:r>
            <a:r>
              <a:rPr lang="en-US" altLang="zh-CN" b="1"/>
              <a:t> </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64547" name="Rectangle 3"/>
          <p:cNvSpPr>
            <a:spLocks noGrp="1" noChangeArrowheads="1"/>
          </p:cNvSpPr>
          <p:nvPr>
            <p:ph type="body" sz="half" idx="1"/>
          </p:nvPr>
        </p:nvSpPr>
        <p:spPr>
          <a:xfrm>
            <a:off x="611560" y="1268760"/>
            <a:ext cx="7699626" cy="3767853"/>
          </a:xfrm>
        </p:spPr>
        <p:txBody>
          <a:bodyPr/>
          <a:lstStyle/>
          <a:p>
            <a:pPr marL="407906" indent="-407906"/>
            <a:r>
              <a:rPr lang="zh-CN" altLang="en-US" sz="2800" smtClean="0"/>
              <a:t>执行 </a:t>
            </a:r>
            <a:r>
              <a:rPr lang="en-US" altLang="zh-CN" sz="2800" smtClean="0"/>
              <a:t>SQL </a:t>
            </a:r>
            <a:r>
              <a:rPr lang="zh-CN" altLang="en-US" sz="2800" smtClean="0"/>
              <a:t>语句</a:t>
            </a:r>
            <a:endParaRPr lang="en-US" altLang="zh-CN" sz="2800" smtClean="0"/>
          </a:p>
          <a:p>
            <a:pPr marL="807956" lvl="1" indent="-407906"/>
            <a:r>
              <a:rPr lang="zh-CN" altLang="en-US" smtClean="0"/>
              <a:t>示例（查询）</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方法中增加操作数据库的代码：  </a:t>
            </a:r>
          </a:p>
          <a:p>
            <a:pPr marL="1195229" lvl="2" indent="-338070"/>
            <a:r>
              <a:rPr lang="zh-CN" altLang="en-US"/>
              <a:t>获得可发送</a:t>
            </a:r>
            <a:r>
              <a:rPr lang="en-US" altLang="zh-CN"/>
              <a:t>SQL</a:t>
            </a:r>
            <a:r>
              <a:rPr lang="zh-CN" altLang="en-US"/>
              <a:t>命令的</a:t>
            </a:r>
            <a:r>
              <a:rPr lang="en-US" altLang="zh-CN"/>
              <a:t>Statement</a:t>
            </a:r>
            <a:r>
              <a:rPr lang="zh-CN" altLang="en-US"/>
              <a:t>对象</a:t>
            </a:r>
            <a:r>
              <a:rPr lang="en-US" altLang="zh-CN" err="1"/>
              <a:t>st</a:t>
            </a:r>
            <a:r>
              <a:rPr lang="en-US" altLang="zh-CN"/>
              <a:t> </a:t>
            </a:r>
          </a:p>
          <a:p>
            <a:pPr marL="1195229" lvl="2" indent="-338070"/>
            <a:r>
              <a:rPr lang="zh-CN" altLang="en-US"/>
              <a:t>调用对象</a:t>
            </a:r>
            <a:r>
              <a:rPr lang="en-US" altLang="zh-CN" err="1"/>
              <a:t>st</a:t>
            </a:r>
            <a:r>
              <a:rPr lang="zh-CN" altLang="en-US"/>
              <a:t>的</a:t>
            </a:r>
            <a:r>
              <a:rPr lang="en-US" altLang="zh-CN" err="1"/>
              <a:t>excuteQuery</a:t>
            </a:r>
            <a:r>
              <a:rPr lang="zh-CN" altLang="en-US"/>
              <a:t>方法发送</a:t>
            </a:r>
            <a:r>
              <a:rPr lang="en-US" altLang="zh-CN"/>
              <a:t>SQL</a:t>
            </a:r>
            <a:r>
              <a:rPr lang="zh-CN" altLang="en-US"/>
              <a:t>查询命令，查询</a:t>
            </a:r>
            <a:r>
              <a:rPr lang="en-US" altLang="zh-CN"/>
              <a:t>SCOTT</a:t>
            </a:r>
            <a:r>
              <a:rPr lang="zh-CN" altLang="en-US"/>
              <a:t>下的表</a:t>
            </a:r>
            <a:r>
              <a:rPr lang="en-US" altLang="zh-CN"/>
              <a:t>DEPT</a:t>
            </a:r>
            <a:r>
              <a:rPr lang="zh-CN" altLang="en-US"/>
              <a:t>，获得所有记录数据，返回结果集对象</a:t>
            </a:r>
            <a:r>
              <a:rPr lang="en-US" altLang="zh-CN" err="1"/>
              <a:t>rs</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459779" name="Rectangle 3"/>
          <p:cNvSpPr>
            <a:spLocks noGrp="1" noChangeArrowheads="1"/>
          </p:cNvSpPr>
          <p:nvPr>
            <p:ph type="body" sz="half" idx="1"/>
          </p:nvPr>
        </p:nvSpPr>
        <p:spPr>
          <a:xfrm>
            <a:off x="683568" y="1268760"/>
            <a:ext cx="7699626" cy="4392488"/>
          </a:xfrm>
        </p:spPr>
        <p:txBody>
          <a:bodyPr/>
          <a:lstStyle/>
          <a:p>
            <a:pPr marL="407906" indent="-407906"/>
            <a:r>
              <a:rPr lang="zh-CN" altLang="en-US" sz="2800" smtClean="0"/>
              <a:t>执行 </a:t>
            </a:r>
            <a:r>
              <a:rPr lang="en-US" altLang="zh-CN" sz="2800" smtClean="0"/>
              <a:t>SQL </a:t>
            </a:r>
            <a:r>
              <a:rPr lang="zh-CN" altLang="en-US" sz="2800" smtClean="0"/>
              <a:t>语句</a:t>
            </a:r>
            <a:endParaRPr lang="en-US" altLang="zh-CN" sz="2800" smtClean="0"/>
          </a:p>
          <a:p>
            <a:pPr marL="807956" lvl="1" indent="-407906"/>
            <a:r>
              <a:rPr lang="zh-CN" altLang="en-US" smtClean="0"/>
              <a:t>课堂练习</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方法中增加操作数据库的代码：  </a:t>
            </a:r>
          </a:p>
          <a:p>
            <a:pPr marL="1195229" lvl="2" indent="-338070"/>
            <a:r>
              <a:rPr lang="zh-CN" altLang="en-US"/>
              <a:t>获得可发送</a:t>
            </a:r>
            <a:r>
              <a:rPr lang="en-US" altLang="zh-CN"/>
              <a:t>SQL</a:t>
            </a:r>
            <a:r>
              <a:rPr lang="zh-CN" altLang="en-US"/>
              <a:t>命令的</a:t>
            </a:r>
            <a:r>
              <a:rPr lang="en-US" altLang="zh-CN"/>
              <a:t>Statement</a:t>
            </a:r>
            <a:r>
              <a:rPr lang="zh-CN" altLang="en-US"/>
              <a:t>对象</a:t>
            </a:r>
            <a:r>
              <a:rPr lang="en-US" altLang="zh-CN" err="1"/>
              <a:t>st</a:t>
            </a:r>
            <a:r>
              <a:rPr lang="en-US" altLang="zh-CN"/>
              <a:t> </a:t>
            </a:r>
          </a:p>
          <a:p>
            <a:pPr marL="1195229" lvl="2" indent="-338070"/>
            <a:r>
              <a:rPr lang="zh-CN" altLang="en-US"/>
              <a:t>实现对数据库增删改查操作</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66595" name="Rectangle 3"/>
          <p:cNvSpPr>
            <a:spLocks noGrp="1" noChangeArrowheads="1"/>
          </p:cNvSpPr>
          <p:nvPr>
            <p:ph idx="1"/>
          </p:nvPr>
        </p:nvSpPr>
        <p:spPr>
          <a:xfrm>
            <a:off x="683568" y="1340768"/>
            <a:ext cx="7704387" cy="3767853"/>
          </a:xfrm>
          <a:noFill/>
          <a:ln/>
        </p:spPr>
        <p:txBody>
          <a:bodyPr lIns="77493" tIns="38747" rIns="77493" bIns="38747"/>
          <a:lstStyle/>
          <a:p>
            <a:pPr marL="407906" indent="-407906"/>
            <a:r>
              <a:rPr lang="zh-CN" altLang="en-US" smtClean="0"/>
              <a:t>操作结果集对象</a:t>
            </a:r>
            <a:endParaRPr lang="en-US" altLang="zh-CN" smtClean="0"/>
          </a:p>
          <a:p>
            <a:pPr marL="807956" lvl="1" indent="-407906"/>
            <a:r>
              <a:rPr lang="en-US" altLang="zh-CN" smtClean="0"/>
              <a:t>ResultSet</a:t>
            </a:r>
            <a:r>
              <a:rPr lang="zh-CN" altLang="en-US" smtClean="0"/>
              <a:t>接口提</a:t>
            </a:r>
            <a:r>
              <a:rPr lang="zh-CN" altLang="en-US"/>
              <a:t>供可对结果集进行操作的方法：  </a:t>
            </a:r>
          </a:p>
          <a:p>
            <a:pPr marL="1195229" lvl="2" indent="-338070"/>
            <a:r>
              <a:rPr lang="zh-CN" altLang="en-US"/>
              <a:t>移动结果集操作指针：</a:t>
            </a:r>
          </a:p>
          <a:p>
            <a:pPr marL="1195229" lvl="2" indent="-338070"/>
            <a:endParaRPr lang="zh-CN" altLang="en-US"/>
          </a:p>
          <a:p>
            <a:pPr marL="1195229" lvl="2" indent="-338070"/>
            <a:endParaRPr lang="zh-CN" altLang="en-US"/>
          </a:p>
          <a:p>
            <a:pPr marL="1195229" lvl="2" indent="-338070"/>
            <a:endParaRPr lang="zh-CN" altLang="en-US"/>
          </a:p>
          <a:p>
            <a:pPr marL="1195229" lvl="2" indent="-338070"/>
            <a:r>
              <a:rPr lang="zh-CN" altLang="en-US"/>
              <a:t>指定数据类型根据传入列的名字获取指定列的值：</a:t>
            </a:r>
          </a:p>
          <a:p>
            <a:pPr marL="1195229" lvl="2" indent="-338070"/>
            <a:endParaRPr lang="zh-CN" altLang="en-US"/>
          </a:p>
          <a:p>
            <a:pPr marL="1195229" lvl="2" indent="-338070"/>
            <a:endParaRPr lang="zh-CN" altLang="en-US"/>
          </a:p>
          <a:p>
            <a:pPr marL="1195229" lvl="2" indent="-338070"/>
            <a:r>
              <a:rPr lang="zh-CN" altLang="en-US"/>
              <a:t>指定数据类型根据传入列的编号获取指定列的值：</a:t>
            </a:r>
          </a:p>
          <a:p>
            <a:pPr marL="807956" lvl="1" indent="-407906">
              <a:buFont typeface="Wingdings" pitchFamily="2" charset="2"/>
              <a:buChar char="Ø"/>
            </a:pPr>
            <a:endParaRPr lang="en-US" altLang="zh-CN"/>
          </a:p>
        </p:txBody>
      </p:sp>
      <p:sp>
        <p:nvSpPr>
          <p:cNvPr id="366596" name="Rectangle 4"/>
          <p:cNvSpPr>
            <a:spLocks noChangeArrowheads="1"/>
          </p:cNvSpPr>
          <p:nvPr/>
        </p:nvSpPr>
        <p:spPr bwMode="auto">
          <a:xfrm>
            <a:off x="1907704" y="2780928"/>
            <a:ext cx="5041025" cy="43170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boolean</a:t>
            </a:r>
            <a:r>
              <a:rPr lang="en-US" altLang="zh-CN" sz="2100" b="1">
                <a:latin typeface="Times New Roman" pitchFamily="18" charset="0"/>
              </a:rPr>
              <a:t> next()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66597" name="Rectangle 5"/>
          <p:cNvSpPr>
            <a:spLocks noChangeArrowheads="1"/>
          </p:cNvSpPr>
          <p:nvPr/>
        </p:nvSpPr>
        <p:spPr bwMode="auto">
          <a:xfrm>
            <a:off x="1908069" y="3933056"/>
            <a:ext cx="6552363" cy="430113"/>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Xxx </a:t>
            </a:r>
            <a:r>
              <a:rPr lang="en-US" altLang="zh-CN" sz="2100" b="1" err="1">
                <a:latin typeface="Times New Roman" pitchFamily="18" charset="0"/>
              </a:rPr>
              <a:t>getXxx</a:t>
            </a:r>
            <a:r>
              <a:rPr lang="en-US" altLang="zh-CN" sz="2100" b="1">
                <a:latin typeface="Times New Roman" pitchFamily="18" charset="0"/>
              </a:rPr>
              <a:t>(String </a:t>
            </a:r>
            <a:r>
              <a:rPr lang="en-US" altLang="zh-CN" sz="2100" b="1" err="1">
                <a:latin typeface="Times New Roman" pitchFamily="18" charset="0"/>
              </a:rPr>
              <a:t>columnName</a:t>
            </a:r>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
        <p:nvSpPr>
          <p:cNvPr id="366598" name="Rectangle 6"/>
          <p:cNvSpPr>
            <a:spLocks noChangeArrowheads="1"/>
          </p:cNvSpPr>
          <p:nvPr/>
        </p:nvSpPr>
        <p:spPr bwMode="auto">
          <a:xfrm>
            <a:off x="1871500" y="5085184"/>
            <a:ext cx="5148772" cy="43011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Xxx </a:t>
            </a:r>
            <a:r>
              <a:rPr lang="en-US" altLang="zh-CN" sz="2100" b="1" err="1">
                <a:latin typeface="Times New Roman" pitchFamily="18" charset="0"/>
              </a:rPr>
              <a:t>getXxx</a:t>
            </a:r>
            <a:r>
              <a:rPr lang="en-US" altLang="zh-CN" sz="2100" b="1">
                <a:latin typeface="Times New Roman" pitchFamily="18" charset="0"/>
              </a:rPr>
              <a:t>(1)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en-US" altLang="zh-CN" smtClean="0"/>
              <a:t>SQL</a:t>
            </a:r>
            <a:r>
              <a:rPr lang="zh-CN" altLang="en-US" smtClean="0"/>
              <a:t>类型对应</a:t>
            </a:r>
            <a:r>
              <a:rPr lang="en-US" altLang="zh-CN" smtClean="0"/>
              <a:t>Java</a:t>
            </a:r>
            <a:r>
              <a:rPr lang="zh-CN" altLang="en-US" smtClean="0"/>
              <a:t>数据类型</a:t>
            </a:r>
            <a:endParaRPr lang="zh-CN" altLang="en-US"/>
          </a:p>
        </p:txBody>
      </p:sp>
      <p:graphicFrame>
        <p:nvGraphicFramePr>
          <p:cNvPr id="4" name="Group 47"/>
          <p:cNvGraphicFramePr>
            <a:graphicFrameLocks/>
          </p:cNvGraphicFramePr>
          <p:nvPr/>
        </p:nvGraphicFramePr>
        <p:xfrm>
          <a:off x="827584" y="1916832"/>
          <a:ext cx="7481956" cy="4136558"/>
        </p:xfrm>
        <a:graphic>
          <a:graphicData uri="http://schemas.openxmlformats.org/drawingml/2006/table">
            <a:tbl>
              <a:tblPr/>
              <a:tblGrid>
                <a:gridCol w="3741742"/>
                <a:gridCol w="3740214"/>
              </a:tblGrid>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80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VARCHAR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LONGVARCHAR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93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NUMERIC</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80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BIT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boolean</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TINYINT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SMALLINT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short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7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INTEGER</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内容占位符 2"/>
          <p:cNvSpPr>
            <a:spLocks noGrp="1"/>
          </p:cNvSpPr>
          <p:nvPr>
            <p:ph idx="1"/>
          </p:nvPr>
        </p:nvSpPr>
        <p:spPr/>
        <p:txBody>
          <a:bodyPr/>
          <a:lstStyle/>
          <a:p>
            <a:r>
              <a:rPr lang="en-US" altLang="zh-CN" smtClean="0"/>
              <a:t>SQL</a:t>
            </a:r>
            <a:r>
              <a:rPr lang="zh-CN" altLang="en-US" smtClean="0"/>
              <a:t>类型对应</a:t>
            </a:r>
            <a:r>
              <a:rPr lang="en-US" altLang="zh-CN" smtClean="0"/>
              <a:t>Java</a:t>
            </a:r>
            <a:r>
              <a:rPr lang="zh-CN" altLang="en-US" smtClean="0"/>
              <a:t>数据类型</a:t>
            </a:r>
          </a:p>
          <a:p>
            <a:endParaRPr lang="zh-CN" altLang="en-US"/>
          </a:p>
        </p:txBody>
      </p:sp>
      <p:graphicFrame>
        <p:nvGraphicFramePr>
          <p:cNvPr id="4" name="Group 48"/>
          <p:cNvGraphicFramePr>
            <a:graphicFrameLocks/>
          </p:cNvGraphicFramePr>
          <p:nvPr/>
        </p:nvGraphicFramePr>
        <p:xfrm>
          <a:off x="683568" y="1806770"/>
          <a:ext cx="7769988" cy="4214518"/>
        </p:xfrm>
        <a:graphic>
          <a:graphicData uri="http://schemas.openxmlformats.org/drawingml/2006/table">
            <a:tbl>
              <a:tblPr/>
              <a:tblGrid>
                <a:gridCol w="3885788"/>
                <a:gridCol w="3884200"/>
              </a:tblGrid>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Java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BIGINT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REAL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BINARY</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VARBINARY</a:t>
                      </a:r>
                      <a:endParaRPr kumimoji="0" lang="en-US" altLang="zh-CN" sz="2000" b="0" i="0" u="none" strike="noStrike" cap="none" normalizeH="0" baseline="0" smtClean="0">
                        <a:ln>
                          <a:noFill/>
                        </a:ln>
                        <a:solidFill>
                          <a:schemeClr val="tx1"/>
                        </a:solidFill>
                        <a:effectLst/>
                        <a:latin typeface="Times New Roman" pitchFamily="18" charset="0"/>
                        <a:ea typeface="宋体" charset="-122"/>
                      </a:endParaRP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LONGVARBINARY</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76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en-US" sz="2000" b="0" i="0" u="none" strike="noStrike" cap="none" normalizeH="0" baseline="0" smtClean="0">
                          <a:ln>
                            <a:noFill/>
                          </a:ln>
                          <a:solidFill>
                            <a:schemeClr val="tx1"/>
                          </a:solidFill>
                          <a:effectLst/>
                          <a:latin typeface="Times New Roman" pitchFamily="18" charset="0"/>
                          <a:ea typeface="宋体" charset="-122"/>
                        </a:rPr>
                        <a:t>java.sql.Timestamp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121" y="274575"/>
            <a:ext cx="8229759" cy="547560"/>
          </a:xfrm>
        </p:spPr>
        <p:txBody>
          <a:bodyPr/>
          <a:lstStyle/>
          <a:p>
            <a:r>
              <a:rPr lang="zh-CN" altLang="en-US" smtClean="0"/>
              <a:t>创建</a:t>
            </a:r>
            <a:r>
              <a:rPr lang="en-US" altLang="zh-CN" smtClean="0"/>
              <a:t>JDBC</a:t>
            </a:r>
            <a:r>
              <a:rPr lang="zh-CN" altLang="en-US" smtClean="0"/>
              <a:t>应用</a:t>
            </a:r>
            <a:endParaRPr lang="zh-CN" altLang="en-US"/>
          </a:p>
        </p:txBody>
      </p:sp>
      <p:graphicFrame>
        <p:nvGraphicFramePr>
          <p:cNvPr id="369711" name="Group 47"/>
          <p:cNvGraphicFramePr>
            <a:graphicFrameLocks noGrp="1"/>
          </p:cNvGraphicFramePr>
          <p:nvPr>
            <p:ph type="tbl" idx="1"/>
          </p:nvPr>
        </p:nvGraphicFramePr>
        <p:xfrm>
          <a:off x="684094" y="1844823"/>
          <a:ext cx="7769463" cy="4136180"/>
        </p:xfrm>
        <a:graphic>
          <a:graphicData uri="http://schemas.openxmlformats.org/drawingml/2006/table">
            <a:tbl>
              <a:tblPr/>
              <a:tblGrid>
                <a:gridCol w="3018901"/>
                <a:gridCol w="4750562"/>
              </a:tblGrid>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Technology Type Returned</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91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getASCIIStream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getBigDecimal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java.math.BigDecimal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getBinaryStream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241">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getBoolean</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boolean</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91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getByte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getBytes</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byte[ ]</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57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457121" y="274575"/>
            <a:ext cx="8229759" cy="547560"/>
          </a:xfrm>
        </p:spPr>
        <p:txBody>
          <a:bodyPr/>
          <a:lstStyle/>
          <a:p>
            <a:r>
              <a:rPr lang="zh-CN" altLang="en-US" smtClean="0"/>
              <a:t>创建</a:t>
            </a:r>
            <a:r>
              <a:rPr lang="en-US" altLang="zh-CN" smtClean="0"/>
              <a:t>JDBC</a:t>
            </a:r>
            <a:r>
              <a:rPr lang="zh-CN" altLang="en-US" smtClean="0"/>
              <a:t>应用</a:t>
            </a:r>
            <a:endParaRPr lang="zh-CN" altLang="en-US"/>
          </a:p>
        </p:txBody>
      </p:sp>
      <p:graphicFrame>
        <p:nvGraphicFramePr>
          <p:cNvPr id="370732" name="Group 44"/>
          <p:cNvGraphicFramePr>
            <a:graphicFrameLocks noGrp="1"/>
          </p:cNvGraphicFramePr>
          <p:nvPr>
            <p:ph type="tbl" idx="1"/>
          </p:nvPr>
        </p:nvGraphicFramePr>
        <p:xfrm>
          <a:off x="684094" y="1630689"/>
          <a:ext cx="7769463" cy="4318591"/>
        </p:xfrm>
        <a:graphic>
          <a:graphicData uri="http://schemas.openxmlformats.org/drawingml/2006/table">
            <a:tbl>
              <a:tblPr/>
              <a:tblGrid>
                <a:gridCol w="3018901"/>
                <a:gridCol w="4750562"/>
              </a:tblGrid>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1" i="0" u="none" strike="noStrike" cap="none" normalizeH="0" baseline="0" smtClean="0">
                          <a:ln>
                            <a:noFill/>
                          </a:ln>
                          <a:solidFill>
                            <a:srgbClr val="003366"/>
                          </a:solidFill>
                          <a:effectLst/>
                          <a:latin typeface="Times New Roman" pitchFamily="18" charset="0"/>
                          <a:ea typeface="宋体" charset="-122"/>
                        </a:rPr>
                        <a:t>Java Technology Type Returned</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87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getLong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long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getObject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Object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70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getShort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short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874">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getString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java.lang.String</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288">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java.sql.Timestamp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703">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getUnicodeStream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java.io.InputStream of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200" b="0" i="0" u="none" strike="noStrike" cap="none" normalizeH="0" baseline="0" smtClean="0">
                          <a:ln>
                            <a:noFill/>
                          </a:ln>
                          <a:solidFill>
                            <a:schemeClr val="tx1"/>
                          </a:solidFill>
                          <a:effectLst/>
                          <a:latin typeface="Times New Roman" pitchFamily="18" charset="0"/>
                          <a:ea typeface="宋体" charset="-122"/>
                        </a:rPr>
                        <a:t>Unicode characters</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73763" name="Rectangle 3"/>
          <p:cNvSpPr>
            <a:spLocks noGrp="1" noChangeArrowheads="1"/>
          </p:cNvSpPr>
          <p:nvPr>
            <p:ph type="body" sz="half" idx="1"/>
          </p:nvPr>
        </p:nvSpPr>
        <p:spPr>
          <a:xfrm>
            <a:off x="688856" y="1677600"/>
            <a:ext cx="7699626" cy="4415403"/>
          </a:xfrm>
        </p:spPr>
        <p:txBody>
          <a:bodyPr/>
          <a:lstStyle/>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方法中增加处理结果集的代码：  </a:t>
            </a:r>
          </a:p>
          <a:p>
            <a:pPr marL="1195229" lvl="2" indent="-338070"/>
            <a:r>
              <a:rPr lang="zh-CN" altLang="en-US"/>
              <a:t>以</a:t>
            </a:r>
            <a:r>
              <a:rPr lang="en-US" altLang="zh-CN" err="1"/>
              <a:t>rs</a:t>
            </a:r>
            <a:r>
              <a:rPr lang="zh-CN" altLang="en-US"/>
              <a:t>对象的</a:t>
            </a:r>
            <a:r>
              <a:rPr lang="en-US" altLang="zh-CN"/>
              <a:t>next()</a:t>
            </a:r>
            <a:r>
              <a:rPr lang="zh-CN" altLang="en-US"/>
              <a:t>方法作为</a:t>
            </a:r>
            <a:r>
              <a:rPr lang="en-US" altLang="zh-CN"/>
              <a:t>while</a:t>
            </a:r>
            <a:r>
              <a:rPr lang="zh-CN" altLang="en-US"/>
              <a:t>循环的条件，调用对象</a:t>
            </a:r>
            <a:r>
              <a:rPr lang="en-US" altLang="zh-CN" err="1"/>
              <a:t>rs</a:t>
            </a:r>
            <a:r>
              <a:rPr lang="zh-CN" altLang="en-US"/>
              <a:t>的</a:t>
            </a:r>
            <a:r>
              <a:rPr lang="en-US" altLang="zh-CN" err="1"/>
              <a:t>getXxx</a:t>
            </a:r>
            <a:r>
              <a:rPr lang="zh-CN" altLang="en-US"/>
              <a:t>方法，指定列名和类型，获取结果集对象中</a:t>
            </a:r>
            <a:r>
              <a:rPr lang="en-US" altLang="zh-CN"/>
              <a:t>DEPT</a:t>
            </a:r>
            <a:r>
              <a:rPr lang="zh-CN" altLang="en-US"/>
              <a:t>表的所有数据，并打印输出。</a:t>
            </a:r>
          </a:p>
        </p:txBody>
      </p:sp>
      <p:sp>
        <p:nvSpPr>
          <p:cNvPr id="4" name="内容占位符 2"/>
          <p:cNvSpPr txBox="1">
            <a:spLocks/>
          </p:cNvSpPr>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pPr>
            <a:r>
              <a:rPr lang="en-US" altLang="zh-CN" sz="2800" smtClean="0"/>
              <a:t>ResultSet</a:t>
            </a:r>
            <a:r>
              <a:rPr lang="zh-CN" altLang="en-US" sz="2800" smtClean="0"/>
              <a:t>接口的</a:t>
            </a:r>
            <a:r>
              <a:rPr lang="en-US" altLang="zh-CN" sz="2800" smtClean="0"/>
              <a:t>getXxx </a:t>
            </a:r>
            <a:r>
              <a:rPr lang="zh-CN" altLang="en-US" sz="2800" smtClean="0"/>
              <a:t>方法</a:t>
            </a:r>
            <a:endParaRPr kumimoji="0" lang="zh-CN" altLang="en-US" sz="2800" b="0" i="0" u="none" strike="noStrike" kern="0" cap="none" spc="0" normalizeH="0" baseline="0" noProof="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453946" y="274575"/>
            <a:ext cx="8159921" cy="595174"/>
          </a:xfrm>
        </p:spPr>
        <p:txBody>
          <a:bodyPr/>
          <a:lstStyle/>
          <a:p>
            <a:r>
              <a:rPr lang="zh-CN" altLang="en-US" smtClean="0"/>
              <a:t>创建</a:t>
            </a:r>
            <a:r>
              <a:rPr lang="en-US" altLang="zh-CN" smtClean="0"/>
              <a:t>JDBC</a:t>
            </a:r>
            <a:r>
              <a:rPr lang="zh-CN" altLang="en-US" smtClean="0"/>
              <a:t>应用</a:t>
            </a:r>
            <a:endParaRPr lang="zh-CN" altLang="en-US"/>
          </a:p>
        </p:txBody>
      </p:sp>
      <p:sp>
        <p:nvSpPr>
          <p:cNvPr id="377859" name="Rectangle 3"/>
          <p:cNvSpPr>
            <a:spLocks noGrp="1" noChangeArrowheads="1"/>
          </p:cNvSpPr>
          <p:nvPr>
            <p:ph idx="1"/>
          </p:nvPr>
        </p:nvSpPr>
        <p:spPr>
          <a:xfrm>
            <a:off x="611560" y="1196752"/>
            <a:ext cx="7704387" cy="4128131"/>
          </a:xfrm>
          <a:noFill/>
          <a:ln/>
        </p:spPr>
        <p:txBody>
          <a:bodyPr lIns="77493" tIns="38747" rIns="77493" bIns="38747"/>
          <a:lstStyle/>
          <a:p>
            <a:pPr marL="407906" indent="-407906"/>
            <a:r>
              <a:rPr lang="zh-CN" altLang="en-US" smtClean="0"/>
              <a:t>关闭操作对象及连接</a:t>
            </a:r>
            <a:endParaRPr lang="en-US" altLang="zh-CN" smtClean="0"/>
          </a:p>
          <a:p>
            <a:pPr marL="407906" indent="-407906"/>
            <a:r>
              <a:rPr lang="zh-CN" altLang="en-US" smtClean="0"/>
              <a:t>可</a:t>
            </a:r>
            <a:r>
              <a:rPr lang="zh-CN" altLang="en-US"/>
              <a:t>调</a:t>
            </a:r>
            <a:r>
              <a:rPr lang="zh-CN" altLang="en-US" smtClean="0"/>
              <a:t>用接口</a:t>
            </a:r>
            <a:r>
              <a:rPr lang="en-US" altLang="zh-CN" smtClean="0"/>
              <a:t>ResultSet</a:t>
            </a:r>
            <a:r>
              <a:rPr lang="zh-CN" altLang="en-US"/>
              <a:t>、</a:t>
            </a:r>
            <a:r>
              <a:rPr lang="en-US" altLang="zh-CN"/>
              <a:t>Statement</a:t>
            </a:r>
            <a:r>
              <a:rPr lang="zh-CN" altLang="en-US"/>
              <a:t>、</a:t>
            </a:r>
            <a:r>
              <a:rPr lang="en-US" altLang="zh-CN"/>
              <a:t>Connection </a:t>
            </a:r>
            <a:r>
              <a:rPr lang="zh-CN" altLang="en-US"/>
              <a:t>中的关闭方法，立即释放数据库和 </a:t>
            </a:r>
            <a:r>
              <a:rPr lang="en-US" altLang="zh-CN"/>
              <a:t>JDBC </a:t>
            </a:r>
            <a:r>
              <a:rPr lang="zh-CN" altLang="en-US"/>
              <a:t>相关资源：</a:t>
            </a:r>
          </a:p>
          <a:p>
            <a:pPr marL="407906" indent="-407906">
              <a:buFont typeface="Wingdings" pitchFamily="2" charset="2"/>
              <a:buChar char="Ø"/>
            </a:pPr>
            <a:endParaRPr lang="en-US" altLang="zh-CN"/>
          </a:p>
        </p:txBody>
      </p:sp>
      <p:sp>
        <p:nvSpPr>
          <p:cNvPr id="377860" name="Rectangle 4"/>
          <p:cNvSpPr>
            <a:spLocks noChangeArrowheads="1"/>
          </p:cNvSpPr>
          <p:nvPr/>
        </p:nvSpPr>
        <p:spPr bwMode="auto">
          <a:xfrm>
            <a:off x="1331682" y="3358372"/>
            <a:ext cx="5042611" cy="43170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a:latin typeface="Times New Roman" pitchFamily="18" charset="0"/>
              </a:rPr>
              <a:t>void close()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Box 3"/>
          <p:cNvSpPr txBox="1">
            <a:spLocks noChangeArrowheads="1"/>
          </p:cNvSpPr>
          <p:nvPr/>
        </p:nvSpPr>
        <p:spPr bwMode="auto">
          <a:xfrm>
            <a:off x="8388424" y="6464300"/>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algn="ctr" eaLnBrk="1" hangingPunct="1"/>
            <a:r>
              <a:rPr lang="en-US" altLang="zh-CN" sz="1200" b="1" dirty="0">
                <a:latin typeface="华文细黑" panose="02010600040101010101" pitchFamily="2" charset="-122"/>
                <a:ea typeface="华文细黑" panose="02010600040101010101" pitchFamily="2" charset="-122"/>
              </a:rPr>
              <a:t>V1.0</a:t>
            </a:r>
            <a:endParaRPr lang="zh-CN" altLang="en-US" sz="1200" b="1" dirty="0">
              <a:latin typeface="华文细黑" panose="02010600040101010101" pitchFamily="2" charset="-122"/>
              <a:ea typeface="华文细黑" panose="02010600040101010101" pitchFamily="2" charset="-122"/>
            </a:endParaRPr>
          </a:p>
        </p:txBody>
      </p:sp>
      <p:sp>
        <p:nvSpPr>
          <p:cNvPr id="2" name="标题 1"/>
          <p:cNvSpPr>
            <a:spLocks noGrp="1"/>
          </p:cNvSpPr>
          <p:nvPr>
            <p:ph type="title"/>
          </p:nvPr>
        </p:nvSpPr>
        <p:spPr/>
        <p:txBody>
          <a:bodyPr/>
          <a:lstStyle/>
          <a:p>
            <a:pPr eaLnBrk="1" hangingPunct="1"/>
            <a:r>
              <a:rPr lang="en-US" altLang="en-US" dirty="0">
                <a:latin typeface="微软雅黑" panose="020B0503020204020204" pitchFamily="34" charset="-122"/>
                <a:ea typeface="微软雅黑" panose="020B0503020204020204" pitchFamily="34" charset="-122"/>
              </a:rPr>
              <a:t>JDBC</a:t>
            </a:r>
            <a:r>
              <a:rPr lang="zh-CN" altLang="en-US" dirty="0">
                <a:latin typeface="黑体" pitchFamily="49" charset="-122"/>
                <a:ea typeface="黑体" pitchFamily="49" charset="-122"/>
              </a:rPr>
              <a:t>与</a:t>
            </a:r>
            <a:r>
              <a:rPr lang="en-US" altLang="en-US" dirty="0">
                <a:latin typeface="微软雅黑" panose="020B0503020204020204" pitchFamily="34" charset="-122"/>
                <a:ea typeface="微软雅黑" panose="020B0503020204020204" pitchFamily="34" charset="-122"/>
              </a:rPr>
              <a:t>Java</a:t>
            </a:r>
            <a:r>
              <a:rPr lang="zh-CN" altLang="en-US" dirty="0">
                <a:latin typeface="黑体" pitchFamily="49" charset="-122"/>
                <a:ea typeface="黑体" pitchFamily="49" charset="-122"/>
              </a:rPr>
              <a:t>数据库编程基础</a:t>
            </a:r>
            <a:r>
              <a:rPr lang="en-US" altLang="zh-CN" sz="3600" dirty="0">
                <a:latin typeface="黑体" pitchFamily="49" charset="-122"/>
                <a:ea typeface="黑体" pitchFamily="49" charset="-122"/>
              </a:rPr>
              <a:t/>
            </a:r>
            <a:br>
              <a:rPr lang="en-US" altLang="zh-CN" sz="3600" dirty="0">
                <a:latin typeface="黑体" pitchFamily="49" charset="-122"/>
                <a:ea typeface="黑体" pitchFamily="49" charset="-122"/>
              </a:rPr>
            </a:br>
            <a:r>
              <a:rPr lang="en-US" altLang="zh-CN" sz="3200" dirty="0">
                <a:latin typeface="黑体" pitchFamily="49" charset="-122"/>
                <a:ea typeface="黑体" pitchFamily="49" charset="-122"/>
              </a:rPr>
              <a:t>----</a:t>
            </a:r>
            <a:r>
              <a:rPr kumimoji="1" lang="en-US" altLang="zh-CN" sz="3200" dirty="0">
                <a:solidFill>
                  <a:srgbClr val="000000"/>
                </a:solidFill>
              </a:rPr>
              <a:t> </a:t>
            </a:r>
            <a:r>
              <a:rPr lang="en-US" altLang="en-US" sz="3200" dirty="0">
                <a:latin typeface="微软雅黑" panose="020B0503020204020204" pitchFamily="34" charset="-122"/>
                <a:ea typeface="微软雅黑" panose="020B0503020204020204" pitchFamily="34" charset="-122"/>
              </a:rPr>
              <a:t>JDBC</a:t>
            </a:r>
            <a:r>
              <a:rPr lang="zh-CN" altLang="en-US" sz="3200" dirty="0">
                <a:latin typeface="黑体" pitchFamily="49" charset="-122"/>
                <a:ea typeface="黑体" pitchFamily="49" charset="-122"/>
              </a:rPr>
              <a:t>与</a:t>
            </a:r>
            <a:r>
              <a:rPr lang="en-US" altLang="en-US" sz="3200" dirty="0">
                <a:latin typeface="微软雅黑" panose="020B0503020204020204" pitchFamily="34" charset="-122"/>
                <a:ea typeface="微软雅黑" panose="020B0503020204020204" pitchFamily="34" charset="-122"/>
              </a:rPr>
              <a:t>Java</a:t>
            </a:r>
            <a:r>
              <a:rPr lang="zh-CN" altLang="en-US" sz="3200" dirty="0">
                <a:latin typeface="黑体" pitchFamily="49" charset="-122"/>
                <a:ea typeface="黑体" pitchFamily="49" charset="-122"/>
              </a:rPr>
              <a:t>数据库</a:t>
            </a:r>
            <a:r>
              <a:rPr lang="zh-CN" altLang="en-US" sz="3200" dirty="0" smtClean="0">
                <a:latin typeface="黑体" pitchFamily="49" charset="-122"/>
                <a:ea typeface="黑体" pitchFamily="49" charset="-122"/>
              </a:rPr>
              <a:t>编程</a:t>
            </a:r>
            <a:endParaRPr lang="zh-CN" altLang="en-US" sz="3200" dirty="0"/>
          </a:p>
        </p:txBody>
      </p:sp>
    </p:spTree>
    <p:extLst>
      <p:ext uri="{BB962C8B-B14F-4D97-AF65-F5344CB8AC3E}">
        <p14:creationId xmlns:p14="http://schemas.microsoft.com/office/powerpoint/2010/main" val="34765340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457121" y="274575"/>
            <a:ext cx="8229759" cy="595174"/>
          </a:xfrm>
        </p:spPr>
        <p:txBody>
          <a:bodyPr/>
          <a:lstStyle/>
          <a:p>
            <a:r>
              <a:rPr lang="zh-CN" altLang="en-US" smtClean="0"/>
              <a:t>创建</a:t>
            </a:r>
            <a:r>
              <a:rPr lang="en-US" altLang="zh-CN" smtClean="0"/>
              <a:t>JDBC</a:t>
            </a:r>
            <a:r>
              <a:rPr lang="zh-CN" altLang="en-US" smtClean="0"/>
              <a:t>应用</a:t>
            </a:r>
            <a:endParaRPr lang="zh-CN" altLang="en-US"/>
          </a:p>
        </p:txBody>
      </p:sp>
      <p:sp>
        <p:nvSpPr>
          <p:cNvPr id="378883" name="Rectangle 3"/>
          <p:cNvSpPr>
            <a:spLocks noGrp="1" noChangeArrowheads="1"/>
          </p:cNvSpPr>
          <p:nvPr>
            <p:ph type="body" sz="half" idx="1"/>
          </p:nvPr>
        </p:nvSpPr>
        <p:spPr>
          <a:xfrm>
            <a:off x="755576" y="1196752"/>
            <a:ext cx="7699626" cy="4415403"/>
          </a:xfrm>
        </p:spPr>
        <p:txBody>
          <a:bodyPr/>
          <a:lstStyle/>
          <a:p>
            <a:pPr marL="407906" indent="-407906"/>
            <a:r>
              <a:rPr lang="zh-CN" altLang="en-US" sz="2800" smtClean="0"/>
              <a:t>关闭操作对象及连接</a:t>
            </a:r>
            <a:endParaRPr lang="en-US" altLang="zh-CN" sz="2800" smtClean="0"/>
          </a:p>
          <a:p>
            <a:pPr marL="807956" lvl="1" indent="-407906"/>
            <a:r>
              <a:rPr lang="zh-CN" altLang="en-US" smtClean="0"/>
              <a:t>示例</a:t>
            </a:r>
            <a:endParaRPr lang="en-US" altLang="zh-CN" smtClean="0"/>
          </a:p>
          <a:p>
            <a:pPr marL="807956" lvl="1" indent="-407906"/>
            <a:r>
              <a:rPr lang="zh-CN" altLang="en-US" smtClean="0"/>
              <a:t>在</a:t>
            </a:r>
            <a:r>
              <a:rPr lang="zh-CN" altLang="en-US"/>
              <a:t>工程主类 </a:t>
            </a:r>
            <a:r>
              <a:rPr lang="en-US" altLang="zh-CN" err="1"/>
              <a:t>JdbcOracleTest</a:t>
            </a:r>
            <a:r>
              <a:rPr lang="en-US" altLang="zh-CN"/>
              <a:t> </a:t>
            </a:r>
            <a:r>
              <a:rPr lang="zh-CN" altLang="en-US"/>
              <a:t>的 </a:t>
            </a:r>
            <a:r>
              <a:rPr lang="en-US" altLang="zh-CN"/>
              <a:t>main </a:t>
            </a:r>
            <a:r>
              <a:rPr lang="zh-CN" altLang="en-US"/>
              <a:t>方法中增加关闭数据库操作对象的代码：  </a:t>
            </a:r>
          </a:p>
          <a:p>
            <a:pPr marL="1195229" lvl="2" indent="-338070"/>
            <a:r>
              <a:rPr lang="zh-CN" altLang="en-US"/>
              <a:t>关闭结果集对象 </a:t>
            </a:r>
            <a:r>
              <a:rPr lang="en-US" altLang="zh-CN" err="1"/>
              <a:t>rs</a:t>
            </a:r>
            <a:r>
              <a:rPr lang="en-US" altLang="zh-CN"/>
              <a:t> </a:t>
            </a:r>
          </a:p>
          <a:p>
            <a:pPr marL="1195229" lvl="2" indent="-338070"/>
            <a:r>
              <a:rPr lang="zh-CN" altLang="en-US"/>
              <a:t>关闭 </a:t>
            </a:r>
            <a:r>
              <a:rPr lang="en-US" altLang="zh-CN"/>
              <a:t>Statement </a:t>
            </a:r>
            <a:r>
              <a:rPr lang="zh-CN" altLang="en-US"/>
              <a:t>对象 </a:t>
            </a:r>
            <a:r>
              <a:rPr lang="en-US" altLang="zh-CN" err="1"/>
              <a:t>st</a:t>
            </a:r>
            <a:endParaRPr lang="en-US" altLang="zh-CN"/>
          </a:p>
          <a:p>
            <a:pPr marL="1195229" lvl="2" indent="-338070"/>
            <a:r>
              <a:rPr lang="zh-CN" altLang="en-US"/>
              <a:t>关闭 </a:t>
            </a:r>
            <a:r>
              <a:rPr lang="en-US" altLang="zh-CN"/>
              <a:t>Connection </a:t>
            </a:r>
            <a:r>
              <a:rPr lang="zh-CN" altLang="en-US"/>
              <a:t>对象 </a:t>
            </a:r>
            <a:r>
              <a:rPr lang="en-US" altLang="zh-CN"/>
              <a:t>con</a:t>
            </a:r>
          </a:p>
          <a:p>
            <a:pPr marL="407906" indent="-407906">
              <a:buNone/>
            </a:pPr>
            <a:endParaRPr lang="en-US" altLang="zh-CN"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文本占位符 2"/>
          <p:cNvSpPr>
            <a:spLocks noGrp="1"/>
          </p:cNvSpPr>
          <p:nvPr>
            <p:ph type="body" sz="half" idx="1"/>
          </p:nvPr>
        </p:nvSpPr>
        <p:spPr>
          <a:xfrm>
            <a:off x="457120" y="990370"/>
            <a:ext cx="8219336" cy="5102925"/>
          </a:xfrm>
        </p:spPr>
        <p:txBody>
          <a:bodyPr/>
          <a:lstStyle/>
          <a:p>
            <a:r>
              <a:rPr lang="en-US" altLang="zh-CN" sz="2800" smtClean="0"/>
              <a:t>JDBC</a:t>
            </a:r>
            <a:r>
              <a:rPr lang="zh-CN" altLang="en-US" sz="2800" smtClean="0"/>
              <a:t>日期时间处理</a:t>
            </a:r>
            <a:endParaRPr lang="en-US" altLang="zh-CN" sz="2800" smtClean="0"/>
          </a:p>
          <a:p>
            <a:r>
              <a:rPr lang="zh-CN" altLang="en-US" smtClean="0"/>
              <a:t>对于数据库种不同的时间类型，要分别采用与之相对应的</a:t>
            </a:r>
            <a:r>
              <a:rPr lang="en-US" altLang="zh-CN" smtClean="0"/>
              <a:t>Java</a:t>
            </a:r>
            <a:r>
              <a:rPr lang="zh-CN" altLang="en-US" smtClean="0"/>
              <a:t>包装类来存取</a:t>
            </a:r>
            <a:r>
              <a:rPr lang="en-US" altLang="zh-CN" smtClean="0"/>
              <a:t>:</a:t>
            </a:r>
          </a:p>
          <a:p>
            <a:pPr lvl="1"/>
            <a:r>
              <a:rPr lang="zh-CN" altLang="en-US" smtClean="0"/>
              <a:t>日期类型用</a:t>
            </a:r>
            <a:r>
              <a:rPr lang="en-US" altLang="zh-CN" smtClean="0"/>
              <a:t>java.sql.Date</a:t>
            </a:r>
          </a:p>
          <a:p>
            <a:pPr lvl="1"/>
            <a:r>
              <a:rPr lang="zh-CN" altLang="en-US" smtClean="0"/>
              <a:t>时间类型用</a:t>
            </a:r>
            <a:r>
              <a:rPr lang="en-US" altLang="zh-CN" smtClean="0"/>
              <a:t>java.sql.Time</a:t>
            </a:r>
          </a:p>
          <a:p>
            <a:pPr lvl="1"/>
            <a:r>
              <a:rPr lang="zh-CN" altLang="en-US" smtClean="0"/>
              <a:t>日期</a:t>
            </a:r>
            <a:r>
              <a:rPr lang="en-US" altLang="zh-CN" smtClean="0"/>
              <a:t>/</a:t>
            </a:r>
            <a:r>
              <a:rPr lang="zh-CN" altLang="en-US" smtClean="0"/>
              <a:t>时间类型用</a:t>
            </a:r>
            <a:r>
              <a:rPr lang="en-US" altLang="zh-CN" smtClean="0"/>
              <a:t>java.sql.Timestamp</a:t>
            </a:r>
            <a:r>
              <a:rPr lang="zh-CN" altLang="en-US" smtClean="0"/>
              <a:t>； </a:t>
            </a:r>
            <a:endParaRPr lang="en-US" altLang="zh-CN" smtClean="0"/>
          </a:p>
          <a:p>
            <a:pPr lvl="1"/>
            <a:r>
              <a:rPr lang="en-US" altLang="zh-CN" smtClean="0"/>
              <a:t>getTimestamp()</a:t>
            </a:r>
            <a:r>
              <a:rPr lang="zh-CN" altLang="en-US" smtClean="0"/>
              <a:t>可以把年月日时分秒都取出来，</a:t>
            </a:r>
            <a:r>
              <a:rPr lang="en-US" altLang="zh-CN" smtClean="0"/>
              <a:t>getDate()</a:t>
            </a:r>
            <a:r>
              <a:rPr lang="zh-CN" altLang="en-US" smtClean="0"/>
              <a:t>只能取出年月日，</a:t>
            </a:r>
            <a:r>
              <a:rPr lang="en-US" altLang="zh-CN" smtClean="0"/>
              <a:t>getTime()</a:t>
            </a:r>
            <a:r>
              <a:rPr lang="zh-CN" altLang="en-US" smtClean="0"/>
              <a:t>只能取出时分秒。</a:t>
            </a:r>
            <a:endParaRPr lang="en-US" altLang="zh-CN" smtClean="0"/>
          </a:p>
          <a:p>
            <a:r>
              <a:rPr lang="en-US" altLang="zh-CN" smtClean="0"/>
              <a:t>JDBC</a:t>
            </a:r>
            <a:r>
              <a:rPr lang="zh-CN" altLang="en-US" smtClean="0"/>
              <a:t>的日期</a:t>
            </a:r>
            <a:r>
              <a:rPr lang="en-US" altLang="zh-CN" smtClean="0"/>
              <a:t>/</a:t>
            </a:r>
            <a:r>
              <a:rPr lang="zh-CN" altLang="en-US" smtClean="0"/>
              <a:t>时间类型转换为字符串</a:t>
            </a:r>
            <a:endParaRPr lang="en-US" altLang="zh-CN" smtClean="0"/>
          </a:p>
          <a:p>
            <a:pPr lvl="1"/>
            <a:r>
              <a:rPr lang="en-US" altLang="zh-CN" smtClean="0"/>
              <a:t>Timestamp timeStamp = //</a:t>
            </a:r>
            <a:r>
              <a:rPr lang="zh-CN" altLang="en-US" smtClean="0"/>
              <a:t>通过数据库访问获取到该数据</a:t>
            </a:r>
            <a:endParaRPr lang="en-US" altLang="zh-CN" smtClean="0"/>
          </a:p>
          <a:p>
            <a:pPr lvl="1"/>
            <a:r>
              <a:rPr lang="en-US" altLang="zh-CN" smtClean="0"/>
              <a:t>SimpleDateFormat sdf = new SimpleDateFormat("yyyy-MM-dd HH:mm:ss"); </a:t>
            </a:r>
          </a:p>
          <a:p>
            <a:pPr lvl="1"/>
            <a:r>
              <a:rPr lang="en-US" altLang="zh-CN" smtClean="0"/>
              <a:t>String str = sdf.format(timeStamp); </a:t>
            </a:r>
          </a:p>
          <a:p>
            <a:pPr>
              <a:buNone/>
            </a:pPr>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a:t>
            </a:r>
            <a:r>
              <a:rPr lang="en-US" altLang="zh-CN" smtClean="0"/>
              <a:t>JDBC</a:t>
            </a:r>
            <a:r>
              <a:rPr lang="zh-CN" altLang="en-US" smtClean="0"/>
              <a:t>应用</a:t>
            </a:r>
            <a:endParaRPr lang="zh-CN" altLang="en-US"/>
          </a:p>
        </p:txBody>
      </p:sp>
      <p:sp>
        <p:nvSpPr>
          <p:cNvPr id="3" name="文本占位符 2"/>
          <p:cNvSpPr>
            <a:spLocks noGrp="1"/>
          </p:cNvSpPr>
          <p:nvPr>
            <p:ph type="body" sz="half" idx="1"/>
          </p:nvPr>
        </p:nvSpPr>
        <p:spPr>
          <a:xfrm>
            <a:off x="457120" y="990370"/>
            <a:ext cx="8219336" cy="4814893"/>
          </a:xfrm>
        </p:spPr>
        <p:txBody>
          <a:bodyPr/>
          <a:lstStyle/>
          <a:p>
            <a:r>
              <a:rPr lang="en-US" altLang="zh-CN" sz="2800" smtClean="0"/>
              <a:t>JDBC</a:t>
            </a:r>
            <a:r>
              <a:rPr lang="zh-CN" altLang="en-US" sz="2800" smtClean="0"/>
              <a:t>日期时间处理</a:t>
            </a:r>
            <a:endParaRPr lang="en-US" altLang="zh-CN" smtClean="0"/>
          </a:p>
          <a:p>
            <a:r>
              <a:rPr lang="en-US" altLang="zh-CN" smtClean="0"/>
              <a:t>java.sql.Timestamp</a:t>
            </a:r>
            <a:r>
              <a:rPr lang="zh-CN" altLang="en-US" smtClean="0"/>
              <a:t>如何转换为</a:t>
            </a:r>
            <a:r>
              <a:rPr lang="en-US" altLang="zh-CN" smtClean="0"/>
              <a:t>java.util.Date</a:t>
            </a:r>
          </a:p>
          <a:p>
            <a:pPr lvl="1"/>
            <a:r>
              <a:rPr lang="en-US" altLang="zh-CN" smtClean="0"/>
              <a:t>java.sql.Timestamp</a:t>
            </a:r>
            <a:r>
              <a:rPr lang="zh-CN" altLang="en-US" smtClean="0"/>
              <a:t>是</a:t>
            </a:r>
            <a:r>
              <a:rPr lang="en-US" altLang="zh-CN" smtClean="0"/>
              <a:t>java.util.Date</a:t>
            </a:r>
            <a:r>
              <a:rPr lang="zh-CN" altLang="en-US" smtClean="0"/>
              <a:t>的子类，不需要做任何转换直接赋值即可： </a:t>
            </a:r>
            <a:endParaRPr lang="en-US" altLang="zh-CN" smtClean="0"/>
          </a:p>
          <a:p>
            <a:pPr lvl="1"/>
            <a:r>
              <a:rPr lang="en-US" altLang="zh-CN" smtClean="0"/>
              <a:t>java.sql.Timestamp ts; </a:t>
            </a:r>
          </a:p>
          <a:p>
            <a:pPr lvl="1"/>
            <a:r>
              <a:rPr lang="en-US" altLang="zh-CN" smtClean="0"/>
              <a:t>java.util.Date utilDate; </a:t>
            </a:r>
          </a:p>
          <a:p>
            <a:pPr lvl="1"/>
            <a:r>
              <a:rPr lang="en-US" altLang="zh-CN" smtClean="0"/>
              <a:t>utilDate = ts; </a:t>
            </a:r>
          </a:p>
          <a:p>
            <a:r>
              <a:rPr lang="en-US" altLang="zh-CN" smtClean="0"/>
              <a:t>java.util.Date</a:t>
            </a:r>
            <a:r>
              <a:rPr lang="zh-CN" altLang="en-US" smtClean="0"/>
              <a:t>如何转换为</a:t>
            </a:r>
            <a:r>
              <a:rPr lang="en-US" altLang="zh-CN" smtClean="0"/>
              <a:t>java.sql.Timestamp</a:t>
            </a:r>
          </a:p>
          <a:p>
            <a:pPr lvl="1"/>
            <a:r>
              <a:rPr lang="en-US" altLang="zh-CN" smtClean="0"/>
              <a:t>java.util.Date</a:t>
            </a:r>
            <a:r>
              <a:rPr lang="zh-CN" altLang="en-US" smtClean="0"/>
              <a:t>是</a:t>
            </a:r>
            <a:r>
              <a:rPr lang="en-US" altLang="zh-CN" smtClean="0"/>
              <a:t>java.sql.Timestamp</a:t>
            </a:r>
            <a:r>
              <a:rPr lang="zh-CN" altLang="en-US" smtClean="0"/>
              <a:t>的父类，要这样转换： </a:t>
            </a:r>
            <a:endParaRPr lang="en-US" altLang="zh-CN" smtClean="0"/>
          </a:p>
          <a:p>
            <a:pPr lvl="1"/>
            <a:r>
              <a:rPr lang="en-US" altLang="zh-CN" smtClean="0"/>
              <a:t>java.sql.Timestamp ts; </a:t>
            </a:r>
          </a:p>
          <a:p>
            <a:pPr lvl="1"/>
            <a:r>
              <a:rPr lang="en-US" altLang="zh-CN" smtClean="0"/>
              <a:t>java.util.Date utilDate; </a:t>
            </a:r>
          </a:p>
          <a:p>
            <a:pPr lvl="1"/>
            <a:r>
              <a:rPr lang="en-US" altLang="zh-CN" smtClean="0"/>
              <a:t>ts.setTime(utilDate.getTime());</a:t>
            </a:r>
            <a:br>
              <a:rPr lang="en-US" altLang="zh-CN" smtClean="0"/>
            </a:br>
            <a:r>
              <a:rPr lang="en-US" altLang="zh-CN" smtClean="0"/>
              <a:t> </a:t>
            </a:r>
          </a:p>
          <a:p>
            <a:endParaRPr lang="en-US" altLang="zh-CN" smtClean="0"/>
          </a:p>
          <a:p>
            <a:endParaRPr lang="en-US" altLang="zh-CN" smtClean="0"/>
          </a:p>
          <a:p>
            <a:endParaRPr lang="en-US" altLang="zh-CN" smtClean="0"/>
          </a:p>
          <a:p>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
            </a:r>
            <a:br>
              <a:rPr lang="en-US" altLang="zh-CN" dirty="0" smtClean="0"/>
            </a:br>
            <a:endParaRPr lang="zh-CN" altLang="en-US" dirty="0"/>
          </a:p>
        </p:txBody>
      </p:sp>
      <p:sp>
        <p:nvSpPr>
          <p:cNvPr id="3" name="文本占位符 2"/>
          <p:cNvSpPr>
            <a:spLocks noGrp="1"/>
          </p:cNvSpPr>
          <p:nvPr>
            <p:ph type="body" sz="half" idx="1"/>
          </p:nvPr>
        </p:nvSpPr>
        <p:spPr>
          <a:xfrm>
            <a:off x="457120" y="990371"/>
            <a:ext cx="8219336" cy="4383660"/>
          </a:xfrm>
        </p:spPr>
        <p:txBody>
          <a:bodyPr/>
          <a:lstStyle/>
          <a:p>
            <a:r>
              <a:rPr lang="en-US" altLang="zh-CN" dirty="0" smtClean="0"/>
              <a:t>1</a:t>
            </a:r>
            <a:r>
              <a:rPr lang="zh-CN" altLang="en-US" dirty="0" smtClean="0"/>
              <a:t>、下面用来创建数据库连接的接口是：</a:t>
            </a:r>
            <a:r>
              <a:rPr lang="en-US" dirty="0" smtClean="0"/>
              <a:t>___________</a:t>
            </a:r>
            <a:r>
              <a:rPr lang="zh-CN" altLang="en-US" dirty="0" smtClean="0"/>
              <a:t>。</a:t>
            </a:r>
          </a:p>
          <a:p>
            <a:pPr lvl="1"/>
            <a:r>
              <a:rPr lang="en-US" dirty="0" smtClean="0"/>
              <a:t>A</a:t>
            </a:r>
            <a:r>
              <a:rPr lang="zh-CN" altLang="en-US" dirty="0" smtClean="0"/>
              <a:t>）</a:t>
            </a:r>
            <a:r>
              <a:rPr lang="en-US" dirty="0" smtClean="0"/>
              <a:t>Statement                 B</a:t>
            </a:r>
            <a:r>
              <a:rPr lang="zh-CN" altLang="en-US" dirty="0" smtClean="0"/>
              <a:t>）</a:t>
            </a:r>
            <a:r>
              <a:rPr lang="en-US" dirty="0" smtClean="0"/>
              <a:t>ResultSet </a:t>
            </a:r>
            <a:endParaRPr lang="zh-CN" altLang="en-US" dirty="0" smtClean="0"/>
          </a:p>
          <a:p>
            <a:pPr lvl="1"/>
            <a:r>
              <a:rPr lang="en-US" dirty="0" smtClean="0"/>
              <a:t>C</a:t>
            </a:r>
            <a:r>
              <a:rPr lang="zh-CN" altLang="en-US" dirty="0" smtClean="0"/>
              <a:t>）</a:t>
            </a:r>
            <a:r>
              <a:rPr lang="en-US" dirty="0" smtClean="0"/>
              <a:t>ResultSetMetaData         D</a:t>
            </a:r>
            <a:r>
              <a:rPr lang="zh-CN" altLang="en-US" dirty="0" smtClean="0"/>
              <a:t>）</a:t>
            </a:r>
            <a:r>
              <a:rPr lang="en-US" dirty="0" smtClean="0"/>
              <a:t>PreparedStatement </a:t>
            </a:r>
            <a:endParaRPr lang="zh-CN" altLang="en-US" dirty="0" smtClean="0"/>
          </a:p>
          <a:p>
            <a:pPr lvl="1"/>
            <a:r>
              <a:rPr lang="en-US" dirty="0" smtClean="0"/>
              <a:t>E</a:t>
            </a:r>
            <a:r>
              <a:rPr lang="zh-CN" altLang="en-US" dirty="0" smtClean="0"/>
              <a:t>）</a:t>
            </a:r>
            <a:r>
              <a:rPr lang="en-US" dirty="0" smtClean="0"/>
              <a:t>Connection </a:t>
            </a:r>
            <a:endParaRPr lang="zh-CN" altLang="en-US" dirty="0" smtClean="0"/>
          </a:p>
          <a:p>
            <a:r>
              <a:rPr lang="en-US" altLang="zh-CN" dirty="0" smtClean="0"/>
              <a:t>2</a:t>
            </a:r>
            <a:r>
              <a:rPr lang="zh-CN" altLang="en-US" dirty="0" smtClean="0"/>
              <a:t>、下面用来得到数据集的接口是：</a:t>
            </a:r>
            <a:r>
              <a:rPr lang="en-US" dirty="0" smtClean="0"/>
              <a:t>___________</a:t>
            </a:r>
            <a:r>
              <a:rPr lang="zh-CN" altLang="en-US" dirty="0" smtClean="0"/>
              <a:t>。</a:t>
            </a:r>
            <a:r>
              <a:rPr lang="en-US" dirty="0" smtClean="0"/>
              <a:t> </a:t>
            </a:r>
            <a:endParaRPr lang="zh-CN" altLang="en-US" dirty="0" smtClean="0"/>
          </a:p>
          <a:p>
            <a:pPr lvl="1"/>
            <a:r>
              <a:rPr lang="en-US" dirty="0" smtClean="0"/>
              <a:t>A</a:t>
            </a:r>
            <a:r>
              <a:rPr lang="zh-CN" altLang="en-US" dirty="0" smtClean="0"/>
              <a:t>）</a:t>
            </a:r>
            <a:r>
              <a:rPr lang="en-US" dirty="0" smtClean="0"/>
              <a:t>Statement                  B</a:t>
            </a:r>
            <a:r>
              <a:rPr lang="zh-CN" altLang="en-US" dirty="0" smtClean="0"/>
              <a:t>）</a:t>
            </a:r>
            <a:r>
              <a:rPr lang="en-US" dirty="0" smtClean="0"/>
              <a:t>ResultSet </a:t>
            </a:r>
            <a:endParaRPr lang="zh-CN" altLang="en-US" dirty="0" smtClean="0"/>
          </a:p>
          <a:p>
            <a:pPr lvl="1"/>
            <a:r>
              <a:rPr lang="en-US" dirty="0" smtClean="0"/>
              <a:t>C</a:t>
            </a:r>
            <a:r>
              <a:rPr lang="zh-CN" altLang="en-US" dirty="0" smtClean="0"/>
              <a:t>）</a:t>
            </a:r>
            <a:r>
              <a:rPr lang="en-US" dirty="0" smtClean="0"/>
              <a:t>ResultSetMetaData          D</a:t>
            </a:r>
            <a:r>
              <a:rPr lang="zh-CN" altLang="en-US" dirty="0" smtClean="0"/>
              <a:t>）</a:t>
            </a:r>
            <a:r>
              <a:rPr lang="en-US" dirty="0" smtClean="0"/>
              <a:t>PreparedStatement </a:t>
            </a:r>
            <a:endParaRPr lang="zh-CN" altLang="en-US" dirty="0" smtClean="0"/>
          </a:p>
          <a:p>
            <a:pPr lvl="1"/>
            <a:r>
              <a:rPr lang="en-US" dirty="0" smtClean="0"/>
              <a:t>E</a:t>
            </a:r>
            <a:r>
              <a:rPr lang="zh-CN" altLang="en-US" dirty="0" smtClean="0"/>
              <a:t>）</a:t>
            </a:r>
            <a:r>
              <a:rPr lang="en-US" dirty="0" smtClean="0"/>
              <a:t>Connection </a:t>
            </a:r>
          </a:p>
          <a:p>
            <a:pPr lvl="1"/>
            <a:endParaRPr lang="zh-CN" altLang="en-US" dirty="0" smtClean="0"/>
          </a:p>
          <a:p>
            <a:r>
              <a:rPr lang="en-US" dirty="0" smtClean="0"/>
              <a:t>3</a:t>
            </a:r>
            <a:r>
              <a:rPr lang="zh-CN" altLang="en-US" dirty="0" smtClean="0"/>
              <a:t>、</a:t>
            </a:r>
            <a:r>
              <a:rPr lang="en-US" dirty="0" smtClean="0"/>
              <a:t>JDBC</a:t>
            </a:r>
            <a:r>
              <a:rPr lang="zh-CN" altLang="en-US" dirty="0" smtClean="0"/>
              <a:t>的</a:t>
            </a:r>
            <a:r>
              <a:rPr lang="en-US" dirty="0" smtClean="0"/>
              <a:t>DriverManager</a:t>
            </a:r>
            <a:r>
              <a:rPr lang="zh-CN" altLang="en-US" dirty="0" smtClean="0"/>
              <a:t>是用来做什么的？</a:t>
            </a:r>
            <a:endParaRPr lang="en-US" altLang="zh-CN" dirty="0" smtClean="0"/>
          </a:p>
          <a:p>
            <a:endParaRPr lang="en-US" altLang="zh-CN" dirty="0" smtClean="0"/>
          </a:p>
          <a:p>
            <a:r>
              <a:rPr lang="en-US" altLang="zh-CN" dirty="0" smtClean="0"/>
              <a:t>4</a:t>
            </a:r>
            <a:r>
              <a:rPr lang="zh-CN" altLang="en-US" dirty="0" smtClean="0"/>
              <a:t>、创建一个</a:t>
            </a:r>
            <a:r>
              <a:rPr lang="en-US" altLang="zh-CN" dirty="0" smtClean="0"/>
              <a:t>User</a:t>
            </a:r>
            <a:r>
              <a:rPr lang="zh-CN" altLang="en-US" dirty="0" smtClean="0"/>
              <a:t>表，包括</a:t>
            </a:r>
            <a:r>
              <a:rPr lang="en-US" altLang="zh-CN" dirty="0" smtClean="0"/>
              <a:t>ID</a:t>
            </a:r>
            <a:r>
              <a:rPr lang="zh-CN" altLang="en-US" dirty="0" smtClean="0"/>
              <a:t>、</a:t>
            </a:r>
            <a:r>
              <a:rPr lang="en-US" altLang="zh-CN" dirty="0" smtClean="0"/>
              <a:t>NAME</a:t>
            </a:r>
            <a:r>
              <a:rPr lang="zh-CN" altLang="en-US" dirty="0" smtClean="0"/>
              <a:t>、</a:t>
            </a:r>
            <a:r>
              <a:rPr lang="en-US" altLang="zh-CN" dirty="0" smtClean="0"/>
              <a:t>AGE</a:t>
            </a:r>
            <a:r>
              <a:rPr lang="zh-CN" altLang="en-US" dirty="0" smtClean="0"/>
              <a:t>、</a:t>
            </a:r>
            <a:r>
              <a:rPr lang="en-US" altLang="zh-CN" dirty="0" smtClean="0"/>
              <a:t>BIRTHDATE</a:t>
            </a:r>
            <a:r>
              <a:rPr lang="zh-CN" altLang="en-US" dirty="0" smtClean="0"/>
              <a:t>四个字段，并通过</a:t>
            </a:r>
            <a:r>
              <a:rPr lang="en-US" altLang="zh-CN" dirty="0" smtClean="0"/>
              <a:t>JDBC</a:t>
            </a:r>
            <a:r>
              <a:rPr lang="zh-CN" altLang="en-US" dirty="0" smtClean="0"/>
              <a:t>对其进行</a:t>
            </a:r>
            <a:r>
              <a:rPr lang="en-US" altLang="zh-CN" dirty="0" smtClean="0"/>
              <a:t>insert</a:t>
            </a:r>
            <a:r>
              <a:rPr lang="zh-CN" altLang="en-US" dirty="0" smtClean="0"/>
              <a:t>、</a:t>
            </a:r>
            <a:r>
              <a:rPr lang="en-US" altLang="zh-CN" dirty="0" smtClean="0"/>
              <a:t>delete</a:t>
            </a:r>
            <a:r>
              <a:rPr lang="zh-CN" altLang="en-US" dirty="0" smtClean="0"/>
              <a:t>、</a:t>
            </a:r>
            <a:r>
              <a:rPr lang="en-US" altLang="zh-CN" dirty="0" smtClean="0"/>
              <a:t>update</a:t>
            </a:r>
            <a:r>
              <a:rPr lang="zh-CN" altLang="en-US" dirty="0" smtClean="0"/>
              <a:t>、</a:t>
            </a:r>
            <a:r>
              <a:rPr lang="en-US" altLang="zh-CN" dirty="0" smtClean="0"/>
              <a:t>select</a:t>
            </a:r>
            <a:r>
              <a:rPr lang="zh-CN" altLang="en-US" dirty="0" smtClean="0"/>
              <a:t>操作</a:t>
            </a:r>
          </a:p>
          <a:p>
            <a:r>
              <a:rPr lang="en-US" dirty="0" smtClean="0"/>
              <a:t> </a:t>
            </a:r>
            <a:endParaRPr lang="zh-CN" altLang="en-US" dirty="0" smtClean="0"/>
          </a:p>
          <a:p>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3946" y="274575"/>
            <a:ext cx="8159921" cy="595174"/>
          </a:xfrm>
        </p:spPr>
        <p:txBody>
          <a:bodyPr/>
          <a:lstStyle/>
          <a:p>
            <a:r>
              <a:rPr lang="en-US" altLang="zh-CN" smtClean="0"/>
              <a:t>PreparedStatement</a:t>
            </a:r>
            <a:endParaRPr lang="zh-CN" altLang="en-US"/>
          </a:p>
        </p:txBody>
      </p:sp>
      <p:sp>
        <p:nvSpPr>
          <p:cNvPr id="384003" name="Rectangle 3"/>
          <p:cNvSpPr>
            <a:spLocks noGrp="1" noChangeArrowheads="1"/>
          </p:cNvSpPr>
          <p:nvPr>
            <p:ph idx="1"/>
          </p:nvPr>
        </p:nvSpPr>
        <p:spPr>
          <a:xfrm>
            <a:off x="683568" y="1268760"/>
            <a:ext cx="7704387" cy="4128131"/>
          </a:xfrm>
          <a:noFill/>
          <a:ln/>
        </p:spPr>
        <p:txBody>
          <a:bodyPr lIns="77493" tIns="38747" rIns="77493" bIns="38747"/>
          <a:lstStyle/>
          <a:p>
            <a:pPr marL="407906" indent="-407906"/>
            <a:r>
              <a:rPr lang="en-US" altLang="zh-CN" smtClean="0"/>
              <a:t>PreparedStatement</a:t>
            </a:r>
            <a:r>
              <a:rPr lang="zh-CN" altLang="en-US" smtClean="0"/>
              <a:t>接口</a:t>
            </a:r>
            <a:endParaRPr lang="en-US" altLang="zh-CN" smtClean="0"/>
          </a:p>
          <a:p>
            <a:pPr marL="807956" lvl="1" indent="-407906"/>
            <a:r>
              <a:rPr lang="en-US" altLang="zh-CN" smtClean="0"/>
              <a:t>PreparedStatement</a:t>
            </a:r>
            <a:r>
              <a:rPr lang="zh-CN" altLang="en-US" smtClean="0"/>
              <a:t>接口是</a:t>
            </a:r>
            <a:r>
              <a:rPr lang="en-US" altLang="zh-CN" smtClean="0"/>
              <a:t>Statement</a:t>
            </a:r>
            <a:r>
              <a:rPr lang="zh-CN" altLang="en-US" smtClean="0"/>
              <a:t>接口的子接口，</a:t>
            </a:r>
            <a:r>
              <a:rPr lang="zh-CN" altLang="en-US"/>
              <a:t>允许使用不同的参数多次执行同样的 </a:t>
            </a:r>
            <a:r>
              <a:rPr lang="en-US" altLang="zh-CN"/>
              <a:t>SQL </a:t>
            </a:r>
            <a:r>
              <a:rPr lang="zh-CN" altLang="en-US"/>
              <a:t>语句。</a:t>
            </a:r>
          </a:p>
          <a:p>
            <a:pPr marL="807956" lvl="1" indent="-407906"/>
            <a:r>
              <a:rPr lang="en-US" altLang="zh-CN" smtClean="0"/>
              <a:t>Connection</a:t>
            </a:r>
            <a:r>
              <a:rPr lang="zh-CN" altLang="en-US" smtClean="0"/>
              <a:t>接口提</a:t>
            </a:r>
            <a:r>
              <a:rPr lang="zh-CN" altLang="en-US"/>
              <a:t>供创建</a:t>
            </a:r>
            <a:r>
              <a:rPr lang="en-US" altLang="zh-CN" err="1"/>
              <a:t>PreparedStatement</a:t>
            </a:r>
            <a:r>
              <a:rPr lang="zh-CN" altLang="en-US"/>
              <a:t>对象的方法，可指定</a:t>
            </a:r>
            <a:r>
              <a:rPr lang="en-US" altLang="zh-CN"/>
              <a:t>SQL</a:t>
            </a:r>
            <a:r>
              <a:rPr lang="zh-CN" altLang="en-US"/>
              <a:t>语句：</a:t>
            </a:r>
          </a:p>
        </p:txBody>
      </p:sp>
      <p:sp>
        <p:nvSpPr>
          <p:cNvPr id="384005" name="Rectangle 5"/>
          <p:cNvSpPr>
            <a:spLocks noChangeArrowheads="1"/>
          </p:cNvSpPr>
          <p:nvPr/>
        </p:nvSpPr>
        <p:spPr bwMode="auto">
          <a:xfrm>
            <a:off x="1332888" y="3501008"/>
            <a:ext cx="6623488" cy="864987"/>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2100" b="1" err="1">
                <a:latin typeface="Times New Roman" pitchFamily="18" charset="0"/>
              </a:rPr>
              <a:t>PreparedStatement</a:t>
            </a:r>
            <a:r>
              <a:rPr lang="en-US" altLang="zh-CN" sz="2100" b="1">
                <a:latin typeface="Times New Roman" pitchFamily="18" charset="0"/>
              </a:rPr>
              <a:t> </a:t>
            </a:r>
            <a:r>
              <a:rPr lang="en-US" altLang="zh-CN" sz="2100" b="1" err="1">
                <a:latin typeface="Times New Roman" pitchFamily="18" charset="0"/>
              </a:rPr>
              <a:t>prepareStatement</a:t>
            </a:r>
            <a:r>
              <a:rPr lang="en-US" altLang="zh-CN" sz="2100" b="1">
                <a:latin typeface="Times New Roman" pitchFamily="18" charset="0"/>
              </a:rPr>
              <a:t>(String </a:t>
            </a:r>
            <a:r>
              <a:rPr lang="en-US" altLang="zh-CN" sz="2100" b="1" err="1">
                <a:latin typeface="Times New Roman" pitchFamily="18" charset="0"/>
              </a:rPr>
              <a:t>sql</a:t>
            </a:r>
            <a:r>
              <a:rPr lang="en-US" altLang="zh-CN" sz="2100" b="1">
                <a:latin typeface="Times New Roman" pitchFamily="18" charset="0"/>
              </a:rPr>
              <a:t>) </a:t>
            </a:r>
          </a:p>
          <a:p>
            <a:pPr algn="l" defTabSz="784068"/>
            <a:r>
              <a:rPr lang="en-US" altLang="zh-CN" sz="2100" b="1">
                <a:latin typeface="Times New Roman" pitchFamily="18" charset="0"/>
              </a:rPr>
              <a:t>			throws </a:t>
            </a:r>
            <a:r>
              <a:rPr lang="en-US" altLang="zh-CN" sz="2100" b="1" err="1">
                <a:latin typeface="Times New Roman" pitchFamily="18" charset="0"/>
              </a:rPr>
              <a:t>SQLException</a:t>
            </a:r>
            <a:endParaRPr lang="en-US" altLang="zh-CN" sz="2100" b="1">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3946" y="274575"/>
            <a:ext cx="8159921" cy="595174"/>
          </a:xfrm>
        </p:spPr>
        <p:txBody>
          <a:bodyPr/>
          <a:lstStyle/>
          <a:p>
            <a:r>
              <a:rPr lang="en-US" altLang="zh-CN" smtClean="0"/>
              <a:t>PreparedStatement</a:t>
            </a:r>
            <a:endParaRPr lang="zh-CN" altLang="en-US"/>
          </a:p>
        </p:txBody>
      </p:sp>
      <p:sp>
        <p:nvSpPr>
          <p:cNvPr id="385028" name="Rectangle 4"/>
          <p:cNvSpPr>
            <a:spLocks noChangeArrowheads="1"/>
          </p:cNvSpPr>
          <p:nvPr/>
        </p:nvSpPr>
        <p:spPr bwMode="auto">
          <a:xfrm>
            <a:off x="1043608" y="2350380"/>
            <a:ext cx="6912241" cy="2518780"/>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algn="l" defTabSz="784068"/>
            <a:r>
              <a:rPr lang="en-US" altLang="zh-CN" sz="1800" b="1" err="1">
                <a:latin typeface="Times New Roman" pitchFamily="18" charset="0"/>
              </a:rPr>
              <a:t>PreparedStatement</a:t>
            </a:r>
            <a:r>
              <a:rPr lang="en-US" altLang="zh-CN" sz="1800" b="1">
                <a:latin typeface="Times New Roman" pitchFamily="18" charset="0"/>
              </a:rPr>
              <a:t> </a:t>
            </a:r>
            <a:r>
              <a:rPr lang="en-US" altLang="zh-CN" sz="1800" b="1" err="1">
                <a:latin typeface="Times New Roman" pitchFamily="18" charset="0"/>
              </a:rPr>
              <a:t>pstmt</a:t>
            </a:r>
            <a:r>
              <a:rPr lang="en-US" altLang="zh-CN" sz="1800" b="1">
                <a:latin typeface="Times New Roman" pitchFamily="18" charset="0"/>
              </a:rPr>
              <a:t> = </a:t>
            </a:r>
            <a:r>
              <a:rPr lang="en-US" altLang="zh-CN" sz="1800" b="1" err="1">
                <a:latin typeface="Times New Roman" pitchFamily="18" charset="0"/>
              </a:rPr>
              <a:t>con.prepareStatement</a:t>
            </a:r>
            <a:endParaRPr lang="en-US" altLang="zh-CN" sz="1800" b="1">
              <a:latin typeface="Times New Roman" pitchFamily="18" charset="0"/>
            </a:endParaRPr>
          </a:p>
          <a:p>
            <a:pPr algn="l" defTabSz="784068"/>
            <a:r>
              <a:rPr lang="en-US" altLang="zh-CN" sz="1800" b="1">
                <a:latin typeface="Times New Roman" pitchFamily="18" charset="0"/>
              </a:rPr>
              <a:t>	("INSERT INTO EMP VALUES(?,?)");</a:t>
            </a:r>
          </a:p>
          <a:p>
            <a:pPr algn="l" defTabSz="784068"/>
            <a:r>
              <a:rPr lang="en-US" altLang="zh-CN" sz="1800" b="1" err="1">
                <a:latin typeface="Times New Roman" pitchFamily="18" charset="0"/>
              </a:rPr>
              <a:t>pstmt.setInt</a:t>
            </a:r>
            <a:r>
              <a:rPr lang="en-US" altLang="zh-CN" sz="1800" b="1">
                <a:latin typeface="Times New Roman" pitchFamily="18" charset="0"/>
              </a:rPr>
              <a:t>(1,  99);</a:t>
            </a:r>
          </a:p>
          <a:p>
            <a:pPr algn="l" defTabSz="784068"/>
            <a:r>
              <a:rPr lang="en-US" altLang="zh-CN" sz="1800" b="1" err="1">
                <a:latin typeface="Times New Roman" pitchFamily="18" charset="0"/>
              </a:rPr>
              <a:t>pstmt.setString</a:t>
            </a:r>
            <a:r>
              <a:rPr lang="en-US" altLang="zh-CN" sz="1800" b="1">
                <a:latin typeface="Times New Roman" pitchFamily="18" charset="0"/>
              </a:rPr>
              <a:t>(2,  "Tom");</a:t>
            </a:r>
          </a:p>
          <a:p>
            <a:pPr algn="l" defTabSz="784068"/>
            <a:r>
              <a:rPr lang="en-US" altLang="zh-CN" sz="1800" b="1">
                <a:latin typeface="Times New Roman" pitchFamily="18" charset="0"/>
              </a:rPr>
              <a:t> </a:t>
            </a:r>
            <a:r>
              <a:rPr lang="en-US" altLang="zh-CN" sz="1800" b="1" err="1">
                <a:latin typeface="Times New Roman" pitchFamily="18" charset="0"/>
              </a:rPr>
              <a:t>int</a:t>
            </a:r>
            <a:r>
              <a:rPr lang="en-US" altLang="zh-CN" sz="1800" b="1">
                <a:latin typeface="Times New Roman" pitchFamily="18" charset="0"/>
              </a:rPr>
              <a:t> count = </a:t>
            </a:r>
            <a:r>
              <a:rPr lang="en-US" altLang="zh-CN" sz="1800" b="1" err="1">
                <a:latin typeface="Times New Roman" pitchFamily="18" charset="0"/>
              </a:rPr>
              <a:t>pstmt.executeUpdate</a:t>
            </a:r>
            <a:r>
              <a:rPr lang="en-US" altLang="zh-CN" sz="1800" b="1">
                <a:latin typeface="Times New Roman" pitchFamily="18" charset="0"/>
              </a:rPr>
              <a:t>( );</a:t>
            </a:r>
          </a:p>
        </p:txBody>
      </p:sp>
      <p:sp>
        <p:nvSpPr>
          <p:cNvPr id="4" name="Rectangle 3"/>
          <p:cNvSpPr txBox="1">
            <a:spLocks noChangeArrowheads="1"/>
          </p:cNvSpPr>
          <p:nvPr/>
        </p:nvSpPr>
        <p:spPr bwMode="auto">
          <a:xfrm>
            <a:off x="683568" y="1268760"/>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marR="0" lvl="0" indent="-407906"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endPar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a:p>
            <a:pPr marL="865106" lvl="1" indent="-407906" algn="l" eaLnBrk="0" fontAlgn="base" hangingPunct="0">
              <a:buClr>
                <a:srgbClr val="777777"/>
              </a:buClr>
              <a:buSzPct val="85000"/>
              <a:buFontTx/>
              <a:buChar char="•"/>
            </a:pPr>
            <a:r>
              <a:rPr lang="zh-CN" altLang="en-US" sz="2800" smtClean="0"/>
              <a:t>示例</a:t>
            </a:r>
            <a:endPar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121" y="274575"/>
            <a:ext cx="8229759" cy="547560"/>
          </a:xfrm>
        </p:spPr>
        <p:txBody>
          <a:bodyPr/>
          <a:lstStyle/>
          <a:p>
            <a:r>
              <a:rPr lang="en-US" altLang="zh-CN" smtClean="0"/>
              <a:t>PreparedStatement</a:t>
            </a:r>
            <a:endParaRPr lang="zh-CN" altLang="en-US"/>
          </a:p>
        </p:txBody>
      </p:sp>
      <p:graphicFrame>
        <p:nvGraphicFramePr>
          <p:cNvPr id="381995" name="Group 43"/>
          <p:cNvGraphicFramePr>
            <a:graphicFrameLocks noGrp="1"/>
          </p:cNvGraphicFramePr>
          <p:nvPr>
            <p:ph type="tbl" idx="1"/>
          </p:nvPr>
        </p:nvGraphicFramePr>
        <p:xfrm>
          <a:off x="684094" y="1891438"/>
          <a:ext cx="7769462" cy="4057842"/>
        </p:xfrm>
        <a:graphic>
          <a:graphicData uri="http://schemas.openxmlformats.org/drawingml/2006/table">
            <a:tbl>
              <a:tblPr/>
              <a:tblGrid>
                <a:gridCol w="2226875"/>
                <a:gridCol w="5542587"/>
              </a:tblGrid>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setASCIIStream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LONGVARCHAR produced by an ASCII stream</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setBigDecimal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NUMERIC</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setBinaryStream</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LONGVARBINARY</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setBoolean</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setByte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TINYINT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23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setBytes</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VARBINARY or LONGVARBINARY</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(depending on the size relative to</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the limits on VARBINARY)</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setDate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DATE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885">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setDouble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DOUBLE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683568" y="1196752"/>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lvl="0" indent="-407906" algn="l" eaLnBrk="0" fontAlgn="base" hangingPunct="0">
              <a:buClr>
                <a:srgbClr val="777777"/>
              </a:buClr>
              <a:buSzPct val="85000"/>
              <a:buFontTx/>
              <a:buChar cha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r>
              <a:rPr lang="en-US" altLang="zh-CN" sz="2800" smtClean="0"/>
              <a:t>setXxx </a:t>
            </a:r>
            <a:r>
              <a:rPr lang="zh-CN" altLang="en-US" sz="2800" smtClean="0"/>
              <a:t>方法</a:t>
            </a:r>
            <a:endPar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121" y="274575"/>
            <a:ext cx="8229759" cy="547560"/>
          </a:xfrm>
        </p:spPr>
        <p:txBody>
          <a:bodyPr/>
          <a:lstStyle/>
          <a:p>
            <a:r>
              <a:rPr lang="en-US" altLang="zh-CN" smtClean="0"/>
              <a:t>PreparedStatement</a:t>
            </a:r>
            <a:endParaRPr lang="zh-CN" altLang="en-US"/>
          </a:p>
        </p:txBody>
      </p:sp>
      <p:graphicFrame>
        <p:nvGraphicFramePr>
          <p:cNvPr id="383022" name="Group 46"/>
          <p:cNvGraphicFramePr>
            <a:graphicFrameLocks noGrp="1"/>
          </p:cNvGraphicFramePr>
          <p:nvPr>
            <p:ph type="tbl" idx="1"/>
          </p:nvPr>
        </p:nvGraphicFramePr>
        <p:xfrm>
          <a:off x="684094" y="1580308"/>
          <a:ext cx="7769463" cy="4440980"/>
        </p:xfrm>
        <a:graphic>
          <a:graphicData uri="http://schemas.openxmlformats.org/drawingml/2006/table">
            <a:tbl>
              <a:tblPr/>
              <a:tblGrid>
                <a:gridCol w="1652300"/>
                <a:gridCol w="6117163"/>
              </a:tblGrid>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Method</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1" i="0" u="none" strike="noStrike" cap="none" normalizeH="0" baseline="0" smtClean="0">
                          <a:ln>
                            <a:noFill/>
                          </a:ln>
                          <a:solidFill>
                            <a:srgbClr val="003366"/>
                          </a:solidFill>
                          <a:effectLst/>
                          <a:latin typeface="Times New Roman" pitchFamily="18" charset="0"/>
                          <a:ea typeface="宋体" charset="-122"/>
                        </a:rPr>
                        <a:t>SQL Type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setFloat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FLOAT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setInt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INTEGER</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setLong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BIGINT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setNull</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NULL</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05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setObject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The given object that is converted to the target SQL type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before being sent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setShort</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SMALLINT</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050">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setString</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VARCHAR or LONGVARCHAR (depending on the size </a:t>
                      </a:r>
                    </a:p>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relative to the driver’s limits on VARCHAR)</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setTime</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TIME</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1057">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setTimestamp</a:t>
                      </a:r>
                    </a:p>
                  </a:txBody>
                  <a:tcPr marL="78342" marR="78342" marT="39169" marB="391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777777"/>
                        </a:buClr>
                        <a:buSzPct val="85000"/>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rPr>
                        <a:t>TIMESTAMP</a:t>
                      </a:r>
                    </a:p>
                  </a:txBody>
                  <a:tcPr marL="78342" marR="78342" marT="39169" marB="391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txBox="1">
            <a:spLocks noChangeArrowheads="1"/>
          </p:cNvSpPr>
          <p:nvPr/>
        </p:nvSpPr>
        <p:spPr bwMode="auto">
          <a:xfrm>
            <a:off x="539552" y="980728"/>
            <a:ext cx="7704387" cy="4128131"/>
          </a:xfrm>
          <a:prstGeom prst="rect">
            <a:avLst/>
          </a:prstGeom>
          <a:noFill/>
          <a:ln w="9525">
            <a:noFill/>
            <a:miter lim="800000"/>
            <a:headEnd/>
            <a:tailEnd/>
          </a:ln>
        </p:spPr>
        <p:txBody>
          <a:bodyPr vert="horz" wrap="square" lIns="77493" tIns="38747" rIns="77493" bIns="38747" numCol="1" anchor="t" anchorCtr="0" compatLnSpc="1">
            <a:prstTxWarp prst="textNoShape">
              <a:avLst/>
            </a:prstTxWarp>
          </a:bodyPr>
          <a:lstStyle/>
          <a:p>
            <a:pPr marL="407906" lvl="0" indent="-407906" algn="l" eaLnBrk="0" fontAlgn="base" hangingPunct="0">
              <a:buClr>
                <a:srgbClr val="777777"/>
              </a:buClr>
              <a:buSzPct val="85000"/>
              <a:buFontTx/>
              <a:buChar cha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PreparedStatement</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接口</a:t>
            </a:r>
            <a:r>
              <a:rPr lang="en-US" altLang="zh-CN" sz="2800" smtClean="0"/>
              <a:t>setXxx </a:t>
            </a:r>
            <a:r>
              <a:rPr lang="zh-CN" altLang="en-US" sz="2800" smtClean="0"/>
              <a:t>方法</a:t>
            </a:r>
            <a:endPar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121" y="274575"/>
            <a:ext cx="8229759" cy="595174"/>
          </a:xfrm>
        </p:spPr>
        <p:txBody>
          <a:bodyPr/>
          <a:lstStyle/>
          <a:p>
            <a:r>
              <a:rPr lang="en-US" altLang="zh-CN" smtClean="0"/>
              <a:t>PreparedStatement</a:t>
            </a:r>
            <a:endParaRPr lang="zh-CN" altLang="en-US"/>
          </a:p>
        </p:txBody>
      </p:sp>
      <p:sp>
        <p:nvSpPr>
          <p:cNvPr id="386051" name="Rectangle 3"/>
          <p:cNvSpPr>
            <a:spLocks noGrp="1" noChangeArrowheads="1"/>
          </p:cNvSpPr>
          <p:nvPr>
            <p:ph type="body" sz="half" idx="1"/>
          </p:nvPr>
        </p:nvSpPr>
        <p:spPr>
          <a:xfrm>
            <a:off x="611560" y="1124744"/>
            <a:ext cx="7699626" cy="4343981"/>
          </a:xfrm>
        </p:spPr>
        <p:txBody>
          <a:bodyPr/>
          <a:lstStyle/>
          <a:p>
            <a:pPr marL="407906" lvl="0" indent="-407906"/>
            <a:r>
              <a:rPr lang="en-US" altLang="zh-CN" sz="2800" smtClean="0"/>
              <a:t>PreparedStatement</a:t>
            </a:r>
            <a:r>
              <a:rPr lang="zh-CN" altLang="en-US" sz="2800" smtClean="0"/>
              <a:t>接口</a:t>
            </a:r>
            <a:r>
              <a:rPr lang="en-US" altLang="zh-CN" sz="2800" smtClean="0"/>
              <a:t>setXxx </a:t>
            </a:r>
            <a:r>
              <a:rPr lang="zh-CN" altLang="en-US" sz="2800" smtClean="0"/>
              <a:t>方法</a:t>
            </a:r>
          </a:p>
          <a:p>
            <a:pPr marL="807956" lvl="1" indent="-407906"/>
            <a:r>
              <a:rPr lang="zh-CN" altLang="en-US" smtClean="0"/>
              <a:t>示例</a:t>
            </a:r>
            <a:endParaRPr lang="en-US" altLang="zh-CN" smtClean="0"/>
          </a:p>
          <a:p>
            <a:pPr marL="807956" lvl="1" indent="-407906"/>
            <a:r>
              <a:rPr lang="zh-CN" altLang="en-US" smtClean="0"/>
              <a:t>修</a:t>
            </a:r>
            <a:r>
              <a:rPr lang="zh-CN" altLang="en-US"/>
              <a:t>改 </a:t>
            </a:r>
            <a:r>
              <a:rPr lang="en-US" altLang="zh-CN" err="1"/>
              <a:t>JdbcOracleTest</a:t>
            </a:r>
            <a:r>
              <a:rPr lang="en-US" altLang="zh-CN"/>
              <a:t> </a:t>
            </a:r>
            <a:r>
              <a:rPr lang="zh-CN" altLang="en-US"/>
              <a:t>类代码，尝试使用 </a:t>
            </a:r>
            <a:r>
              <a:rPr lang="en-US" altLang="zh-CN" err="1"/>
              <a:t>PreparedStatement</a:t>
            </a:r>
            <a:r>
              <a:rPr lang="en-US" altLang="zh-CN"/>
              <a:t> </a:t>
            </a:r>
            <a:r>
              <a:rPr lang="zh-CN" altLang="en-US"/>
              <a:t>类发送 </a:t>
            </a:r>
            <a:r>
              <a:rPr lang="en-US" altLang="zh-CN"/>
              <a:t>SQL </a:t>
            </a:r>
            <a:r>
              <a:rPr lang="zh-CN" altLang="en-US"/>
              <a:t>命令，实现对数据库的操作。</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3947" y="274575"/>
            <a:ext cx="8366260" cy="949105"/>
          </a:xfrm>
        </p:spPr>
        <p:txBody>
          <a:bodyPr/>
          <a:lstStyle/>
          <a:p>
            <a:r>
              <a:rPr lang="en-US" altLang="zh-CN" smtClean="0"/>
              <a:t>PreparedStatement</a:t>
            </a:r>
            <a:endParaRPr lang="zh-CN" altLang="en-US"/>
          </a:p>
        </p:txBody>
      </p:sp>
      <p:sp>
        <p:nvSpPr>
          <p:cNvPr id="389123" name="Rectangle 3"/>
          <p:cNvSpPr>
            <a:spLocks noGrp="1" noChangeArrowheads="1"/>
          </p:cNvSpPr>
          <p:nvPr>
            <p:ph idx="1"/>
          </p:nvPr>
        </p:nvSpPr>
        <p:spPr>
          <a:xfrm>
            <a:off x="755576" y="1340768"/>
            <a:ext cx="7704387" cy="4128131"/>
          </a:xfrm>
          <a:noFill/>
          <a:ln/>
        </p:spPr>
        <p:txBody>
          <a:bodyPr lIns="77493" tIns="38747" rIns="77493" bIns="38747"/>
          <a:lstStyle/>
          <a:p>
            <a:pPr marL="407906" indent="-407906"/>
            <a:r>
              <a:rPr lang="en-US" altLang="zh-CN" smtClean="0"/>
              <a:t>PreparedStatement</a:t>
            </a:r>
            <a:r>
              <a:rPr lang="zh-CN" altLang="en-US" smtClean="0"/>
              <a:t>接口优点：  </a:t>
            </a:r>
            <a:endParaRPr lang="zh-CN" altLang="en-US"/>
          </a:p>
          <a:p>
            <a:pPr marL="795179" lvl="1" indent="-338070"/>
            <a:r>
              <a:rPr lang="zh-CN" altLang="en-US"/>
              <a:t>可动态设置参数</a:t>
            </a:r>
          </a:p>
          <a:p>
            <a:pPr marL="795179" lvl="1" indent="-338070"/>
            <a:r>
              <a:rPr lang="zh-CN" altLang="en-US"/>
              <a:t>增加了预编译功能</a:t>
            </a:r>
          </a:p>
          <a:p>
            <a:pPr marL="795179" lvl="1" indent="-338070"/>
            <a:r>
              <a:rPr lang="zh-CN" altLang="en-US"/>
              <a:t>提高执行速度</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graphicFrame>
        <p:nvGraphicFramePr>
          <p:cNvPr id="4" name="表格 3"/>
          <p:cNvGraphicFramePr>
            <a:graphicFrameLocks noGrp="1"/>
          </p:cNvGraphicFramePr>
          <p:nvPr/>
        </p:nvGraphicFramePr>
        <p:xfrm>
          <a:off x="611559" y="1200565"/>
          <a:ext cx="7776865" cy="4892731"/>
        </p:xfrm>
        <a:graphic>
          <a:graphicData uri="http://schemas.openxmlformats.org/drawingml/2006/table">
            <a:tbl>
              <a:tblPr/>
              <a:tblGrid>
                <a:gridCol w="1656185"/>
                <a:gridCol w="4319282"/>
                <a:gridCol w="900699"/>
                <a:gridCol w="900699"/>
              </a:tblGrid>
              <a:tr h="230746">
                <a:tc>
                  <a:txBody>
                    <a:bodyPr/>
                    <a:lstStyle/>
                    <a:p>
                      <a:pPr algn="ctr" fontAlgn="ctr"/>
                      <a:r>
                        <a:rPr lang="zh-CN" altLang="en-US" sz="1500" b="1" i="0" u="none" strike="noStrike">
                          <a:solidFill>
                            <a:srgbClr val="000000"/>
                          </a:solidFill>
                          <a:latin typeface="微软雅黑"/>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掌握程度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500" b="1" i="0" u="none" strike="noStrike">
                          <a:solidFill>
                            <a:srgbClr val="000000"/>
                          </a:solidFill>
                          <a:latin typeface="微软雅黑"/>
                        </a:rPr>
                        <a:t>难易程度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30746">
                <a:tc rowSpan="5">
                  <a:txBody>
                    <a:bodyPr/>
                    <a:lstStyle/>
                    <a:p>
                      <a:pPr algn="ctr" fontAlgn="ctr"/>
                      <a:r>
                        <a:rPr lang="en-US" sz="1500" b="0" i="0" u="none" strike="noStrike">
                          <a:latin typeface="宋体"/>
                        </a:rPr>
                        <a:t>JDBC</a:t>
                      </a:r>
                      <a:r>
                        <a:rPr lang="zh-CN" altLang="en-US" sz="1500" b="0" i="0" u="none" strike="noStrike">
                          <a:latin typeface="宋体"/>
                        </a:rPr>
                        <a:t>概述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宋体"/>
                        </a:rPr>
                        <a:t>什么是</a:t>
                      </a:r>
                      <a:r>
                        <a:rPr lang="en-US" sz="1500" b="0" i="0" u="none" strike="noStrike">
                          <a:latin typeface="宋体"/>
                        </a:rPr>
                        <a:t>JDBC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实现的功能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的体系结构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特点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核心接口与类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理解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rowSpan="11">
                  <a:txBody>
                    <a:bodyPr/>
                    <a:lstStyle/>
                    <a:p>
                      <a:pPr algn="ctr" fontAlgn="ctr"/>
                      <a:r>
                        <a:rPr lang="zh-CN" altLang="en-US" sz="1500" b="0" i="0" u="none" strike="noStrike">
                          <a:latin typeface="宋体"/>
                        </a:rPr>
                        <a:t>创建</a:t>
                      </a:r>
                      <a:r>
                        <a:rPr lang="en-US" sz="1500" b="0" i="0" u="none" strike="noStrike">
                          <a:latin typeface="宋体"/>
                        </a:rPr>
                        <a:t>JDBC</a:t>
                      </a:r>
                      <a:r>
                        <a:rPr lang="zh-CN" altLang="en-US" sz="1500" b="0" i="0" u="none" strike="noStrike">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500" b="0" i="0" u="none" strike="noStrike">
                          <a:latin typeface="宋体"/>
                        </a:rPr>
                        <a:t>创建</a:t>
                      </a:r>
                      <a:r>
                        <a:rPr lang="en-US" sz="1500" b="0" i="0" u="none" strike="noStrike">
                          <a:latin typeface="宋体"/>
                        </a:rPr>
                        <a:t>JDBC</a:t>
                      </a:r>
                      <a:r>
                        <a:rPr lang="zh-CN" altLang="en-US" sz="1500" b="0" i="0" u="none" strike="noStrike">
                          <a:latin typeface="宋体"/>
                        </a:rPr>
                        <a:t>应用程序的步骤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数据库驱动程序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加载 </a:t>
                      </a:r>
                      <a:r>
                        <a:rPr lang="en-US" sz="1500" b="0" i="0" u="none" strike="noStrike">
                          <a:latin typeface="宋体"/>
                        </a:rPr>
                        <a:t>JDBC </a:t>
                      </a:r>
                      <a:r>
                        <a:rPr lang="zh-CN" altLang="en-US" sz="1500" b="0" i="0" u="none" strike="noStrike">
                          <a:latin typeface="宋体"/>
                        </a:rPr>
                        <a:t>驱动程序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建立与数据库的连接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获得 </a:t>
                      </a:r>
                      <a:r>
                        <a:rPr lang="en-US" sz="1500" b="0" i="0" u="none" strike="noStrike">
                          <a:latin typeface="宋体"/>
                        </a:rPr>
                        <a:t>Statement </a:t>
                      </a:r>
                      <a:r>
                        <a:rPr lang="zh-CN" altLang="en-US" sz="1500" b="0" i="0" u="none" strike="noStrike">
                          <a:latin typeface="宋体"/>
                        </a:rPr>
                        <a:t>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执行 </a:t>
                      </a:r>
                      <a:r>
                        <a:rPr lang="en-US" sz="1500" b="0" i="0" u="none" strike="noStrike">
                          <a:latin typeface="宋体"/>
                        </a:rPr>
                        <a:t>SQL </a:t>
                      </a:r>
                      <a:r>
                        <a:rPr lang="zh-CN" altLang="en-US" sz="1500" b="0" i="0" u="none" strike="noStrike">
                          <a:latin typeface="宋体"/>
                        </a:rPr>
                        <a:t>语句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操作结果集对象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SQL</a:t>
                      </a:r>
                      <a:r>
                        <a:rPr lang="zh-CN" altLang="en-US" sz="1500" b="0" i="0" u="none" strike="noStrike">
                          <a:latin typeface="宋体"/>
                        </a:rPr>
                        <a:t>类型对应 </a:t>
                      </a:r>
                      <a:r>
                        <a:rPr lang="en-US" sz="1500" b="0" i="0" u="none" strike="noStrike">
                          <a:latin typeface="宋体"/>
                        </a:rPr>
                        <a:t>Java </a:t>
                      </a:r>
                      <a:r>
                        <a:rPr lang="zh-CN" altLang="en-US" sz="1500" b="0" i="0" u="none" strike="noStrike">
                          <a:latin typeface="宋体"/>
                        </a:rPr>
                        <a:t>数据类型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ResultSet</a:t>
                      </a:r>
                      <a:r>
                        <a:rPr lang="zh-CN" altLang="en-US" sz="1500" b="0" i="0" u="none" strike="noStrike">
                          <a:latin typeface="宋体"/>
                        </a:rPr>
                        <a:t>接口的</a:t>
                      </a:r>
                      <a:r>
                        <a:rPr lang="en-US" sz="1500" b="0" i="0" u="none" strike="noStrike">
                          <a:latin typeface="宋体"/>
                        </a:rPr>
                        <a:t>getXxx </a:t>
                      </a:r>
                      <a:r>
                        <a:rPr lang="zh-CN" altLang="en-US" sz="1500" b="0" i="0" u="none" strike="noStrike">
                          <a:latin typeface="宋体"/>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zh-CN" altLang="en-US" sz="1500" b="0" i="0" u="none" strike="noStrike">
                          <a:latin typeface="宋体"/>
                        </a:rPr>
                        <a:t>关闭操作对象及连接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JDBC</a:t>
                      </a:r>
                      <a:r>
                        <a:rPr lang="zh-CN" altLang="en-US" sz="1500" b="0" i="0" u="none" strike="noStrike">
                          <a:latin typeface="宋体"/>
                        </a:rPr>
                        <a:t>日期时间处理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rowSpan="3">
                  <a:txBody>
                    <a:bodyPr/>
                    <a:lstStyle/>
                    <a:p>
                      <a:pPr algn="ctr" fontAlgn="ctr"/>
                      <a:r>
                        <a:rPr lang="en-US" sz="1500" b="0" i="0" u="none" strike="noStrike">
                          <a:latin typeface="宋体"/>
                        </a:rPr>
                        <a:t>PreparedStatement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latin typeface="宋体"/>
                        </a:rPr>
                        <a:t>PreparedStatement</a:t>
                      </a:r>
                      <a:r>
                        <a:rPr lang="zh-CN" altLang="en-US" sz="1500" b="0" i="0" u="none" strike="noStrike">
                          <a:latin typeface="宋体"/>
                        </a:rPr>
                        <a:t>接口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746">
                <a:tc vMerge="1">
                  <a:txBody>
                    <a:bodyPr/>
                    <a:lstStyle/>
                    <a:p>
                      <a:endParaRPr lang="zh-CN" altLang="en-US"/>
                    </a:p>
                  </a:txBody>
                  <a:tcPr/>
                </a:tc>
                <a:tc>
                  <a:txBody>
                    <a:bodyPr/>
                    <a:lstStyle/>
                    <a:p>
                      <a:pPr algn="l" fontAlgn="ctr"/>
                      <a:r>
                        <a:rPr lang="en-US" sz="1500" b="0" i="0" u="none" strike="noStrike">
                          <a:latin typeface="宋体"/>
                        </a:rPr>
                        <a:t>PreparedStatement</a:t>
                      </a:r>
                      <a:r>
                        <a:rPr lang="zh-CN" altLang="en-US" sz="1500" b="0" i="0" u="none" strike="noStrike">
                          <a:latin typeface="宋体"/>
                        </a:rPr>
                        <a:t>接口</a:t>
                      </a:r>
                      <a:r>
                        <a:rPr lang="en-US" sz="1500" b="0" i="0" u="none" strike="noStrike">
                          <a:latin typeface="宋体"/>
                        </a:rPr>
                        <a:t>setXxx </a:t>
                      </a:r>
                      <a:r>
                        <a:rPr lang="zh-CN" altLang="en-US" sz="1500" b="0" i="0" u="none" strike="noStrike">
                          <a:latin typeface="宋体"/>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356">
                <a:tc vMerge="1">
                  <a:txBody>
                    <a:bodyPr/>
                    <a:lstStyle/>
                    <a:p>
                      <a:endParaRPr lang="zh-CN" altLang="en-US"/>
                    </a:p>
                  </a:txBody>
                  <a:tcPr/>
                </a:tc>
                <a:tc>
                  <a:txBody>
                    <a:bodyPr/>
                    <a:lstStyle/>
                    <a:p>
                      <a:pPr algn="l" fontAlgn="ctr"/>
                      <a:r>
                        <a:rPr lang="en-US" sz="1500" b="0" i="0" u="none" strike="noStrike">
                          <a:latin typeface="宋体"/>
                        </a:rPr>
                        <a:t>PreparedStatement</a:t>
                      </a:r>
                      <a:r>
                        <a:rPr lang="zh-CN" altLang="en-US" sz="1500" b="0" i="0" u="none" strike="noStrike">
                          <a:latin typeface="宋体"/>
                        </a:rPr>
                        <a:t>接口优点：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掌握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500" b="0" i="0" u="none" strike="noStrike">
                          <a:latin typeface="Times New Roman"/>
                        </a:rPr>
                        <a:t>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、相对于</a:t>
            </a:r>
            <a:r>
              <a:rPr lang="en-US" dirty="0" smtClean="0"/>
              <a:t>Statement</a:t>
            </a:r>
            <a:r>
              <a:rPr lang="zh-CN" altLang="en-US" dirty="0" smtClean="0"/>
              <a:t>，</a:t>
            </a:r>
            <a:r>
              <a:rPr lang="en-US" dirty="0" smtClean="0"/>
              <a:t>PreparedStatement</a:t>
            </a:r>
            <a:r>
              <a:rPr lang="zh-CN" altLang="en-US" dirty="0" smtClean="0"/>
              <a:t>的优点是什么？</a:t>
            </a:r>
            <a:endParaRPr lang="en-US" altLang="zh-CN" dirty="0" smtClean="0"/>
          </a:p>
          <a:p>
            <a:endParaRPr lang="en-US" altLang="zh-CN" dirty="0" smtClean="0"/>
          </a:p>
          <a:p>
            <a:endParaRPr lang="en-US" altLang="zh-CN" dirty="0" smtClean="0"/>
          </a:p>
          <a:p>
            <a:r>
              <a:rPr lang="en-US" altLang="zh-CN" dirty="0" smtClean="0"/>
              <a:t>2</a:t>
            </a:r>
            <a:r>
              <a:rPr lang="zh-CN" altLang="en-US" dirty="0" smtClean="0"/>
              <a:t>、</a:t>
            </a:r>
            <a:r>
              <a:rPr lang="en-US" dirty="0" smtClean="0"/>
              <a:t>execute</a:t>
            </a:r>
            <a:r>
              <a:rPr lang="zh-CN" altLang="en-US" dirty="0" smtClean="0"/>
              <a:t>，</a:t>
            </a:r>
            <a:r>
              <a:rPr lang="en-US" dirty="0" smtClean="0"/>
              <a:t>executeQuery</a:t>
            </a:r>
            <a:r>
              <a:rPr lang="zh-CN" altLang="en-US" dirty="0" smtClean="0"/>
              <a:t>，</a:t>
            </a:r>
            <a:r>
              <a:rPr lang="en-US" dirty="0" smtClean="0"/>
              <a:t>executeUpdate</a:t>
            </a:r>
            <a:r>
              <a:rPr lang="zh-CN" altLang="en-US" dirty="0" smtClean="0"/>
              <a:t>的区别是什么？</a:t>
            </a:r>
          </a:p>
          <a:p>
            <a:endParaRPr lang="en-US" altLang="zh-CN" dirty="0" smtClean="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mtClean="0">
                <a:solidFill>
                  <a:schemeClr val="tx1"/>
                </a:solidFill>
              </a:rPr>
              <a:t>本章重点总结</a:t>
            </a:r>
            <a:endParaRPr lang="zh-CN" altLang="en-US"/>
          </a:p>
        </p:txBody>
      </p:sp>
      <p:sp>
        <p:nvSpPr>
          <p:cNvPr id="444419" name="Rectangle 3"/>
          <p:cNvSpPr>
            <a:spLocks noGrp="1" noChangeArrowheads="1"/>
          </p:cNvSpPr>
          <p:nvPr>
            <p:ph idx="1"/>
          </p:nvPr>
        </p:nvSpPr>
        <p:spPr>
          <a:xfrm>
            <a:off x="468232" y="1196752"/>
            <a:ext cx="8229758" cy="4383660"/>
          </a:xfrm>
        </p:spPr>
        <p:txBody>
          <a:bodyPr/>
          <a:lstStyle/>
          <a:p>
            <a:r>
              <a:rPr lang="en-US" altLang="zh-CN" smtClean="0"/>
              <a:t>JDBC</a:t>
            </a:r>
            <a:r>
              <a:rPr lang="zh-CN" altLang="en-US" smtClean="0"/>
              <a:t>体系结构</a:t>
            </a:r>
            <a:endParaRPr lang="en-US" altLang="zh-CN" smtClean="0"/>
          </a:p>
          <a:p>
            <a:r>
              <a:rPr lang="zh-CN" altLang="en-US" smtClean="0"/>
              <a:t>编写 </a:t>
            </a:r>
            <a:r>
              <a:rPr lang="en-US" altLang="zh-CN" smtClean="0"/>
              <a:t>JDBC </a:t>
            </a:r>
            <a:r>
              <a:rPr lang="zh-CN" altLang="en-US" smtClean="0"/>
              <a:t>应用程序的基本步骤</a:t>
            </a:r>
            <a:endParaRPr lang="en-US" altLang="zh-CN" smtClean="0"/>
          </a:p>
          <a:p>
            <a:r>
              <a:rPr lang="en-US" altLang="zh-CN" smtClean="0"/>
              <a:t>JDBC API</a:t>
            </a:r>
            <a:r>
              <a:rPr lang="zh-CN" altLang="en-US" smtClean="0"/>
              <a:t>：</a:t>
            </a:r>
          </a:p>
          <a:p>
            <a:pPr lvl="1"/>
            <a:r>
              <a:rPr lang="en-US" altLang="zh-CN" smtClean="0"/>
              <a:t>DriverManager</a:t>
            </a:r>
          </a:p>
          <a:p>
            <a:pPr lvl="1"/>
            <a:r>
              <a:rPr lang="en-US" altLang="zh-CN" smtClean="0"/>
              <a:t>Connection</a:t>
            </a:r>
          </a:p>
          <a:p>
            <a:pPr lvl="1"/>
            <a:r>
              <a:rPr lang="en-US" altLang="zh-CN" smtClean="0"/>
              <a:t>Statement</a:t>
            </a:r>
          </a:p>
          <a:p>
            <a:pPr lvl="1"/>
            <a:r>
              <a:rPr lang="en-US" altLang="zh-CN" smtClean="0"/>
              <a:t>ResultSet</a:t>
            </a:r>
          </a:p>
          <a:p>
            <a:pPr lvl="1"/>
            <a:r>
              <a:rPr lang="en-US" altLang="zh-CN" smtClean="0"/>
              <a:t>SQLException</a:t>
            </a:r>
          </a:p>
          <a:p>
            <a:r>
              <a:rPr lang="en-US" altLang="zh-CN" smtClean="0"/>
              <a:t>PreparedStatement</a:t>
            </a:r>
            <a:r>
              <a:rPr lang="zh-CN" altLang="en-US" smtClean="0"/>
              <a:t>接口</a:t>
            </a:r>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课后作业</a:t>
            </a:r>
          </a:p>
        </p:txBody>
      </p:sp>
      <p:sp>
        <p:nvSpPr>
          <p:cNvPr id="9219" name="内容占位符 2"/>
          <p:cNvSpPr>
            <a:spLocks noGrp="1"/>
          </p:cNvSpPr>
          <p:nvPr>
            <p:ph idx="1"/>
          </p:nvPr>
        </p:nvSpPr>
        <p:spPr/>
        <p:txBody>
          <a:bodyPr/>
          <a:lstStyle/>
          <a:p>
            <a:pPr marL="0" indent="0">
              <a:buNone/>
            </a:pPr>
            <a:r>
              <a:rPr lang="zh-CN" altLang="en-US" dirty="0" smtClean="0"/>
              <a:t>一、</a:t>
            </a:r>
            <a:r>
              <a:rPr lang="zh-CN" altLang="zh-CN" dirty="0" smtClean="0"/>
              <a:t>简答题</a:t>
            </a:r>
          </a:p>
          <a:p>
            <a:pPr marL="457200" lvl="1" indent="0">
              <a:buNone/>
            </a:pPr>
            <a:r>
              <a:rPr lang="en-US" altLang="zh-CN" dirty="0" smtClean="0"/>
              <a:t>1.1 </a:t>
            </a:r>
            <a:r>
              <a:rPr lang="zh-CN" altLang="zh-CN" dirty="0" smtClean="0"/>
              <a:t>简述</a:t>
            </a:r>
            <a:r>
              <a:rPr lang="en-US" altLang="zh-CN" dirty="0" smtClean="0"/>
              <a:t>JDBC</a:t>
            </a:r>
            <a:r>
              <a:rPr lang="zh-CN" altLang="zh-CN" dirty="0" smtClean="0"/>
              <a:t>应用程序的基本步骤</a:t>
            </a:r>
            <a:endParaRPr lang="en-US" altLang="zh-CN" dirty="0" smtClean="0"/>
          </a:p>
          <a:p>
            <a:pPr marL="457200" lvl="1" indent="0">
              <a:buNone/>
            </a:pPr>
            <a:r>
              <a:rPr lang="en-US" altLang="zh-CN" dirty="0" smtClean="0"/>
              <a:t>1.2 </a:t>
            </a:r>
            <a:r>
              <a:rPr lang="zh-CN" altLang="zh-CN" dirty="0" smtClean="0"/>
              <a:t>简述</a:t>
            </a:r>
            <a:r>
              <a:rPr lang="en-US" altLang="zh-CN" dirty="0" err="1" smtClean="0"/>
              <a:t>Class.forName</a:t>
            </a:r>
            <a:r>
              <a:rPr lang="en-US" altLang="zh-CN" dirty="0" smtClean="0"/>
              <a:t>()</a:t>
            </a:r>
            <a:r>
              <a:rPr lang="zh-CN" altLang="zh-CN" dirty="0" smtClean="0"/>
              <a:t>的作用</a:t>
            </a:r>
            <a:endParaRPr lang="en-US" altLang="zh-CN" dirty="0" smtClean="0"/>
          </a:p>
          <a:p>
            <a:pPr marL="457200" lvl="1" indent="0">
              <a:buNone/>
            </a:pPr>
            <a:r>
              <a:rPr lang="en-US" altLang="zh-CN" dirty="0" smtClean="0"/>
              <a:t>1.3 </a:t>
            </a:r>
            <a:r>
              <a:rPr lang="zh-CN" altLang="zh-CN" dirty="0" smtClean="0"/>
              <a:t>简述对</a:t>
            </a:r>
            <a:r>
              <a:rPr lang="en-US" altLang="zh-CN" dirty="0" err="1" smtClean="0"/>
              <a:t>Statement,PreparedStatement</a:t>
            </a:r>
            <a:r>
              <a:rPr lang="zh-CN" altLang="zh-CN" dirty="0" smtClean="0"/>
              <a:t>理解</a:t>
            </a:r>
            <a:endParaRPr lang="en-US" altLang="zh-CN" dirty="0" smtClean="0"/>
          </a:p>
          <a:p>
            <a:pPr marL="0" indent="0">
              <a:buNone/>
            </a:pPr>
            <a:r>
              <a:rPr lang="zh-CN" altLang="en-US" dirty="0" smtClean="0"/>
              <a:t>二、编程题</a:t>
            </a:r>
            <a:endParaRPr lang="en-US" altLang="zh-CN" dirty="0" smtClean="0"/>
          </a:p>
          <a:p>
            <a:pPr marL="457200" lvl="1" indent="0">
              <a:buNone/>
            </a:pPr>
            <a:r>
              <a:rPr lang="en-US" altLang="zh-CN" dirty="0" smtClean="0"/>
              <a:t>2.1 </a:t>
            </a:r>
            <a:r>
              <a:rPr lang="zh-CN" altLang="zh-CN" dirty="0" smtClean="0"/>
              <a:t>写一个连接</a:t>
            </a:r>
            <a:r>
              <a:rPr lang="en-US" altLang="zh-CN" dirty="0" smtClean="0"/>
              <a:t>Oracle</a:t>
            </a:r>
            <a:r>
              <a:rPr lang="zh-CN" altLang="zh-CN" dirty="0" smtClean="0"/>
              <a:t>数据库</a:t>
            </a:r>
            <a:r>
              <a:rPr lang="en-US" altLang="zh-CN" dirty="0" smtClean="0"/>
              <a:t>,</a:t>
            </a:r>
            <a:r>
              <a:rPr lang="zh-CN" altLang="en-US" dirty="0" smtClean="0"/>
              <a:t>并</a:t>
            </a:r>
            <a:r>
              <a:rPr lang="zh-CN" altLang="zh-CN" dirty="0" smtClean="0"/>
              <a:t>在</a:t>
            </a:r>
            <a:r>
              <a:rPr lang="en-US" altLang="zh-CN" dirty="0" smtClean="0"/>
              <a:t>User</a:t>
            </a:r>
            <a:r>
              <a:rPr lang="zh-CN" altLang="zh-CN" dirty="0" smtClean="0"/>
              <a:t>表中</a:t>
            </a:r>
            <a:r>
              <a:rPr lang="zh-CN" altLang="en-US" dirty="0" smtClean="0"/>
              <a:t>实现如下操作数据表定义如下：</a:t>
            </a: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457200" lvl="1" indent="0">
              <a:buNone/>
            </a:pPr>
            <a:endParaRPr lang="en-US" altLang="zh-CN" dirty="0" smtClean="0"/>
          </a:p>
          <a:p>
            <a:pPr marL="0" indent="0">
              <a:buNone/>
            </a:pPr>
            <a:endParaRPr lang="en-US" altLang="zh-CN" dirty="0" smtClean="0"/>
          </a:p>
        </p:txBody>
      </p:sp>
      <p:graphicFrame>
        <p:nvGraphicFramePr>
          <p:cNvPr id="4" name="表格 3"/>
          <p:cNvGraphicFramePr>
            <a:graphicFrameLocks noGrp="1"/>
          </p:cNvGraphicFramePr>
          <p:nvPr/>
        </p:nvGraphicFramePr>
        <p:xfrm>
          <a:off x="3419872" y="3356992"/>
          <a:ext cx="5079999" cy="1097280"/>
        </p:xfrm>
        <a:graphic>
          <a:graphicData uri="http://schemas.openxmlformats.org/drawingml/2006/table">
            <a:tbl>
              <a:tblPr/>
              <a:tblGrid>
                <a:gridCol w="1200785"/>
                <a:gridCol w="612775"/>
                <a:gridCol w="1550669"/>
                <a:gridCol w="808990"/>
                <a:gridCol w="906780"/>
              </a:tblGrid>
              <a:tr h="108012">
                <a:tc gridSpan="5">
                  <a:txBody>
                    <a:bodyPr/>
                    <a:lstStyle/>
                    <a:p>
                      <a:pPr algn="ctr">
                        <a:spcAft>
                          <a:spcPts val="0"/>
                        </a:spcAft>
                      </a:pPr>
                      <a:r>
                        <a:rPr lang="en-US" sz="1200" kern="0">
                          <a:solidFill>
                            <a:srgbClr val="000000"/>
                          </a:solidFill>
                          <a:latin typeface="Arial"/>
                          <a:ea typeface="宋体"/>
                        </a:rPr>
                        <a:t>User</a:t>
                      </a:r>
                      <a:r>
                        <a:rPr lang="zh-CN" sz="1200" kern="0">
                          <a:solidFill>
                            <a:srgbClr val="000000"/>
                          </a:solidFill>
                          <a:latin typeface="Times New Roman"/>
                          <a:ea typeface="宋体"/>
                          <a:cs typeface="Arial"/>
                        </a:rPr>
                        <a:t>表</a:t>
                      </a:r>
                      <a:r>
                        <a:rPr lang="en-US" sz="1200" kern="0">
                          <a:solidFill>
                            <a:srgbClr val="000000"/>
                          </a:solidFill>
                          <a:latin typeface="Arial"/>
                          <a:ea typeface="宋体"/>
                        </a:rPr>
                        <a:t>:</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08012">
                <a:tc>
                  <a:txBody>
                    <a:bodyPr/>
                    <a:lstStyle/>
                    <a:p>
                      <a:pPr algn="ctr">
                        <a:spcAft>
                          <a:spcPts val="0"/>
                        </a:spcAft>
                      </a:pPr>
                      <a:r>
                        <a:rPr lang="zh-CN" sz="1200" kern="0">
                          <a:solidFill>
                            <a:srgbClr val="000000"/>
                          </a:solidFill>
                          <a:latin typeface="Times New Roman"/>
                          <a:ea typeface="宋体"/>
                          <a:cs typeface="宋体"/>
                        </a:rPr>
                        <a:t>　　字段名称</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a:t>
                      </a:r>
                      <a:r>
                        <a:rPr lang="zh-CN" sz="1200" kern="0">
                          <a:solidFill>
                            <a:srgbClr val="000000"/>
                          </a:solidFill>
                          <a:latin typeface="Times New Roman"/>
                          <a:ea typeface="宋体"/>
                          <a:cs typeface="Arial"/>
                        </a:rPr>
                        <a:t>说明</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zh-CN" sz="1200" kern="0">
                          <a:solidFill>
                            <a:srgbClr val="000000"/>
                          </a:solidFill>
                          <a:latin typeface="Times New Roman"/>
                          <a:ea typeface="Arial"/>
                        </a:rPr>
                        <a:t> </a:t>
                      </a:r>
                      <a:r>
                        <a:rPr lang="zh-CN" sz="1200" kern="0">
                          <a:solidFill>
                            <a:srgbClr val="000000"/>
                          </a:solidFill>
                          <a:latin typeface="Times New Roman"/>
                          <a:ea typeface="宋体"/>
                          <a:cs typeface="宋体"/>
                        </a:rPr>
                        <a:t>数据类型</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约束</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zh-CN" sz="1200" kern="0">
                          <a:solidFill>
                            <a:srgbClr val="000000"/>
                          </a:solidFill>
                          <a:latin typeface="Times New Roman"/>
                          <a:ea typeface="Arial"/>
                        </a:rPr>
                        <a:t> </a:t>
                      </a:r>
                      <a:r>
                        <a:rPr lang="zh-CN" sz="1200" kern="0">
                          <a:solidFill>
                            <a:srgbClr val="000000"/>
                          </a:solidFill>
                          <a:latin typeface="Times New Roman"/>
                          <a:ea typeface="宋体"/>
                          <a:cs typeface="宋体"/>
                        </a:rPr>
                        <a:t>备注</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Name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用户名</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Varchar(10)</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a:t>
                      </a:r>
                      <a:r>
                        <a:rPr lang="zh-CN" sz="1200" kern="0">
                          <a:solidFill>
                            <a:srgbClr val="000000"/>
                          </a:solidFill>
                          <a:latin typeface="Times New Roman"/>
                          <a:ea typeface="宋体"/>
                          <a:cs typeface="Arial"/>
                        </a:rPr>
                        <a:t>主键</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Pwd</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密码</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Varchar(6)</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不允许空</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Arial"/>
                          <a:ea typeface="宋体"/>
                        </a:rPr>
                        <a:t>Email</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邮箱</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r>
                        <a:rPr lang="en-US" sz="1200" kern="0">
                          <a:solidFill>
                            <a:srgbClr val="000000"/>
                          </a:solidFill>
                          <a:latin typeface="Arial"/>
                          <a:ea typeface="宋体"/>
                        </a:rPr>
                        <a:t> Varchar(64)</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
                <a:tc>
                  <a:txBody>
                    <a:bodyPr/>
                    <a:lstStyle/>
                    <a:p>
                      <a:pPr algn="ctr">
                        <a:spcAft>
                          <a:spcPts val="0"/>
                        </a:spcAft>
                      </a:pPr>
                      <a:r>
                        <a:rPr lang="en-US" sz="1200" kern="0">
                          <a:solidFill>
                            <a:srgbClr val="000000"/>
                          </a:solidFill>
                          <a:latin typeface="宋体"/>
                          <a:ea typeface="宋体"/>
                          <a:cs typeface="宋体"/>
                        </a:rPr>
                        <a:t>Birthday</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生日</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DATE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latin typeface="Times New Roman"/>
                          <a:ea typeface="宋体"/>
                          <a:cs typeface="宋体"/>
                        </a:rPr>
                        <a:t>　</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283968" y="4941168"/>
          <a:ext cx="4392488" cy="848112"/>
        </p:xfrm>
        <a:graphic>
          <a:graphicData uri="http://schemas.openxmlformats.org/drawingml/2006/table">
            <a:tbl>
              <a:tblPr/>
              <a:tblGrid>
                <a:gridCol w="970374"/>
                <a:gridCol w="821086"/>
                <a:gridCol w="1567528"/>
                <a:gridCol w="1033500"/>
              </a:tblGrid>
              <a:tr h="212028">
                <a:tc>
                  <a:txBody>
                    <a:bodyPr/>
                    <a:lstStyle/>
                    <a:p>
                      <a:pPr algn="ctr">
                        <a:spcAft>
                          <a:spcPts val="0"/>
                        </a:spcAft>
                      </a:pPr>
                      <a:r>
                        <a:rPr lang="en-US" sz="1200" kern="0">
                          <a:solidFill>
                            <a:srgbClr val="000000"/>
                          </a:solidFill>
                          <a:latin typeface="Arial"/>
                          <a:ea typeface="宋体"/>
                        </a:rPr>
                        <a:t>Name</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Pwd</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Arial"/>
                          <a:ea typeface="宋体"/>
                        </a:rPr>
                        <a:t> FEmail</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Birthday</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张三</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888888</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3"/>
                        </a:rPr>
                        <a:t>zhangsan@126.com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1986-10-11</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李四</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999999</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4"/>
                        </a:rPr>
                        <a:t>lisi@126.com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1988-10-23</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28">
                <a:tc>
                  <a:txBody>
                    <a:bodyPr/>
                    <a:lstStyle/>
                    <a:p>
                      <a:pPr algn="ctr">
                        <a:spcAft>
                          <a:spcPts val="0"/>
                        </a:spcAft>
                      </a:pPr>
                      <a:r>
                        <a:rPr lang="zh-CN" sz="1200" kern="0">
                          <a:solidFill>
                            <a:srgbClr val="000000"/>
                          </a:solidFill>
                          <a:latin typeface="Times New Roman"/>
                          <a:ea typeface="宋体"/>
                          <a:cs typeface="宋体"/>
                        </a:rPr>
                        <a:t>王五</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latin typeface="宋体"/>
                          <a:ea typeface="宋体"/>
                          <a:cs typeface="宋体"/>
                        </a:rPr>
                        <a:t>777777</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u="sng" kern="0">
                          <a:solidFill>
                            <a:srgbClr val="0000FF"/>
                          </a:solidFill>
                          <a:latin typeface="宋体"/>
                          <a:ea typeface="宋体"/>
                          <a:cs typeface="宋体"/>
                          <a:hlinkClick r:id="rId5"/>
                        </a:rPr>
                        <a:t>wangwu@126.com</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0">
                          <a:solidFill>
                            <a:srgbClr val="000000"/>
                          </a:solidFill>
                          <a:latin typeface="宋体"/>
                          <a:ea typeface="宋体"/>
                          <a:cs typeface="宋体"/>
                        </a:rPr>
                        <a:t>1990-9-11</a:t>
                      </a:r>
                      <a:endParaRPr lang="zh-CN" sz="105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p:txBody>
          <a:bodyPr/>
          <a:lstStyle/>
          <a:p>
            <a:pPr marL="857250" lvl="3" indent="0">
              <a:buNone/>
            </a:pPr>
            <a:r>
              <a:rPr lang="en-US" altLang="zh-CN" dirty="0" smtClean="0"/>
              <a:t>2.1.1 </a:t>
            </a:r>
            <a:r>
              <a:rPr lang="zh-CN" altLang="en-US" dirty="0" smtClean="0"/>
              <a:t>插入如下数据</a:t>
            </a:r>
            <a:r>
              <a:rPr lang="en-US" altLang="zh-CN" dirty="0" smtClean="0"/>
              <a:t>:</a:t>
            </a:r>
            <a:br>
              <a:rPr lang="en-US" altLang="zh-CN" dirty="0" smtClean="0"/>
            </a:br>
            <a:endParaRPr lang="en-US" altLang="zh-CN" dirty="0" smtClean="0"/>
          </a:p>
          <a:p>
            <a:pPr marL="857250" lvl="3" indent="0">
              <a:buNone/>
            </a:pPr>
            <a:endParaRPr lang="en-US" altLang="zh-CN" dirty="0" smtClean="0"/>
          </a:p>
          <a:p>
            <a:pPr marL="857250" lvl="3" indent="0">
              <a:buNone/>
            </a:pPr>
            <a:endParaRPr lang="en-US" altLang="zh-CN" dirty="0" smtClean="0"/>
          </a:p>
          <a:p>
            <a:pPr marL="857250" lvl="3" indent="0">
              <a:buNone/>
            </a:pPr>
            <a:endParaRPr lang="en-US" altLang="zh-CN" dirty="0" smtClean="0"/>
          </a:p>
          <a:p>
            <a:pPr marL="857250" lvl="3" indent="0">
              <a:buNone/>
            </a:pPr>
            <a:endParaRPr lang="en-US" altLang="zh-CN" dirty="0" smtClean="0"/>
          </a:p>
          <a:p>
            <a:pPr marL="857250" lvl="3" indent="0">
              <a:buNone/>
            </a:pPr>
            <a:r>
              <a:rPr lang="en-US" altLang="zh-CN" dirty="0" smtClean="0"/>
              <a:t>2.1.2</a:t>
            </a:r>
            <a:r>
              <a:rPr lang="zh-CN" altLang="zh-CN" dirty="0" smtClean="0"/>
              <a:t>张三的时间更新为当前系统时间</a:t>
            </a:r>
          </a:p>
          <a:p>
            <a:pPr marL="857250" lvl="3" indent="0">
              <a:buNone/>
            </a:pPr>
            <a:endParaRPr lang="en-US" altLang="zh-CN" dirty="0" smtClean="0"/>
          </a:p>
          <a:p>
            <a:pPr marL="857250" lvl="3" indent="0">
              <a:buNone/>
            </a:pPr>
            <a:r>
              <a:rPr lang="en-US" altLang="zh-CN" dirty="0" smtClean="0"/>
              <a:t>2.1.3</a:t>
            </a:r>
            <a:r>
              <a:rPr lang="zh-CN" altLang="zh-CN" dirty="0" smtClean="0"/>
              <a:t>删除名为</a:t>
            </a:r>
            <a:r>
              <a:rPr lang="zh-CN" altLang="en-US" dirty="0" smtClean="0"/>
              <a:t>李</a:t>
            </a:r>
            <a:r>
              <a:rPr lang="zh-CN" altLang="zh-CN" dirty="0" smtClean="0"/>
              <a:t>四的全部记录</a:t>
            </a:r>
            <a:endParaRPr lang="en-US" altLang="zh-CN" dirty="0" smtClean="0"/>
          </a:p>
          <a:p>
            <a:pPr marL="0" indent="0">
              <a:buNone/>
            </a:pPr>
            <a:endParaRPr lang="zh-CN" altLang="en-US" dirty="0"/>
          </a:p>
        </p:txBody>
      </p:sp>
      <p:graphicFrame>
        <p:nvGraphicFramePr>
          <p:cNvPr id="4" name="表格 3"/>
          <p:cNvGraphicFramePr>
            <a:graphicFrameLocks noGrp="1"/>
          </p:cNvGraphicFramePr>
          <p:nvPr/>
        </p:nvGraphicFramePr>
        <p:xfrm>
          <a:off x="2195736" y="1628800"/>
          <a:ext cx="5400600" cy="1224136"/>
        </p:xfrm>
        <a:graphic>
          <a:graphicData uri="http://schemas.openxmlformats.org/drawingml/2006/table">
            <a:tbl>
              <a:tblPr/>
              <a:tblGrid>
                <a:gridCol w="1193082"/>
                <a:gridCol w="1009532"/>
                <a:gridCol w="1927289"/>
                <a:gridCol w="1270697"/>
              </a:tblGrid>
              <a:tr h="306034">
                <a:tc>
                  <a:txBody>
                    <a:bodyPr/>
                    <a:lstStyle/>
                    <a:p>
                      <a:pPr algn="ctr">
                        <a:spcAft>
                          <a:spcPts val="0"/>
                        </a:spcAft>
                      </a:pPr>
                      <a:r>
                        <a:rPr lang="en-US" sz="1400" kern="0">
                          <a:solidFill>
                            <a:srgbClr val="000000"/>
                          </a:solidFill>
                          <a:latin typeface="Arial"/>
                          <a:ea typeface="宋体"/>
                        </a:rPr>
                        <a:t>Name</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Arial"/>
                          <a:ea typeface="宋体"/>
                        </a:rPr>
                        <a:t>Pwd</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Arial"/>
                          <a:ea typeface="宋体"/>
                        </a:rPr>
                        <a:t> FEmail</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Birthday</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张三</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888888</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2"/>
                        </a:rPr>
                        <a:t>zhangsan@126.com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1986-10-11</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李四</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999999</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3"/>
                        </a:rPr>
                        <a:t>lisi@126.com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1988-10-23</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34">
                <a:tc>
                  <a:txBody>
                    <a:bodyPr/>
                    <a:lstStyle/>
                    <a:p>
                      <a:pPr algn="ctr">
                        <a:spcAft>
                          <a:spcPts val="0"/>
                        </a:spcAft>
                      </a:pPr>
                      <a:r>
                        <a:rPr lang="zh-CN" sz="1400" kern="0">
                          <a:solidFill>
                            <a:srgbClr val="000000"/>
                          </a:solidFill>
                          <a:latin typeface="Times New Roman"/>
                          <a:ea typeface="宋体"/>
                          <a:cs typeface="宋体"/>
                        </a:rPr>
                        <a:t>王五</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latin typeface="宋体"/>
                          <a:ea typeface="宋体"/>
                          <a:cs typeface="宋体"/>
                        </a:rPr>
                        <a:t>777777</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u="sng" kern="0">
                          <a:solidFill>
                            <a:srgbClr val="0000FF"/>
                          </a:solidFill>
                          <a:latin typeface="宋体"/>
                          <a:ea typeface="宋体"/>
                          <a:cs typeface="宋体"/>
                          <a:hlinkClick r:id="rId4"/>
                        </a:rPr>
                        <a:t>wangwu@126.com</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0">
                          <a:solidFill>
                            <a:srgbClr val="000000"/>
                          </a:solidFill>
                          <a:latin typeface="宋体"/>
                          <a:ea typeface="宋体"/>
                          <a:cs typeface="宋体"/>
                        </a:rPr>
                        <a:t>1990-9-11</a:t>
                      </a:r>
                      <a:endParaRPr lang="zh-CN" sz="1400" kern="100">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453946" y="274575"/>
            <a:ext cx="8159921" cy="595174"/>
          </a:xfrm>
        </p:spPr>
        <p:txBody>
          <a:bodyPr/>
          <a:lstStyle/>
          <a:p>
            <a:r>
              <a:rPr lang="en-US" altLang="zh-CN" smtClean="0"/>
              <a:t>JDBC</a:t>
            </a:r>
            <a:r>
              <a:rPr lang="zh-CN" altLang="en-US" smtClean="0"/>
              <a:t>概述</a:t>
            </a:r>
            <a:endParaRPr lang="zh-CN" altLang="en-US"/>
          </a:p>
        </p:txBody>
      </p:sp>
      <p:sp>
        <p:nvSpPr>
          <p:cNvPr id="345100" name="Rectangle 12"/>
          <p:cNvSpPr>
            <a:spLocks noGrp="1" noChangeArrowheads="1"/>
          </p:cNvSpPr>
          <p:nvPr>
            <p:ph idx="1"/>
          </p:nvPr>
        </p:nvSpPr>
        <p:spPr>
          <a:xfrm>
            <a:off x="457121" y="1196752"/>
            <a:ext cx="7713910" cy="4177279"/>
          </a:xfrm>
          <a:noFill/>
          <a:ln/>
        </p:spPr>
        <p:txBody>
          <a:bodyPr lIns="90424" tIns="45214" rIns="90424" bIns="45214"/>
          <a:lstStyle/>
          <a:p>
            <a:pPr>
              <a:lnSpc>
                <a:spcPct val="90000"/>
              </a:lnSpc>
            </a:pPr>
            <a:r>
              <a:rPr lang="zh-CN" altLang="en-US" smtClean="0"/>
              <a:t>什么是</a:t>
            </a:r>
            <a:r>
              <a:rPr lang="en-US" altLang="zh-CN" smtClean="0"/>
              <a:t>JDBC</a:t>
            </a:r>
          </a:p>
          <a:p>
            <a:pPr>
              <a:lnSpc>
                <a:spcPct val="90000"/>
              </a:lnSpc>
            </a:pPr>
            <a:r>
              <a:rPr lang="en-US" altLang="zh-CN" smtClean="0"/>
              <a:t>JDBC(Java </a:t>
            </a:r>
            <a:r>
              <a:rPr lang="en-US" altLang="zh-CN" err="1" smtClean="0"/>
              <a:t>DataBase</a:t>
            </a:r>
            <a:r>
              <a:rPr lang="en-US" altLang="zh-CN" smtClean="0"/>
              <a:t> Connectivity)</a:t>
            </a:r>
          </a:p>
          <a:p>
            <a:pPr lvl="1">
              <a:lnSpc>
                <a:spcPct val="90000"/>
              </a:lnSpc>
            </a:pPr>
            <a:r>
              <a:rPr lang="zh-CN" altLang="en-US" smtClean="0"/>
              <a:t>称为</a:t>
            </a:r>
            <a:r>
              <a:rPr lang="en-US" altLang="zh-CN" smtClean="0"/>
              <a:t>Java</a:t>
            </a:r>
            <a:r>
              <a:rPr lang="zh-CN" altLang="en-US" smtClean="0"/>
              <a:t>数据库连接，它是一种用于数据库访问的应用程序</a:t>
            </a:r>
            <a:r>
              <a:rPr lang="en-US" altLang="zh-CN" smtClean="0"/>
              <a:t>API</a:t>
            </a:r>
            <a:r>
              <a:rPr lang="zh-CN" altLang="en-US" smtClean="0"/>
              <a:t>，由一组用</a:t>
            </a:r>
            <a:r>
              <a:rPr lang="en-US" altLang="zh-CN" smtClean="0"/>
              <a:t>Java</a:t>
            </a:r>
            <a:r>
              <a:rPr lang="zh-CN" altLang="en-US" smtClean="0"/>
              <a:t>语言编写的类和接口组成，有了</a:t>
            </a:r>
            <a:r>
              <a:rPr lang="en-US" altLang="zh-CN" smtClean="0"/>
              <a:t>JDBC</a:t>
            </a:r>
            <a:r>
              <a:rPr lang="zh-CN" altLang="en-US" smtClean="0"/>
              <a:t>就可以用同一的语法对多种关系数据库进行访问，而不用担心其数据库操作语言的差异。</a:t>
            </a:r>
            <a:endParaRPr lang="en-US" altLang="zh-CN" smtClean="0"/>
          </a:p>
          <a:p>
            <a:pPr lvl="1">
              <a:lnSpc>
                <a:spcPct val="90000"/>
              </a:lnSpc>
            </a:pPr>
            <a:r>
              <a:rPr lang="zh-CN" altLang="en-US" smtClean="0"/>
              <a:t>有了</a:t>
            </a:r>
            <a:r>
              <a:rPr lang="en-US" altLang="zh-CN" smtClean="0"/>
              <a:t>JDBC</a:t>
            </a:r>
            <a:r>
              <a:rPr lang="zh-CN" altLang="en-US" smtClean="0"/>
              <a:t>，就不必为访问</a:t>
            </a:r>
            <a:r>
              <a:rPr lang="en-US" altLang="zh-CN" err="1" smtClean="0"/>
              <a:t>Mysql</a:t>
            </a:r>
            <a:r>
              <a:rPr lang="zh-CN" altLang="en-US" smtClean="0"/>
              <a:t>数据库专门写一个程序，为访问</a:t>
            </a:r>
            <a:r>
              <a:rPr lang="en-US" altLang="zh-CN" smtClean="0"/>
              <a:t>Oracle</a:t>
            </a:r>
            <a:r>
              <a:rPr lang="zh-CN" altLang="en-US" smtClean="0"/>
              <a:t>又专门写一个程序等等。</a:t>
            </a:r>
          </a:p>
        </p:txBody>
      </p:sp>
      <p:sp>
        <p:nvSpPr>
          <p:cNvPr id="345092" name="AutoShape 4"/>
          <p:cNvSpPr>
            <a:spLocks noChangeArrowheads="1"/>
          </p:cNvSpPr>
          <p:nvPr/>
        </p:nvSpPr>
        <p:spPr bwMode="auto">
          <a:xfrm>
            <a:off x="3779168" y="5446332"/>
            <a:ext cx="2880812" cy="718972"/>
          </a:xfrm>
          <a:prstGeom prst="flowChartMagneticDisk">
            <a:avLst/>
          </a:prstGeom>
          <a:solidFill>
            <a:schemeClr val="accent1"/>
          </a:solidFill>
          <a:ln w="9525">
            <a:solidFill>
              <a:schemeClr val="tx1"/>
            </a:solidFill>
            <a:round/>
            <a:headEnd/>
            <a:tailEnd/>
          </a:ln>
          <a:effectLst/>
        </p:spPr>
        <p:txBody>
          <a:bodyPr wrap="none" lIns="78340" tIns="39170" rIns="78340" bIns="39170" anchor="ctr"/>
          <a:lstStyle/>
          <a:p>
            <a:pPr defTabSz="784068"/>
            <a:r>
              <a:rPr lang="en-US" altLang="zh-CN" sz="1400" b="1">
                <a:latin typeface="Times New Roman" pitchFamily="18" charset="0"/>
              </a:rPr>
              <a:t>DBMS</a:t>
            </a:r>
          </a:p>
        </p:txBody>
      </p:sp>
      <p:sp>
        <p:nvSpPr>
          <p:cNvPr id="345093" name="Rectangle 5"/>
          <p:cNvSpPr>
            <a:spLocks noChangeArrowheads="1"/>
          </p:cNvSpPr>
          <p:nvPr/>
        </p:nvSpPr>
        <p:spPr bwMode="auto">
          <a:xfrm>
            <a:off x="3491880" y="3862374"/>
            <a:ext cx="3383962" cy="433288"/>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sz="1400" b="1">
                <a:latin typeface="Times New Roman" pitchFamily="18" charset="0"/>
              </a:rPr>
              <a:t>Java </a:t>
            </a:r>
            <a:r>
              <a:rPr lang="zh-CN" altLang="en-US" sz="1400" b="1">
                <a:latin typeface="Times New Roman" pitchFamily="18" charset="0"/>
              </a:rPr>
              <a:t>数据库应用程序</a:t>
            </a:r>
          </a:p>
        </p:txBody>
      </p:sp>
      <p:sp>
        <p:nvSpPr>
          <p:cNvPr id="345094" name="Line 6"/>
          <p:cNvSpPr>
            <a:spLocks noChangeShapeType="1"/>
          </p:cNvSpPr>
          <p:nvPr/>
        </p:nvSpPr>
        <p:spPr bwMode="auto">
          <a:xfrm>
            <a:off x="5218780" y="4725775"/>
            <a:ext cx="0" cy="720558"/>
          </a:xfrm>
          <a:prstGeom prst="line">
            <a:avLst/>
          </a:prstGeom>
          <a:noFill/>
          <a:ln w="76200">
            <a:solidFill>
              <a:schemeClr val="tx1"/>
            </a:solidFill>
            <a:round/>
            <a:headEnd type="triangle" w="med" len="med"/>
            <a:tailEnd type="triangle" w="med" len="med"/>
          </a:ln>
          <a:effectLst/>
        </p:spPr>
        <p:txBody>
          <a:bodyPr wrap="none" lIns="91422" tIns="45711" rIns="91422" bIns="45711" anchor="ctr"/>
          <a:lstStyle/>
          <a:p>
            <a:endParaRPr lang="zh-CN" altLang="en-US" sz="1400"/>
          </a:p>
        </p:txBody>
      </p:sp>
      <p:sp>
        <p:nvSpPr>
          <p:cNvPr id="345095" name="Text Box 7"/>
          <p:cNvSpPr txBox="1">
            <a:spLocks noChangeArrowheads="1"/>
          </p:cNvSpPr>
          <p:nvPr/>
        </p:nvSpPr>
        <p:spPr bwMode="auto">
          <a:xfrm>
            <a:off x="7206478" y="3861048"/>
            <a:ext cx="1585638"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sz="1400" b="1">
                <a:latin typeface="Times New Roman" pitchFamily="18" charset="0"/>
              </a:rPr>
              <a:t>客户机</a:t>
            </a:r>
          </a:p>
        </p:txBody>
      </p:sp>
      <p:sp>
        <p:nvSpPr>
          <p:cNvPr id="345096" name="Text Box 8"/>
          <p:cNvSpPr txBox="1">
            <a:spLocks noChangeArrowheads="1"/>
          </p:cNvSpPr>
          <p:nvPr/>
        </p:nvSpPr>
        <p:spPr bwMode="auto">
          <a:xfrm>
            <a:off x="6702422" y="5087641"/>
            <a:ext cx="3098262"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sz="1400" b="1">
                <a:latin typeface="Times New Roman" pitchFamily="18" charset="0"/>
              </a:rPr>
              <a:t>DBMS </a:t>
            </a:r>
            <a:r>
              <a:rPr lang="zh-CN" altLang="en-US" sz="1400" b="1">
                <a:latin typeface="Times New Roman" pitchFamily="18" charset="0"/>
              </a:rPr>
              <a:t>独有的协议</a:t>
            </a:r>
          </a:p>
        </p:txBody>
      </p:sp>
      <p:sp>
        <p:nvSpPr>
          <p:cNvPr id="345097" name="Text Box 9"/>
          <p:cNvSpPr txBox="1">
            <a:spLocks noChangeArrowheads="1"/>
          </p:cNvSpPr>
          <p:nvPr/>
        </p:nvSpPr>
        <p:spPr bwMode="auto">
          <a:xfrm>
            <a:off x="6877016" y="5517754"/>
            <a:ext cx="2449087" cy="294549"/>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sz="1400" b="1">
                <a:latin typeface="Times New Roman" pitchFamily="18" charset="0"/>
              </a:rPr>
              <a:t>数据库服务器</a:t>
            </a:r>
          </a:p>
        </p:txBody>
      </p:sp>
      <p:sp>
        <p:nvSpPr>
          <p:cNvPr id="345098" name="Rectangle 10"/>
          <p:cNvSpPr>
            <a:spLocks noChangeArrowheads="1"/>
          </p:cNvSpPr>
          <p:nvPr/>
        </p:nvSpPr>
        <p:spPr bwMode="auto">
          <a:xfrm>
            <a:off x="3491880" y="4295662"/>
            <a:ext cx="3383962" cy="433287"/>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sz="1400" b="1">
                <a:latin typeface="Times New Roman" pitchFamily="18" charset="0"/>
              </a:rPr>
              <a:t>JDBC</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r>
              <a:rPr lang="zh-CN" altLang="en-US" smtClean="0"/>
              <a:t>什么是</a:t>
            </a:r>
            <a:r>
              <a:rPr lang="en-US" altLang="zh-CN" smtClean="0"/>
              <a:t>JDBC</a:t>
            </a:r>
            <a:endParaRPr lang="zh-CN" altLang="en-US"/>
          </a:p>
        </p:txBody>
      </p:sp>
      <p:sp>
        <p:nvSpPr>
          <p:cNvPr id="4" name="Oval 4"/>
          <p:cNvSpPr>
            <a:spLocks noChangeArrowheads="1"/>
          </p:cNvSpPr>
          <p:nvPr/>
        </p:nvSpPr>
        <p:spPr bwMode="auto">
          <a:xfrm>
            <a:off x="827584" y="3531840"/>
            <a:ext cx="1066800" cy="1295400"/>
          </a:xfrm>
          <a:prstGeom prst="ellipse">
            <a:avLst/>
          </a:prstGeom>
          <a:solidFill>
            <a:schemeClr val="accent2"/>
          </a:solidFill>
          <a:ln w="9525">
            <a:solidFill>
              <a:schemeClr val="hlink"/>
            </a:solidFill>
            <a:round/>
            <a:headEnd/>
            <a:tailEnd/>
          </a:ln>
        </p:spPr>
        <p:txBody>
          <a:bodyPr wrap="none" anchor="ctr"/>
          <a:lstStyle/>
          <a:p>
            <a:pPr algn="ctr" eaLnBrk="0" hangingPunct="0"/>
            <a:r>
              <a:rPr kumimoji="0" lang="en-US" altLang="zh-CN" sz="1800">
                <a:latin typeface="黑体" pitchFamily="49" charset="-122"/>
                <a:ea typeface="黑体" pitchFamily="49" charset="-122"/>
              </a:rPr>
              <a:t>Java</a:t>
            </a:r>
          </a:p>
        </p:txBody>
      </p:sp>
      <p:sp>
        <p:nvSpPr>
          <p:cNvPr id="5" name="Rectangle 5"/>
          <p:cNvSpPr>
            <a:spLocks noChangeArrowheads="1"/>
          </p:cNvSpPr>
          <p:nvPr/>
        </p:nvSpPr>
        <p:spPr bwMode="auto">
          <a:xfrm>
            <a:off x="2732584" y="30746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6" name="Rectangle 6"/>
          <p:cNvSpPr>
            <a:spLocks noChangeArrowheads="1"/>
          </p:cNvSpPr>
          <p:nvPr/>
        </p:nvSpPr>
        <p:spPr bwMode="auto">
          <a:xfrm>
            <a:off x="2732584" y="37604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7" name="Rectangle 7"/>
          <p:cNvSpPr>
            <a:spLocks noChangeArrowheads="1"/>
          </p:cNvSpPr>
          <p:nvPr/>
        </p:nvSpPr>
        <p:spPr bwMode="auto">
          <a:xfrm>
            <a:off x="2732584" y="44462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8" name="Rectangle 8"/>
          <p:cNvSpPr>
            <a:spLocks noChangeArrowheads="1"/>
          </p:cNvSpPr>
          <p:nvPr/>
        </p:nvSpPr>
        <p:spPr bwMode="auto">
          <a:xfrm>
            <a:off x="2732584" y="5055840"/>
            <a:ext cx="2438400" cy="381000"/>
          </a:xfrm>
          <a:prstGeom prst="rect">
            <a:avLst/>
          </a:prstGeom>
          <a:solidFill>
            <a:schemeClr val="bg1"/>
          </a:solidFill>
          <a:ln w="9525">
            <a:solidFill>
              <a:schemeClr val="hlink"/>
            </a:solidFill>
            <a:miter lim="800000"/>
            <a:headEnd/>
            <a:tailEnd/>
          </a:ln>
        </p:spPr>
        <p:txBody>
          <a:bodyPr wrap="none" anchor="ctr"/>
          <a:lstStyle/>
          <a:p>
            <a:pPr algn="ctr" eaLnBrk="0" hangingPunct="0"/>
            <a:r>
              <a:rPr kumimoji="0" lang="en-US" altLang="zh-CN" sz="1800">
                <a:latin typeface="黑体" pitchFamily="49" charset="-122"/>
                <a:ea typeface="黑体" pitchFamily="49" charset="-122"/>
              </a:rPr>
              <a:t>JDBC</a:t>
            </a:r>
          </a:p>
        </p:txBody>
      </p:sp>
      <p:sp>
        <p:nvSpPr>
          <p:cNvPr id="9" name="Line 9"/>
          <p:cNvSpPr>
            <a:spLocks noChangeShapeType="1"/>
          </p:cNvSpPr>
          <p:nvPr/>
        </p:nvSpPr>
        <p:spPr bwMode="auto">
          <a:xfrm flipV="1">
            <a:off x="1818184" y="3379440"/>
            <a:ext cx="914400" cy="3810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0" name="Line 10"/>
          <p:cNvSpPr>
            <a:spLocks noChangeShapeType="1"/>
          </p:cNvSpPr>
          <p:nvPr/>
        </p:nvSpPr>
        <p:spPr bwMode="auto">
          <a:xfrm flipV="1">
            <a:off x="1894384" y="3912840"/>
            <a:ext cx="838200" cy="2286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1" name="Line 11"/>
          <p:cNvSpPr>
            <a:spLocks noChangeShapeType="1"/>
          </p:cNvSpPr>
          <p:nvPr/>
        </p:nvSpPr>
        <p:spPr bwMode="auto">
          <a:xfrm>
            <a:off x="1818184" y="4446240"/>
            <a:ext cx="914400" cy="1524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2" name="Line 12"/>
          <p:cNvSpPr>
            <a:spLocks noChangeShapeType="1"/>
          </p:cNvSpPr>
          <p:nvPr/>
        </p:nvSpPr>
        <p:spPr bwMode="auto">
          <a:xfrm>
            <a:off x="1665784" y="4674840"/>
            <a:ext cx="1066800" cy="53340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3" name="AutoShape 13"/>
          <p:cNvSpPr>
            <a:spLocks noChangeArrowheads="1"/>
          </p:cNvSpPr>
          <p:nvPr/>
        </p:nvSpPr>
        <p:spPr bwMode="auto">
          <a:xfrm>
            <a:off x="6847384" y="29984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Oracle</a:t>
            </a:r>
          </a:p>
        </p:txBody>
      </p:sp>
      <p:sp>
        <p:nvSpPr>
          <p:cNvPr id="14" name="AutoShape 14"/>
          <p:cNvSpPr>
            <a:spLocks noChangeArrowheads="1"/>
          </p:cNvSpPr>
          <p:nvPr/>
        </p:nvSpPr>
        <p:spPr bwMode="auto">
          <a:xfrm>
            <a:off x="6847384" y="36842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SqlServer</a:t>
            </a:r>
          </a:p>
        </p:txBody>
      </p:sp>
      <p:sp>
        <p:nvSpPr>
          <p:cNvPr id="15" name="AutoShape 15"/>
          <p:cNvSpPr>
            <a:spLocks noChangeArrowheads="1"/>
          </p:cNvSpPr>
          <p:nvPr/>
        </p:nvSpPr>
        <p:spPr bwMode="auto">
          <a:xfrm>
            <a:off x="6847384" y="42938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Mysql</a:t>
            </a:r>
          </a:p>
        </p:txBody>
      </p:sp>
      <p:sp>
        <p:nvSpPr>
          <p:cNvPr id="16" name="AutoShape 16"/>
          <p:cNvSpPr>
            <a:spLocks noChangeArrowheads="1"/>
          </p:cNvSpPr>
          <p:nvPr/>
        </p:nvSpPr>
        <p:spPr bwMode="auto">
          <a:xfrm>
            <a:off x="6847384" y="4979640"/>
            <a:ext cx="914400" cy="609600"/>
          </a:xfrm>
          <a:prstGeom prst="flowChartMagneticDisk">
            <a:avLst/>
          </a:prstGeom>
          <a:solidFill>
            <a:schemeClr val="accent2"/>
          </a:solidFill>
          <a:ln w="9525">
            <a:solidFill>
              <a:schemeClr val="tx1"/>
            </a:solidFill>
            <a:round/>
            <a:headEnd/>
            <a:tailEnd/>
          </a:ln>
        </p:spPr>
        <p:txBody>
          <a:bodyPr wrap="none" anchor="ctr"/>
          <a:lstStyle/>
          <a:p>
            <a:pPr algn="ctr" eaLnBrk="0" hangingPunct="0"/>
            <a:r>
              <a:rPr kumimoji="0" lang="en-US" altLang="zh-CN" sz="1800">
                <a:latin typeface="黑体" pitchFamily="49" charset="-122"/>
                <a:ea typeface="黑体" pitchFamily="49" charset="-122"/>
              </a:rPr>
              <a:t>DB2</a:t>
            </a:r>
          </a:p>
        </p:txBody>
      </p:sp>
      <p:sp>
        <p:nvSpPr>
          <p:cNvPr id="17" name="Line 17"/>
          <p:cNvSpPr>
            <a:spLocks noChangeShapeType="1"/>
          </p:cNvSpPr>
          <p:nvPr/>
        </p:nvSpPr>
        <p:spPr bwMode="auto">
          <a:xfrm>
            <a:off x="5170984" y="33032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8" name="Line 18"/>
          <p:cNvSpPr>
            <a:spLocks noChangeShapeType="1"/>
          </p:cNvSpPr>
          <p:nvPr/>
        </p:nvSpPr>
        <p:spPr bwMode="auto">
          <a:xfrm>
            <a:off x="5170984" y="39890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19" name="Line 19"/>
          <p:cNvSpPr>
            <a:spLocks noChangeShapeType="1"/>
          </p:cNvSpPr>
          <p:nvPr/>
        </p:nvSpPr>
        <p:spPr bwMode="auto">
          <a:xfrm>
            <a:off x="5170984" y="46748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20" name="Line 20"/>
          <p:cNvSpPr>
            <a:spLocks noChangeShapeType="1"/>
          </p:cNvSpPr>
          <p:nvPr/>
        </p:nvSpPr>
        <p:spPr bwMode="auto">
          <a:xfrm>
            <a:off x="5170984" y="5208240"/>
            <a:ext cx="1676400" cy="0"/>
          </a:xfrm>
          <a:prstGeom prst="line">
            <a:avLst/>
          </a:prstGeom>
          <a:noFill/>
          <a:ln w="9525">
            <a:solidFill>
              <a:schemeClr val="tx1"/>
            </a:solidFill>
            <a:round/>
            <a:headEnd/>
            <a:tailEnd type="triangle" w="med" len="med"/>
          </a:ln>
        </p:spPr>
        <p:txBody>
          <a:bodyPr/>
          <a:lstStyle/>
          <a:p>
            <a:endParaRPr lang="en-US">
              <a:latin typeface="黑体" pitchFamily="49" charset="-122"/>
              <a:ea typeface="黑体" pitchFamily="49" charset="-122"/>
            </a:endParaRPr>
          </a:p>
        </p:txBody>
      </p:sp>
      <p:sp>
        <p:nvSpPr>
          <p:cNvPr id="21" name="AutoShape 21"/>
          <p:cNvSpPr>
            <a:spLocks noChangeArrowheads="1"/>
          </p:cNvSpPr>
          <p:nvPr/>
        </p:nvSpPr>
        <p:spPr bwMode="auto">
          <a:xfrm>
            <a:off x="1056184" y="2388840"/>
            <a:ext cx="1295400" cy="609600"/>
          </a:xfrm>
          <a:prstGeom prst="wedgeRoundRectCallout">
            <a:avLst>
              <a:gd name="adj1" fmla="val 35171"/>
              <a:gd name="adj2" fmla="val 235417"/>
              <a:gd name="adj3" fmla="val 16667"/>
            </a:avLst>
          </a:prstGeom>
          <a:solidFill>
            <a:srgbClr val="33CCCC"/>
          </a:solidFill>
          <a:ln w="9525">
            <a:solidFill>
              <a:schemeClr val="hlink"/>
            </a:solidFill>
            <a:miter lim="800000"/>
            <a:headEnd/>
            <a:tailEnd/>
          </a:ln>
        </p:spPr>
        <p:txBody>
          <a:bodyPr/>
          <a:lstStyle/>
          <a:p>
            <a:pPr algn="ctr" eaLnBrk="0" hangingPunct="0"/>
            <a:r>
              <a:rPr kumimoji="0" lang="zh-CN" altLang="en-US" sz="1800">
                <a:latin typeface="黑体" pitchFamily="49" charset="-122"/>
                <a:ea typeface="黑体" pitchFamily="49" charset="-122"/>
              </a:rPr>
              <a:t>统一接口</a:t>
            </a:r>
          </a:p>
        </p:txBody>
      </p:sp>
      <p:sp>
        <p:nvSpPr>
          <p:cNvPr id="22" name="AutoShape 22"/>
          <p:cNvSpPr>
            <a:spLocks noChangeArrowheads="1"/>
          </p:cNvSpPr>
          <p:nvPr/>
        </p:nvSpPr>
        <p:spPr bwMode="auto">
          <a:xfrm>
            <a:off x="5628184" y="2388840"/>
            <a:ext cx="1371600" cy="685800"/>
          </a:xfrm>
          <a:prstGeom prst="wedgeRoundRectCallout">
            <a:avLst>
              <a:gd name="adj1" fmla="val -36111"/>
              <a:gd name="adj2" fmla="val 202546"/>
              <a:gd name="adj3" fmla="val 16667"/>
            </a:avLst>
          </a:prstGeom>
          <a:solidFill>
            <a:srgbClr val="33CCCC"/>
          </a:solidFill>
          <a:ln w="9525">
            <a:solidFill>
              <a:schemeClr val="hlink"/>
            </a:solidFill>
            <a:miter lim="800000"/>
            <a:headEnd/>
            <a:tailEnd/>
          </a:ln>
        </p:spPr>
        <p:txBody>
          <a:bodyPr/>
          <a:lstStyle/>
          <a:p>
            <a:pPr algn="ctr" eaLnBrk="0" hangingPunct="0"/>
            <a:r>
              <a:rPr kumimoji="0" lang="zh-CN" altLang="en-US" sz="1800">
                <a:latin typeface="黑体" pitchFamily="49" charset="-122"/>
                <a:ea typeface="黑体" pitchFamily="49" charset="-122"/>
              </a:rPr>
              <a:t>不同的数据库接口</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121" y="274575"/>
            <a:ext cx="8229759" cy="595174"/>
          </a:xfrm>
        </p:spPr>
        <p:txBody>
          <a:bodyPr/>
          <a:lstStyle/>
          <a:p>
            <a:r>
              <a:rPr lang="en-US" altLang="zh-CN" smtClean="0"/>
              <a:t>JDBC</a:t>
            </a:r>
            <a:r>
              <a:rPr lang="zh-CN" altLang="en-US" smtClean="0"/>
              <a:t>概述</a:t>
            </a:r>
            <a:endParaRPr lang="zh-CN" altLang="en-US"/>
          </a:p>
        </p:txBody>
      </p:sp>
      <p:sp>
        <p:nvSpPr>
          <p:cNvPr id="329731" name="Rectangle 3"/>
          <p:cNvSpPr>
            <a:spLocks noChangeArrowheads="1"/>
          </p:cNvSpPr>
          <p:nvPr/>
        </p:nvSpPr>
        <p:spPr bwMode="auto">
          <a:xfrm>
            <a:off x="2770555" y="2277263"/>
            <a:ext cx="3526813" cy="577716"/>
          </a:xfrm>
          <a:prstGeom prst="rect">
            <a:avLst/>
          </a:prstGeom>
          <a:solidFill>
            <a:schemeClr val="accent1"/>
          </a:solidFill>
          <a:ln w="9525" algn="ctr">
            <a:solidFill>
              <a:schemeClr val="tx1"/>
            </a:solidFill>
            <a:miter lim="800000"/>
            <a:headEnd/>
            <a:tailEnd/>
          </a:ln>
          <a:effectLst/>
        </p:spPr>
        <p:txBody>
          <a:bodyPr wrap="none" lIns="91422" tIns="45711" rIns="91422" bIns="45711" anchor="ctr"/>
          <a:lstStyle/>
          <a:p>
            <a:endParaRPr lang="zh-CN" altLang="en-US"/>
          </a:p>
        </p:txBody>
      </p:sp>
      <p:sp>
        <p:nvSpPr>
          <p:cNvPr id="329732" name="Text Box 4"/>
          <p:cNvSpPr txBox="1">
            <a:spLocks noChangeArrowheads="1"/>
          </p:cNvSpPr>
          <p:nvPr/>
        </p:nvSpPr>
        <p:spPr bwMode="auto">
          <a:xfrm>
            <a:off x="2770555" y="2277263"/>
            <a:ext cx="3528400"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Java</a:t>
            </a:r>
            <a:r>
              <a:rPr lang="zh-CN" altLang="en-US" b="1">
                <a:latin typeface="Times New Roman" pitchFamily="18" charset="0"/>
              </a:rPr>
              <a:t>数据库应用程序</a:t>
            </a:r>
          </a:p>
        </p:txBody>
      </p:sp>
      <p:sp>
        <p:nvSpPr>
          <p:cNvPr id="329733" name="Rectangle 5"/>
          <p:cNvSpPr>
            <a:spLocks noChangeArrowheads="1"/>
          </p:cNvSpPr>
          <p:nvPr/>
        </p:nvSpPr>
        <p:spPr bwMode="auto">
          <a:xfrm>
            <a:off x="2770555" y="2854980"/>
            <a:ext cx="3526813" cy="1222092"/>
          </a:xfrm>
          <a:prstGeom prst="rect">
            <a:avLst/>
          </a:prstGeom>
          <a:solidFill>
            <a:schemeClr val="accent1"/>
          </a:solidFill>
          <a:ln w="9525" algn="ctr">
            <a:solidFill>
              <a:schemeClr val="tx1"/>
            </a:solidFill>
            <a:miter lim="800000"/>
            <a:headEnd/>
            <a:tailEnd/>
          </a:ln>
          <a:effectLst/>
        </p:spPr>
        <p:txBody>
          <a:bodyPr wrap="none" lIns="78340" tIns="39170" rIns="78340" bIns="39170" anchor="ctr"/>
          <a:lstStyle/>
          <a:p>
            <a:pPr defTabSz="784068"/>
            <a:r>
              <a:rPr lang="en-US" altLang="zh-CN" b="1">
                <a:latin typeface="Times New Roman" pitchFamily="18" charset="0"/>
              </a:rPr>
              <a:t>JDBC API</a:t>
            </a:r>
          </a:p>
          <a:p>
            <a:pPr defTabSz="784068"/>
            <a:r>
              <a:rPr lang="en-US" altLang="zh-CN" b="1">
                <a:latin typeface="Times New Roman" pitchFamily="18" charset="0"/>
              </a:rPr>
              <a:t>JDBC Driver Interface</a:t>
            </a:r>
          </a:p>
        </p:txBody>
      </p:sp>
      <p:sp>
        <p:nvSpPr>
          <p:cNvPr id="329735" name="Line 7"/>
          <p:cNvSpPr>
            <a:spLocks noChangeShapeType="1"/>
          </p:cNvSpPr>
          <p:nvPr/>
        </p:nvSpPr>
        <p:spPr bwMode="auto">
          <a:xfrm>
            <a:off x="2770555" y="3429521"/>
            <a:ext cx="3526813" cy="0"/>
          </a:xfrm>
          <a:prstGeom prst="line">
            <a:avLst/>
          </a:prstGeom>
          <a:noFill/>
          <a:ln w="19050">
            <a:solidFill>
              <a:schemeClr val="tx1"/>
            </a:solidFill>
            <a:prstDash val="dash"/>
            <a:round/>
            <a:headEnd/>
            <a:tailEnd/>
          </a:ln>
          <a:effectLst/>
        </p:spPr>
        <p:txBody>
          <a:bodyPr wrap="none" lIns="91422" tIns="45711" rIns="91422" bIns="45711" anchor="ctr"/>
          <a:lstStyle/>
          <a:p>
            <a:endParaRPr lang="zh-CN" altLang="en-US"/>
          </a:p>
        </p:txBody>
      </p:sp>
      <p:sp>
        <p:nvSpPr>
          <p:cNvPr id="329736" name="AutoShape 8"/>
          <p:cNvSpPr>
            <a:spLocks noChangeArrowheads="1"/>
          </p:cNvSpPr>
          <p:nvPr/>
        </p:nvSpPr>
        <p:spPr bwMode="auto">
          <a:xfrm>
            <a:off x="3057843" y="5301316"/>
            <a:ext cx="3026836" cy="791980"/>
          </a:xfrm>
          <a:prstGeom prst="flowChartMagneticDisk">
            <a:avLst/>
          </a:prstGeom>
          <a:solidFill>
            <a:schemeClr val="accent1"/>
          </a:solidFill>
          <a:ln w="9525">
            <a:solidFill>
              <a:schemeClr val="tx1"/>
            </a:solidFill>
            <a:round/>
            <a:headEnd/>
            <a:tailEnd/>
          </a:ln>
          <a:effectLst/>
        </p:spPr>
        <p:txBody>
          <a:bodyPr wrap="none" lIns="91422" tIns="45711" rIns="91422" bIns="45711" anchor="ctr"/>
          <a:lstStyle/>
          <a:p>
            <a:endParaRPr lang="zh-CN" altLang="en-US"/>
          </a:p>
        </p:txBody>
      </p:sp>
      <p:sp>
        <p:nvSpPr>
          <p:cNvPr id="329737" name="Line 9"/>
          <p:cNvSpPr>
            <a:spLocks noChangeShapeType="1"/>
          </p:cNvSpPr>
          <p:nvPr/>
        </p:nvSpPr>
        <p:spPr bwMode="auto">
          <a:xfrm>
            <a:off x="4570467" y="4078116"/>
            <a:ext cx="0" cy="1295100"/>
          </a:xfrm>
          <a:prstGeom prst="line">
            <a:avLst/>
          </a:prstGeom>
          <a:noFill/>
          <a:ln w="76200">
            <a:solidFill>
              <a:schemeClr val="tx1"/>
            </a:solidFill>
            <a:round/>
            <a:headEnd type="triangle" w="med" len="med"/>
            <a:tailEnd type="triangle" w="med" len="med"/>
          </a:ln>
          <a:effectLst/>
        </p:spPr>
        <p:txBody>
          <a:bodyPr wrap="none" lIns="91422" tIns="45711" rIns="91422" bIns="45711" anchor="ctr"/>
          <a:lstStyle/>
          <a:p>
            <a:endParaRPr lang="zh-CN" altLang="en-US"/>
          </a:p>
        </p:txBody>
      </p:sp>
      <p:sp>
        <p:nvSpPr>
          <p:cNvPr id="329738" name="Text Box 10"/>
          <p:cNvSpPr txBox="1">
            <a:spLocks noChangeArrowheads="1"/>
          </p:cNvSpPr>
          <p:nvPr/>
        </p:nvSpPr>
        <p:spPr bwMode="auto">
          <a:xfrm>
            <a:off x="7522704" y="2565099"/>
            <a:ext cx="1295175"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b="1">
                <a:latin typeface="Times New Roman" pitchFamily="18" charset="0"/>
              </a:rPr>
              <a:t>客户机</a:t>
            </a:r>
          </a:p>
        </p:txBody>
      </p:sp>
      <p:sp>
        <p:nvSpPr>
          <p:cNvPr id="329739" name="Text Box 11"/>
          <p:cNvSpPr txBox="1">
            <a:spLocks noChangeArrowheads="1"/>
          </p:cNvSpPr>
          <p:nvPr/>
        </p:nvSpPr>
        <p:spPr bwMode="auto">
          <a:xfrm>
            <a:off x="5795805" y="4291899"/>
            <a:ext cx="3096675"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DBMS</a:t>
            </a:r>
            <a:r>
              <a:rPr lang="zh-CN" altLang="en-US" b="1">
                <a:latin typeface="Times New Roman" pitchFamily="18" charset="0"/>
              </a:rPr>
              <a:t>独有的协议</a:t>
            </a:r>
          </a:p>
        </p:txBody>
      </p:sp>
      <p:sp>
        <p:nvSpPr>
          <p:cNvPr id="329740" name="Text Box 12"/>
          <p:cNvSpPr txBox="1">
            <a:spLocks noChangeArrowheads="1"/>
          </p:cNvSpPr>
          <p:nvPr/>
        </p:nvSpPr>
        <p:spPr bwMode="auto">
          <a:xfrm>
            <a:off x="6514817" y="5444158"/>
            <a:ext cx="2374488"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zh-CN" altLang="en-US" b="1">
                <a:latin typeface="Times New Roman" pitchFamily="18" charset="0"/>
              </a:rPr>
              <a:t>数据库服务器</a:t>
            </a:r>
          </a:p>
        </p:txBody>
      </p:sp>
      <p:sp>
        <p:nvSpPr>
          <p:cNvPr id="329741" name="Text Box 13"/>
          <p:cNvSpPr txBox="1">
            <a:spLocks noChangeArrowheads="1"/>
          </p:cNvSpPr>
          <p:nvPr/>
        </p:nvSpPr>
        <p:spPr bwMode="auto">
          <a:xfrm>
            <a:off x="3635593" y="5588587"/>
            <a:ext cx="1869750" cy="325326"/>
          </a:xfrm>
          <a:prstGeom prst="rect">
            <a:avLst/>
          </a:prstGeom>
          <a:noFill/>
          <a:ln w="9525" algn="ctr">
            <a:noFill/>
            <a:miter lim="800000"/>
            <a:headEnd/>
            <a:tailEnd/>
          </a:ln>
          <a:effectLst/>
        </p:spPr>
        <p:txBody>
          <a:bodyPr lIns="78340" tIns="39170" rIns="78340" bIns="39170">
            <a:spAutoFit/>
            <a:flatTx/>
          </a:bodyPr>
          <a:lstStyle/>
          <a:p>
            <a:pPr defTabSz="784068">
              <a:spcBef>
                <a:spcPct val="50000"/>
              </a:spcBef>
            </a:pPr>
            <a:r>
              <a:rPr lang="en-US" altLang="zh-CN" b="1">
                <a:latin typeface="Times New Roman" pitchFamily="18" charset="0"/>
              </a:rPr>
              <a:t>DBMS</a:t>
            </a:r>
          </a:p>
        </p:txBody>
      </p:sp>
      <p:sp>
        <p:nvSpPr>
          <p:cNvPr id="13" name="Rectangle 5"/>
          <p:cNvSpPr txBox="1">
            <a:spLocks noChangeArrowheads="1"/>
          </p:cNvSpPr>
          <p:nvPr/>
        </p:nvSpPr>
        <p:spPr bwMode="auto">
          <a:xfrm>
            <a:off x="457200" y="980728"/>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marL="342900" lvl="0" indent="-342900" algn="l" eaLnBrk="0" fontAlgn="base" hangingPunct="0">
              <a:buClr>
                <a:srgbClr val="777777"/>
              </a:buClr>
              <a:buSzPct val="85000"/>
              <a:buFontTx/>
              <a:buChar char="•"/>
              <a:defRPr/>
            </a:pPr>
            <a:r>
              <a:rPr lang="en-US" altLang="zh-CN" sz="2800" kern="0" smtClean="0">
                <a:latin typeface="黑体" pitchFamily="49" charset="-122"/>
                <a:ea typeface="黑体" pitchFamily="49" charset="-122"/>
              </a:rPr>
              <a:t>JDBC</a:t>
            </a:r>
            <a:r>
              <a:rPr lang="zh-CN" altLang="en-US" sz="2800" kern="0" smtClean="0">
                <a:latin typeface="黑体" pitchFamily="49" charset="-122"/>
                <a:ea typeface="黑体" pitchFamily="49" charset="-122"/>
              </a:rPr>
              <a:t>体系结构</a:t>
            </a:r>
            <a:endParaRPr lang="en-US" altLang="zh-CN" sz="2800" kern="0" smtClean="0">
              <a:latin typeface="黑体" pitchFamily="49" charset="-122"/>
              <a:ea typeface="黑体" pitchFamily="49" charset="-122"/>
            </a:endParaRPr>
          </a:p>
          <a:p>
            <a:pPr marL="342900" marR="0" lvl="0" indent="-34290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JDBC</a:t>
            </a:r>
            <a:r>
              <a:rPr kumimoji="0" lang="zh-CN" altLang="en-US" sz="2800" b="0" i="0" u="none" strike="noStrike" kern="0" cap="none" spc="0" normalizeH="0" baseline="0" noProof="0" smtClean="0">
                <a:ln>
                  <a:noFill/>
                </a:ln>
                <a:solidFill>
                  <a:schemeClr val="tx1"/>
                </a:solidFill>
                <a:effectLst/>
                <a:uLnTx/>
                <a:uFillTx/>
                <a:latin typeface="黑体" pitchFamily="49" charset="-122"/>
                <a:ea typeface="黑体" pitchFamily="49" charset="-122"/>
                <a:cs typeface="+mn-cs"/>
              </a:rPr>
              <a:t>的结构可划分为两层：</a:t>
            </a:r>
          </a:p>
          <a:p>
            <a:pPr marL="742950" lvl="1" indent="-285750" algn="l" eaLnBrk="0" fontAlgn="base" hangingPunct="0">
              <a:buClr>
                <a:srgbClr val="777777"/>
              </a:buClr>
              <a:buSzPct val="85000"/>
              <a:buFontTx/>
              <a:buChar char="–"/>
            </a:pPr>
            <a:r>
              <a:rPr lang="en-US" altLang="zh-CN" sz="2200" kern="0" smtClean="0">
                <a:latin typeface="黑体" pitchFamily="49" charset="-122"/>
                <a:ea typeface="黑体" pitchFamily="49" charset="-122"/>
              </a:rPr>
              <a:t>JDBC Driver Interface(</a:t>
            </a:r>
            <a:r>
              <a:rPr kumimoji="0" lang="zh-CN" altLang="en-US" sz="2200" b="0" i="0" u="none" strike="noStrike" kern="0" cap="none" spc="0" normalizeH="0" baseline="0" noProof="0" smtClean="0">
                <a:ln>
                  <a:noFill/>
                </a:ln>
                <a:solidFill>
                  <a:schemeClr val="tx1"/>
                </a:solidFill>
                <a:effectLst/>
                <a:uLnTx/>
                <a:uFillTx/>
                <a:latin typeface="黑体" pitchFamily="49" charset="-122"/>
                <a:ea typeface="黑体" pitchFamily="49" charset="-122"/>
              </a:rPr>
              <a:t>驱动程序管理器接口</a:t>
            </a:r>
            <a:r>
              <a:rPr kumimoji="0" lang="en-US" altLang="zh-CN" sz="2200" b="0" i="0" u="none" strike="noStrike" kern="0" cap="none" spc="0" normalizeH="0" baseline="0" noProof="0" smtClean="0">
                <a:ln>
                  <a:noFill/>
                </a:ln>
                <a:solidFill>
                  <a:schemeClr val="tx1"/>
                </a:solidFill>
                <a:effectLst/>
                <a:uLnTx/>
                <a:uFillTx/>
                <a:latin typeface="黑体" pitchFamily="49" charset="-122"/>
                <a:ea typeface="黑体" pitchFamily="49" charset="-122"/>
              </a:rPr>
              <a:t>)</a:t>
            </a:r>
            <a:endParaRPr kumimoji="0" lang="zh-CN" altLang="en-US" sz="2200" b="0" i="0" u="none" strike="noStrike" kern="0" cap="none" spc="0" normalizeH="0" baseline="0" noProof="0" smtClean="0">
              <a:ln>
                <a:noFill/>
              </a:ln>
              <a:solidFill>
                <a:schemeClr val="tx1"/>
              </a:solidFill>
              <a:effectLst/>
              <a:uLnTx/>
              <a:uFillTx/>
              <a:latin typeface="黑体" pitchFamily="49" charset="-122"/>
              <a:ea typeface="黑体" pitchFamily="49" charset="-122"/>
            </a:endParaRPr>
          </a:p>
          <a:p>
            <a:pPr marL="742950" marR="0" lvl="1" indent="-285750" algn="l" defTabSz="914400" rtl="0" eaLnBrk="0" fontAlgn="base" latinLnBrk="0" hangingPunct="0">
              <a:lnSpc>
                <a:spcPct val="100000"/>
              </a:lnSpc>
              <a:spcBef>
                <a:spcPct val="0"/>
              </a:spcBef>
              <a:spcAft>
                <a:spcPct val="0"/>
              </a:spcAft>
              <a:buClr>
                <a:srgbClr val="777777"/>
              </a:buClr>
              <a:buSzPct val="85000"/>
              <a:buFontTx/>
              <a:buChar char="–"/>
              <a:tabLst/>
              <a:defRPr/>
            </a:pPr>
            <a:r>
              <a:rPr kumimoji="0" lang="en-US" altLang="zh-CN" sz="2200" b="0" i="0" u="none" strike="noStrike" kern="0" cap="none" spc="0" normalizeH="0" baseline="0" noProof="0" smtClean="0">
                <a:ln>
                  <a:noFill/>
                </a:ln>
                <a:solidFill>
                  <a:schemeClr val="tx1"/>
                </a:solidFill>
                <a:effectLst/>
                <a:uLnTx/>
                <a:uFillTx/>
                <a:latin typeface="黑体" pitchFamily="49" charset="-122"/>
                <a:ea typeface="黑体" pitchFamily="49" charset="-122"/>
              </a:rPr>
              <a:t>JDBC API</a:t>
            </a:r>
            <a:endParaRPr kumimoji="0" lang="en-US" altLang="zh-CN" sz="2200" b="0" i="0" u="none" strike="noStrike" kern="0" cap="none" spc="0" normalizeH="0" baseline="0" noProof="0">
              <a:ln>
                <a:noFill/>
              </a:ln>
              <a:solidFill>
                <a:schemeClr val="tx1"/>
              </a:solidFill>
              <a:effectLst/>
              <a:uLnTx/>
              <a:uFillTx/>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r>
              <a:rPr lang="en-US" altLang="zh-CN" smtClean="0"/>
              <a:t>JDBC</a:t>
            </a:r>
            <a:r>
              <a:rPr lang="zh-CN" altLang="en-US" smtClean="0"/>
              <a:t>优缺点</a:t>
            </a:r>
            <a:endParaRPr lang="en-US" altLang="zh-CN" smtClean="0"/>
          </a:p>
          <a:p>
            <a:pPr lvl="1"/>
            <a:r>
              <a:rPr lang="zh-CN" altLang="en-US" smtClean="0"/>
              <a:t>优点：</a:t>
            </a:r>
            <a:endParaRPr lang="en-US" altLang="zh-CN" smtClean="0"/>
          </a:p>
          <a:p>
            <a:pPr lvl="2"/>
            <a:r>
              <a:rPr lang="en-US" altLang="zh-CN" smtClean="0"/>
              <a:t>JDBC</a:t>
            </a:r>
            <a:r>
              <a:rPr lang="zh-CN" altLang="en-US" smtClean="0"/>
              <a:t>使得编程人员从复杂的驱动器调用命令和函数中解脱出来，可以致力于应用程序中的关键地方。</a:t>
            </a:r>
            <a:endParaRPr lang="en-US" altLang="zh-CN" smtClean="0"/>
          </a:p>
          <a:p>
            <a:pPr lvl="2"/>
            <a:r>
              <a:rPr lang="en-US" altLang="zh-CN" smtClean="0"/>
              <a:t>JDBC</a:t>
            </a:r>
            <a:r>
              <a:rPr lang="zh-CN" altLang="en-US" smtClean="0"/>
              <a:t>支持不同的关系数据库，这使得程序的可移植性大大加强。</a:t>
            </a:r>
            <a:endParaRPr lang="en-US" altLang="zh-CN" smtClean="0"/>
          </a:p>
          <a:p>
            <a:pPr lvl="2"/>
            <a:r>
              <a:rPr lang="en-US" altLang="zh-CN" smtClean="0"/>
              <a:t>JDBC API</a:t>
            </a:r>
            <a:r>
              <a:rPr lang="zh-CN" altLang="en-US" smtClean="0"/>
              <a:t>是面向对象的，可以让用户把常用的方法封装为</a:t>
            </a:r>
            <a:r>
              <a:rPr lang="en-US" altLang="zh-CN" smtClean="0"/>
              <a:t>—</a:t>
            </a:r>
            <a:r>
              <a:rPr lang="zh-CN" altLang="en-US" smtClean="0"/>
              <a:t>个类，以备后用</a:t>
            </a:r>
            <a:endParaRPr lang="en-US" altLang="zh-CN" smtClean="0"/>
          </a:p>
          <a:p>
            <a:pPr lvl="1"/>
            <a:r>
              <a:rPr lang="zh-CN" altLang="en-US" smtClean="0"/>
              <a:t>缺点：</a:t>
            </a:r>
            <a:endParaRPr lang="en-US" altLang="zh-CN" smtClean="0"/>
          </a:p>
          <a:p>
            <a:pPr lvl="2"/>
            <a:r>
              <a:rPr lang="zh-CN" altLang="en-US" smtClean="0"/>
              <a:t>使用</a:t>
            </a:r>
            <a:r>
              <a:rPr lang="en-US" altLang="zh-CN" smtClean="0"/>
              <a:t>JDBC</a:t>
            </a:r>
            <a:r>
              <a:rPr lang="zh-CN" altLang="en-US" smtClean="0"/>
              <a:t>，访问数据记录的速度会受到一定程度的影响。</a:t>
            </a:r>
            <a:endParaRPr lang="en-US" altLang="zh-CN" smtClean="0"/>
          </a:p>
          <a:p>
            <a:pPr lvl="2"/>
            <a:r>
              <a:rPr lang="en-US" altLang="zh-CN" smtClean="0"/>
              <a:t>JDBC</a:t>
            </a:r>
            <a:r>
              <a:rPr lang="zh-CN" altLang="en-US" smtClean="0"/>
              <a:t>结构中包含不同厂家的产品，这就给更改数据源带来了很大的麻烦。</a:t>
            </a:r>
          </a:p>
          <a:p>
            <a:endParaRPr lang="en-US" altLang="zh-CN" smtClean="0"/>
          </a:p>
          <a:p>
            <a:endParaRPr lang="en-US" altLang="zh-CN" smtClean="0"/>
          </a:p>
          <a:p>
            <a:endParaRPr lang="en-US" altLang="zh-CN" smtClean="0"/>
          </a:p>
          <a:p>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JDBC</a:t>
            </a:r>
            <a:r>
              <a:rPr lang="zh-CN" altLang="en-US" smtClean="0"/>
              <a:t>概述</a:t>
            </a:r>
            <a:endParaRPr lang="zh-CN" altLang="en-US"/>
          </a:p>
        </p:txBody>
      </p:sp>
      <p:sp>
        <p:nvSpPr>
          <p:cNvPr id="3" name="内容占位符 2"/>
          <p:cNvSpPr>
            <a:spLocks noGrp="1"/>
          </p:cNvSpPr>
          <p:nvPr>
            <p:ph idx="1"/>
          </p:nvPr>
        </p:nvSpPr>
        <p:spPr/>
        <p:txBody>
          <a:bodyPr/>
          <a:lstStyle/>
          <a:p>
            <a:pPr>
              <a:lnSpc>
                <a:spcPct val="80000"/>
              </a:lnSpc>
            </a:pPr>
            <a:r>
              <a:rPr lang="en-US" altLang="zh-CN" smtClean="0">
                <a:ea typeface="宋体" pitchFamily="2" charset="-122"/>
              </a:rPr>
              <a:t>JDBC</a:t>
            </a:r>
            <a:r>
              <a:rPr lang="zh-CN" altLang="en-US" smtClean="0">
                <a:ea typeface="宋体" pitchFamily="2" charset="-122"/>
              </a:rPr>
              <a:t>核心接口与类</a:t>
            </a:r>
            <a:endParaRPr lang="en-US" altLang="zh-CN" smtClean="0">
              <a:ea typeface="宋体" pitchFamily="2" charset="-122"/>
            </a:endParaRPr>
          </a:p>
          <a:p>
            <a:pPr>
              <a:lnSpc>
                <a:spcPct val="80000"/>
              </a:lnSpc>
            </a:pPr>
            <a:r>
              <a:rPr lang="en-US" altLang="zh-CN" smtClean="0">
                <a:ea typeface="宋体" pitchFamily="2" charset="-122"/>
              </a:rPr>
              <a:t>JDBC</a:t>
            </a:r>
            <a:r>
              <a:rPr lang="zh-CN" altLang="en-US" smtClean="0">
                <a:ea typeface="宋体" pitchFamily="2" charset="-122"/>
              </a:rPr>
              <a:t>核心类库包含在</a:t>
            </a:r>
            <a:r>
              <a:rPr lang="en-US" altLang="zh-CN" err="1" smtClean="0">
                <a:ea typeface="宋体" pitchFamily="2" charset="-122"/>
              </a:rPr>
              <a:t>java.sql</a:t>
            </a:r>
            <a:r>
              <a:rPr lang="zh-CN" altLang="en-US" smtClean="0">
                <a:ea typeface="宋体" pitchFamily="2" charset="-122"/>
              </a:rPr>
              <a:t>包中。</a:t>
            </a:r>
          </a:p>
          <a:p>
            <a:pPr lvl="1">
              <a:lnSpc>
                <a:spcPct val="80000"/>
              </a:lnSpc>
              <a:buClr>
                <a:schemeClr val="tx1"/>
              </a:buClr>
            </a:pPr>
            <a:r>
              <a:rPr lang="zh-CN" altLang="en-US" smtClean="0"/>
              <a:t>类</a:t>
            </a:r>
            <a:endParaRPr lang="en-US" altLang="zh-CN" smtClean="0"/>
          </a:p>
          <a:p>
            <a:pPr lvl="2">
              <a:lnSpc>
                <a:spcPct val="80000"/>
              </a:lnSpc>
              <a:buClr>
                <a:schemeClr val="tx1"/>
              </a:buClr>
            </a:pPr>
            <a:r>
              <a:rPr lang="en-US" altLang="zh-CN" err="1" smtClean="0"/>
              <a:t>DriverManager</a:t>
            </a:r>
            <a:r>
              <a:rPr lang="zh-CN" altLang="en-US" smtClean="0"/>
              <a:t>：负责管理</a:t>
            </a:r>
            <a:r>
              <a:rPr lang="en-US" altLang="zh-CN" smtClean="0"/>
              <a:t>JDBC</a:t>
            </a:r>
            <a:r>
              <a:rPr lang="zh-CN" altLang="en-US" smtClean="0"/>
              <a:t>驱动程序。使用</a:t>
            </a:r>
            <a:r>
              <a:rPr lang="en-US" altLang="zh-CN" smtClean="0"/>
              <a:t>JDBC</a:t>
            </a:r>
            <a:r>
              <a:rPr lang="zh-CN" altLang="en-US" smtClean="0"/>
              <a:t>驱动程序之前，必须先将驱动程序加载并注册后才可以使用，同时提供方法来建立与数据库的连接。 </a:t>
            </a:r>
            <a:endParaRPr lang="en-US" altLang="zh-CN" smtClean="0"/>
          </a:p>
          <a:p>
            <a:pPr lvl="2">
              <a:lnSpc>
                <a:spcPct val="80000"/>
              </a:lnSpc>
              <a:buClr>
                <a:schemeClr val="tx1"/>
              </a:buClr>
            </a:pPr>
            <a:r>
              <a:rPr lang="en-US" altLang="zh-CN" smtClean="0"/>
              <a:t>SQLException</a:t>
            </a:r>
            <a:r>
              <a:rPr lang="zh-CN" altLang="en-US" smtClean="0"/>
              <a:t>－有关数据库操作的异常</a:t>
            </a:r>
            <a:endParaRPr lang="en-US" altLang="zh-CN" smtClean="0"/>
          </a:p>
          <a:p>
            <a:pPr lvl="1">
              <a:lnSpc>
                <a:spcPct val="80000"/>
              </a:lnSpc>
            </a:pPr>
            <a:r>
              <a:rPr lang="zh-CN" altLang="en-US" smtClean="0"/>
              <a:t>接口</a:t>
            </a:r>
            <a:r>
              <a:rPr lang="en-US" altLang="zh-CN" smtClean="0"/>
              <a:t>:</a:t>
            </a:r>
          </a:p>
          <a:p>
            <a:pPr lvl="2">
              <a:lnSpc>
                <a:spcPct val="80000"/>
              </a:lnSpc>
            </a:pPr>
            <a:r>
              <a:rPr lang="en-US" altLang="zh-CN" smtClean="0"/>
              <a:t>Connection</a:t>
            </a:r>
            <a:r>
              <a:rPr lang="zh-CN" altLang="en-US" smtClean="0"/>
              <a:t>：特定数据库的连接（会话）。在连接上下文中执行</a:t>
            </a:r>
            <a:r>
              <a:rPr lang="en-US" altLang="zh-CN" smtClean="0"/>
              <a:t>SQL</a:t>
            </a:r>
            <a:r>
              <a:rPr lang="zh-CN" altLang="en-US" smtClean="0"/>
              <a:t>语句并返回结果。</a:t>
            </a:r>
            <a:endParaRPr lang="en-US" altLang="zh-CN" smtClean="0"/>
          </a:p>
          <a:p>
            <a:pPr lvl="2">
              <a:lnSpc>
                <a:spcPct val="80000"/>
              </a:lnSpc>
            </a:pPr>
            <a:r>
              <a:rPr lang="en-US" altLang="zh-CN" err="1" smtClean="0"/>
              <a:t>PreparedStatement</a:t>
            </a:r>
            <a:r>
              <a:rPr lang="zh-CN" altLang="en-US" smtClean="0"/>
              <a:t>：表示预编译的 </a:t>
            </a:r>
            <a:r>
              <a:rPr lang="en-US" altLang="zh-CN" smtClean="0"/>
              <a:t>SQL </a:t>
            </a:r>
            <a:r>
              <a:rPr lang="zh-CN" altLang="en-US" smtClean="0"/>
              <a:t>语句的对象。</a:t>
            </a:r>
            <a:endParaRPr lang="en-US" altLang="zh-CN" smtClean="0"/>
          </a:p>
          <a:p>
            <a:pPr lvl="2">
              <a:lnSpc>
                <a:spcPct val="80000"/>
              </a:lnSpc>
            </a:pPr>
            <a:r>
              <a:rPr lang="en-US" altLang="zh-CN" smtClean="0"/>
              <a:t>Statement</a:t>
            </a:r>
            <a:r>
              <a:rPr lang="zh-CN" altLang="en-US" smtClean="0"/>
              <a:t>：用于执行静态 </a:t>
            </a:r>
            <a:r>
              <a:rPr lang="en-US" altLang="zh-CN" smtClean="0"/>
              <a:t>SQL </a:t>
            </a:r>
            <a:r>
              <a:rPr lang="zh-CN" altLang="en-US" smtClean="0"/>
              <a:t>语句并返回它所生成结果的对象。</a:t>
            </a:r>
            <a:endParaRPr lang="en-US" altLang="zh-CN" smtClean="0"/>
          </a:p>
          <a:p>
            <a:pPr lvl="2">
              <a:lnSpc>
                <a:spcPct val="80000"/>
              </a:lnSpc>
            </a:pPr>
            <a:r>
              <a:rPr lang="en-US" altLang="zh-CN" smtClean="0"/>
              <a:t>ResultSet </a:t>
            </a:r>
            <a:r>
              <a:rPr lang="zh-CN" altLang="en-US" smtClean="0"/>
              <a:t>：表示数据库结果集的数据表，通常通过执行查询数据库的语句生成 。</a:t>
            </a:r>
            <a:endParaRPr lang="en-US" altLang="zh-CN" smtClean="0"/>
          </a:p>
          <a:p>
            <a:pPr lvl="2">
              <a:lnSpc>
                <a:spcPct val="80000"/>
              </a:lnSpc>
            </a:pPr>
            <a:r>
              <a:rPr lang="en-US" altLang="zh-CN" smtClean="0"/>
              <a:t>CallableStatement </a:t>
            </a:r>
            <a:r>
              <a:rPr lang="zh-CN" altLang="en-US" smtClean="0"/>
              <a:t>：用于执行 </a:t>
            </a:r>
            <a:r>
              <a:rPr lang="en-US" altLang="zh-CN" smtClean="0"/>
              <a:t>SQL </a:t>
            </a:r>
            <a:r>
              <a:rPr lang="zh-CN" altLang="en-US" smtClean="0"/>
              <a:t>存储过程的接口 。 </a:t>
            </a:r>
          </a:p>
        </p:txBody>
      </p:sp>
    </p:spTree>
  </p:cSld>
  <p:clrMapOvr>
    <a:masterClrMapping/>
  </p:clrMapOvr>
  <p:transition>
    <p:fade/>
  </p:transition>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5913</TotalTime>
  <Words>2236</Words>
  <Application>Microsoft Office PowerPoint</Application>
  <PresentationFormat>全屏显示(4:3)</PresentationFormat>
  <Paragraphs>686</Paragraphs>
  <Slides>43</Slides>
  <Notes>34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5_默认设计模板</vt:lpstr>
      <vt:lpstr>PowerPoint 演示文稿</vt:lpstr>
      <vt:lpstr>文件修改控制</vt:lpstr>
      <vt:lpstr>JDBC与Java数据库编程基础 ---- JDBC与Java数据库编程</vt:lpstr>
      <vt:lpstr>本章内容</vt:lpstr>
      <vt:lpstr>JDBC概述</vt:lpstr>
      <vt:lpstr>JDBC概述</vt:lpstr>
      <vt:lpstr>JDBC概述</vt:lpstr>
      <vt:lpstr>JDBC概述</vt:lpstr>
      <vt:lpstr>JDBC概述</vt:lpstr>
      <vt:lpstr>练习</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创建JDBC应用</vt:lpstr>
      <vt:lpstr>练习 </vt:lpstr>
      <vt:lpstr>PreparedStatement</vt:lpstr>
      <vt:lpstr>PreparedStatement</vt:lpstr>
      <vt:lpstr>PreparedStatement</vt:lpstr>
      <vt:lpstr>PreparedStatement</vt:lpstr>
      <vt:lpstr>PreparedStatement</vt:lpstr>
      <vt:lpstr>PreparedStatement</vt:lpstr>
      <vt:lpstr>练习 </vt:lpstr>
      <vt:lpstr>本章重点总结</vt:lpstr>
      <vt:lpstr>课后作业</vt:lpstr>
      <vt:lpstr>课后作业</vt:lpstr>
    </vt:vector>
  </TitlesOfParts>
  <Company>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
  <cp:lastModifiedBy>new</cp:lastModifiedBy>
  <cp:revision>1262</cp:revision>
  <dcterms:created xsi:type="dcterms:W3CDTF">2004-04-25T08:53:43Z</dcterms:created>
  <dcterms:modified xsi:type="dcterms:W3CDTF">2016-11-24T08:49:32Z</dcterms:modified>
</cp:coreProperties>
</file>