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17.xml" ContentType="application/vnd.openxmlformats-officedocument.presentationml.tags+xml"/>
  <Override PartName="/ppt/notesSlides/notesSlide42.xml" ContentType="application/vnd.openxmlformats-officedocument.presentationml.notesSlide+xml"/>
  <Override PartName="/ppt/tags/tag26.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Override PartName="/ppt/notesSlides/notesSlide3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61"/>
  </p:notesMasterIdLst>
  <p:sldIdLst>
    <p:sldId id="320" r:id="rId2"/>
    <p:sldId id="319" r:id="rId3"/>
    <p:sldId id="259" r:id="rId4"/>
    <p:sldId id="324" r:id="rId5"/>
    <p:sldId id="325" r:id="rId6"/>
    <p:sldId id="326" r:id="rId7"/>
    <p:sldId id="327" r:id="rId8"/>
    <p:sldId id="328" r:id="rId9"/>
    <p:sldId id="329" r:id="rId10"/>
    <p:sldId id="260" r:id="rId11"/>
    <p:sldId id="265" r:id="rId12"/>
    <p:sldId id="333" r:id="rId13"/>
    <p:sldId id="261" r:id="rId14"/>
    <p:sldId id="267" r:id="rId15"/>
    <p:sldId id="332" r:id="rId16"/>
    <p:sldId id="303" r:id="rId17"/>
    <p:sldId id="334" r:id="rId18"/>
    <p:sldId id="323" r:id="rId19"/>
    <p:sldId id="322" r:id="rId20"/>
    <p:sldId id="304" r:id="rId21"/>
    <p:sldId id="335" r:id="rId22"/>
    <p:sldId id="336" r:id="rId23"/>
    <p:sldId id="337" r:id="rId24"/>
    <p:sldId id="338" r:id="rId25"/>
    <p:sldId id="340" r:id="rId26"/>
    <p:sldId id="346" r:id="rId27"/>
    <p:sldId id="361" r:id="rId28"/>
    <p:sldId id="347" r:id="rId29"/>
    <p:sldId id="293" r:id="rId30"/>
    <p:sldId id="295" r:id="rId31"/>
    <p:sldId id="296" r:id="rId32"/>
    <p:sldId id="297" r:id="rId33"/>
    <p:sldId id="298" r:id="rId34"/>
    <p:sldId id="299" r:id="rId35"/>
    <p:sldId id="301" r:id="rId36"/>
    <p:sldId id="302" r:id="rId37"/>
    <p:sldId id="350" r:id="rId38"/>
    <p:sldId id="313" r:id="rId39"/>
    <p:sldId id="314" r:id="rId40"/>
    <p:sldId id="310" r:id="rId41"/>
    <p:sldId id="311" r:id="rId42"/>
    <p:sldId id="312" r:id="rId43"/>
    <p:sldId id="287" r:id="rId44"/>
    <p:sldId id="351" r:id="rId45"/>
    <p:sldId id="352" r:id="rId46"/>
    <p:sldId id="353" r:id="rId47"/>
    <p:sldId id="354" r:id="rId48"/>
    <p:sldId id="355" r:id="rId49"/>
    <p:sldId id="315" r:id="rId50"/>
    <p:sldId id="290" r:id="rId51"/>
    <p:sldId id="356" r:id="rId52"/>
    <p:sldId id="291" r:id="rId53"/>
    <p:sldId id="357" r:id="rId54"/>
    <p:sldId id="358" r:id="rId55"/>
    <p:sldId id="359" r:id="rId56"/>
    <p:sldId id="307" r:id="rId57"/>
    <p:sldId id="308" r:id="rId58"/>
    <p:sldId id="360" r:id="rId59"/>
    <p:sldId id="317"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414" autoAdjust="0"/>
  </p:normalViewPr>
  <p:slideViewPr>
    <p:cSldViewPr>
      <p:cViewPr varScale="1">
        <p:scale>
          <a:sx n="72" d="100"/>
          <a:sy n="72" d="100"/>
        </p:scale>
        <p:origin x="-610"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43DE42-437F-4102-BEEC-18B46389F8D4}" type="datetimeFigureOut">
              <a:rPr lang="zh-CN" altLang="en-US" smtClean="0"/>
              <a:pPr/>
              <a:t>2017/4/6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44407E-8CF9-46EF-96A1-5DA54B97FF42}" type="slidenum">
              <a:rPr lang="zh-CN" altLang="en-US" smtClean="0"/>
              <a:pPr/>
              <a:t>‹#›</a:t>
            </a:fld>
            <a:endParaRPr lang="zh-CN" altLang="en-US"/>
          </a:p>
        </p:txBody>
      </p:sp>
    </p:spTree>
    <p:extLst>
      <p:ext uri="{BB962C8B-B14F-4D97-AF65-F5344CB8AC3E}">
        <p14:creationId xmlns="" xmlns:p14="http://schemas.microsoft.com/office/powerpoint/2010/main" val="1242141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miter lim="800000"/>
            <a:headEnd/>
            <a:tailEnd/>
          </a:ln>
        </p:spPr>
        <p:txBody>
          <a:bodyPr/>
          <a:lstStyle/>
          <a:p>
            <a:fld id="{F0F31168-A28B-4017-9C04-041EC8A1CE61}" type="slidenum">
              <a:rPr lang="en-US" altLang="zh-CN" smtClean="0">
                <a:latin typeface="Arial" charset="0"/>
                <a:ea typeface="宋体" charset="-122"/>
              </a:rPr>
              <a:pPr/>
              <a:t>1</a:t>
            </a:fld>
            <a:endParaRPr lang="en-US" altLang="zh-CN" smtClean="0">
              <a:latin typeface="Arial" charset="0"/>
              <a:ea typeface="宋体"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lnSpc>
                <a:spcPct val="80000"/>
              </a:lnSpc>
            </a:pPr>
            <a:endParaRPr lang="zh-CN" altLang="zh-CN" sz="1000"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Notnull</a:t>
            </a:r>
            <a:r>
              <a:rPr lang="zh-CN" altLang="en-US" smtClean="0"/>
              <a:t>，</a:t>
            </a:r>
            <a:r>
              <a:rPr lang="en-US" altLang="zh-CN" smtClean="0"/>
              <a:t>readonly</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17</a:t>
            </a:fld>
            <a:endParaRPr lang="zh-CN" altLang="en-US"/>
          </a:p>
        </p:txBody>
      </p:sp>
    </p:spTree>
    <p:extLst>
      <p:ext uri="{BB962C8B-B14F-4D97-AF65-F5344CB8AC3E}">
        <p14:creationId xmlns="" xmlns:p14="http://schemas.microsoft.com/office/powerpoint/2010/main" val="85370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Notnull</a:t>
            </a:r>
            <a:r>
              <a:rPr lang="zh-CN" altLang="en-US" smtClean="0"/>
              <a:t>，</a:t>
            </a:r>
            <a:r>
              <a:rPr lang="en-US" altLang="zh-CN" smtClean="0"/>
              <a:t>readonly</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18</a:t>
            </a:fld>
            <a:endParaRPr lang="zh-CN" altLang="en-US"/>
          </a:p>
        </p:txBody>
      </p:sp>
    </p:spTree>
    <p:extLst>
      <p:ext uri="{BB962C8B-B14F-4D97-AF65-F5344CB8AC3E}">
        <p14:creationId xmlns="" xmlns:p14="http://schemas.microsoft.com/office/powerpoint/2010/main" val="853700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Notnull</a:t>
            </a:r>
            <a:r>
              <a:rPr lang="zh-CN" altLang="en-US" smtClean="0"/>
              <a:t>，</a:t>
            </a:r>
            <a:r>
              <a:rPr lang="en-US" altLang="zh-CN" smtClean="0"/>
              <a:t>readonly</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19</a:t>
            </a:fld>
            <a:endParaRPr lang="zh-CN" altLang="en-US"/>
          </a:p>
        </p:txBody>
      </p:sp>
    </p:spTree>
    <p:extLst>
      <p:ext uri="{BB962C8B-B14F-4D97-AF65-F5344CB8AC3E}">
        <p14:creationId xmlns="" xmlns:p14="http://schemas.microsoft.com/office/powerpoint/2010/main" val="85370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泛型的最大优点是提供了程序的类型安全同时可以向后兼容，但也有尴尬的地方，就是每次定义时都要写明泛型的类型，这样显示指定不仅感觉有些冗长，最主要是很多程序员不熟悉泛型，因此很多时候不能够给出正确的类型参数，现在通过编译器自动推断泛型的参数类型，能够减少这样的情况，并提高代码可读性。</a:t>
            </a:r>
          </a:p>
          <a:p>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20</a:t>
            </a:fld>
            <a:endParaRPr lang="zh-CN" altLang="en-US"/>
          </a:p>
        </p:txBody>
      </p:sp>
    </p:spTree>
    <p:extLst>
      <p:ext uri="{BB962C8B-B14F-4D97-AF65-F5344CB8AC3E}">
        <p14:creationId xmlns="" xmlns:p14="http://schemas.microsoft.com/office/powerpoint/2010/main" val="2691947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NodeJS</a:t>
            </a:r>
            <a:r>
              <a:rPr lang="zh-CN" altLang="en-US" smtClean="0"/>
              <a:t>带来的原生异步并发与事件驱动编程模型得到认可，但是因为其单线程缘故，不能简单方便地从事密集计算，而</a:t>
            </a:r>
            <a:r>
              <a:rPr lang="en-US" altLang="zh-CN" smtClean="0"/>
              <a:t>java</a:t>
            </a:r>
            <a:r>
              <a:rPr lang="zh-CN" altLang="en-US" smtClean="0"/>
              <a:t>优势是多线程并发，</a:t>
            </a:r>
            <a:r>
              <a:rPr lang="en-US" altLang="zh-CN" smtClean="0"/>
              <a:t>Java 8</a:t>
            </a:r>
            <a:r>
              <a:rPr lang="zh-CN" altLang="en-US" smtClean="0"/>
              <a:t>又引入了</a:t>
            </a:r>
            <a:r>
              <a:rPr lang="en-US" altLang="zh-CN" smtClean="0"/>
              <a:t>Lambda</a:t>
            </a:r>
            <a:r>
              <a:rPr lang="zh-CN" altLang="en-US" smtClean="0"/>
              <a:t>表达式，使得</a:t>
            </a:r>
            <a:r>
              <a:rPr lang="en-US" altLang="zh-CN" smtClean="0"/>
              <a:t>Java</a:t>
            </a:r>
            <a:r>
              <a:rPr lang="zh-CN" altLang="en-US" smtClean="0"/>
              <a:t>多线程并发在处理高</a:t>
            </a:r>
            <a:r>
              <a:rPr lang="en-US" altLang="zh-CN" smtClean="0"/>
              <a:t>CPU</a:t>
            </a:r>
            <a:r>
              <a:rPr lang="zh-CN" altLang="en-US" smtClean="0"/>
              <a:t>负载的计算上既强大又方便</a:t>
            </a:r>
            <a:endParaRPr lang="en-US" altLang="zh-CN" smtClean="0"/>
          </a:p>
          <a:p>
            <a:endParaRPr lang="en-US" altLang="zh-CN" smtClean="0"/>
          </a:p>
          <a:p>
            <a:r>
              <a:rPr lang="en-US" altLang="zh-CN" sz="1200" b="0" i="0" kern="1200" smtClean="0">
                <a:solidFill>
                  <a:schemeClr val="tx1"/>
                </a:solidFill>
                <a:effectLst/>
                <a:latin typeface="+mn-lt"/>
                <a:ea typeface="+mn-ea"/>
                <a:cs typeface="+mn-cs"/>
              </a:rPr>
              <a:t>Nashorn </a:t>
            </a:r>
            <a:r>
              <a:rPr lang="zh-CN" altLang="en-US" sz="1200" b="0" i="0" kern="1200" smtClean="0">
                <a:solidFill>
                  <a:schemeClr val="tx1"/>
                </a:solidFill>
                <a:effectLst/>
                <a:latin typeface="+mn-lt"/>
                <a:ea typeface="+mn-ea"/>
                <a:cs typeface="+mn-cs"/>
              </a:rPr>
              <a:t>只是使用遵从 </a:t>
            </a:r>
            <a:r>
              <a:rPr lang="en-US" altLang="zh-CN" sz="1200" b="0" i="0" kern="1200" smtClean="0">
                <a:solidFill>
                  <a:schemeClr val="tx1"/>
                </a:solidFill>
                <a:effectLst/>
                <a:latin typeface="+mn-lt"/>
                <a:ea typeface="+mn-ea"/>
                <a:cs typeface="+mn-cs"/>
              </a:rPr>
              <a:t>ECMA </a:t>
            </a:r>
            <a:r>
              <a:rPr lang="zh-CN" altLang="en-US" sz="1200" b="0" i="0" kern="1200" smtClean="0">
                <a:solidFill>
                  <a:schemeClr val="tx1"/>
                </a:solidFill>
                <a:effectLst/>
                <a:latin typeface="+mn-lt"/>
                <a:ea typeface="+mn-ea"/>
                <a:cs typeface="+mn-cs"/>
              </a:rPr>
              <a:t>规范的</a:t>
            </a:r>
            <a:r>
              <a:rPr lang="en-US" altLang="zh-CN" sz="1200" b="0" i="0" kern="1200" smtClean="0">
                <a:solidFill>
                  <a:schemeClr val="tx1"/>
                </a:solidFill>
                <a:effectLst/>
                <a:latin typeface="+mn-lt"/>
                <a:ea typeface="+mn-ea"/>
                <a:cs typeface="+mn-cs"/>
              </a:rPr>
              <a:t>javascript</a:t>
            </a:r>
            <a:r>
              <a:rPr lang="zh-CN" altLang="en-US" sz="1200" b="0" i="0" kern="1200" smtClean="0">
                <a:solidFill>
                  <a:schemeClr val="tx1"/>
                </a:solidFill>
                <a:effectLst/>
                <a:latin typeface="+mn-lt"/>
                <a:ea typeface="+mn-ea"/>
                <a:cs typeface="+mn-cs"/>
              </a:rPr>
              <a:t>语言</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在网页上常用的对象</a:t>
            </a:r>
            <a:r>
              <a:rPr lang="en-US" altLang="zh-CN" sz="1200" b="0" i="0" kern="1200" smtClean="0">
                <a:solidFill>
                  <a:schemeClr val="tx1"/>
                </a:solidFill>
                <a:effectLst/>
                <a:latin typeface="+mn-lt"/>
                <a:ea typeface="+mn-ea"/>
                <a:cs typeface="+mn-cs"/>
              </a:rPr>
              <a:t>Nashorn</a:t>
            </a:r>
            <a:r>
              <a:rPr lang="zh-CN" altLang="en-US" sz="1200" b="0" i="0" kern="1200" smtClean="0">
                <a:solidFill>
                  <a:schemeClr val="tx1"/>
                </a:solidFill>
                <a:effectLst/>
                <a:latin typeface="+mn-lt"/>
                <a:ea typeface="+mn-ea"/>
                <a:cs typeface="+mn-cs"/>
              </a:rPr>
              <a:t>里面并没有</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比如说</a:t>
            </a:r>
            <a:r>
              <a:rPr lang="en-US" altLang="zh-CN" sz="1200" b="0" i="1" kern="1200" smtClean="0">
                <a:solidFill>
                  <a:schemeClr val="tx1"/>
                </a:solidFill>
                <a:effectLst/>
                <a:latin typeface="+mn-lt"/>
                <a:ea typeface="+mn-ea"/>
                <a:cs typeface="+mn-cs"/>
              </a:rPr>
              <a:t>console</a:t>
            </a:r>
            <a:r>
              <a:rPr lang="en-US" altLang="zh-CN" sz="1200" b="0" i="0" kern="1200" smtClean="0">
                <a:solidFill>
                  <a:schemeClr val="tx1"/>
                </a:solidFill>
                <a:effectLst/>
                <a:latin typeface="+mn-lt"/>
                <a:ea typeface="+mn-ea"/>
                <a:cs typeface="+mn-cs"/>
              </a:rPr>
              <a:t>,</a:t>
            </a:r>
            <a:r>
              <a:rPr lang="en-US" altLang="zh-CN" sz="1200" b="0" i="1" kern="1200" smtClean="0">
                <a:solidFill>
                  <a:schemeClr val="tx1"/>
                </a:solidFill>
                <a:effectLst/>
                <a:latin typeface="+mn-lt"/>
                <a:ea typeface="+mn-ea"/>
                <a:cs typeface="+mn-cs"/>
              </a:rPr>
              <a:t>window</a:t>
            </a:r>
            <a:r>
              <a:rPr lang="zh-CN" altLang="en-US" sz="1200" b="0" i="0" kern="1200" smtClean="0">
                <a:solidFill>
                  <a:schemeClr val="tx1"/>
                </a:solidFill>
                <a:effectLst/>
                <a:latin typeface="+mn-lt"/>
                <a:ea typeface="+mn-ea"/>
                <a:cs typeface="+mn-cs"/>
              </a:rPr>
              <a:t>等对象</a:t>
            </a:r>
            <a:r>
              <a:rPr lang="en-US" altLang="zh-CN" sz="1200" b="0" i="0" kern="1200" smtClean="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21</a:t>
            </a:fld>
            <a:endParaRPr lang="zh-CN" altLang="en-US"/>
          </a:p>
        </p:txBody>
      </p:sp>
    </p:spTree>
    <p:extLst>
      <p:ext uri="{BB962C8B-B14F-4D97-AF65-F5344CB8AC3E}">
        <p14:creationId xmlns="" xmlns:p14="http://schemas.microsoft.com/office/powerpoint/2010/main" val="312476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NodeJS</a:t>
            </a:r>
            <a:r>
              <a:rPr lang="zh-CN" altLang="en-US" smtClean="0"/>
              <a:t>带来的原生异步并发与事件驱动编程模型得到认可，但是因为其单线程缘故，不能简单方便地从事密集计算，而</a:t>
            </a:r>
            <a:r>
              <a:rPr lang="en-US" altLang="zh-CN" smtClean="0"/>
              <a:t>java</a:t>
            </a:r>
            <a:r>
              <a:rPr lang="zh-CN" altLang="en-US" smtClean="0"/>
              <a:t>优势是多线程并发，</a:t>
            </a:r>
            <a:r>
              <a:rPr lang="en-US" altLang="zh-CN" smtClean="0"/>
              <a:t>Java 8</a:t>
            </a:r>
            <a:r>
              <a:rPr lang="zh-CN" altLang="en-US" smtClean="0"/>
              <a:t>又引入了</a:t>
            </a:r>
            <a:r>
              <a:rPr lang="en-US" altLang="zh-CN" smtClean="0"/>
              <a:t>Lambda</a:t>
            </a:r>
            <a:r>
              <a:rPr lang="zh-CN" altLang="en-US" smtClean="0"/>
              <a:t>表达式，使得</a:t>
            </a:r>
            <a:r>
              <a:rPr lang="en-US" altLang="zh-CN" smtClean="0"/>
              <a:t>Java</a:t>
            </a:r>
            <a:r>
              <a:rPr lang="zh-CN" altLang="en-US" smtClean="0"/>
              <a:t>多线程并发在处理高</a:t>
            </a:r>
            <a:r>
              <a:rPr lang="en-US" altLang="zh-CN" smtClean="0"/>
              <a:t>CPU</a:t>
            </a:r>
            <a:r>
              <a:rPr lang="zh-CN" altLang="en-US" smtClean="0"/>
              <a:t>负载的计算上既强大又方便</a:t>
            </a:r>
            <a:endParaRPr lang="en-US" altLang="zh-CN" smtClean="0"/>
          </a:p>
          <a:p>
            <a:endParaRPr lang="en-US" altLang="zh-CN" smtClean="0"/>
          </a:p>
          <a:p>
            <a:r>
              <a:rPr lang="en-US" altLang="zh-CN" sz="1200" b="0" i="0" kern="1200" smtClean="0">
                <a:solidFill>
                  <a:schemeClr val="tx1"/>
                </a:solidFill>
                <a:effectLst/>
                <a:latin typeface="+mn-lt"/>
                <a:ea typeface="+mn-ea"/>
                <a:cs typeface="+mn-cs"/>
              </a:rPr>
              <a:t>Nashorn </a:t>
            </a:r>
            <a:r>
              <a:rPr lang="zh-CN" altLang="en-US" sz="1200" b="0" i="0" kern="1200" smtClean="0">
                <a:solidFill>
                  <a:schemeClr val="tx1"/>
                </a:solidFill>
                <a:effectLst/>
                <a:latin typeface="+mn-lt"/>
                <a:ea typeface="+mn-ea"/>
                <a:cs typeface="+mn-cs"/>
              </a:rPr>
              <a:t>只是使用遵从 </a:t>
            </a:r>
            <a:r>
              <a:rPr lang="en-US" altLang="zh-CN" sz="1200" b="0" i="0" kern="1200" smtClean="0">
                <a:solidFill>
                  <a:schemeClr val="tx1"/>
                </a:solidFill>
                <a:effectLst/>
                <a:latin typeface="+mn-lt"/>
                <a:ea typeface="+mn-ea"/>
                <a:cs typeface="+mn-cs"/>
              </a:rPr>
              <a:t>ECMA </a:t>
            </a:r>
            <a:r>
              <a:rPr lang="zh-CN" altLang="en-US" sz="1200" b="0" i="0" kern="1200" smtClean="0">
                <a:solidFill>
                  <a:schemeClr val="tx1"/>
                </a:solidFill>
                <a:effectLst/>
                <a:latin typeface="+mn-lt"/>
                <a:ea typeface="+mn-ea"/>
                <a:cs typeface="+mn-cs"/>
              </a:rPr>
              <a:t>规范的</a:t>
            </a:r>
            <a:r>
              <a:rPr lang="en-US" altLang="zh-CN" sz="1200" b="0" i="0" kern="1200" smtClean="0">
                <a:solidFill>
                  <a:schemeClr val="tx1"/>
                </a:solidFill>
                <a:effectLst/>
                <a:latin typeface="+mn-lt"/>
                <a:ea typeface="+mn-ea"/>
                <a:cs typeface="+mn-cs"/>
              </a:rPr>
              <a:t>javascript</a:t>
            </a:r>
            <a:r>
              <a:rPr lang="zh-CN" altLang="en-US" sz="1200" b="0" i="0" kern="1200" smtClean="0">
                <a:solidFill>
                  <a:schemeClr val="tx1"/>
                </a:solidFill>
                <a:effectLst/>
                <a:latin typeface="+mn-lt"/>
                <a:ea typeface="+mn-ea"/>
                <a:cs typeface="+mn-cs"/>
              </a:rPr>
              <a:t>语言</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在网页上常用的对象</a:t>
            </a:r>
            <a:r>
              <a:rPr lang="en-US" altLang="zh-CN" sz="1200" b="0" i="0" kern="1200" smtClean="0">
                <a:solidFill>
                  <a:schemeClr val="tx1"/>
                </a:solidFill>
                <a:effectLst/>
                <a:latin typeface="+mn-lt"/>
                <a:ea typeface="+mn-ea"/>
                <a:cs typeface="+mn-cs"/>
              </a:rPr>
              <a:t>Nashorn</a:t>
            </a:r>
            <a:r>
              <a:rPr lang="zh-CN" altLang="en-US" sz="1200" b="0" i="0" kern="1200" smtClean="0">
                <a:solidFill>
                  <a:schemeClr val="tx1"/>
                </a:solidFill>
                <a:effectLst/>
                <a:latin typeface="+mn-lt"/>
                <a:ea typeface="+mn-ea"/>
                <a:cs typeface="+mn-cs"/>
              </a:rPr>
              <a:t>里面并没有</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比如说</a:t>
            </a:r>
            <a:r>
              <a:rPr lang="en-US" altLang="zh-CN" sz="1200" b="0" i="1" kern="1200" smtClean="0">
                <a:solidFill>
                  <a:schemeClr val="tx1"/>
                </a:solidFill>
                <a:effectLst/>
                <a:latin typeface="+mn-lt"/>
                <a:ea typeface="+mn-ea"/>
                <a:cs typeface="+mn-cs"/>
              </a:rPr>
              <a:t>console</a:t>
            </a:r>
            <a:r>
              <a:rPr lang="en-US" altLang="zh-CN" sz="1200" b="0" i="0" kern="1200" smtClean="0">
                <a:solidFill>
                  <a:schemeClr val="tx1"/>
                </a:solidFill>
                <a:effectLst/>
                <a:latin typeface="+mn-lt"/>
                <a:ea typeface="+mn-ea"/>
                <a:cs typeface="+mn-cs"/>
              </a:rPr>
              <a:t>,</a:t>
            </a:r>
            <a:r>
              <a:rPr lang="en-US" altLang="zh-CN" sz="1200" b="0" i="1" kern="1200" smtClean="0">
                <a:solidFill>
                  <a:schemeClr val="tx1"/>
                </a:solidFill>
                <a:effectLst/>
                <a:latin typeface="+mn-lt"/>
                <a:ea typeface="+mn-ea"/>
                <a:cs typeface="+mn-cs"/>
              </a:rPr>
              <a:t>window</a:t>
            </a:r>
            <a:r>
              <a:rPr lang="zh-CN" altLang="en-US" sz="1200" b="0" i="0" kern="1200" smtClean="0">
                <a:solidFill>
                  <a:schemeClr val="tx1"/>
                </a:solidFill>
                <a:effectLst/>
                <a:latin typeface="+mn-lt"/>
                <a:ea typeface="+mn-ea"/>
                <a:cs typeface="+mn-cs"/>
              </a:rPr>
              <a:t>等对象</a:t>
            </a:r>
            <a:r>
              <a:rPr lang="en-US" altLang="zh-CN" sz="1200" b="0" i="0" kern="1200" smtClean="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22</a:t>
            </a:fld>
            <a:endParaRPr lang="zh-CN" altLang="en-US"/>
          </a:p>
        </p:txBody>
      </p:sp>
    </p:spTree>
    <p:extLst>
      <p:ext uri="{BB962C8B-B14F-4D97-AF65-F5344CB8AC3E}">
        <p14:creationId xmlns="" xmlns:p14="http://schemas.microsoft.com/office/powerpoint/2010/main" val="3124767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NodeJS</a:t>
            </a:r>
            <a:r>
              <a:rPr lang="zh-CN" altLang="en-US" smtClean="0"/>
              <a:t>带来的原生异步并发与事件驱动编程模型得到认可，但是因为其单线程缘故，不能简单方便地从事密集计算，而</a:t>
            </a:r>
            <a:r>
              <a:rPr lang="en-US" altLang="zh-CN" smtClean="0"/>
              <a:t>java</a:t>
            </a:r>
            <a:r>
              <a:rPr lang="zh-CN" altLang="en-US" smtClean="0"/>
              <a:t>优势是多线程并发，</a:t>
            </a:r>
            <a:r>
              <a:rPr lang="en-US" altLang="zh-CN" smtClean="0"/>
              <a:t>Java 8</a:t>
            </a:r>
            <a:r>
              <a:rPr lang="zh-CN" altLang="en-US" smtClean="0"/>
              <a:t>又引入了</a:t>
            </a:r>
            <a:r>
              <a:rPr lang="en-US" altLang="zh-CN" smtClean="0"/>
              <a:t>Lambda</a:t>
            </a:r>
            <a:r>
              <a:rPr lang="zh-CN" altLang="en-US" smtClean="0"/>
              <a:t>表达式，使得</a:t>
            </a:r>
            <a:r>
              <a:rPr lang="en-US" altLang="zh-CN" smtClean="0"/>
              <a:t>Java</a:t>
            </a:r>
            <a:r>
              <a:rPr lang="zh-CN" altLang="en-US" smtClean="0"/>
              <a:t>多线程并发在处理高</a:t>
            </a:r>
            <a:r>
              <a:rPr lang="en-US" altLang="zh-CN" smtClean="0"/>
              <a:t>CPU</a:t>
            </a:r>
            <a:r>
              <a:rPr lang="zh-CN" altLang="en-US" smtClean="0"/>
              <a:t>负载的计算上既强大又方便</a:t>
            </a:r>
            <a:endParaRPr lang="en-US" altLang="zh-CN" smtClean="0"/>
          </a:p>
          <a:p>
            <a:endParaRPr lang="en-US" altLang="zh-CN" smtClean="0"/>
          </a:p>
          <a:p>
            <a:r>
              <a:rPr lang="en-US" altLang="zh-CN" sz="1200" b="0" i="0" kern="1200" smtClean="0">
                <a:solidFill>
                  <a:schemeClr val="tx1"/>
                </a:solidFill>
                <a:effectLst/>
                <a:latin typeface="+mn-lt"/>
                <a:ea typeface="+mn-ea"/>
                <a:cs typeface="+mn-cs"/>
              </a:rPr>
              <a:t>Nashorn </a:t>
            </a:r>
            <a:r>
              <a:rPr lang="zh-CN" altLang="en-US" sz="1200" b="0" i="0" kern="1200" smtClean="0">
                <a:solidFill>
                  <a:schemeClr val="tx1"/>
                </a:solidFill>
                <a:effectLst/>
                <a:latin typeface="+mn-lt"/>
                <a:ea typeface="+mn-ea"/>
                <a:cs typeface="+mn-cs"/>
              </a:rPr>
              <a:t>只是使用遵从 </a:t>
            </a:r>
            <a:r>
              <a:rPr lang="en-US" altLang="zh-CN" sz="1200" b="0" i="0" kern="1200" smtClean="0">
                <a:solidFill>
                  <a:schemeClr val="tx1"/>
                </a:solidFill>
                <a:effectLst/>
                <a:latin typeface="+mn-lt"/>
                <a:ea typeface="+mn-ea"/>
                <a:cs typeface="+mn-cs"/>
              </a:rPr>
              <a:t>ECMA </a:t>
            </a:r>
            <a:r>
              <a:rPr lang="zh-CN" altLang="en-US" sz="1200" b="0" i="0" kern="1200" smtClean="0">
                <a:solidFill>
                  <a:schemeClr val="tx1"/>
                </a:solidFill>
                <a:effectLst/>
                <a:latin typeface="+mn-lt"/>
                <a:ea typeface="+mn-ea"/>
                <a:cs typeface="+mn-cs"/>
              </a:rPr>
              <a:t>规范的</a:t>
            </a:r>
            <a:r>
              <a:rPr lang="en-US" altLang="zh-CN" sz="1200" b="0" i="0" kern="1200" smtClean="0">
                <a:solidFill>
                  <a:schemeClr val="tx1"/>
                </a:solidFill>
                <a:effectLst/>
                <a:latin typeface="+mn-lt"/>
                <a:ea typeface="+mn-ea"/>
                <a:cs typeface="+mn-cs"/>
              </a:rPr>
              <a:t>javascript</a:t>
            </a:r>
            <a:r>
              <a:rPr lang="zh-CN" altLang="en-US" sz="1200" b="0" i="0" kern="1200" smtClean="0">
                <a:solidFill>
                  <a:schemeClr val="tx1"/>
                </a:solidFill>
                <a:effectLst/>
                <a:latin typeface="+mn-lt"/>
                <a:ea typeface="+mn-ea"/>
                <a:cs typeface="+mn-cs"/>
              </a:rPr>
              <a:t>语言</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在网页上常用的对象</a:t>
            </a:r>
            <a:r>
              <a:rPr lang="en-US" altLang="zh-CN" sz="1200" b="0" i="0" kern="1200" smtClean="0">
                <a:solidFill>
                  <a:schemeClr val="tx1"/>
                </a:solidFill>
                <a:effectLst/>
                <a:latin typeface="+mn-lt"/>
                <a:ea typeface="+mn-ea"/>
                <a:cs typeface="+mn-cs"/>
              </a:rPr>
              <a:t>Nashorn</a:t>
            </a:r>
            <a:r>
              <a:rPr lang="zh-CN" altLang="en-US" sz="1200" b="0" i="0" kern="1200" smtClean="0">
                <a:solidFill>
                  <a:schemeClr val="tx1"/>
                </a:solidFill>
                <a:effectLst/>
                <a:latin typeface="+mn-lt"/>
                <a:ea typeface="+mn-ea"/>
                <a:cs typeface="+mn-cs"/>
              </a:rPr>
              <a:t>里面并没有</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比如说</a:t>
            </a:r>
            <a:r>
              <a:rPr lang="en-US" altLang="zh-CN" sz="1200" b="0" i="1" kern="1200" smtClean="0">
                <a:solidFill>
                  <a:schemeClr val="tx1"/>
                </a:solidFill>
                <a:effectLst/>
                <a:latin typeface="+mn-lt"/>
                <a:ea typeface="+mn-ea"/>
                <a:cs typeface="+mn-cs"/>
              </a:rPr>
              <a:t>console</a:t>
            </a:r>
            <a:r>
              <a:rPr lang="en-US" altLang="zh-CN" sz="1200" b="0" i="0" kern="1200" smtClean="0">
                <a:solidFill>
                  <a:schemeClr val="tx1"/>
                </a:solidFill>
                <a:effectLst/>
                <a:latin typeface="+mn-lt"/>
                <a:ea typeface="+mn-ea"/>
                <a:cs typeface="+mn-cs"/>
              </a:rPr>
              <a:t>,</a:t>
            </a:r>
            <a:r>
              <a:rPr lang="en-US" altLang="zh-CN" sz="1200" b="0" i="1" kern="1200" smtClean="0">
                <a:solidFill>
                  <a:schemeClr val="tx1"/>
                </a:solidFill>
                <a:effectLst/>
                <a:latin typeface="+mn-lt"/>
                <a:ea typeface="+mn-ea"/>
                <a:cs typeface="+mn-cs"/>
              </a:rPr>
              <a:t>window</a:t>
            </a:r>
            <a:r>
              <a:rPr lang="zh-CN" altLang="en-US" sz="1200" b="0" i="0" kern="1200" smtClean="0">
                <a:solidFill>
                  <a:schemeClr val="tx1"/>
                </a:solidFill>
                <a:effectLst/>
                <a:latin typeface="+mn-lt"/>
                <a:ea typeface="+mn-ea"/>
                <a:cs typeface="+mn-cs"/>
              </a:rPr>
              <a:t>等对象</a:t>
            </a:r>
            <a:r>
              <a:rPr lang="en-US" altLang="zh-CN" sz="1200" b="0" i="0" kern="1200" smtClean="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23</a:t>
            </a:fld>
            <a:endParaRPr lang="zh-CN" altLang="en-US"/>
          </a:p>
        </p:txBody>
      </p:sp>
    </p:spTree>
    <p:extLst>
      <p:ext uri="{BB962C8B-B14F-4D97-AF65-F5344CB8AC3E}">
        <p14:creationId xmlns="" xmlns:p14="http://schemas.microsoft.com/office/powerpoint/2010/main" val="3124767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NodeJS</a:t>
            </a:r>
            <a:r>
              <a:rPr lang="zh-CN" altLang="en-US" smtClean="0"/>
              <a:t>带来的原生异步并发与事件驱动编程模型得到认可，但是因为其单线程缘故，不能简单方便地从事密集计算，而</a:t>
            </a:r>
            <a:r>
              <a:rPr lang="en-US" altLang="zh-CN" smtClean="0"/>
              <a:t>java</a:t>
            </a:r>
            <a:r>
              <a:rPr lang="zh-CN" altLang="en-US" smtClean="0"/>
              <a:t>优势是多线程并发，</a:t>
            </a:r>
            <a:r>
              <a:rPr lang="en-US" altLang="zh-CN" smtClean="0"/>
              <a:t>Java 8</a:t>
            </a:r>
            <a:r>
              <a:rPr lang="zh-CN" altLang="en-US" smtClean="0"/>
              <a:t>又引入了</a:t>
            </a:r>
            <a:r>
              <a:rPr lang="en-US" altLang="zh-CN" smtClean="0"/>
              <a:t>Lambda</a:t>
            </a:r>
            <a:r>
              <a:rPr lang="zh-CN" altLang="en-US" smtClean="0"/>
              <a:t>表达式，使得</a:t>
            </a:r>
            <a:r>
              <a:rPr lang="en-US" altLang="zh-CN" smtClean="0"/>
              <a:t>Java</a:t>
            </a:r>
            <a:r>
              <a:rPr lang="zh-CN" altLang="en-US" smtClean="0"/>
              <a:t>多线程并发在处理高</a:t>
            </a:r>
            <a:r>
              <a:rPr lang="en-US" altLang="zh-CN" smtClean="0"/>
              <a:t>CPU</a:t>
            </a:r>
            <a:r>
              <a:rPr lang="zh-CN" altLang="en-US" smtClean="0"/>
              <a:t>负载的计算上既强大又方便</a:t>
            </a:r>
            <a:endParaRPr lang="en-US" altLang="zh-CN" smtClean="0"/>
          </a:p>
          <a:p>
            <a:endParaRPr lang="en-US" altLang="zh-CN" smtClean="0"/>
          </a:p>
          <a:p>
            <a:r>
              <a:rPr lang="en-US" altLang="zh-CN" sz="1200" b="0" i="0" kern="1200" smtClean="0">
                <a:solidFill>
                  <a:schemeClr val="tx1"/>
                </a:solidFill>
                <a:effectLst/>
                <a:latin typeface="+mn-lt"/>
                <a:ea typeface="+mn-ea"/>
                <a:cs typeface="+mn-cs"/>
              </a:rPr>
              <a:t>Nashorn </a:t>
            </a:r>
            <a:r>
              <a:rPr lang="zh-CN" altLang="en-US" sz="1200" b="0" i="0" kern="1200" smtClean="0">
                <a:solidFill>
                  <a:schemeClr val="tx1"/>
                </a:solidFill>
                <a:effectLst/>
                <a:latin typeface="+mn-lt"/>
                <a:ea typeface="+mn-ea"/>
                <a:cs typeface="+mn-cs"/>
              </a:rPr>
              <a:t>只是使用遵从 </a:t>
            </a:r>
            <a:r>
              <a:rPr lang="en-US" altLang="zh-CN" sz="1200" b="0" i="0" kern="1200" smtClean="0">
                <a:solidFill>
                  <a:schemeClr val="tx1"/>
                </a:solidFill>
                <a:effectLst/>
                <a:latin typeface="+mn-lt"/>
                <a:ea typeface="+mn-ea"/>
                <a:cs typeface="+mn-cs"/>
              </a:rPr>
              <a:t>ECMA </a:t>
            </a:r>
            <a:r>
              <a:rPr lang="zh-CN" altLang="en-US" sz="1200" b="0" i="0" kern="1200" smtClean="0">
                <a:solidFill>
                  <a:schemeClr val="tx1"/>
                </a:solidFill>
                <a:effectLst/>
                <a:latin typeface="+mn-lt"/>
                <a:ea typeface="+mn-ea"/>
                <a:cs typeface="+mn-cs"/>
              </a:rPr>
              <a:t>规范的</a:t>
            </a:r>
            <a:r>
              <a:rPr lang="en-US" altLang="zh-CN" sz="1200" b="0" i="0" kern="1200" smtClean="0">
                <a:solidFill>
                  <a:schemeClr val="tx1"/>
                </a:solidFill>
                <a:effectLst/>
                <a:latin typeface="+mn-lt"/>
                <a:ea typeface="+mn-ea"/>
                <a:cs typeface="+mn-cs"/>
              </a:rPr>
              <a:t>javascript</a:t>
            </a:r>
            <a:r>
              <a:rPr lang="zh-CN" altLang="en-US" sz="1200" b="0" i="0" kern="1200" smtClean="0">
                <a:solidFill>
                  <a:schemeClr val="tx1"/>
                </a:solidFill>
                <a:effectLst/>
                <a:latin typeface="+mn-lt"/>
                <a:ea typeface="+mn-ea"/>
                <a:cs typeface="+mn-cs"/>
              </a:rPr>
              <a:t>语言</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在网页上常用的对象</a:t>
            </a:r>
            <a:r>
              <a:rPr lang="en-US" altLang="zh-CN" sz="1200" b="0" i="0" kern="1200" smtClean="0">
                <a:solidFill>
                  <a:schemeClr val="tx1"/>
                </a:solidFill>
                <a:effectLst/>
                <a:latin typeface="+mn-lt"/>
                <a:ea typeface="+mn-ea"/>
                <a:cs typeface="+mn-cs"/>
              </a:rPr>
              <a:t>Nashorn</a:t>
            </a:r>
            <a:r>
              <a:rPr lang="zh-CN" altLang="en-US" sz="1200" b="0" i="0" kern="1200" smtClean="0">
                <a:solidFill>
                  <a:schemeClr val="tx1"/>
                </a:solidFill>
                <a:effectLst/>
                <a:latin typeface="+mn-lt"/>
                <a:ea typeface="+mn-ea"/>
                <a:cs typeface="+mn-cs"/>
              </a:rPr>
              <a:t>里面并没有</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比如说</a:t>
            </a:r>
            <a:r>
              <a:rPr lang="en-US" altLang="zh-CN" sz="1200" b="0" i="1" kern="1200" smtClean="0">
                <a:solidFill>
                  <a:schemeClr val="tx1"/>
                </a:solidFill>
                <a:effectLst/>
                <a:latin typeface="+mn-lt"/>
                <a:ea typeface="+mn-ea"/>
                <a:cs typeface="+mn-cs"/>
              </a:rPr>
              <a:t>console</a:t>
            </a:r>
            <a:r>
              <a:rPr lang="en-US" altLang="zh-CN" sz="1200" b="0" i="0" kern="1200" smtClean="0">
                <a:solidFill>
                  <a:schemeClr val="tx1"/>
                </a:solidFill>
                <a:effectLst/>
                <a:latin typeface="+mn-lt"/>
                <a:ea typeface="+mn-ea"/>
                <a:cs typeface="+mn-cs"/>
              </a:rPr>
              <a:t>,</a:t>
            </a:r>
            <a:r>
              <a:rPr lang="en-US" altLang="zh-CN" sz="1200" b="0" i="1" kern="1200" smtClean="0">
                <a:solidFill>
                  <a:schemeClr val="tx1"/>
                </a:solidFill>
                <a:effectLst/>
                <a:latin typeface="+mn-lt"/>
                <a:ea typeface="+mn-ea"/>
                <a:cs typeface="+mn-cs"/>
              </a:rPr>
              <a:t>window</a:t>
            </a:r>
            <a:r>
              <a:rPr lang="zh-CN" altLang="en-US" sz="1200" b="0" i="0" kern="1200" smtClean="0">
                <a:solidFill>
                  <a:schemeClr val="tx1"/>
                </a:solidFill>
                <a:effectLst/>
                <a:latin typeface="+mn-lt"/>
                <a:ea typeface="+mn-ea"/>
                <a:cs typeface="+mn-cs"/>
              </a:rPr>
              <a:t>等对象</a:t>
            </a:r>
            <a:r>
              <a:rPr lang="en-US" altLang="zh-CN" sz="1200" b="0" i="0" kern="1200" smtClean="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24</a:t>
            </a:fld>
            <a:endParaRPr lang="zh-CN" altLang="en-US"/>
          </a:p>
        </p:txBody>
      </p:sp>
    </p:spTree>
    <p:extLst>
      <p:ext uri="{BB962C8B-B14F-4D97-AF65-F5344CB8AC3E}">
        <p14:creationId xmlns="" xmlns:p14="http://schemas.microsoft.com/office/powerpoint/2010/main" val="3124767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NodeJS</a:t>
            </a:r>
            <a:r>
              <a:rPr lang="zh-CN" altLang="en-US" smtClean="0"/>
              <a:t>带来的原生异步并发与事件驱动编程模型得到认可，但是因为其单线程缘故，不能简单方便地从事密集计算，而</a:t>
            </a:r>
            <a:r>
              <a:rPr lang="en-US" altLang="zh-CN" smtClean="0"/>
              <a:t>java</a:t>
            </a:r>
            <a:r>
              <a:rPr lang="zh-CN" altLang="en-US" smtClean="0"/>
              <a:t>优势是多线程并发，</a:t>
            </a:r>
            <a:r>
              <a:rPr lang="en-US" altLang="zh-CN" smtClean="0"/>
              <a:t>Java 8</a:t>
            </a:r>
            <a:r>
              <a:rPr lang="zh-CN" altLang="en-US" smtClean="0"/>
              <a:t>又引入了</a:t>
            </a:r>
            <a:r>
              <a:rPr lang="en-US" altLang="zh-CN" smtClean="0"/>
              <a:t>Lambda</a:t>
            </a:r>
            <a:r>
              <a:rPr lang="zh-CN" altLang="en-US" smtClean="0"/>
              <a:t>表达式，使得</a:t>
            </a:r>
            <a:r>
              <a:rPr lang="en-US" altLang="zh-CN" smtClean="0"/>
              <a:t>Java</a:t>
            </a:r>
            <a:r>
              <a:rPr lang="zh-CN" altLang="en-US" smtClean="0"/>
              <a:t>多线程并发在处理高</a:t>
            </a:r>
            <a:r>
              <a:rPr lang="en-US" altLang="zh-CN" smtClean="0"/>
              <a:t>CPU</a:t>
            </a:r>
            <a:r>
              <a:rPr lang="zh-CN" altLang="en-US" smtClean="0"/>
              <a:t>负载的计算上既强大又方便</a:t>
            </a:r>
            <a:endParaRPr lang="en-US" altLang="zh-CN" smtClean="0"/>
          </a:p>
          <a:p>
            <a:endParaRPr lang="en-US" altLang="zh-CN" smtClean="0"/>
          </a:p>
          <a:p>
            <a:r>
              <a:rPr lang="en-US" altLang="zh-CN" sz="1200" b="0" i="0" kern="1200" smtClean="0">
                <a:solidFill>
                  <a:schemeClr val="tx1"/>
                </a:solidFill>
                <a:effectLst/>
                <a:latin typeface="+mn-lt"/>
                <a:ea typeface="+mn-ea"/>
                <a:cs typeface="+mn-cs"/>
              </a:rPr>
              <a:t>Nashorn </a:t>
            </a:r>
            <a:r>
              <a:rPr lang="zh-CN" altLang="en-US" sz="1200" b="0" i="0" kern="1200" smtClean="0">
                <a:solidFill>
                  <a:schemeClr val="tx1"/>
                </a:solidFill>
                <a:effectLst/>
                <a:latin typeface="+mn-lt"/>
                <a:ea typeface="+mn-ea"/>
                <a:cs typeface="+mn-cs"/>
              </a:rPr>
              <a:t>只是使用遵从 </a:t>
            </a:r>
            <a:r>
              <a:rPr lang="en-US" altLang="zh-CN" sz="1200" b="0" i="0" kern="1200" smtClean="0">
                <a:solidFill>
                  <a:schemeClr val="tx1"/>
                </a:solidFill>
                <a:effectLst/>
                <a:latin typeface="+mn-lt"/>
                <a:ea typeface="+mn-ea"/>
                <a:cs typeface="+mn-cs"/>
              </a:rPr>
              <a:t>ECMA </a:t>
            </a:r>
            <a:r>
              <a:rPr lang="zh-CN" altLang="en-US" sz="1200" b="0" i="0" kern="1200" smtClean="0">
                <a:solidFill>
                  <a:schemeClr val="tx1"/>
                </a:solidFill>
                <a:effectLst/>
                <a:latin typeface="+mn-lt"/>
                <a:ea typeface="+mn-ea"/>
                <a:cs typeface="+mn-cs"/>
              </a:rPr>
              <a:t>规范的</a:t>
            </a:r>
            <a:r>
              <a:rPr lang="en-US" altLang="zh-CN" sz="1200" b="0" i="0" kern="1200" smtClean="0">
                <a:solidFill>
                  <a:schemeClr val="tx1"/>
                </a:solidFill>
                <a:effectLst/>
                <a:latin typeface="+mn-lt"/>
                <a:ea typeface="+mn-ea"/>
                <a:cs typeface="+mn-cs"/>
              </a:rPr>
              <a:t>javascript</a:t>
            </a:r>
            <a:r>
              <a:rPr lang="zh-CN" altLang="en-US" sz="1200" b="0" i="0" kern="1200" smtClean="0">
                <a:solidFill>
                  <a:schemeClr val="tx1"/>
                </a:solidFill>
                <a:effectLst/>
                <a:latin typeface="+mn-lt"/>
                <a:ea typeface="+mn-ea"/>
                <a:cs typeface="+mn-cs"/>
              </a:rPr>
              <a:t>语言</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在网页上常用的对象</a:t>
            </a:r>
            <a:r>
              <a:rPr lang="en-US" altLang="zh-CN" sz="1200" b="0" i="0" kern="1200" smtClean="0">
                <a:solidFill>
                  <a:schemeClr val="tx1"/>
                </a:solidFill>
                <a:effectLst/>
                <a:latin typeface="+mn-lt"/>
                <a:ea typeface="+mn-ea"/>
                <a:cs typeface="+mn-cs"/>
              </a:rPr>
              <a:t>Nashorn</a:t>
            </a:r>
            <a:r>
              <a:rPr lang="zh-CN" altLang="en-US" sz="1200" b="0" i="0" kern="1200" smtClean="0">
                <a:solidFill>
                  <a:schemeClr val="tx1"/>
                </a:solidFill>
                <a:effectLst/>
                <a:latin typeface="+mn-lt"/>
                <a:ea typeface="+mn-ea"/>
                <a:cs typeface="+mn-cs"/>
              </a:rPr>
              <a:t>里面并没有</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比如说</a:t>
            </a:r>
            <a:r>
              <a:rPr lang="en-US" altLang="zh-CN" sz="1200" b="0" i="1" kern="1200" smtClean="0">
                <a:solidFill>
                  <a:schemeClr val="tx1"/>
                </a:solidFill>
                <a:effectLst/>
                <a:latin typeface="+mn-lt"/>
                <a:ea typeface="+mn-ea"/>
                <a:cs typeface="+mn-cs"/>
              </a:rPr>
              <a:t>console</a:t>
            </a:r>
            <a:r>
              <a:rPr lang="en-US" altLang="zh-CN" sz="1200" b="0" i="0" kern="1200" smtClean="0">
                <a:solidFill>
                  <a:schemeClr val="tx1"/>
                </a:solidFill>
                <a:effectLst/>
                <a:latin typeface="+mn-lt"/>
                <a:ea typeface="+mn-ea"/>
                <a:cs typeface="+mn-cs"/>
              </a:rPr>
              <a:t>,</a:t>
            </a:r>
            <a:r>
              <a:rPr lang="en-US" altLang="zh-CN" sz="1200" b="0" i="1" kern="1200" smtClean="0">
                <a:solidFill>
                  <a:schemeClr val="tx1"/>
                </a:solidFill>
                <a:effectLst/>
                <a:latin typeface="+mn-lt"/>
                <a:ea typeface="+mn-ea"/>
                <a:cs typeface="+mn-cs"/>
              </a:rPr>
              <a:t>window</a:t>
            </a:r>
            <a:r>
              <a:rPr lang="zh-CN" altLang="en-US" sz="1200" b="0" i="0" kern="1200" smtClean="0">
                <a:solidFill>
                  <a:schemeClr val="tx1"/>
                </a:solidFill>
                <a:effectLst/>
                <a:latin typeface="+mn-lt"/>
                <a:ea typeface="+mn-ea"/>
                <a:cs typeface="+mn-cs"/>
              </a:rPr>
              <a:t>等对象</a:t>
            </a:r>
            <a:r>
              <a:rPr lang="en-US" altLang="zh-CN" sz="1200" b="0" i="0" kern="1200" smtClean="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25</a:t>
            </a:fld>
            <a:endParaRPr lang="zh-CN" altLang="en-US"/>
          </a:p>
        </p:txBody>
      </p:sp>
    </p:spTree>
    <p:extLst>
      <p:ext uri="{BB962C8B-B14F-4D97-AF65-F5344CB8AC3E}">
        <p14:creationId xmlns="" xmlns:p14="http://schemas.microsoft.com/office/powerpoint/2010/main" val="3124767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NodeJS</a:t>
            </a:r>
            <a:r>
              <a:rPr lang="zh-CN" altLang="en-US" smtClean="0"/>
              <a:t>带来的原生异步并发与事件驱动编程模型得到认可，但是因为其单线程缘故，不能简单方便地从事密集计算，而</a:t>
            </a:r>
            <a:r>
              <a:rPr lang="en-US" altLang="zh-CN" smtClean="0"/>
              <a:t>java</a:t>
            </a:r>
            <a:r>
              <a:rPr lang="zh-CN" altLang="en-US" smtClean="0"/>
              <a:t>优势是多线程并发，</a:t>
            </a:r>
            <a:r>
              <a:rPr lang="en-US" altLang="zh-CN" smtClean="0"/>
              <a:t>Java 8</a:t>
            </a:r>
            <a:r>
              <a:rPr lang="zh-CN" altLang="en-US" smtClean="0"/>
              <a:t>又引入了</a:t>
            </a:r>
            <a:r>
              <a:rPr lang="en-US" altLang="zh-CN" smtClean="0"/>
              <a:t>Lambda</a:t>
            </a:r>
            <a:r>
              <a:rPr lang="zh-CN" altLang="en-US" smtClean="0"/>
              <a:t>表达式，使得</a:t>
            </a:r>
            <a:r>
              <a:rPr lang="en-US" altLang="zh-CN" smtClean="0"/>
              <a:t>Java</a:t>
            </a:r>
            <a:r>
              <a:rPr lang="zh-CN" altLang="en-US" smtClean="0"/>
              <a:t>多线程并发在处理高</a:t>
            </a:r>
            <a:r>
              <a:rPr lang="en-US" altLang="zh-CN" smtClean="0"/>
              <a:t>CPU</a:t>
            </a:r>
            <a:r>
              <a:rPr lang="zh-CN" altLang="en-US" smtClean="0"/>
              <a:t>负载的计算上既强大又方便</a:t>
            </a:r>
            <a:endParaRPr lang="en-US" altLang="zh-CN" smtClean="0"/>
          </a:p>
          <a:p>
            <a:endParaRPr lang="en-US" altLang="zh-CN" smtClean="0"/>
          </a:p>
          <a:p>
            <a:r>
              <a:rPr lang="en-US" altLang="zh-CN" sz="1200" b="0" i="0" kern="1200" smtClean="0">
                <a:solidFill>
                  <a:schemeClr val="tx1"/>
                </a:solidFill>
                <a:effectLst/>
                <a:latin typeface="+mn-lt"/>
                <a:ea typeface="+mn-ea"/>
                <a:cs typeface="+mn-cs"/>
              </a:rPr>
              <a:t>Nashorn </a:t>
            </a:r>
            <a:r>
              <a:rPr lang="zh-CN" altLang="en-US" sz="1200" b="0" i="0" kern="1200" smtClean="0">
                <a:solidFill>
                  <a:schemeClr val="tx1"/>
                </a:solidFill>
                <a:effectLst/>
                <a:latin typeface="+mn-lt"/>
                <a:ea typeface="+mn-ea"/>
                <a:cs typeface="+mn-cs"/>
              </a:rPr>
              <a:t>只是使用遵从 </a:t>
            </a:r>
            <a:r>
              <a:rPr lang="en-US" altLang="zh-CN" sz="1200" b="0" i="0" kern="1200" smtClean="0">
                <a:solidFill>
                  <a:schemeClr val="tx1"/>
                </a:solidFill>
                <a:effectLst/>
                <a:latin typeface="+mn-lt"/>
                <a:ea typeface="+mn-ea"/>
                <a:cs typeface="+mn-cs"/>
              </a:rPr>
              <a:t>ECMA </a:t>
            </a:r>
            <a:r>
              <a:rPr lang="zh-CN" altLang="en-US" sz="1200" b="0" i="0" kern="1200" smtClean="0">
                <a:solidFill>
                  <a:schemeClr val="tx1"/>
                </a:solidFill>
                <a:effectLst/>
                <a:latin typeface="+mn-lt"/>
                <a:ea typeface="+mn-ea"/>
                <a:cs typeface="+mn-cs"/>
              </a:rPr>
              <a:t>规范的</a:t>
            </a:r>
            <a:r>
              <a:rPr lang="en-US" altLang="zh-CN" sz="1200" b="0" i="0" kern="1200" smtClean="0">
                <a:solidFill>
                  <a:schemeClr val="tx1"/>
                </a:solidFill>
                <a:effectLst/>
                <a:latin typeface="+mn-lt"/>
                <a:ea typeface="+mn-ea"/>
                <a:cs typeface="+mn-cs"/>
              </a:rPr>
              <a:t>javascript</a:t>
            </a:r>
            <a:r>
              <a:rPr lang="zh-CN" altLang="en-US" sz="1200" b="0" i="0" kern="1200" smtClean="0">
                <a:solidFill>
                  <a:schemeClr val="tx1"/>
                </a:solidFill>
                <a:effectLst/>
                <a:latin typeface="+mn-lt"/>
                <a:ea typeface="+mn-ea"/>
                <a:cs typeface="+mn-cs"/>
              </a:rPr>
              <a:t>语言</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在网页上常用的对象</a:t>
            </a:r>
            <a:r>
              <a:rPr lang="en-US" altLang="zh-CN" sz="1200" b="0" i="0" kern="1200" smtClean="0">
                <a:solidFill>
                  <a:schemeClr val="tx1"/>
                </a:solidFill>
                <a:effectLst/>
                <a:latin typeface="+mn-lt"/>
                <a:ea typeface="+mn-ea"/>
                <a:cs typeface="+mn-cs"/>
              </a:rPr>
              <a:t>Nashorn</a:t>
            </a:r>
            <a:r>
              <a:rPr lang="zh-CN" altLang="en-US" sz="1200" b="0" i="0" kern="1200" smtClean="0">
                <a:solidFill>
                  <a:schemeClr val="tx1"/>
                </a:solidFill>
                <a:effectLst/>
                <a:latin typeface="+mn-lt"/>
                <a:ea typeface="+mn-ea"/>
                <a:cs typeface="+mn-cs"/>
              </a:rPr>
              <a:t>里面并没有</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比如说</a:t>
            </a:r>
            <a:r>
              <a:rPr lang="en-US" altLang="zh-CN" sz="1200" b="0" i="1" kern="1200" smtClean="0">
                <a:solidFill>
                  <a:schemeClr val="tx1"/>
                </a:solidFill>
                <a:effectLst/>
                <a:latin typeface="+mn-lt"/>
                <a:ea typeface="+mn-ea"/>
                <a:cs typeface="+mn-cs"/>
              </a:rPr>
              <a:t>console</a:t>
            </a:r>
            <a:r>
              <a:rPr lang="en-US" altLang="zh-CN" sz="1200" b="0" i="0" kern="1200" smtClean="0">
                <a:solidFill>
                  <a:schemeClr val="tx1"/>
                </a:solidFill>
                <a:effectLst/>
                <a:latin typeface="+mn-lt"/>
                <a:ea typeface="+mn-ea"/>
                <a:cs typeface="+mn-cs"/>
              </a:rPr>
              <a:t>,</a:t>
            </a:r>
            <a:r>
              <a:rPr lang="en-US" altLang="zh-CN" sz="1200" b="0" i="1" kern="1200" smtClean="0">
                <a:solidFill>
                  <a:schemeClr val="tx1"/>
                </a:solidFill>
                <a:effectLst/>
                <a:latin typeface="+mn-lt"/>
                <a:ea typeface="+mn-ea"/>
                <a:cs typeface="+mn-cs"/>
              </a:rPr>
              <a:t>window</a:t>
            </a:r>
            <a:r>
              <a:rPr lang="zh-CN" altLang="en-US" sz="1200" b="0" i="0" kern="1200" smtClean="0">
                <a:solidFill>
                  <a:schemeClr val="tx1"/>
                </a:solidFill>
                <a:effectLst/>
                <a:latin typeface="+mn-lt"/>
                <a:ea typeface="+mn-ea"/>
                <a:cs typeface="+mn-cs"/>
              </a:rPr>
              <a:t>等对象</a:t>
            </a:r>
            <a:r>
              <a:rPr lang="en-US" altLang="zh-CN" sz="1200" b="0" i="0" kern="1200" smtClean="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26</a:t>
            </a:fld>
            <a:endParaRPr lang="zh-CN" altLang="en-US"/>
          </a:p>
        </p:txBody>
      </p:sp>
    </p:spTree>
    <p:extLst>
      <p:ext uri="{BB962C8B-B14F-4D97-AF65-F5344CB8AC3E}">
        <p14:creationId xmlns="" xmlns:p14="http://schemas.microsoft.com/office/powerpoint/2010/main" val="3124767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NodeJS</a:t>
            </a:r>
            <a:r>
              <a:rPr lang="zh-CN" altLang="en-US" smtClean="0"/>
              <a:t>带来的原生异步并发与事件驱动编程模型得到认可，但是因为其单线程缘故，不能简单方便地从事密集计算，而</a:t>
            </a:r>
            <a:r>
              <a:rPr lang="en-US" altLang="zh-CN" smtClean="0"/>
              <a:t>java</a:t>
            </a:r>
            <a:r>
              <a:rPr lang="zh-CN" altLang="en-US" smtClean="0"/>
              <a:t>优势是多线程并发，</a:t>
            </a:r>
            <a:r>
              <a:rPr lang="en-US" altLang="zh-CN" smtClean="0"/>
              <a:t>Java 8</a:t>
            </a:r>
            <a:r>
              <a:rPr lang="zh-CN" altLang="en-US" smtClean="0"/>
              <a:t>又引入了</a:t>
            </a:r>
            <a:r>
              <a:rPr lang="en-US" altLang="zh-CN" smtClean="0"/>
              <a:t>Lambda</a:t>
            </a:r>
            <a:r>
              <a:rPr lang="zh-CN" altLang="en-US" smtClean="0"/>
              <a:t>表达式，使得</a:t>
            </a:r>
            <a:r>
              <a:rPr lang="en-US" altLang="zh-CN" smtClean="0"/>
              <a:t>Java</a:t>
            </a:r>
            <a:r>
              <a:rPr lang="zh-CN" altLang="en-US" smtClean="0"/>
              <a:t>多线程并发在处理高</a:t>
            </a:r>
            <a:r>
              <a:rPr lang="en-US" altLang="zh-CN" smtClean="0"/>
              <a:t>CPU</a:t>
            </a:r>
            <a:r>
              <a:rPr lang="zh-CN" altLang="en-US" smtClean="0"/>
              <a:t>负载的计算上既强大又方便</a:t>
            </a:r>
            <a:endParaRPr lang="en-US" altLang="zh-CN" smtClean="0"/>
          </a:p>
          <a:p>
            <a:endParaRPr lang="en-US" altLang="zh-CN" smtClean="0"/>
          </a:p>
          <a:p>
            <a:r>
              <a:rPr lang="en-US" altLang="zh-CN" sz="1200" b="0" i="0" kern="1200" smtClean="0">
                <a:solidFill>
                  <a:schemeClr val="tx1"/>
                </a:solidFill>
                <a:effectLst/>
                <a:latin typeface="+mn-lt"/>
                <a:ea typeface="+mn-ea"/>
                <a:cs typeface="+mn-cs"/>
              </a:rPr>
              <a:t>Nashorn </a:t>
            </a:r>
            <a:r>
              <a:rPr lang="zh-CN" altLang="en-US" sz="1200" b="0" i="0" kern="1200" smtClean="0">
                <a:solidFill>
                  <a:schemeClr val="tx1"/>
                </a:solidFill>
                <a:effectLst/>
                <a:latin typeface="+mn-lt"/>
                <a:ea typeface="+mn-ea"/>
                <a:cs typeface="+mn-cs"/>
              </a:rPr>
              <a:t>只是使用遵从 </a:t>
            </a:r>
            <a:r>
              <a:rPr lang="en-US" altLang="zh-CN" sz="1200" b="0" i="0" kern="1200" smtClean="0">
                <a:solidFill>
                  <a:schemeClr val="tx1"/>
                </a:solidFill>
                <a:effectLst/>
                <a:latin typeface="+mn-lt"/>
                <a:ea typeface="+mn-ea"/>
                <a:cs typeface="+mn-cs"/>
              </a:rPr>
              <a:t>ECMA </a:t>
            </a:r>
            <a:r>
              <a:rPr lang="zh-CN" altLang="en-US" sz="1200" b="0" i="0" kern="1200" smtClean="0">
                <a:solidFill>
                  <a:schemeClr val="tx1"/>
                </a:solidFill>
                <a:effectLst/>
                <a:latin typeface="+mn-lt"/>
                <a:ea typeface="+mn-ea"/>
                <a:cs typeface="+mn-cs"/>
              </a:rPr>
              <a:t>规范的</a:t>
            </a:r>
            <a:r>
              <a:rPr lang="en-US" altLang="zh-CN" sz="1200" b="0" i="0" kern="1200" smtClean="0">
                <a:solidFill>
                  <a:schemeClr val="tx1"/>
                </a:solidFill>
                <a:effectLst/>
                <a:latin typeface="+mn-lt"/>
                <a:ea typeface="+mn-ea"/>
                <a:cs typeface="+mn-cs"/>
              </a:rPr>
              <a:t>javascript</a:t>
            </a:r>
            <a:r>
              <a:rPr lang="zh-CN" altLang="en-US" sz="1200" b="0" i="0" kern="1200" smtClean="0">
                <a:solidFill>
                  <a:schemeClr val="tx1"/>
                </a:solidFill>
                <a:effectLst/>
                <a:latin typeface="+mn-lt"/>
                <a:ea typeface="+mn-ea"/>
                <a:cs typeface="+mn-cs"/>
              </a:rPr>
              <a:t>语言</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在网页上常用的对象</a:t>
            </a:r>
            <a:r>
              <a:rPr lang="en-US" altLang="zh-CN" sz="1200" b="0" i="0" kern="1200" smtClean="0">
                <a:solidFill>
                  <a:schemeClr val="tx1"/>
                </a:solidFill>
                <a:effectLst/>
                <a:latin typeface="+mn-lt"/>
                <a:ea typeface="+mn-ea"/>
                <a:cs typeface="+mn-cs"/>
              </a:rPr>
              <a:t>Nashorn</a:t>
            </a:r>
            <a:r>
              <a:rPr lang="zh-CN" altLang="en-US" sz="1200" b="0" i="0" kern="1200" smtClean="0">
                <a:solidFill>
                  <a:schemeClr val="tx1"/>
                </a:solidFill>
                <a:effectLst/>
                <a:latin typeface="+mn-lt"/>
                <a:ea typeface="+mn-ea"/>
                <a:cs typeface="+mn-cs"/>
              </a:rPr>
              <a:t>里面并没有</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比如说</a:t>
            </a:r>
            <a:r>
              <a:rPr lang="en-US" altLang="zh-CN" sz="1200" b="0" i="1" kern="1200" smtClean="0">
                <a:solidFill>
                  <a:schemeClr val="tx1"/>
                </a:solidFill>
                <a:effectLst/>
                <a:latin typeface="+mn-lt"/>
                <a:ea typeface="+mn-ea"/>
                <a:cs typeface="+mn-cs"/>
              </a:rPr>
              <a:t>console</a:t>
            </a:r>
            <a:r>
              <a:rPr lang="en-US" altLang="zh-CN" sz="1200" b="0" i="0" kern="1200" smtClean="0">
                <a:solidFill>
                  <a:schemeClr val="tx1"/>
                </a:solidFill>
                <a:effectLst/>
                <a:latin typeface="+mn-lt"/>
                <a:ea typeface="+mn-ea"/>
                <a:cs typeface="+mn-cs"/>
              </a:rPr>
              <a:t>,</a:t>
            </a:r>
            <a:r>
              <a:rPr lang="en-US" altLang="zh-CN" sz="1200" b="0" i="1" kern="1200" smtClean="0">
                <a:solidFill>
                  <a:schemeClr val="tx1"/>
                </a:solidFill>
                <a:effectLst/>
                <a:latin typeface="+mn-lt"/>
                <a:ea typeface="+mn-ea"/>
                <a:cs typeface="+mn-cs"/>
              </a:rPr>
              <a:t>window</a:t>
            </a:r>
            <a:r>
              <a:rPr lang="zh-CN" altLang="en-US" sz="1200" b="0" i="0" kern="1200" smtClean="0">
                <a:solidFill>
                  <a:schemeClr val="tx1"/>
                </a:solidFill>
                <a:effectLst/>
                <a:latin typeface="+mn-lt"/>
                <a:ea typeface="+mn-ea"/>
                <a:cs typeface="+mn-cs"/>
              </a:rPr>
              <a:t>等对象</a:t>
            </a:r>
            <a:r>
              <a:rPr lang="en-US" altLang="zh-CN" sz="1200" b="0" i="0" kern="1200" smtClean="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27</a:t>
            </a:fld>
            <a:endParaRPr lang="zh-CN" altLang="en-US"/>
          </a:p>
        </p:txBody>
      </p:sp>
    </p:spTree>
    <p:extLst>
      <p:ext uri="{BB962C8B-B14F-4D97-AF65-F5344CB8AC3E}">
        <p14:creationId xmlns="" xmlns:p14="http://schemas.microsoft.com/office/powerpoint/2010/main" val="3124767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NodeJS</a:t>
            </a:r>
            <a:r>
              <a:rPr lang="zh-CN" altLang="en-US" smtClean="0"/>
              <a:t>带来的原生异步并发与事件驱动编程模型得到认可，但是因为其单线程缘故，不能简单方便地从事密集计算，而</a:t>
            </a:r>
            <a:r>
              <a:rPr lang="en-US" altLang="zh-CN" smtClean="0"/>
              <a:t>java</a:t>
            </a:r>
            <a:r>
              <a:rPr lang="zh-CN" altLang="en-US" smtClean="0"/>
              <a:t>优势是多线程并发，</a:t>
            </a:r>
            <a:r>
              <a:rPr lang="en-US" altLang="zh-CN" smtClean="0"/>
              <a:t>Java 8</a:t>
            </a:r>
            <a:r>
              <a:rPr lang="zh-CN" altLang="en-US" smtClean="0"/>
              <a:t>又引入了</a:t>
            </a:r>
            <a:r>
              <a:rPr lang="en-US" altLang="zh-CN" smtClean="0"/>
              <a:t>Lambda</a:t>
            </a:r>
            <a:r>
              <a:rPr lang="zh-CN" altLang="en-US" smtClean="0"/>
              <a:t>表达式，使得</a:t>
            </a:r>
            <a:r>
              <a:rPr lang="en-US" altLang="zh-CN" smtClean="0"/>
              <a:t>Java</a:t>
            </a:r>
            <a:r>
              <a:rPr lang="zh-CN" altLang="en-US" smtClean="0"/>
              <a:t>多线程并发在处理高</a:t>
            </a:r>
            <a:r>
              <a:rPr lang="en-US" altLang="zh-CN" smtClean="0"/>
              <a:t>CPU</a:t>
            </a:r>
            <a:r>
              <a:rPr lang="zh-CN" altLang="en-US" smtClean="0"/>
              <a:t>负载的计算上既强大又方便</a:t>
            </a:r>
            <a:endParaRPr lang="en-US" altLang="zh-CN" smtClean="0"/>
          </a:p>
          <a:p>
            <a:endParaRPr lang="en-US" altLang="zh-CN" smtClean="0"/>
          </a:p>
          <a:p>
            <a:r>
              <a:rPr lang="en-US" altLang="zh-CN" sz="1200" b="0" i="0" kern="1200" smtClean="0">
                <a:solidFill>
                  <a:schemeClr val="tx1"/>
                </a:solidFill>
                <a:effectLst/>
                <a:latin typeface="+mn-lt"/>
                <a:ea typeface="+mn-ea"/>
                <a:cs typeface="+mn-cs"/>
              </a:rPr>
              <a:t>Nashorn </a:t>
            </a:r>
            <a:r>
              <a:rPr lang="zh-CN" altLang="en-US" sz="1200" b="0" i="0" kern="1200" smtClean="0">
                <a:solidFill>
                  <a:schemeClr val="tx1"/>
                </a:solidFill>
                <a:effectLst/>
                <a:latin typeface="+mn-lt"/>
                <a:ea typeface="+mn-ea"/>
                <a:cs typeface="+mn-cs"/>
              </a:rPr>
              <a:t>只是使用遵从 </a:t>
            </a:r>
            <a:r>
              <a:rPr lang="en-US" altLang="zh-CN" sz="1200" b="0" i="0" kern="1200" smtClean="0">
                <a:solidFill>
                  <a:schemeClr val="tx1"/>
                </a:solidFill>
                <a:effectLst/>
                <a:latin typeface="+mn-lt"/>
                <a:ea typeface="+mn-ea"/>
                <a:cs typeface="+mn-cs"/>
              </a:rPr>
              <a:t>ECMA </a:t>
            </a:r>
            <a:r>
              <a:rPr lang="zh-CN" altLang="en-US" sz="1200" b="0" i="0" kern="1200" smtClean="0">
                <a:solidFill>
                  <a:schemeClr val="tx1"/>
                </a:solidFill>
                <a:effectLst/>
                <a:latin typeface="+mn-lt"/>
                <a:ea typeface="+mn-ea"/>
                <a:cs typeface="+mn-cs"/>
              </a:rPr>
              <a:t>规范的</a:t>
            </a:r>
            <a:r>
              <a:rPr lang="en-US" altLang="zh-CN" sz="1200" b="0" i="0" kern="1200" smtClean="0">
                <a:solidFill>
                  <a:schemeClr val="tx1"/>
                </a:solidFill>
                <a:effectLst/>
                <a:latin typeface="+mn-lt"/>
                <a:ea typeface="+mn-ea"/>
                <a:cs typeface="+mn-cs"/>
              </a:rPr>
              <a:t>javascript</a:t>
            </a:r>
            <a:r>
              <a:rPr lang="zh-CN" altLang="en-US" sz="1200" b="0" i="0" kern="1200" smtClean="0">
                <a:solidFill>
                  <a:schemeClr val="tx1"/>
                </a:solidFill>
                <a:effectLst/>
                <a:latin typeface="+mn-lt"/>
                <a:ea typeface="+mn-ea"/>
                <a:cs typeface="+mn-cs"/>
              </a:rPr>
              <a:t>语言</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在网页上常用的对象</a:t>
            </a:r>
            <a:r>
              <a:rPr lang="en-US" altLang="zh-CN" sz="1200" b="0" i="0" kern="1200" smtClean="0">
                <a:solidFill>
                  <a:schemeClr val="tx1"/>
                </a:solidFill>
                <a:effectLst/>
                <a:latin typeface="+mn-lt"/>
                <a:ea typeface="+mn-ea"/>
                <a:cs typeface="+mn-cs"/>
              </a:rPr>
              <a:t>Nashorn</a:t>
            </a:r>
            <a:r>
              <a:rPr lang="zh-CN" altLang="en-US" sz="1200" b="0" i="0" kern="1200" smtClean="0">
                <a:solidFill>
                  <a:schemeClr val="tx1"/>
                </a:solidFill>
                <a:effectLst/>
                <a:latin typeface="+mn-lt"/>
                <a:ea typeface="+mn-ea"/>
                <a:cs typeface="+mn-cs"/>
              </a:rPr>
              <a:t>里面并没有</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比如说</a:t>
            </a:r>
            <a:r>
              <a:rPr lang="en-US" altLang="zh-CN" sz="1200" b="0" i="1" kern="1200" smtClean="0">
                <a:solidFill>
                  <a:schemeClr val="tx1"/>
                </a:solidFill>
                <a:effectLst/>
                <a:latin typeface="+mn-lt"/>
                <a:ea typeface="+mn-ea"/>
                <a:cs typeface="+mn-cs"/>
              </a:rPr>
              <a:t>console</a:t>
            </a:r>
            <a:r>
              <a:rPr lang="en-US" altLang="zh-CN" sz="1200" b="0" i="0" kern="1200" smtClean="0">
                <a:solidFill>
                  <a:schemeClr val="tx1"/>
                </a:solidFill>
                <a:effectLst/>
                <a:latin typeface="+mn-lt"/>
                <a:ea typeface="+mn-ea"/>
                <a:cs typeface="+mn-cs"/>
              </a:rPr>
              <a:t>,</a:t>
            </a:r>
            <a:r>
              <a:rPr lang="en-US" altLang="zh-CN" sz="1200" b="0" i="1" kern="1200" smtClean="0">
                <a:solidFill>
                  <a:schemeClr val="tx1"/>
                </a:solidFill>
                <a:effectLst/>
                <a:latin typeface="+mn-lt"/>
                <a:ea typeface="+mn-ea"/>
                <a:cs typeface="+mn-cs"/>
              </a:rPr>
              <a:t>window</a:t>
            </a:r>
            <a:r>
              <a:rPr lang="zh-CN" altLang="en-US" sz="1200" b="0" i="0" kern="1200" smtClean="0">
                <a:solidFill>
                  <a:schemeClr val="tx1"/>
                </a:solidFill>
                <a:effectLst/>
                <a:latin typeface="+mn-lt"/>
                <a:ea typeface="+mn-ea"/>
                <a:cs typeface="+mn-cs"/>
              </a:rPr>
              <a:t>等对象</a:t>
            </a:r>
            <a:r>
              <a:rPr lang="en-US" altLang="zh-CN" sz="1200" b="0" i="0" kern="1200" smtClean="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28</a:t>
            </a:fld>
            <a:endParaRPr lang="zh-CN" altLang="en-US"/>
          </a:p>
        </p:txBody>
      </p:sp>
    </p:spTree>
    <p:extLst>
      <p:ext uri="{BB962C8B-B14F-4D97-AF65-F5344CB8AC3E}">
        <p14:creationId xmlns="" xmlns:p14="http://schemas.microsoft.com/office/powerpoint/2010/main" val="3124767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内部迭代其实和集合的批量操作并没有密切的联系，借助它我们感受到语法表达上的变化。真正有意思的和批量操作相关的是新的流（</a:t>
            </a:r>
            <a:r>
              <a:rPr lang="en-US" altLang="zh-CN" sz="1200" b="0" i="0" kern="1200" smtClean="0">
                <a:solidFill>
                  <a:schemeClr val="tx1"/>
                </a:solidFill>
                <a:effectLst/>
                <a:latin typeface="+mn-lt"/>
                <a:ea typeface="+mn-ea"/>
                <a:cs typeface="+mn-cs"/>
              </a:rPr>
              <a:t>stream</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我们期待了很久</a:t>
            </a:r>
            <a:r>
              <a:rPr lang="en-US" altLang="zh-CN" sz="1200" b="0" i="0" kern="1200" smtClean="0">
                <a:solidFill>
                  <a:schemeClr val="tx1"/>
                </a:solidFill>
                <a:effectLst/>
                <a:latin typeface="+mn-lt"/>
                <a:ea typeface="+mn-ea"/>
                <a:cs typeface="+mn-cs"/>
              </a:rPr>
              <a:t>lambda</a:t>
            </a:r>
            <a:r>
              <a:rPr lang="zh-CN" altLang="en-US" sz="1200" b="0" i="0" kern="1200" smtClean="0">
                <a:solidFill>
                  <a:schemeClr val="tx1"/>
                </a:solidFill>
                <a:effectLst/>
                <a:latin typeface="+mn-lt"/>
                <a:ea typeface="+mn-ea"/>
                <a:cs typeface="+mn-cs"/>
              </a:rPr>
              <a:t>为</a:t>
            </a:r>
            <a:r>
              <a:rPr lang="en-US" altLang="zh-CN" sz="1200" b="0" i="0" kern="1200" smtClean="0">
                <a:solidFill>
                  <a:schemeClr val="tx1"/>
                </a:solidFill>
                <a:effectLst/>
                <a:latin typeface="+mn-lt"/>
                <a:ea typeface="+mn-ea"/>
                <a:cs typeface="+mn-cs"/>
              </a:rPr>
              <a:t>java</a:t>
            </a:r>
            <a:r>
              <a:rPr lang="zh-CN" altLang="en-US" sz="1200" b="0" i="0" kern="1200" smtClean="0">
                <a:solidFill>
                  <a:schemeClr val="tx1"/>
                </a:solidFill>
                <a:effectLst/>
                <a:latin typeface="+mn-lt"/>
                <a:ea typeface="+mn-ea"/>
                <a:cs typeface="+mn-cs"/>
              </a:rPr>
              <a:t>带来闭包的概念，但是如果我们不在集合中使用它的话，就损失了很大价值。现有接口迁移成为</a:t>
            </a:r>
            <a:r>
              <a:rPr lang="en-US" altLang="zh-CN" sz="1200" b="0" i="0" kern="1200" smtClean="0">
                <a:solidFill>
                  <a:schemeClr val="tx1"/>
                </a:solidFill>
                <a:effectLst/>
                <a:latin typeface="+mn-lt"/>
                <a:ea typeface="+mn-ea"/>
                <a:cs typeface="+mn-cs"/>
              </a:rPr>
              <a:t>lambda</a:t>
            </a:r>
            <a:r>
              <a:rPr lang="zh-CN" altLang="en-US" sz="1200" b="0" i="0" kern="1200" smtClean="0">
                <a:solidFill>
                  <a:schemeClr val="tx1"/>
                </a:solidFill>
                <a:effectLst/>
                <a:latin typeface="+mn-lt"/>
                <a:ea typeface="+mn-ea"/>
                <a:cs typeface="+mn-cs"/>
              </a:rPr>
              <a:t>风格的问题已经通过</a:t>
            </a:r>
            <a:r>
              <a:rPr lang="en-US" altLang="zh-CN" sz="1200" b="0" i="0" kern="1200" smtClean="0">
                <a:solidFill>
                  <a:schemeClr val="tx1"/>
                </a:solidFill>
                <a:effectLst/>
                <a:latin typeface="+mn-lt"/>
                <a:ea typeface="+mn-ea"/>
                <a:cs typeface="+mn-cs"/>
              </a:rPr>
              <a:t>default methods</a:t>
            </a:r>
            <a:r>
              <a:rPr lang="zh-CN" altLang="en-US" sz="1200" b="0" i="0" kern="1200" smtClean="0">
                <a:solidFill>
                  <a:schemeClr val="tx1"/>
                </a:solidFill>
                <a:effectLst/>
                <a:latin typeface="+mn-lt"/>
                <a:ea typeface="+mn-ea"/>
                <a:cs typeface="+mn-cs"/>
              </a:rPr>
              <a:t>解决了</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流（</a:t>
            </a:r>
            <a:r>
              <a:rPr lang="en-US" altLang="zh-CN" sz="1200" b="0" i="0" kern="1200" smtClean="0">
                <a:solidFill>
                  <a:schemeClr val="tx1"/>
                </a:solidFill>
                <a:effectLst/>
                <a:latin typeface="+mn-lt"/>
                <a:ea typeface="+mn-ea"/>
                <a:cs typeface="+mn-cs"/>
              </a:rPr>
              <a:t>Stream</a:t>
            </a:r>
            <a:r>
              <a:rPr lang="zh-CN" altLang="en-US" sz="1200" b="0" i="0" kern="1200" smtClean="0">
                <a:solidFill>
                  <a:schemeClr val="tx1"/>
                </a:solidFill>
                <a:effectLst/>
                <a:latin typeface="+mn-lt"/>
                <a:ea typeface="+mn-ea"/>
                <a:cs typeface="+mn-cs"/>
              </a:rPr>
              <a:t>）仅仅代表着数据流，并没有数据结构，所以他遍历完一次之后便再也无法遍历（这点在编程时候需要注意，不像</a:t>
            </a:r>
            <a:r>
              <a:rPr lang="en-US" altLang="zh-CN" sz="1200" b="0" i="0" kern="1200" smtClean="0">
                <a:solidFill>
                  <a:schemeClr val="tx1"/>
                </a:solidFill>
                <a:effectLst/>
                <a:latin typeface="+mn-lt"/>
                <a:ea typeface="+mn-ea"/>
                <a:cs typeface="+mn-cs"/>
              </a:rPr>
              <a:t>Collection</a:t>
            </a:r>
            <a:r>
              <a:rPr lang="zh-CN" altLang="en-US" sz="1200" b="0" i="0" kern="1200" smtClean="0">
                <a:solidFill>
                  <a:schemeClr val="tx1"/>
                </a:solidFill>
                <a:effectLst/>
                <a:latin typeface="+mn-lt"/>
                <a:ea typeface="+mn-ea"/>
                <a:cs typeface="+mn-cs"/>
              </a:rPr>
              <a:t>，遍历多少次里面都还有数据），它的来源可以是</a:t>
            </a:r>
            <a:r>
              <a:rPr lang="en-US" altLang="zh-CN" sz="1200" b="0" i="0" kern="1200" smtClean="0">
                <a:solidFill>
                  <a:schemeClr val="tx1"/>
                </a:solidFill>
                <a:effectLst/>
                <a:latin typeface="+mn-lt"/>
                <a:ea typeface="+mn-ea"/>
                <a:cs typeface="+mn-cs"/>
              </a:rPr>
              <a:t>Collection</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array</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io</a:t>
            </a:r>
            <a:r>
              <a:rPr lang="zh-CN" altLang="en-US" sz="1200" b="0" i="0" kern="1200" smtClean="0">
                <a:solidFill>
                  <a:schemeClr val="tx1"/>
                </a:solidFill>
                <a:effectLst/>
                <a:latin typeface="+mn-lt"/>
                <a:ea typeface="+mn-ea"/>
                <a:cs typeface="+mn-cs"/>
              </a:rPr>
              <a:t>等等。</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并行能够更好利用多核机器的资源，速度更快</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29</a:t>
            </a:fld>
            <a:endParaRPr lang="zh-CN" altLang="en-US"/>
          </a:p>
        </p:txBody>
      </p:sp>
    </p:spTree>
    <p:extLst>
      <p:ext uri="{BB962C8B-B14F-4D97-AF65-F5344CB8AC3E}">
        <p14:creationId xmlns="" xmlns:p14="http://schemas.microsoft.com/office/powerpoint/2010/main" val="2067959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在此我们总结一下使用</a:t>
            </a:r>
            <a:r>
              <a:rPr lang="en-US" altLang="zh-CN" sz="1200" b="0" i="0" kern="1200" smtClean="0">
                <a:solidFill>
                  <a:schemeClr val="tx1"/>
                </a:solidFill>
                <a:effectLst/>
                <a:latin typeface="+mn-lt"/>
                <a:ea typeface="+mn-ea"/>
                <a:cs typeface="+mn-cs"/>
              </a:rPr>
              <a:t>Stream</a:t>
            </a:r>
            <a:r>
              <a:rPr lang="zh-CN" altLang="en-US" sz="1200" b="0" i="0" kern="1200" smtClean="0">
                <a:solidFill>
                  <a:schemeClr val="tx1"/>
                </a:solidFill>
                <a:effectLst/>
                <a:latin typeface="+mn-lt"/>
                <a:ea typeface="+mn-ea"/>
                <a:cs typeface="+mn-cs"/>
              </a:rPr>
              <a:t>的基本步骤：</a:t>
            </a:r>
          </a:p>
          <a:p>
            <a:r>
              <a:rPr lang="zh-CN" altLang="en-US" sz="1200" b="0" i="0" kern="1200" smtClean="0">
                <a:solidFill>
                  <a:schemeClr val="tx1"/>
                </a:solidFill>
                <a:effectLst/>
                <a:latin typeface="+mn-lt"/>
                <a:ea typeface="+mn-ea"/>
                <a:cs typeface="+mn-cs"/>
              </a:rPr>
              <a:t>创建</a:t>
            </a:r>
            <a:r>
              <a:rPr lang="en-US" altLang="zh-CN" sz="1200" b="0" i="0" kern="1200" smtClean="0">
                <a:solidFill>
                  <a:schemeClr val="tx1"/>
                </a:solidFill>
                <a:effectLst/>
                <a:latin typeface="+mn-lt"/>
                <a:ea typeface="+mn-ea"/>
                <a:cs typeface="+mn-cs"/>
              </a:rPr>
              <a:t>Stream</a:t>
            </a:r>
            <a:r>
              <a:rPr lang="zh-CN" altLang="en-US" sz="1200" b="0" i="0" kern="1200" smtClean="0">
                <a:solidFill>
                  <a:schemeClr val="tx1"/>
                </a:solidFill>
                <a:effectLst/>
                <a:latin typeface="+mn-lt"/>
                <a:ea typeface="+mn-ea"/>
                <a:cs typeface="+mn-cs"/>
              </a:rPr>
              <a:t>；</a:t>
            </a:r>
          </a:p>
          <a:p>
            <a:r>
              <a:rPr lang="zh-CN" altLang="en-US" sz="1200" b="0" i="0" kern="1200" smtClean="0">
                <a:solidFill>
                  <a:schemeClr val="tx1"/>
                </a:solidFill>
                <a:effectLst/>
                <a:latin typeface="+mn-lt"/>
                <a:ea typeface="+mn-ea"/>
                <a:cs typeface="+mn-cs"/>
              </a:rPr>
              <a:t>转换</a:t>
            </a:r>
            <a:r>
              <a:rPr lang="en-US" altLang="zh-CN" sz="1200" b="0" i="0" kern="1200" smtClean="0">
                <a:solidFill>
                  <a:schemeClr val="tx1"/>
                </a:solidFill>
                <a:effectLst/>
                <a:latin typeface="+mn-lt"/>
                <a:ea typeface="+mn-ea"/>
                <a:cs typeface="+mn-cs"/>
              </a:rPr>
              <a:t>Stream</a:t>
            </a:r>
            <a:r>
              <a:rPr lang="zh-CN" altLang="en-US" sz="1200" b="0" i="0" kern="1200" smtClean="0">
                <a:solidFill>
                  <a:schemeClr val="tx1"/>
                </a:solidFill>
                <a:effectLst/>
                <a:latin typeface="+mn-lt"/>
                <a:ea typeface="+mn-ea"/>
                <a:cs typeface="+mn-cs"/>
              </a:rPr>
              <a:t>，每次转换原有</a:t>
            </a:r>
            <a:r>
              <a:rPr lang="en-US" altLang="zh-CN" sz="1200" b="0" i="0" kern="1200" smtClean="0">
                <a:solidFill>
                  <a:schemeClr val="tx1"/>
                </a:solidFill>
                <a:effectLst/>
                <a:latin typeface="+mn-lt"/>
                <a:ea typeface="+mn-ea"/>
                <a:cs typeface="+mn-cs"/>
              </a:rPr>
              <a:t>Stream</a:t>
            </a:r>
            <a:r>
              <a:rPr lang="zh-CN" altLang="en-US" sz="1200" b="0" i="0" kern="1200" smtClean="0">
                <a:solidFill>
                  <a:schemeClr val="tx1"/>
                </a:solidFill>
                <a:effectLst/>
                <a:latin typeface="+mn-lt"/>
                <a:ea typeface="+mn-ea"/>
                <a:cs typeface="+mn-cs"/>
              </a:rPr>
              <a:t>对象不改变，返回一个新的</a:t>
            </a:r>
            <a:r>
              <a:rPr lang="en-US" altLang="zh-CN" sz="1200" b="0" i="0" kern="1200" smtClean="0">
                <a:solidFill>
                  <a:schemeClr val="tx1"/>
                </a:solidFill>
                <a:effectLst/>
                <a:latin typeface="+mn-lt"/>
                <a:ea typeface="+mn-ea"/>
                <a:cs typeface="+mn-cs"/>
              </a:rPr>
              <a:t>Stream</a:t>
            </a:r>
            <a:r>
              <a:rPr lang="zh-CN" altLang="en-US" sz="1200" b="0" i="0" kern="1200" smtClean="0">
                <a:solidFill>
                  <a:schemeClr val="tx1"/>
                </a:solidFill>
                <a:effectLst/>
                <a:latin typeface="+mn-lt"/>
                <a:ea typeface="+mn-ea"/>
                <a:cs typeface="+mn-cs"/>
              </a:rPr>
              <a:t>对象（**可以有多次转换**）；</a:t>
            </a:r>
          </a:p>
          <a:p>
            <a:r>
              <a:rPr lang="zh-CN" altLang="en-US" sz="1200" b="0" i="0" kern="1200" smtClean="0">
                <a:solidFill>
                  <a:schemeClr val="tx1"/>
                </a:solidFill>
                <a:effectLst/>
                <a:latin typeface="+mn-lt"/>
                <a:ea typeface="+mn-ea"/>
                <a:cs typeface="+mn-cs"/>
              </a:rPr>
              <a:t>对</a:t>
            </a:r>
            <a:r>
              <a:rPr lang="en-US" altLang="zh-CN" sz="1200" b="0" i="0" kern="1200" smtClean="0">
                <a:solidFill>
                  <a:schemeClr val="tx1"/>
                </a:solidFill>
                <a:effectLst/>
                <a:latin typeface="+mn-lt"/>
                <a:ea typeface="+mn-ea"/>
                <a:cs typeface="+mn-cs"/>
              </a:rPr>
              <a:t>Stream</a:t>
            </a:r>
            <a:r>
              <a:rPr lang="zh-CN" altLang="en-US" sz="1200" b="0" i="0" kern="1200" smtClean="0">
                <a:solidFill>
                  <a:schemeClr val="tx1"/>
                </a:solidFill>
                <a:effectLst/>
                <a:latin typeface="+mn-lt"/>
                <a:ea typeface="+mn-ea"/>
                <a:cs typeface="+mn-cs"/>
              </a:rPr>
              <a:t>进行聚合（</a:t>
            </a:r>
            <a:r>
              <a:rPr lang="en-US" altLang="zh-CN" sz="1200" b="0" i="0" kern="1200" smtClean="0">
                <a:solidFill>
                  <a:schemeClr val="tx1"/>
                </a:solidFill>
                <a:effectLst/>
                <a:latin typeface="+mn-lt"/>
                <a:ea typeface="+mn-ea"/>
                <a:cs typeface="+mn-cs"/>
              </a:rPr>
              <a:t>Reduce</a:t>
            </a:r>
            <a:r>
              <a:rPr lang="zh-CN" altLang="en-US" sz="1200" b="0" i="0" kern="1200" smtClean="0">
                <a:solidFill>
                  <a:schemeClr val="tx1"/>
                </a:solidFill>
                <a:effectLst/>
                <a:latin typeface="+mn-lt"/>
                <a:ea typeface="+mn-ea"/>
                <a:cs typeface="+mn-cs"/>
              </a:rPr>
              <a:t>）操作，获取想要的结果；</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聚合，得到结果</a:t>
            </a:r>
          </a:p>
          <a:p>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30</a:t>
            </a:fld>
            <a:endParaRPr lang="zh-CN" altLang="en-US"/>
          </a:p>
        </p:txBody>
      </p:sp>
    </p:spTree>
    <p:extLst>
      <p:ext uri="{BB962C8B-B14F-4D97-AF65-F5344CB8AC3E}">
        <p14:creationId xmlns="" xmlns:p14="http://schemas.microsoft.com/office/powerpoint/2010/main" val="1765625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转换</a:t>
            </a:r>
            <a:r>
              <a:rPr lang="en-US" altLang="zh-CN" sz="1200" b="0" i="0" kern="1200" smtClean="0">
                <a:solidFill>
                  <a:schemeClr val="tx1"/>
                </a:solidFill>
                <a:effectLst/>
                <a:latin typeface="+mn-lt"/>
                <a:ea typeface="+mn-ea"/>
                <a:cs typeface="+mn-cs"/>
              </a:rPr>
              <a:t>Stream</a:t>
            </a:r>
            <a:r>
              <a:rPr lang="zh-CN" altLang="en-US" sz="1200" b="0" i="0" kern="1200" smtClean="0">
                <a:solidFill>
                  <a:schemeClr val="tx1"/>
                </a:solidFill>
                <a:effectLst/>
                <a:latin typeface="+mn-lt"/>
                <a:ea typeface="+mn-ea"/>
                <a:cs typeface="+mn-cs"/>
              </a:rPr>
              <a:t>其实就是把一个</a:t>
            </a:r>
            <a:r>
              <a:rPr lang="en-US" altLang="zh-CN" sz="1200" b="0" i="0" kern="1200" smtClean="0">
                <a:solidFill>
                  <a:schemeClr val="tx1"/>
                </a:solidFill>
                <a:effectLst/>
                <a:latin typeface="+mn-lt"/>
                <a:ea typeface="+mn-ea"/>
                <a:cs typeface="+mn-cs"/>
              </a:rPr>
              <a:t>Stream</a:t>
            </a:r>
            <a:r>
              <a:rPr lang="zh-CN" altLang="en-US" sz="1200" b="0" i="0" kern="1200" smtClean="0">
                <a:solidFill>
                  <a:schemeClr val="tx1"/>
                </a:solidFill>
                <a:effectLst/>
                <a:latin typeface="+mn-lt"/>
                <a:ea typeface="+mn-ea"/>
                <a:cs typeface="+mn-cs"/>
              </a:rPr>
              <a:t>通过某些行为转换成一个新的</a:t>
            </a:r>
            <a:r>
              <a:rPr lang="en-US" altLang="zh-CN" sz="1200" b="0" i="0" kern="1200" smtClean="0">
                <a:solidFill>
                  <a:schemeClr val="tx1"/>
                </a:solidFill>
                <a:effectLst/>
                <a:latin typeface="+mn-lt"/>
                <a:ea typeface="+mn-ea"/>
                <a:cs typeface="+mn-cs"/>
              </a:rPr>
              <a:t>Stream</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Stream</a:t>
            </a:r>
            <a:r>
              <a:rPr lang="zh-CN" altLang="en-US" sz="1200" b="0" i="0" kern="1200" smtClean="0">
                <a:solidFill>
                  <a:schemeClr val="tx1"/>
                </a:solidFill>
                <a:effectLst/>
                <a:latin typeface="+mn-lt"/>
                <a:ea typeface="+mn-ea"/>
                <a:cs typeface="+mn-cs"/>
              </a:rPr>
              <a:t>接口中定义了几个常用的转换方法，下面我们挑选几个常用的转换方法来解释。</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32</a:t>
            </a:fld>
            <a:endParaRPr lang="zh-CN" altLang="en-US"/>
          </a:p>
        </p:txBody>
      </p:sp>
    </p:spTree>
    <p:extLst>
      <p:ext uri="{BB962C8B-B14F-4D97-AF65-F5344CB8AC3E}">
        <p14:creationId xmlns="" xmlns:p14="http://schemas.microsoft.com/office/powerpoint/2010/main" val="603135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顾名思义，当使用顺序方式去遍历时，每个</a:t>
            </a:r>
            <a:r>
              <a:rPr lang="en-US" altLang="zh-CN" sz="1200" b="0" i="0" kern="1200" smtClean="0">
                <a:solidFill>
                  <a:schemeClr val="tx1"/>
                </a:solidFill>
                <a:effectLst/>
                <a:latin typeface="+mn-lt"/>
                <a:ea typeface="+mn-ea"/>
                <a:cs typeface="+mn-cs"/>
              </a:rPr>
              <a:t>item</a:t>
            </a:r>
            <a:r>
              <a:rPr lang="zh-CN" altLang="en-US" sz="1200" b="0" i="0" kern="1200" smtClean="0">
                <a:solidFill>
                  <a:schemeClr val="tx1"/>
                </a:solidFill>
                <a:effectLst/>
                <a:latin typeface="+mn-lt"/>
                <a:ea typeface="+mn-ea"/>
                <a:cs typeface="+mn-cs"/>
              </a:rPr>
              <a:t>读完后再读下一个</a:t>
            </a:r>
            <a:r>
              <a:rPr lang="en-US" altLang="zh-CN" sz="1200" b="0" i="0" kern="1200" smtClean="0">
                <a:solidFill>
                  <a:schemeClr val="tx1"/>
                </a:solidFill>
                <a:effectLst/>
                <a:latin typeface="+mn-lt"/>
                <a:ea typeface="+mn-ea"/>
                <a:cs typeface="+mn-cs"/>
              </a:rPr>
              <a:t>item</a:t>
            </a:r>
            <a:r>
              <a:rPr lang="zh-CN" altLang="en-US" sz="1200" b="0" i="0" kern="1200" smtClean="0">
                <a:solidFill>
                  <a:schemeClr val="tx1"/>
                </a:solidFill>
                <a:effectLst/>
                <a:latin typeface="+mn-lt"/>
                <a:ea typeface="+mn-ea"/>
                <a:cs typeface="+mn-cs"/>
              </a:rPr>
              <a:t>。而使用并行去遍历时，数组会被分成多个段，其中每一个都在不同的线程中处理，然后将结果一起输出。</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处理大数据的核心思想就是大而化小，分配到不同机器去运行</a:t>
            </a:r>
            <a:r>
              <a:rPr lang="en-US" altLang="zh-CN" sz="1200" b="0" i="0" kern="1200" smtClean="0">
                <a:solidFill>
                  <a:schemeClr val="tx1"/>
                </a:solidFill>
                <a:effectLst/>
                <a:latin typeface="+mn-lt"/>
                <a:ea typeface="+mn-ea"/>
                <a:cs typeface="+mn-cs"/>
              </a:rPr>
              <a:t>map</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35</a:t>
            </a:fld>
            <a:endParaRPr lang="zh-CN" altLang="en-US"/>
          </a:p>
        </p:txBody>
      </p:sp>
    </p:spTree>
    <p:extLst>
      <p:ext uri="{BB962C8B-B14F-4D97-AF65-F5344CB8AC3E}">
        <p14:creationId xmlns="" xmlns:p14="http://schemas.microsoft.com/office/powerpoint/2010/main" val="3655494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如果是多核机器，理论上并行流则会比顺序流快上一倍，下面是测试代码</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36</a:t>
            </a:fld>
            <a:endParaRPr lang="zh-CN" altLang="en-US"/>
          </a:p>
        </p:txBody>
      </p:sp>
    </p:spTree>
    <p:extLst>
      <p:ext uri="{BB962C8B-B14F-4D97-AF65-F5344CB8AC3E}">
        <p14:creationId xmlns="" xmlns:p14="http://schemas.microsoft.com/office/powerpoint/2010/main" val="1319236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Tiago Fernandez</a:t>
            </a:r>
            <a:r>
              <a:rPr lang="zh-CN" altLang="en-US" sz="1200" b="0" i="0" kern="1200" smtClean="0">
                <a:solidFill>
                  <a:schemeClr val="tx1"/>
                </a:solidFill>
                <a:effectLst/>
                <a:latin typeface="+mn-lt"/>
                <a:ea typeface="+mn-ea"/>
                <a:cs typeface="+mn-cs"/>
              </a:rPr>
              <a:t>做过一次投票，选举最烂的</a:t>
            </a:r>
            <a:r>
              <a:rPr lang="en-US" altLang="zh-CN" sz="1200" b="0" i="0" kern="1200" smtClean="0">
                <a:solidFill>
                  <a:schemeClr val="tx1"/>
                </a:solidFill>
                <a:effectLst/>
                <a:latin typeface="+mn-lt"/>
                <a:ea typeface="+mn-ea"/>
                <a:cs typeface="+mn-cs"/>
              </a:rPr>
              <a:t>JAVA API</a:t>
            </a:r>
            <a:r>
              <a:rPr lang="zh-CN" altLang="en-US" sz="1200" b="0" i="0" kern="1200" smtClean="0">
                <a:solidFill>
                  <a:schemeClr val="tx1"/>
                </a:solidFill>
                <a:effectLst/>
                <a:latin typeface="+mn-lt"/>
                <a:ea typeface="+mn-ea"/>
                <a:cs typeface="+mn-cs"/>
              </a:rPr>
              <a:t>，排第一的</a:t>
            </a:r>
            <a:r>
              <a:rPr lang="en-US" altLang="zh-CN" sz="1200" b="0" i="0" kern="1200" smtClean="0">
                <a:solidFill>
                  <a:schemeClr val="tx1"/>
                </a:solidFill>
                <a:effectLst/>
                <a:latin typeface="+mn-lt"/>
                <a:ea typeface="+mn-ea"/>
                <a:cs typeface="+mn-cs"/>
              </a:rPr>
              <a:t>EJB2.X</a:t>
            </a:r>
            <a:r>
              <a:rPr lang="zh-CN" altLang="en-US" sz="1200" b="0" i="0" kern="1200" smtClean="0">
                <a:solidFill>
                  <a:schemeClr val="tx1"/>
                </a:solidFill>
                <a:effectLst/>
                <a:latin typeface="+mn-lt"/>
                <a:ea typeface="+mn-ea"/>
                <a:cs typeface="+mn-cs"/>
              </a:rPr>
              <a:t>，第二的就是日期</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a:t>
            </a:r>
            <a:r>
              <a:rPr lang="zh-CN" altLang="en-US" sz="1200" b="1" i="0" kern="1200" smtClean="0">
                <a:solidFill>
                  <a:schemeClr val="tx1"/>
                </a:solidFill>
                <a:effectLst/>
                <a:latin typeface="+mn-lt"/>
                <a:ea typeface="+mn-ea"/>
                <a:cs typeface="+mn-cs"/>
              </a:rPr>
              <a:t> </a:t>
            </a:r>
            <a:endParaRPr lang="en-US" altLang="zh-CN" sz="1200" b="1"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Java 8</a:t>
            </a:r>
            <a:r>
              <a:rPr lang="zh-CN" altLang="en-US" sz="1200" b="0" i="0" kern="1200" smtClean="0">
                <a:solidFill>
                  <a:schemeClr val="tx1"/>
                </a:solidFill>
                <a:effectLst/>
                <a:latin typeface="+mn-lt"/>
                <a:ea typeface="+mn-ea"/>
                <a:cs typeface="+mn-cs"/>
              </a:rPr>
              <a:t>引入了新的日期时间</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JSR 310</a:t>
            </a:r>
            <a:r>
              <a:rPr lang="zh-CN" altLang="en-US" sz="1200" b="0" i="0" kern="1200" smtClean="0">
                <a:solidFill>
                  <a:schemeClr val="tx1"/>
                </a:solidFill>
                <a:effectLst/>
                <a:latin typeface="+mn-lt"/>
                <a:ea typeface="+mn-ea"/>
                <a:cs typeface="+mn-cs"/>
              </a:rPr>
              <a:t>）改进了日期时间的管理。日期和时间管理一直是</a:t>
            </a:r>
            <a:r>
              <a:rPr lang="en-US" altLang="zh-CN" sz="1200" b="0" i="0" kern="1200" smtClean="0">
                <a:solidFill>
                  <a:schemeClr val="tx1"/>
                </a:solidFill>
                <a:effectLst/>
                <a:latin typeface="+mn-lt"/>
                <a:ea typeface="+mn-ea"/>
                <a:cs typeface="+mn-cs"/>
              </a:rPr>
              <a:t>Java</a:t>
            </a:r>
            <a:r>
              <a:rPr lang="zh-CN" altLang="en-US" sz="1200" b="0" i="0" kern="1200" smtClean="0">
                <a:solidFill>
                  <a:schemeClr val="tx1"/>
                </a:solidFill>
                <a:effectLst/>
                <a:latin typeface="+mn-lt"/>
                <a:ea typeface="+mn-ea"/>
                <a:cs typeface="+mn-cs"/>
              </a:rPr>
              <a:t>开发人员最痛苦的问题。</a:t>
            </a:r>
            <a:r>
              <a:rPr lang="en-US" altLang="zh-CN" sz="1200" b="0" i="0" kern="1200" smtClean="0">
                <a:solidFill>
                  <a:schemeClr val="tx1"/>
                </a:solidFill>
                <a:effectLst/>
                <a:latin typeface="+mn-lt"/>
                <a:ea typeface="+mn-ea"/>
                <a:cs typeface="+mn-cs"/>
              </a:rPr>
              <a:t>java.util.Date</a:t>
            </a:r>
            <a:r>
              <a:rPr lang="zh-CN" altLang="en-US" sz="1200" b="0" i="0" kern="1200" smtClean="0">
                <a:solidFill>
                  <a:schemeClr val="tx1"/>
                </a:solidFill>
                <a:effectLst/>
                <a:latin typeface="+mn-lt"/>
                <a:ea typeface="+mn-ea"/>
                <a:cs typeface="+mn-cs"/>
              </a:rPr>
              <a:t>和后来的</a:t>
            </a:r>
            <a:r>
              <a:rPr lang="en-US" altLang="zh-CN" sz="1200" b="0" i="0" kern="1200" smtClean="0">
                <a:solidFill>
                  <a:schemeClr val="tx1"/>
                </a:solidFill>
                <a:effectLst/>
                <a:latin typeface="+mn-lt"/>
                <a:ea typeface="+mn-ea"/>
                <a:cs typeface="+mn-cs"/>
              </a:rPr>
              <a:t>java.util.Calendar</a:t>
            </a:r>
            <a:r>
              <a:rPr lang="zh-CN" altLang="en-US" sz="1200" b="0" i="0" kern="1200" smtClean="0">
                <a:solidFill>
                  <a:schemeClr val="tx1"/>
                </a:solidFill>
                <a:effectLst/>
                <a:latin typeface="+mn-lt"/>
                <a:ea typeface="+mn-ea"/>
                <a:cs typeface="+mn-cs"/>
              </a:rPr>
              <a:t>一点也没有改变这个情况（甚至让人们更加迷茫）。</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对比旧的日期</a:t>
            </a:r>
            <a:r>
              <a:rPr lang="en-US" altLang="zh-CN" sz="1200" b="0" i="0" kern="1200" smtClean="0">
                <a:solidFill>
                  <a:schemeClr val="tx1"/>
                </a:solidFill>
                <a:effectLst/>
                <a:latin typeface="+mn-lt"/>
                <a:ea typeface="+mn-ea"/>
                <a:cs typeface="+mn-cs"/>
              </a:rPr>
              <a:t>API</a:t>
            </a:r>
            <a:br>
              <a:rPr lang="en-US" altLang="zh-CN" sz="1200" b="0" i="0" kern="1200" smtClean="0">
                <a:solidFill>
                  <a:schemeClr val="tx1"/>
                </a:solidFill>
                <a:effectLst/>
                <a:latin typeface="+mn-lt"/>
                <a:ea typeface="+mn-ea"/>
                <a:cs typeface="+mn-cs"/>
              </a:rPr>
            </a:br>
            <a:endParaRPr lang="en-US" altLang="zh-CN" sz="1200" b="0" i="0" kern="1200" smtClean="0">
              <a:solidFill>
                <a:schemeClr val="tx1"/>
              </a:solidFill>
              <a:effectLst/>
              <a:latin typeface="+mn-lt"/>
              <a:ea typeface="+mn-ea"/>
              <a:cs typeface="+mn-cs"/>
            </a:endParaRPr>
          </a:p>
          <a:p>
            <a:r>
              <a:rPr lang="en-US" altLang="zh-CN" smtClean="0">
                <a:effectLst/>
              </a:rPr>
              <a:t>Java.time</a:t>
            </a:r>
            <a:br>
              <a:rPr lang="en-US" altLang="zh-CN" smtClean="0">
                <a:effectLst/>
              </a:rPr>
            </a:br>
            <a:r>
              <a:rPr lang="en-US" altLang="zh-CN" smtClean="0">
                <a:effectLst/>
              </a:rPr>
              <a:t>java.util.Calendar</a:t>
            </a:r>
            <a:r>
              <a:rPr lang="zh-CN" altLang="en-US" smtClean="0">
                <a:effectLst/>
              </a:rPr>
              <a:t>以及</a:t>
            </a:r>
            <a:r>
              <a:rPr lang="en-US" altLang="zh-CN" smtClean="0">
                <a:effectLst/>
              </a:rPr>
              <a:t>Date</a:t>
            </a:r>
            <a:br>
              <a:rPr lang="en-US" altLang="zh-CN" smtClean="0">
                <a:effectLst/>
              </a:rPr>
            </a:br>
            <a:r>
              <a:rPr lang="zh-CN" altLang="en-US" smtClean="0">
                <a:effectLst/>
              </a:rPr>
              <a:t>流畅的</a:t>
            </a:r>
            <a:r>
              <a:rPr lang="en-US" altLang="zh-CN" smtClean="0">
                <a:effectLst/>
              </a:rPr>
              <a:t>API</a:t>
            </a:r>
            <a:r>
              <a:rPr lang="zh-CN" altLang="en-US" smtClean="0">
                <a:effectLst/>
              </a:rPr>
              <a:t>不流畅的</a:t>
            </a:r>
            <a:r>
              <a:rPr lang="en-US" altLang="zh-CN" smtClean="0">
                <a:effectLst/>
              </a:rPr>
              <a:t>API</a:t>
            </a:r>
            <a:r>
              <a:rPr lang="zh-CN" altLang="en-US" smtClean="0">
                <a:effectLst/>
              </a:rPr>
              <a:t>实例不可变</a:t>
            </a:r>
            <a:br>
              <a:rPr lang="zh-CN" altLang="en-US" smtClean="0">
                <a:effectLst/>
              </a:rPr>
            </a:br>
            <a:r>
              <a:rPr lang="zh-CN" altLang="en-US" smtClean="0">
                <a:effectLst/>
              </a:rPr>
              <a:t>实例可变</a:t>
            </a:r>
            <a:br>
              <a:rPr lang="zh-CN" altLang="en-US" smtClean="0">
                <a:effectLst/>
              </a:rPr>
            </a:br>
            <a:r>
              <a:rPr lang="zh-CN" altLang="en-US" smtClean="0">
                <a:effectLst/>
              </a:rPr>
              <a:t>线程安全</a:t>
            </a:r>
            <a:br>
              <a:rPr lang="zh-CN" altLang="en-US" smtClean="0">
                <a:effectLst/>
              </a:rPr>
            </a:br>
            <a:r>
              <a:rPr lang="zh-CN" altLang="en-US" smtClean="0">
                <a:effectLst/>
              </a:rPr>
              <a:t>非线程安全</a:t>
            </a:r>
            <a:r>
              <a:rPr lang="zh-CN" altLang="en-US" sz="1200" b="0" i="0" kern="1200" smtClean="0">
                <a:solidFill>
                  <a:schemeClr val="tx1"/>
                </a:solidFill>
                <a:effectLst/>
                <a:latin typeface="+mn-lt"/>
                <a:ea typeface="+mn-ea"/>
                <a:cs typeface="+mn-cs"/>
              </a:rPr>
              <a:t>日期与时间处理</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，在各种语言中，可能都只是个不起眼的</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，如果你没有较复杂的时间处理需求，可能只是利用日期与时间处理</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取得系统时间，简单做些显示罢了，然而如果认真看待日期与时间，其复杂程度可能会远超过你的想象，天文、地理、历史、政治、文化等因素，都会影响到你对时间的处理。所以在处理时间上，最好选用</a:t>
            </a:r>
            <a:r>
              <a:rPr lang="en-US" altLang="zh-CN" sz="1200" b="0" i="0" kern="1200" smtClean="0">
                <a:solidFill>
                  <a:schemeClr val="tx1"/>
                </a:solidFill>
                <a:effectLst/>
                <a:latin typeface="+mn-lt"/>
                <a:ea typeface="+mn-ea"/>
                <a:cs typeface="+mn-cs"/>
              </a:rPr>
              <a:t>JSR310</a:t>
            </a:r>
            <a:r>
              <a:rPr lang="zh-CN" altLang="en-US" sz="1200" b="0" i="0" kern="1200" smtClean="0">
                <a:solidFill>
                  <a:schemeClr val="tx1"/>
                </a:solidFill>
                <a:effectLst/>
                <a:latin typeface="+mn-lt"/>
                <a:ea typeface="+mn-ea"/>
                <a:cs typeface="+mn-cs"/>
              </a:rPr>
              <a:t>（如果你用</a:t>
            </a:r>
            <a:r>
              <a:rPr lang="en-US" altLang="zh-CN" sz="1200" b="0" i="0" kern="1200" smtClean="0">
                <a:solidFill>
                  <a:schemeClr val="tx1"/>
                </a:solidFill>
                <a:effectLst/>
                <a:latin typeface="+mn-lt"/>
                <a:ea typeface="+mn-ea"/>
                <a:cs typeface="+mn-cs"/>
              </a:rPr>
              <a:t>java8</a:t>
            </a:r>
            <a:r>
              <a:rPr lang="zh-CN" altLang="en-US" sz="1200" b="0" i="0" kern="1200" smtClean="0">
                <a:solidFill>
                  <a:schemeClr val="tx1"/>
                </a:solidFill>
                <a:effectLst/>
                <a:latin typeface="+mn-lt"/>
                <a:ea typeface="+mn-ea"/>
                <a:cs typeface="+mn-cs"/>
              </a:rPr>
              <a:t>的话就实现</a:t>
            </a:r>
            <a:r>
              <a:rPr lang="en-US" altLang="zh-CN" sz="1200" b="0" i="0" kern="1200" smtClean="0">
                <a:solidFill>
                  <a:schemeClr val="tx1"/>
                </a:solidFill>
                <a:effectLst/>
                <a:latin typeface="+mn-lt"/>
                <a:ea typeface="+mn-ea"/>
                <a:cs typeface="+mn-cs"/>
              </a:rPr>
              <a:t>310</a:t>
            </a:r>
            <a:r>
              <a:rPr lang="zh-CN" altLang="en-US" sz="1200" b="0" i="0" kern="1200" smtClean="0">
                <a:solidFill>
                  <a:schemeClr val="tx1"/>
                </a:solidFill>
                <a:effectLst/>
                <a:latin typeface="+mn-lt"/>
                <a:ea typeface="+mn-ea"/>
                <a:cs typeface="+mn-cs"/>
              </a:rPr>
              <a:t>了），或者</a:t>
            </a:r>
            <a:r>
              <a:rPr lang="en-US" altLang="zh-CN" sz="1200" b="0" i="0" kern="1200" smtClean="0">
                <a:solidFill>
                  <a:schemeClr val="tx1"/>
                </a:solidFill>
                <a:effectLst/>
                <a:latin typeface="+mn-lt"/>
                <a:ea typeface="+mn-ea"/>
                <a:cs typeface="+mn-cs"/>
              </a:rPr>
              <a:t>Joda-Time</a:t>
            </a:r>
            <a:r>
              <a:rPr lang="zh-CN" altLang="en-US" sz="1200" b="0" i="0" kern="1200" smtClean="0">
                <a:solidFill>
                  <a:schemeClr val="tx1"/>
                </a:solidFill>
                <a:effectLst/>
                <a:latin typeface="+mn-lt"/>
                <a:ea typeface="+mn-ea"/>
                <a:cs typeface="+mn-cs"/>
              </a:rPr>
              <a:t>。</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JSR 310</a:t>
            </a:r>
            <a:r>
              <a:rPr lang="zh-CN" altLang="en-US" sz="1200" b="0" i="0" kern="1200" smtClean="0">
                <a:solidFill>
                  <a:schemeClr val="tx1"/>
                </a:solidFill>
                <a:effectLst/>
                <a:latin typeface="+mn-lt"/>
                <a:ea typeface="+mn-ea"/>
                <a:cs typeface="+mn-cs"/>
              </a:rPr>
              <a:t>实际上有两个日期概念。第一个是</a:t>
            </a:r>
            <a:r>
              <a:rPr lang="en-US" altLang="zh-CN" sz="1200" b="0" i="0" kern="1200" smtClean="0">
                <a:solidFill>
                  <a:schemeClr val="tx1"/>
                </a:solidFill>
                <a:effectLst/>
                <a:latin typeface="+mn-lt"/>
                <a:ea typeface="+mn-ea"/>
                <a:cs typeface="+mn-cs"/>
              </a:rPr>
              <a:t>Instant</a:t>
            </a:r>
            <a:r>
              <a:rPr lang="zh-CN" altLang="en-US" sz="1200" b="0" i="0" kern="1200" smtClean="0">
                <a:solidFill>
                  <a:schemeClr val="tx1"/>
                </a:solidFill>
                <a:effectLst/>
                <a:latin typeface="+mn-lt"/>
                <a:ea typeface="+mn-ea"/>
                <a:cs typeface="+mn-cs"/>
              </a:rPr>
              <a:t>，它大致对应于</a:t>
            </a:r>
            <a:r>
              <a:rPr lang="en-US" altLang="zh-CN" sz="1200" b="0" i="0" kern="1200" smtClean="0">
                <a:solidFill>
                  <a:schemeClr val="tx1"/>
                </a:solidFill>
                <a:effectLst/>
                <a:latin typeface="+mn-lt"/>
                <a:ea typeface="+mn-ea"/>
                <a:cs typeface="+mn-cs"/>
              </a:rPr>
              <a:t>java.util.Date</a:t>
            </a:r>
            <a:r>
              <a:rPr lang="zh-CN" altLang="en-US" sz="1200" b="0" i="0" kern="1200" smtClean="0">
                <a:solidFill>
                  <a:schemeClr val="tx1"/>
                </a:solidFill>
                <a:effectLst/>
                <a:latin typeface="+mn-lt"/>
                <a:ea typeface="+mn-ea"/>
                <a:cs typeface="+mn-cs"/>
              </a:rPr>
              <a:t>类，因为它代表了一个确定的时间点，即相对于标准</a:t>
            </a:r>
            <a:r>
              <a:rPr lang="en-US" altLang="zh-CN" sz="1200" b="0" i="0" kern="1200" smtClean="0">
                <a:solidFill>
                  <a:schemeClr val="tx1"/>
                </a:solidFill>
                <a:effectLst/>
                <a:latin typeface="+mn-lt"/>
                <a:ea typeface="+mn-ea"/>
                <a:cs typeface="+mn-cs"/>
              </a:rPr>
              <a:t>Java</a:t>
            </a:r>
            <a:r>
              <a:rPr lang="zh-CN" altLang="en-US" sz="1200" b="0" i="0" kern="1200" smtClean="0">
                <a:solidFill>
                  <a:schemeClr val="tx1"/>
                </a:solidFill>
                <a:effectLst/>
                <a:latin typeface="+mn-lt"/>
                <a:ea typeface="+mn-ea"/>
                <a:cs typeface="+mn-cs"/>
              </a:rPr>
              <a:t>纪元（</a:t>
            </a:r>
            <a:r>
              <a:rPr lang="en-US" altLang="zh-CN" sz="1200" b="0" i="0" kern="1200" smtClean="0">
                <a:solidFill>
                  <a:schemeClr val="tx1"/>
                </a:solidFill>
                <a:effectLst/>
                <a:latin typeface="+mn-lt"/>
                <a:ea typeface="+mn-ea"/>
                <a:cs typeface="+mn-cs"/>
              </a:rPr>
              <a:t>1970</a:t>
            </a:r>
            <a:r>
              <a:rPr lang="zh-CN" altLang="en-US" sz="1200" b="0" i="0" kern="1200" smtClean="0">
                <a:solidFill>
                  <a:schemeClr val="tx1"/>
                </a:solidFill>
                <a:effectLst/>
                <a:latin typeface="+mn-lt"/>
                <a:ea typeface="+mn-ea"/>
                <a:cs typeface="+mn-cs"/>
              </a:rPr>
              <a:t>年</a:t>
            </a:r>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月</a:t>
            </a:r>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日）的偏移量；但与</a:t>
            </a:r>
            <a:r>
              <a:rPr lang="en-US" altLang="zh-CN" sz="1200" b="0" i="0" kern="1200" smtClean="0">
                <a:solidFill>
                  <a:schemeClr val="tx1"/>
                </a:solidFill>
                <a:effectLst/>
                <a:latin typeface="+mn-lt"/>
                <a:ea typeface="+mn-ea"/>
                <a:cs typeface="+mn-cs"/>
              </a:rPr>
              <a:t>java.util.Date</a:t>
            </a:r>
            <a:r>
              <a:rPr lang="zh-CN" altLang="en-US" sz="1200" b="0" i="0" kern="1200" smtClean="0">
                <a:solidFill>
                  <a:schemeClr val="tx1"/>
                </a:solidFill>
                <a:effectLst/>
                <a:latin typeface="+mn-lt"/>
                <a:ea typeface="+mn-ea"/>
                <a:cs typeface="+mn-cs"/>
              </a:rPr>
              <a:t>类不同的是其精确到了纳秒级别。</a:t>
            </a:r>
          </a:p>
          <a:p>
            <a:r>
              <a:rPr lang="zh-CN" altLang="en-US" sz="1200" b="0" i="0" kern="1200" smtClean="0">
                <a:solidFill>
                  <a:schemeClr val="tx1"/>
                </a:solidFill>
                <a:effectLst/>
                <a:latin typeface="+mn-lt"/>
                <a:ea typeface="+mn-ea"/>
                <a:cs typeface="+mn-cs"/>
              </a:rPr>
              <a:t>第二个对应于人类自身的观念，比如</a:t>
            </a:r>
            <a:r>
              <a:rPr lang="en-US" altLang="zh-CN" sz="1200" b="0" i="0" kern="1200" smtClean="0">
                <a:solidFill>
                  <a:schemeClr val="tx1"/>
                </a:solidFill>
                <a:effectLst/>
                <a:latin typeface="+mn-lt"/>
                <a:ea typeface="+mn-ea"/>
                <a:cs typeface="+mn-cs"/>
              </a:rPr>
              <a:t>LocalDate</a:t>
            </a:r>
            <a:r>
              <a:rPr lang="zh-CN" altLang="en-US" sz="1200" b="0" i="0" kern="1200" smtClean="0">
                <a:solidFill>
                  <a:schemeClr val="tx1"/>
                </a:solidFill>
                <a:effectLst/>
                <a:latin typeface="+mn-lt"/>
                <a:ea typeface="+mn-ea"/>
                <a:cs typeface="+mn-cs"/>
              </a:rPr>
              <a:t>和</a:t>
            </a:r>
            <a:r>
              <a:rPr lang="en-US" altLang="zh-CN" sz="1200" b="0" i="0" kern="1200" smtClean="0">
                <a:solidFill>
                  <a:schemeClr val="tx1"/>
                </a:solidFill>
                <a:effectLst/>
                <a:latin typeface="+mn-lt"/>
                <a:ea typeface="+mn-ea"/>
                <a:cs typeface="+mn-cs"/>
              </a:rPr>
              <a:t>LocalTime</a:t>
            </a:r>
            <a:r>
              <a:rPr lang="zh-CN" altLang="en-US" sz="1200" b="0" i="0" kern="1200" smtClean="0">
                <a:solidFill>
                  <a:schemeClr val="tx1"/>
                </a:solidFill>
                <a:effectLst/>
                <a:latin typeface="+mn-lt"/>
                <a:ea typeface="+mn-ea"/>
                <a:cs typeface="+mn-cs"/>
              </a:rPr>
              <a:t>。他们代表了一般的时区概念，要么是日期（不包含时间），要么是时间（不包含日期），类似于</a:t>
            </a:r>
            <a:r>
              <a:rPr lang="en-US" altLang="zh-CN" sz="1200" b="0" i="0" kern="1200" smtClean="0">
                <a:solidFill>
                  <a:schemeClr val="tx1"/>
                </a:solidFill>
                <a:effectLst/>
                <a:latin typeface="+mn-lt"/>
                <a:ea typeface="+mn-ea"/>
                <a:cs typeface="+mn-cs"/>
              </a:rPr>
              <a:t>java.sql</a:t>
            </a:r>
            <a:r>
              <a:rPr lang="zh-CN" altLang="en-US" sz="1200" b="0" i="0" kern="1200" smtClean="0">
                <a:solidFill>
                  <a:schemeClr val="tx1"/>
                </a:solidFill>
                <a:effectLst/>
                <a:latin typeface="+mn-lt"/>
                <a:ea typeface="+mn-ea"/>
                <a:cs typeface="+mn-cs"/>
              </a:rPr>
              <a:t>的表示方式。此外，还有一个</a:t>
            </a:r>
            <a:r>
              <a:rPr lang="en-US" altLang="zh-CN" sz="1200" b="0" i="0" kern="1200" smtClean="0">
                <a:solidFill>
                  <a:schemeClr val="tx1"/>
                </a:solidFill>
                <a:effectLst/>
                <a:latin typeface="+mn-lt"/>
                <a:ea typeface="+mn-ea"/>
                <a:cs typeface="+mn-cs"/>
              </a:rPr>
              <a:t>MonthDay</a:t>
            </a:r>
            <a:r>
              <a:rPr lang="zh-CN" altLang="en-US" sz="1200" b="0" i="0" kern="1200" smtClean="0">
                <a:solidFill>
                  <a:schemeClr val="tx1"/>
                </a:solidFill>
                <a:effectLst/>
                <a:latin typeface="+mn-lt"/>
                <a:ea typeface="+mn-ea"/>
                <a:cs typeface="+mn-cs"/>
              </a:rPr>
              <a:t>，它可以存储某人的生日（不包含年份）。每个类都在内部存储正确的数据而不是像</a:t>
            </a:r>
            <a:r>
              <a:rPr lang="en-US" altLang="zh-CN" sz="1200" b="0" i="0" kern="1200" smtClean="0">
                <a:solidFill>
                  <a:schemeClr val="tx1"/>
                </a:solidFill>
                <a:effectLst/>
                <a:latin typeface="+mn-lt"/>
                <a:ea typeface="+mn-ea"/>
                <a:cs typeface="+mn-cs"/>
              </a:rPr>
              <a:t>java.util.Date</a:t>
            </a:r>
            <a:r>
              <a:rPr lang="zh-CN" altLang="en-US" sz="1200" b="0" i="0" kern="1200" smtClean="0">
                <a:solidFill>
                  <a:schemeClr val="tx1"/>
                </a:solidFill>
                <a:effectLst/>
                <a:latin typeface="+mn-lt"/>
                <a:ea typeface="+mn-ea"/>
                <a:cs typeface="+mn-cs"/>
              </a:rPr>
              <a:t>那样利用午夜</a:t>
            </a:r>
            <a:r>
              <a:rPr lang="en-US" altLang="zh-CN" sz="1200" b="0" i="0" kern="1200" smtClean="0">
                <a:solidFill>
                  <a:schemeClr val="tx1"/>
                </a:solidFill>
                <a:effectLst/>
                <a:latin typeface="+mn-lt"/>
                <a:ea typeface="+mn-ea"/>
                <a:cs typeface="+mn-cs"/>
              </a:rPr>
              <a:t>12</a:t>
            </a:r>
            <a:r>
              <a:rPr lang="zh-CN" altLang="en-US" sz="1200" b="0" i="0" kern="1200" smtClean="0">
                <a:solidFill>
                  <a:schemeClr val="tx1"/>
                </a:solidFill>
                <a:effectLst/>
                <a:latin typeface="+mn-lt"/>
                <a:ea typeface="+mn-ea"/>
                <a:cs typeface="+mn-cs"/>
              </a:rPr>
              <a:t>点来区分日期，利用</a:t>
            </a:r>
            <a:r>
              <a:rPr lang="en-US" altLang="zh-CN" sz="1200" b="0" i="0" kern="1200" smtClean="0">
                <a:solidFill>
                  <a:schemeClr val="tx1"/>
                </a:solidFill>
                <a:effectLst/>
                <a:latin typeface="+mn-lt"/>
                <a:ea typeface="+mn-ea"/>
                <a:cs typeface="+mn-cs"/>
              </a:rPr>
              <a:t>1970-01-01</a:t>
            </a:r>
            <a:r>
              <a:rPr lang="zh-CN" altLang="en-US" sz="1200" b="0" i="0" kern="1200" smtClean="0">
                <a:solidFill>
                  <a:schemeClr val="tx1"/>
                </a:solidFill>
                <a:effectLst/>
                <a:latin typeface="+mn-lt"/>
                <a:ea typeface="+mn-ea"/>
                <a:cs typeface="+mn-cs"/>
              </a:rPr>
              <a:t>来表示时间。</a:t>
            </a:r>
          </a:p>
          <a:p>
            <a:endParaRPr lang="zh-CN" altLang="en-US"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37</a:t>
            </a:fld>
            <a:endParaRPr lang="zh-CN" altLang="en-US"/>
          </a:p>
        </p:txBody>
      </p:sp>
    </p:spTree>
    <p:extLst>
      <p:ext uri="{BB962C8B-B14F-4D97-AF65-F5344CB8AC3E}">
        <p14:creationId xmlns="" xmlns:p14="http://schemas.microsoft.com/office/powerpoint/2010/main" val="106894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每个类职责分明，对人可读性强，对机器从</a:t>
            </a:r>
            <a:r>
              <a:rPr lang="en-US" altLang="zh-CN" smtClean="0"/>
              <a:t>1970</a:t>
            </a:r>
            <a:r>
              <a:rPr lang="zh-CN" altLang="en-US" smtClean="0"/>
              <a:t>到现在</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38</a:t>
            </a:fld>
            <a:endParaRPr lang="zh-CN" altLang="en-US"/>
          </a:p>
        </p:txBody>
      </p:sp>
    </p:spTree>
    <p:extLst>
      <p:ext uri="{BB962C8B-B14F-4D97-AF65-F5344CB8AC3E}">
        <p14:creationId xmlns="" xmlns:p14="http://schemas.microsoft.com/office/powerpoint/2010/main" val="5167304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该包的</a:t>
            </a:r>
            <a:r>
              <a:rPr lang="en-US" altLang="zh-CN" dirty="0" smtClean="0"/>
              <a:t>API</a:t>
            </a:r>
            <a:r>
              <a:rPr lang="zh-CN" altLang="en-US" dirty="0" smtClean="0"/>
              <a:t>提供了大量相关的方法，这些方法一般有一致的方法前缀，说明</a:t>
            </a:r>
            <a:r>
              <a:rPr lang="en-US" altLang="zh-CN" dirty="0" smtClean="0"/>
              <a:t>java8</a:t>
            </a:r>
            <a:r>
              <a:rPr lang="zh-CN" altLang="en-US" dirty="0" smtClean="0"/>
              <a:t>的日期命名规范，严谨，了解这些方便读懂日期的</a:t>
            </a:r>
            <a:r>
              <a:rPr lang="en-US" altLang="zh-CN" dirty="0" smtClean="0"/>
              <a:t>API</a:t>
            </a:r>
            <a:endParaRPr lang="zh-CN" altLang="en-US" dirty="0" smtClean="0"/>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39</a:t>
            </a:fld>
            <a:endParaRPr lang="zh-CN" altLang="en-US"/>
          </a:p>
        </p:txBody>
      </p:sp>
    </p:spTree>
    <p:extLst>
      <p:ext uri="{BB962C8B-B14F-4D97-AF65-F5344CB8AC3E}">
        <p14:creationId xmlns="" xmlns:p14="http://schemas.microsoft.com/office/powerpoint/2010/main" val="225322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Java5</a:t>
            </a:r>
            <a:r>
              <a:rPr lang="zh-CN" altLang="en-US" dirty="0" smtClean="0"/>
              <a:t>版本更新力度也算大了</a:t>
            </a:r>
            <a:endParaRPr lang="en-US" altLang="zh-CN" dirty="0" smtClean="0"/>
          </a:p>
          <a:p>
            <a:r>
              <a:rPr lang="en-US" altLang="zh-CN" sz="1200" b="0" i="0" kern="1200" dirty="0" smtClean="0">
                <a:solidFill>
                  <a:schemeClr val="tx1"/>
                </a:solidFill>
                <a:effectLst/>
                <a:latin typeface="+mn-lt"/>
                <a:ea typeface="+mn-ea"/>
                <a:cs typeface="+mn-cs"/>
              </a:rPr>
              <a:t>Java 8</a:t>
            </a:r>
            <a:r>
              <a:rPr lang="zh-CN" altLang="en-US" sz="1200" b="0" i="0" kern="1200" dirty="0" smtClean="0">
                <a:solidFill>
                  <a:schemeClr val="tx1"/>
                </a:solidFill>
                <a:effectLst/>
                <a:latin typeface="+mn-lt"/>
                <a:ea typeface="+mn-ea"/>
                <a:cs typeface="+mn-cs"/>
              </a:rPr>
              <a:t>版本最大的改进就是</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表达式，其目的是使</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更易于为多核处理器编写代码；其次，新加入的</a:t>
            </a:r>
            <a:r>
              <a:rPr lang="en-US" altLang="zh-CN" sz="1200" b="0" i="0" kern="1200" dirty="0" err="1" smtClean="0">
                <a:solidFill>
                  <a:schemeClr val="tx1"/>
                </a:solidFill>
                <a:effectLst/>
                <a:latin typeface="+mn-lt"/>
                <a:ea typeface="+mn-ea"/>
                <a:cs typeface="+mn-cs"/>
              </a:rPr>
              <a:t>Nashorn</a:t>
            </a:r>
            <a:r>
              <a:rPr lang="zh-CN" altLang="en-US" sz="1200" b="0" i="0" kern="1200" dirty="0" smtClean="0">
                <a:solidFill>
                  <a:schemeClr val="tx1"/>
                </a:solidFill>
                <a:effectLst/>
                <a:latin typeface="+mn-lt"/>
                <a:ea typeface="+mn-ea"/>
                <a:cs typeface="+mn-cs"/>
              </a:rPr>
              <a:t>引擎也使得</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程序可以和</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代码互操作；再者，新的日期时间</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GC</a:t>
            </a:r>
            <a:r>
              <a:rPr lang="zh-CN" altLang="en-US" sz="1200" b="0" i="0" kern="1200" dirty="0" smtClean="0">
                <a:solidFill>
                  <a:schemeClr val="tx1"/>
                </a:solidFill>
                <a:effectLst/>
                <a:latin typeface="+mn-lt"/>
                <a:ea typeface="+mn-ea"/>
                <a:cs typeface="+mn-cs"/>
              </a:rPr>
              <a:t>改进、并发改进也相当令人期待。</a:t>
            </a:r>
            <a:endParaRPr lang="en-US" altLang="zh-CN" dirty="0" smtClean="0"/>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3</a:t>
            </a:fld>
            <a:endParaRPr lang="zh-CN" altLang="en-US"/>
          </a:p>
        </p:txBody>
      </p:sp>
    </p:spTree>
    <p:extLst>
      <p:ext uri="{BB962C8B-B14F-4D97-AF65-F5344CB8AC3E}">
        <p14:creationId xmlns="" xmlns:p14="http://schemas.microsoft.com/office/powerpoint/2010/main" val="8464842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GET</a:t>
            </a:r>
            <a:r>
              <a:rPr lang="zh-CN" altLang="en-US" smtClean="0"/>
              <a:t>里面每个还需要带参数</a:t>
            </a:r>
            <a:endParaRPr lang="en-US" altLang="zh-CN" smtClean="0"/>
          </a:p>
          <a:p>
            <a:r>
              <a:rPr lang="en-US" altLang="zh-CN" smtClean="0"/>
              <a:t>+1</a:t>
            </a:r>
            <a:r>
              <a:rPr lang="zh-CN" altLang="en-US" smtClean="0"/>
              <a:t>让人看得莫名其妙</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40</a:t>
            </a:fld>
            <a:endParaRPr lang="zh-CN" altLang="en-US"/>
          </a:p>
        </p:txBody>
      </p:sp>
    </p:spTree>
    <p:extLst>
      <p:ext uri="{BB962C8B-B14F-4D97-AF65-F5344CB8AC3E}">
        <p14:creationId xmlns="" xmlns:p14="http://schemas.microsoft.com/office/powerpoint/2010/main" val="2092486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月份是从零开始，参数更简单了</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41</a:t>
            </a:fld>
            <a:endParaRPr lang="zh-CN" altLang="en-US"/>
          </a:p>
        </p:txBody>
      </p:sp>
    </p:spTree>
    <p:extLst>
      <p:ext uri="{BB962C8B-B14F-4D97-AF65-F5344CB8AC3E}">
        <p14:creationId xmlns="" xmlns:p14="http://schemas.microsoft.com/office/powerpoint/2010/main" val="2477670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简单，加和减都有相应的方法</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42</a:t>
            </a:fld>
            <a:endParaRPr lang="zh-CN" altLang="en-US"/>
          </a:p>
        </p:txBody>
      </p:sp>
    </p:spTree>
    <p:extLst>
      <p:ext uri="{BB962C8B-B14F-4D97-AF65-F5344CB8AC3E}">
        <p14:creationId xmlns="" xmlns:p14="http://schemas.microsoft.com/office/powerpoint/2010/main" val="19692416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Tiago Fernandez</a:t>
            </a:r>
            <a:r>
              <a:rPr lang="zh-CN" altLang="en-US" sz="1200" b="0" i="0" kern="1200" smtClean="0">
                <a:solidFill>
                  <a:schemeClr val="tx1"/>
                </a:solidFill>
                <a:effectLst/>
                <a:latin typeface="+mn-lt"/>
                <a:ea typeface="+mn-ea"/>
                <a:cs typeface="+mn-cs"/>
              </a:rPr>
              <a:t>做过一次投票，选举最烂的</a:t>
            </a:r>
            <a:r>
              <a:rPr lang="en-US" altLang="zh-CN" sz="1200" b="0" i="0" kern="1200" smtClean="0">
                <a:solidFill>
                  <a:schemeClr val="tx1"/>
                </a:solidFill>
                <a:effectLst/>
                <a:latin typeface="+mn-lt"/>
                <a:ea typeface="+mn-ea"/>
                <a:cs typeface="+mn-cs"/>
              </a:rPr>
              <a:t>JAVA API</a:t>
            </a:r>
            <a:r>
              <a:rPr lang="zh-CN" altLang="en-US" sz="1200" b="0" i="0" kern="1200" smtClean="0">
                <a:solidFill>
                  <a:schemeClr val="tx1"/>
                </a:solidFill>
                <a:effectLst/>
                <a:latin typeface="+mn-lt"/>
                <a:ea typeface="+mn-ea"/>
                <a:cs typeface="+mn-cs"/>
              </a:rPr>
              <a:t>，排第一的</a:t>
            </a:r>
            <a:r>
              <a:rPr lang="en-US" altLang="zh-CN" sz="1200" b="0" i="0" kern="1200" smtClean="0">
                <a:solidFill>
                  <a:schemeClr val="tx1"/>
                </a:solidFill>
                <a:effectLst/>
                <a:latin typeface="+mn-lt"/>
                <a:ea typeface="+mn-ea"/>
                <a:cs typeface="+mn-cs"/>
              </a:rPr>
              <a:t>EJB2.X</a:t>
            </a:r>
            <a:r>
              <a:rPr lang="zh-CN" altLang="en-US" sz="1200" b="0" i="0" kern="1200" smtClean="0">
                <a:solidFill>
                  <a:schemeClr val="tx1"/>
                </a:solidFill>
                <a:effectLst/>
                <a:latin typeface="+mn-lt"/>
                <a:ea typeface="+mn-ea"/>
                <a:cs typeface="+mn-cs"/>
              </a:rPr>
              <a:t>，第二的就是日期</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a:t>
            </a:r>
            <a:r>
              <a:rPr lang="zh-CN" altLang="en-US" sz="1200" b="1" i="0" kern="1200" smtClean="0">
                <a:solidFill>
                  <a:schemeClr val="tx1"/>
                </a:solidFill>
                <a:effectLst/>
                <a:latin typeface="+mn-lt"/>
                <a:ea typeface="+mn-ea"/>
                <a:cs typeface="+mn-cs"/>
              </a:rPr>
              <a:t> </a:t>
            </a:r>
            <a:endParaRPr lang="en-US" altLang="zh-CN" sz="1200" b="1"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Java 8</a:t>
            </a:r>
            <a:r>
              <a:rPr lang="zh-CN" altLang="en-US" sz="1200" b="0" i="0" kern="1200" smtClean="0">
                <a:solidFill>
                  <a:schemeClr val="tx1"/>
                </a:solidFill>
                <a:effectLst/>
                <a:latin typeface="+mn-lt"/>
                <a:ea typeface="+mn-ea"/>
                <a:cs typeface="+mn-cs"/>
              </a:rPr>
              <a:t>引入了新的日期时间</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JSR 310</a:t>
            </a:r>
            <a:r>
              <a:rPr lang="zh-CN" altLang="en-US" sz="1200" b="0" i="0" kern="1200" smtClean="0">
                <a:solidFill>
                  <a:schemeClr val="tx1"/>
                </a:solidFill>
                <a:effectLst/>
                <a:latin typeface="+mn-lt"/>
                <a:ea typeface="+mn-ea"/>
                <a:cs typeface="+mn-cs"/>
              </a:rPr>
              <a:t>）改进了日期时间的管理。日期和时间管理一直是</a:t>
            </a:r>
            <a:r>
              <a:rPr lang="en-US" altLang="zh-CN" sz="1200" b="0" i="0" kern="1200" smtClean="0">
                <a:solidFill>
                  <a:schemeClr val="tx1"/>
                </a:solidFill>
                <a:effectLst/>
                <a:latin typeface="+mn-lt"/>
                <a:ea typeface="+mn-ea"/>
                <a:cs typeface="+mn-cs"/>
              </a:rPr>
              <a:t>Java</a:t>
            </a:r>
            <a:r>
              <a:rPr lang="zh-CN" altLang="en-US" sz="1200" b="0" i="0" kern="1200" smtClean="0">
                <a:solidFill>
                  <a:schemeClr val="tx1"/>
                </a:solidFill>
                <a:effectLst/>
                <a:latin typeface="+mn-lt"/>
                <a:ea typeface="+mn-ea"/>
                <a:cs typeface="+mn-cs"/>
              </a:rPr>
              <a:t>开发人员最痛苦的问题。</a:t>
            </a:r>
            <a:r>
              <a:rPr lang="en-US" altLang="zh-CN" sz="1200" b="0" i="0" kern="1200" smtClean="0">
                <a:solidFill>
                  <a:schemeClr val="tx1"/>
                </a:solidFill>
                <a:effectLst/>
                <a:latin typeface="+mn-lt"/>
                <a:ea typeface="+mn-ea"/>
                <a:cs typeface="+mn-cs"/>
              </a:rPr>
              <a:t>java.util.Date</a:t>
            </a:r>
            <a:r>
              <a:rPr lang="zh-CN" altLang="en-US" sz="1200" b="0" i="0" kern="1200" smtClean="0">
                <a:solidFill>
                  <a:schemeClr val="tx1"/>
                </a:solidFill>
                <a:effectLst/>
                <a:latin typeface="+mn-lt"/>
                <a:ea typeface="+mn-ea"/>
                <a:cs typeface="+mn-cs"/>
              </a:rPr>
              <a:t>和后来的</a:t>
            </a:r>
            <a:r>
              <a:rPr lang="en-US" altLang="zh-CN" sz="1200" b="0" i="0" kern="1200" smtClean="0">
                <a:solidFill>
                  <a:schemeClr val="tx1"/>
                </a:solidFill>
                <a:effectLst/>
                <a:latin typeface="+mn-lt"/>
                <a:ea typeface="+mn-ea"/>
                <a:cs typeface="+mn-cs"/>
              </a:rPr>
              <a:t>java.util.Calendar</a:t>
            </a:r>
            <a:r>
              <a:rPr lang="zh-CN" altLang="en-US" sz="1200" b="0" i="0" kern="1200" smtClean="0">
                <a:solidFill>
                  <a:schemeClr val="tx1"/>
                </a:solidFill>
                <a:effectLst/>
                <a:latin typeface="+mn-lt"/>
                <a:ea typeface="+mn-ea"/>
                <a:cs typeface="+mn-cs"/>
              </a:rPr>
              <a:t>一点也没有改变这个情况（甚至让人们更加迷茫）。</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对比旧的日期</a:t>
            </a:r>
            <a:r>
              <a:rPr lang="en-US" altLang="zh-CN" sz="1200" b="0" i="0" kern="1200" smtClean="0">
                <a:solidFill>
                  <a:schemeClr val="tx1"/>
                </a:solidFill>
                <a:effectLst/>
                <a:latin typeface="+mn-lt"/>
                <a:ea typeface="+mn-ea"/>
                <a:cs typeface="+mn-cs"/>
              </a:rPr>
              <a:t>API</a:t>
            </a:r>
            <a:br>
              <a:rPr lang="en-US" altLang="zh-CN" sz="1200" b="0" i="0" kern="1200" smtClean="0">
                <a:solidFill>
                  <a:schemeClr val="tx1"/>
                </a:solidFill>
                <a:effectLst/>
                <a:latin typeface="+mn-lt"/>
                <a:ea typeface="+mn-ea"/>
                <a:cs typeface="+mn-cs"/>
              </a:rPr>
            </a:br>
            <a:endParaRPr lang="en-US" altLang="zh-CN" sz="1200" b="0" i="0" kern="1200" smtClean="0">
              <a:solidFill>
                <a:schemeClr val="tx1"/>
              </a:solidFill>
              <a:effectLst/>
              <a:latin typeface="+mn-lt"/>
              <a:ea typeface="+mn-ea"/>
              <a:cs typeface="+mn-cs"/>
            </a:endParaRPr>
          </a:p>
          <a:p>
            <a:r>
              <a:rPr lang="en-US" altLang="zh-CN" smtClean="0">
                <a:effectLst/>
              </a:rPr>
              <a:t>Java.time</a:t>
            </a:r>
            <a:br>
              <a:rPr lang="en-US" altLang="zh-CN" smtClean="0">
                <a:effectLst/>
              </a:rPr>
            </a:br>
            <a:r>
              <a:rPr lang="en-US" altLang="zh-CN" smtClean="0">
                <a:effectLst/>
              </a:rPr>
              <a:t>java.util.Calendar</a:t>
            </a:r>
            <a:r>
              <a:rPr lang="zh-CN" altLang="en-US" smtClean="0">
                <a:effectLst/>
              </a:rPr>
              <a:t>以及</a:t>
            </a:r>
            <a:r>
              <a:rPr lang="en-US" altLang="zh-CN" smtClean="0">
                <a:effectLst/>
              </a:rPr>
              <a:t>Date</a:t>
            </a:r>
            <a:br>
              <a:rPr lang="en-US" altLang="zh-CN" smtClean="0">
                <a:effectLst/>
              </a:rPr>
            </a:br>
            <a:r>
              <a:rPr lang="zh-CN" altLang="en-US" smtClean="0">
                <a:effectLst/>
              </a:rPr>
              <a:t>流畅的</a:t>
            </a:r>
            <a:r>
              <a:rPr lang="en-US" altLang="zh-CN" smtClean="0">
                <a:effectLst/>
              </a:rPr>
              <a:t>API</a:t>
            </a:r>
            <a:r>
              <a:rPr lang="zh-CN" altLang="en-US" smtClean="0">
                <a:effectLst/>
              </a:rPr>
              <a:t>不流畅的</a:t>
            </a:r>
            <a:r>
              <a:rPr lang="en-US" altLang="zh-CN" smtClean="0">
                <a:effectLst/>
              </a:rPr>
              <a:t>API</a:t>
            </a:r>
            <a:r>
              <a:rPr lang="zh-CN" altLang="en-US" smtClean="0">
                <a:effectLst/>
              </a:rPr>
              <a:t>实例不可变</a:t>
            </a:r>
            <a:br>
              <a:rPr lang="zh-CN" altLang="en-US" smtClean="0">
                <a:effectLst/>
              </a:rPr>
            </a:br>
            <a:r>
              <a:rPr lang="zh-CN" altLang="en-US" smtClean="0">
                <a:effectLst/>
              </a:rPr>
              <a:t>实例可变</a:t>
            </a:r>
            <a:br>
              <a:rPr lang="zh-CN" altLang="en-US" smtClean="0">
                <a:effectLst/>
              </a:rPr>
            </a:br>
            <a:r>
              <a:rPr lang="zh-CN" altLang="en-US" smtClean="0">
                <a:effectLst/>
              </a:rPr>
              <a:t>线程安全</a:t>
            </a:r>
            <a:br>
              <a:rPr lang="zh-CN" altLang="en-US" smtClean="0">
                <a:effectLst/>
              </a:rPr>
            </a:br>
            <a:r>
              <a:rPr lang="zh-CN" altLang="en-US" smtClean="0">
                <a:effectLst/>
              </a:rPr>
              <a:t>非线程安全</a:t>
            </a:r>
            <a:r>
              <a:rPr lang="zh-CN" altLang="en-US" sz="1200" b="0" i="0" kern="1200" smtClean="0">
                <a:solidFill>
                  <a:schemeClr val="tx1"/>
                </a:solidFill>
                <a:effectLst/>
                <a:latin typeface="+mn-lt"/>
                <a:ea typeface="+mn-ea"/>
                <a:cs typeface="+mn-cs"/>
              </a:rPr>
              <a:t>日期与时间处理</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，在各种语言中，可能都只是个不起眼的</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，如果你没有较复杂的时间处理需求，可能只是利用日期与时间处理</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取得系统时间，简单做些显示罢了，然而如果认真看待日期与时间，其复杂程度可能会远超过你的想象，天文、地理、历史、政治、文化等因素，都会影响到你对时间的处理。所以在处理时间上，最好选用</a:t>
            </a:r>
            <a:r>
              <a:rPr lang="en-US" altLang="zh-CN" sz="1200" b="0" i="0" kern="1200" smtClean="0">
                <a:solidFill>
                  <a:schemeClr val="tx1"/>
                </a:solidFill>
                <a:effectLst/>
                <a:latin typeface="+mn-lt"/>
                <a:ea typeface="+mn-ea"/>
                <a:cs typeface="+mn-cs"/>
              </a:rPr>
              <a:t>JSR310</a:t>
            </a:r>
            <a:r>
              <a:rPr lang="zh-CN" altLang="en-US" sz="1200" b="0" i="0" kern="1200" smtClean="0">
                <a:solidFill>
                  <a:schemeClr val="tx1"/>
                </a:solidFill>
                <a:effectLst/>
                <a:latin typeface="+mn-lt"/>
                <a:ea typeface="+mn-ea"/>
                <a:cs typeface="+mn-cs"/>
              </a:rPr>
              <a:t>（如果你用</a:t>
            </a:r>
            <a:r>
              <a:rPr lang="en-US" altLang="zh-CN" sz="1200" b="0" i="0" kern="1200" smtClean="0">
                <a:solidFill>
                  <a:schemeClr val="tx1"/>
                </a:solidFill>
                <a:effectLst/>
                <a:latin typeface="+mn-lt"/>
                <a:ea typeface="+mn-ea"/>
                <a:cs typeface="+mn-cs"/>
              </a:rPr>
              <a:t>java8</a:t>
            </a:r>
            <a:r>
              <a:rPr lang="zh-CN" altLang="en-US" sz="1200" b="0" i="0" kern="1200" smtClean="0">
                <a:solidFill>
                  <a:schemeClr val="tx1"/>
                </a:solidFill>
                <a:effectLst/>
                <a:latin typeface="+mn-lt"/>
                <a:ea typeface="+mn-ea"/>
                <a:cs typeface="+mn-cs"/>
              </a:rPr>
              <a:t>的话就实现</a:t>
            </a:r>
            <a:r>
              <a:rPr lang="en-US" altLang="zh-CN" sz="1200" b="0" i="0" kern="1200" smtClean="0">
                <a:solidFill>
                  <a:schemeClr val="tx1"/>
                </a:solidFill>
                <a:effectLst/>
                <a:latin typeface="+mn-lt"/>
                <a:ea typeface="+mn-ea"/>
                <a:cs typeface="+mn-cs"/>
              </a:rPr>
              <a:t>310</a:t>
            </a:r>
            <a:r>
              <a:rPr lang="zh-CN" altLang="en-US" sz="1200" b="0" i="0" kern="1200" smtClean="0">
                <a:solidFill>
                  <a:schemeClr val="tx1"/>
                </a:solidFill>
                <a:effectLst/>
                <a:latin typeface="+mn-lt"/>
                <a:ea typeface="+mn-ea"/>
                <a:cs typeface="+mn-cs"/>
              </a:rPr>
              <a:t>了），或者</a:t>
            </a:r>
            <a:r>
              <a:rPr lang="en-US" altLang="zh-CN" sz="1200" b="0" i="0" kern="1200" smtClean="0">
                <a:solidFill>
                  <a:schemeClr val="tx1"/>
                </a:solidFill>
                <a:effectLst/>
                <a:latin typeface="+mn-lt"/>
                <a:ea typeface="+mn-ea"/>
                <a:cs typeface="+mn-cs"/>
              </a:rPr>
              <a:t>Joda-Time</a:t>
            </a:r>
            <a:r>
              <a:rPr lang="zh-CN" altLang="en-US" sz="1200" b="0" i="0" kern="1200" smtClean="0">
                <a:solidFill>
                  <a:schemeClr val="tx1"/>
                </a:solidFill>
                <a:effectLst/>
                <a:latin typeface="+mn-lt"/>
                <a:ea typeface="+mn-ea"/>
                <a:cs typeface="+mn-cs"/>
              </a:rPr>
              <a:t>。</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JSR 310</a:t>
            </a:r>
            <a:r>
              <a:rPr lang="zh-CN" altLang="en-US" sz="1200" b="0" i="0" kern="1200" smtClean="0">
                <a:solidFill>
                  <a:schemeClr val="tx1"/>
                </a:solidFill>
                <a:effectLst/>
                <a:latin typeface="+mn-lt"/>
                <a:ea typeface="+mn-ea"/>
                <a:cs typeface="+mn-cs"/>
              </a:rPr>
              <a:t>实际上有两个日期概念。第一个是</a:t>
            </a:r>
            <a:r>
              <a:rPr lang="en-US" altLang="zh-CN" sz="1200" b="0" i="0" kern="1200" smtClean="0">
                <a:solidFill>
                  <a:schemeClr val="tx1"/>
                </a:solidFill>
                <a:effectLst/>
                <a:latin typeface="+mn-lt"/>
                <a:ea typeface="+mn-ea"/>
                <a:cs typeface="+mn-cs"/>
              </a:rPr>
              <a:t>Instant</a:t>
            </a:r>
            <a:r>
              <a:rPr lang="zh-CN" altLang="en-US" sz="1200" b="0" i="0" kern="1200" smtClean="0">
                <a:solidFill>
                  <a:schemeClr val="tx1"/>
                </a:solidFill>
                <a:effectLst/>
                <a:latin typeface="+mn-lt"/>
                <a:ea typeface="+mn-ea"/>
                <a:cs typeface="+mn-cs"/>
              </a:rPr>
              <a:t>，它大致对应于</a:t>
            </a:r>
            <a:r>
              <a:rPr lang="en-US" altLang="zh-CN" sz="1200" b="0" i="0" kern="1200" smtClean="0">
                <a:solidFill>
                  <a:schemeClr val="tx1"/>
                </a:solidFill>
                <a:effectLst/>
                <a:latin typeface="+mn-lt"/>
                <a:ea typeface="+mn-ea"/>
                <a:cs typeface="+mn-cs"/>
              </a:rPr>
              <a:t>java.util.Date</a:t>
            </a:r>
            <a:r>
              <a:rPr lang="zh-CN" altLang="en-US" sz="1200" b="0" i="0" kern="1200" smtClean="0">
                <a:solidFill>
                  <a:schemeClr val="tx1"/>
                </a:solidFill>
                <a:effectLst/>
                <a:latin typeface="+mn-lt"/>
                <a:ea typeface="+mn-ea"/>
                <a:cs typeface="+mn-cs"/>
              </a:rPr>
              <a:t>类，因为它代表了一个确定的时间点，即相对于标准</a:t>
            </a:r>
            <a:r>
              <a:rPr lang="en-US" altLang="zh-CN" sz="1200" b="0" i="0" kern="1200" smtClean="0">
                <a:solidFill>
                  <a:schemeClr val="tx1"/>
                </a:solidFill>
                <a:effectLst/>
                <a:latin typeface="+mn-lt"/>
                <a:ea typeface="+mn-ea"/>
                <a:cs typeface="+mn-cs"/>
              </a:rPr>
              <a:t>Java</a:t>
            </a:r>
            <a:r>
              <a:rPr lang="zh-CN" altLang="en-US" sz="1200" b="0" i="0" kern="1200" smtClean="0">
                <a:solidFill>
                  <a:schemeClr val="tx1"/>
                </a:solidFill>
                <a:effectLst/>
                <a:latin typeface="+mn-lt"/>
                <a:ea typeface="+mn-ea"/>
                <a:cs typeface="+mn-cs"/>
              </a:rPr>
              <a:t>纪元（</a:t>
            </a:r>
            <a:r>
              <a:rPr lang="en-US" altLang="zh-CN" sz="1200" b="0" i="0" kern="1200" smtClean="0">
                <a:solidFill>
                  <a:schemeClr val="tx1"/>
                </a:solidFill>
                <a:effectLst/>
                <a:latin typeface="+mn-lt"/>
                <a:ea typeface="+mn-ea"/>
                <a:cs typeface="+mn-cs"/>
              </a:rPr>
              <a:t>1970</a:t>
            </a:r>
            <a:r>
              <a:rPr lang="zh-CN" altLang="en-US" sz="1200" b="0" i="0" kern="1200" smtClean="0">
                <a:solidFill>
                  <a:schemeClr val="tx1"/>
                </a:solidFill>
                <a:effectLst/>
                <a:latin typeface="+mn-lt"/>
                <a:ea typeface="+mn-ea"/>
                <a:cs typeface="+mn-cs"/>
              </a:rPr>
              <a:t>年</a:t>
            </a:r>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月</a:t>
            </a:r>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日）的偏移量；但与</a:t>
            </a:r>
            <a:r>
              <a:rPr lang="en-US" altLang="zh-CN" sz="1200" b="0" i="0" kern="1200" smtClean="0">
                <a:solidFill>
                  <a:schemeClr val="tx1"/>
                </a:solidFill>
                <a:effectLst/>
                <a:latin typeface="+mn-lt"/>
                <a:ea typeface="+mn-ea"/>
                <a:cs typeface="+mn-cs"/>
              </a:rPr>
              <a:t>java.util.Date</a:t>
            </a:r>
            <a:r>
              <a:rPr lang="zh-CN" altLang="en-US" sz="1200" b="0" i="0" kern="1200" smtClean="0">
                <a:solidFill>
                  <a:schemeClr val="tx1"/>
                </a:solidFill>
                <a:effectLst/>
                <a:latin typeface="+mn-lt"/>
                <a:ea typeface="+mn-ea"/>
                <a:cs typeface="+mn-cs"/>
              </a:rPr>
              <a:t>类不同的是其精确到了纳秒级别。</a:t>
            </a:r>
          </a:p>
          <a:p>
            <a:r>
              <a:rPr lang="zh-CN" altLang="en-US" sz="1200" b="0" i="0" kern="1200" smtClean="0">
                <a:solidFill>
                  <a:schemeClr val="tx1"/>
                </a:solidFill>
                <a:effectLst/>
                <a:latin typeface="+mn-lt"/>
                <a:ea typeface="+mn-ea"/>
                <a:cs typeface="+mn-cs"/>
              </a:rPr>
              <a:t>第二个对应于人类自身的观念，比如</a:t>
            </a:r>
            <a:r>
              <a:rPr lang="en-US" altLang="zh-CN" sz="1200" b="0" i="0" kern="1200" smtClean="0">
                <a:solidFill>
                  <a:schemeClr val="tx1"/>
                </a:solidFill>
                <a:effectLst/>
                <a:latin typeface="+mn-lt"/>
                <a:ea typeface="+mn-ea"/>
                <a:cs typeface="+mn-cs"/>
              </a:rPr>
              <a:t>LocalDate</a:t>
            </a:r>
            <a:r>
              <a:rPr lang="zh-CN" altLang="en-US" sz="1200" b="0" i="0" kern="1200" smtClean="0">
                <a:solidFill>
                  <a:schemeClr val="tx1"/>
                </a:solidFill>
                <a:effectLst/>
                <a:latin typeface="+mn-lt"/>
                <a:ea typeface="+mn-ea"/>
                <a:cs typeface="+mn-cs"/>
              </a:rPr>
              <a:t>和</a:t>
            </a:r>
            <a:r>
              <a:rPr lang="en-US" altLang="zh-CN" sz="1200" b="0" i="0" kern="1200" smtClean="0">
                <a:solidFill>
                  <a:schemeClr val="tx1"/>
                </a:solidFill>
                <a:effectLst/>
                <a:latin typeface="+mn-lt"/>
                <a:ea typeface="+mn-ea"/>
                <a:cs typeface="+mn-cs"/>
              </a:rPr>
              <a:t>LocalTime</a:t>
            </a:r>
            <a:r>
              <a:rPr lang="zh-CN" altLang="en-US" sz="1200" b="0" i="0" kern="1200" smtClean="0">
                <a:solidFill>
                  <a:schemeClr val="tx1"/>
                </a:solidFill>
                <a:effectLst/>
                <a:latin typeface="+mn-lt"/>
                <a:ea typeface="+mn-ea"/>
                <a:cs typeface="+mn-cs"/>
              </a:rPr>
              <a:t>。他们代表了一般的时区概念，要么是日期（不包含时间），要么是时间（不包含日期），类似于</a:t>
            </a:r>
            <a:r>
              <a:rPr lang="en-US" altLang="zh-CN" sz="1200" b="0" i="0" kern="1200" smtClean="0">
                <a:solidFill>
                  <a:schemeClr val="tx1"/>
                </a:solidFill>
                <a:effectLst/>
                <a:latin typeface="+mn-lt"/>
                <a:ea typeface="+mn-ea"/>
                <a:cs typeface="+mn-cs"/>
              </a:rPr>
              <a:t>java.sql</a:t>
            </a:r>
            <a:r>
              <a:rPr lang="zh-CN" altLang="en-US" sz="1200" b="0" i="0" kern="1200" smtClean="0">
                <a:solidFill>
                  <a:schemeClr val="tx1"/>
                </a:solidFill>
                <a:effectLst/>
                <a:latin typeface="+mn-lt"/>
                <a:ea typeface="+mn-ea"/>
                <a:cs typeface="+mn-cs"/>
              </a:rPr>
              <a:t>的表示方式。此外，还有一个</a:t>
            </a:r>
            <a:r>
              <a:rPr lang="en-US" altLang="zh-CN" sz="1200" b="0" i="0" kern="1200" smtClean="0">
                <a:solidFill>
                  <a:schemeClr val="tx1"/>
                </a:solidFill>
                <a:effectLst/>
                <a:latin typeface="+mn-lt"/>
                <a:ea typeface="+mn-ea"/>
                <a:cs typeface="+mn-cs"/>
              </a:rPr>
              <a:t>MonthDay</a:t>
            </a:r>
            <a:r>
              <a:rPr lang="zh-CN" altLang="en-US" sz="1200" b="0" i="0" kern="1200" smtClean="0">
                <a:solidFill>
                  <a:schemeClr val="tx1"/>
                </a:solidFill>
                <a:effectLst/>
                <a:latin typeface="+mn-lt"/>
                <a:ea typeface="+mn-ea"/>
                <a:cs typeface="+mn-cs"/>
              </a:rPr>
              <a:t>，它可以存储某人的生日（不包含年份）。每个类都在内部存储正确的数据而不是像</a:t>
            </a:r>
            <a:r>
              <a:rPr lang="en-US" altLang="zh-CN" sz="1200" b="0" i="0" kern="1200" smtClean="0">
                <a:solidFill>
                  <a:schemeClr val="tx1"/>
                </a:solidFill>
                <a:effectLst/>
                <a:latin typeface="+mn-lt"/>
                <a:ea typeface="+mn-ea"/>
                <a:cs typeface="+mn-cs"/>
              </a:rPr>
              <a:t>java.util.Date</a:t>
            </a:r>
            <a:r>
              <a:rPr lang="zh-CN" altLang="en-US" sz="1200" b="0" i="0" kern="1200" smtClean="0">
                <a:solidFill>
                  <a:schemeClr val="tx1"/>
                </a:solidFill>
                <a:effectLst/>
                <a:latin typeface="+mn-lt"/>
                <a:ea typeface="+mn-ea"/>
                <a:cs typeface="+mn-cs"/>
              </a:rPr>
              <a:t>那样利用午夜</a:t>
            </a:r>
            <a:r>
              <a:rPr lang="en-US" altLang="zh-CN" sz="1200" b="0" i="0" kern="1200" smtClean="0">
                <a:solidFill>
                  <a:schemeClr val="tx1"/>
                </a:solidFill>
                <a:effectLst/>
                <a:latin typeface="+mn-lt"/>
                <a:ea typeface="+mn-ea"/>
                <a:cs typeface="+mn-cs"/>
              </a:rPr>
              <a:t>12</a:t>
            </a:r>
            <a:r>
              <a:rPr lang="zh-CN" altLang="en-US" sz="1200" b="0" i="0" kern="1200" smtClean="0">
                <a:solidFill>
                  <a:schemeClr val="tx1"/>
                </a:solidFill>
                <a:effectLst/>
                <a:latin typeface="+mn-lt"/>
                <a:ea typeface="+mn-ea"/>
                <a:cs typeface="+mn-cs"/>
              </a:rPr>
              <a:t>点来区分日期，利用</a:t>
            </a:r>
            <a:r>
              <a:rPr lang="en-US" altLang="zh-CN" sz="1200" b="0" i="0" kern="1200" smtClean="0">
                <a:solidFill>
                  <a:schemeClr val="tx1"/>
                </a:solidFill>
                <a:effectLst/>
                <a:latin typeface="+mn-lt"/>
                <a:ea typeface="+mn-ea"/>
                <a:cs typeface="+mn-cs"/>
              </a:rPr>
              <a:t>1970-01-01</a:t>
            </a:r>
            <a:r>
              <a:rPr lang="zh-CN" altLang="en-US" sz="1200" b="0" i="0" kern="1200" smtClean="0">
                <a:solidFill>
                  <a:schemeClr val="tx1"/>
                </a:solidFill>
                <a:effectLst/>
                <a:latin typeface="+mn-lt"/>
                <a:ea typeface="+mn-ea"/>
                <a:cs typeface="+mn-cs"/>
              </a:rPr>
              <a:t>来表示时间。</a:t>
            </a:r>
          </a:p>
          <a:p>
            <a:endParaRPr lang="zh-CN" altLang="en-US"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44</a:t>
            </a:fld>
            <a:endParaRPr lang="zh-CN" altLang="en-US"/>
          </a:p>
        </p:txBody>
      </p:sp>
    </p:spTree>
    <p:extLst>
      <p:ext uri="{BB962C8B-B14F-4D97-AF65-F5344CB8AC3E}">
        <p14:creationId xmlns="" xmlns:p14="http://schemas.microsoft.com/office/powerpoint/2010/main" val="1068948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Tiago Fernandez</a:t>
            </a:r>
            <a:r>
              <a:rPr lang="zh-CN" altLang="en-US" sz="1200" b="0" i="0" kern="1200" smtClean="0">
                <a:solidFill>
                  <a:schemeClr val="tx1"/>
                </a:solidFill>
                <a:effectLst/>
                <a:latin typeface="+mn-lt"/>
                <a:ea typeface="+mn-ea"/>
                <a:cs typeface="+mn-cs"/>
              </a:rPr>
              <a:t>做过一次投票，选举最烂的</a:t>
            </a:r>
            <a:r>
              <a:rPr lang="en-US" altLang="zh-CN" sz="1200" b="0" i="0" kern="1200" smtClean="0">
                <a:solidFill>
                  <a:schemeClr val="tx1"/>
                </a:solidFill>
                <a:effectLst/>
                <a:latin typeface="+mn-lt"/>
                <a:ea typeface="+mn-ea"/>
                <a:cs typeface="+mn-cs"/>
              </a:rPr>
              <a:t>JAVA API</a:t>
            </a:r>
            <a:r>
              <a:rPr lang="zh-CN" altLang="en-US" sz="1200" b="0" i="0" kern="1200" smtClean="0">
                <a:solidFill>
                  <a:schemeClr val="tx1"/>
                </a:solidFill>
                <a:effectLst/>
                <a:latin typeface="+mn-lt"/>
                <a:ea typeface="+mn-ea"/>
                <a:cs typeface="+mn-cs"/>
              </a:rPr>
              <a:t>，排第一的</a:t>
            </a:r>
            <a:r>
              <a:rPr lang="en-US" altLang="zh-CN" sz="1200" b="0" i="0" kern="1200" smtClean="0">
                <a:solidFill>
                  <a:schemeClr val="tx1"/>
                </a:solidFill>
                <a:effectLst/>
                <a:latin typeface="+mn-lt"/>
                <a:ea typeface="+mn-ea"/>
                <a:cs typeface="+mn-cs"/>
              </a:rPr>
              <a:t>EJB2.X</a:t>
            </a:r>
            <a:r>
              <a:rPr lang="zh-CN" altLang="en-US" sz="1200" b="0" i="0" kern="1200" smtClean="0">
                <a:solidFill>
                  <a:schemeClr val="tx1"/>
                </a:solidFill>
                <a:effectLst/>
                <a:latin typeface="+mn-lt"/>
                <a:ea typeface="+mn-ea"/>
                <a:cs typeface="+mn-cs"/>
              </a:rPr>
              <a:t>，第二的就是日期</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a:t>
            </a:r>
            <a:r>
              <a:rPr lang="zh-CN" altLang="en-US" sz="1200" b="1" i="0" kern="1200" smtClean="0">
                <a:solidFill>
                  <a:schemeClr val="tx1"/>
                </a:solidFill>
                <a:effectLst/>
                <a:latin typeface="+mn-lt"/>
                <a:ea typeface="+mn-ea"/>
                <a:cs typeface="+mn-cs"/>
              </a:rPr>
              <a:t> </a:t>
            </a:r>
            <a:endParaRPr lang="en-US" altLang="zh-CN" sz="1200" b="1"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Java 8</a:t>
            </a:r>
            <a:r>
              <a:rPr lang="zh-CN" altLang="en-US" sz="1200" b="0" i="0" kern="1200" smtClean="0">
                <a:solidFill>
                  <a:schemeClr val="tx1"/>
                </a:solidFill>
                <a:effectLst/>
                <a:latin typeface="+mn-lt"/>
                <a:ea typeface="+mn-ea"/>
                <a:cs typeface="+mn-cs"/>
              </a:rPr>
              <a:t>引入了新的日期时间</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JSR 310</a:t>
            </a:r>
            <a:r>
              <a:rPr lang="zh-CN" altLang="en-US" sz="1200" b="0" i="0" kern="1200" smtClean="0">
                <a:solidFill>
                  <a:schemeClr val="tx1"/>
                </a:solidFill>
                <a:effectLst/>
                <a:latin typeface="+mn-lt"/>
                <a:ea typeface="+mn-ea"/>
                <a:cs typeface="+mn-cs"/>
              </a:rPr>
              <a:t>）改进了日期时间的管理。日期和时间管理一直是</a:t>
            </a:r>
            <a:r>
              <a:rPr lang="en-US" altLang="zh-CN" sz="1200" b="0" i="0" kern="1200" smtClean="0">
                <a:solidFill>
                  <a:schemeClr val="tx1"/>
                </a:solidFill>
                <a:effectLst/>
                <a:latin typeface="+mn-lt"/>
                <a:ea typeface="+mn-ea"/>
                <a:cs typeface="+mn-cs"/>
              </a:rPr>
              <a:t>Java</a:t>
            </a:r>
            <a:r>
              <a:rPr lang="zh-CN" altLang="en-US" sz="1200" b="0" i="0" kern="1200" smtClean="0">
                <a:solidFill>
                  <a:schemeClr val="tx1"/>
                </a:solidFill>
                <a:effectLst/>
                <a:latin typeface="+mn-lt"/>
                <a:ea typeface="+mn-ea"/>
                <a:cs typeface="+mn-cs"/>
              </a:rPr>
              <a:t>开发人员最痛苦的问题。</a:t>
            </a:r>
            <a:r>
              <a:rPr lang="en-US" altLang="zh-CN" sz="1200" b="0" i="0" kern="1200" smtClean="0">
                <a:solidFill>
                  <a:schemeClr val="tx1"/>
                </a:solidFill>
                <a:effectLst/>
                <a:latin typeface="+mn-lt"/>
                <a:ea typeface="+mn-ea"/>
                <a:cs typeface="+mn-cs"/>
              </a:rPr>
              <a:t>java.util.Date</a:t>
            </a:r>
            <a:r>
              <a:rPr lang="zh-CN" altLang="en-US" sz="1200" b="0" i="0" kern="1200" smtClean="0">
                <a:solidFill>
                  <a:schemeClr val="tx1"/>
                </a:solidFill>
                <a:effectLst/>
                <a:latin typeface="+mn-lt"/>
                <a:ea typeface="+mn-ea"/>
                <a:cs typeface="+mn-cs"/>
              </a:rPr>
              <a:t>和后来的</a:t>
            </a:r>
            <a:r>
              <a:rPr lang="en-US" altLang="zh-CN" sz="1200" b="0" i="0" kern="1200" smtClean="0">
                <a:solidFill>
                  <a:schemeClr val="tx1"/>
                </a:solidFill>
                <a:effectLst/>
                <a:latin typeface="+mn-lt"/>
                <a:ea typeface="+mn-ea"/>
                <a:cs typeface="+mn-cs"/>
              </a:rPr>
              <a:t>java.util.Calendar</a:t>
            </a:r>
            <a:r>
              <a:rPr lang="zh-CN" altLang="en-US" sz="1200" b="0" i="0" kern="1200" smtClean="0">
                <a:solidFill>
                  <a:schemeClr val="tx1"/>
                </a:solidFill>
                <a:effectLst/>
                <a:latin typeface="+mn-lt"/>
                <a:ea typeface="+mn-ea"/>
                <a:cs typeface="+mn-cs"/>
              </a:rPr>
              <a:t>一点也没有改变这个情况（甚至让人们更加迷茫）。</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对比旧的日期</a:t>
            </a:r>
            <a:r>
              <a:rPr lang="en-US" altLang="zh-CN" sz="1200" b="0" i="0" kern="1200" smtClean="0">
                <a:solidFill>
                  <a:schemeClr val="tx1"/>
                </a:solidFill>
                <a:effectLst/>
                <a:latin typeface="+mn-lt"/>
                <a:ea typeface="+mn-ea"/>
                <a:cs typeface="+mn-cs"/>
              </a:rPr>
              <a:t>API</a:t>
            </a:r>
            <a:br>
              <a:rPr lang="en-US" altLang="zh-CN" sz="1200" b="0" i="0" kern="1200" smtClean="0">
                <a:solidFill>
                  <a:schemeClr val="tx1"/>
                </a:solidFill>
                <a:effectLst/>
                <a:latin typeface="+mn-lt"/>
                <a:ea typeface="+mn-ea"/>
                <a:cs typeface="+mn-cs"/>
              </a:rPr>
            </a:br>
            <a:endParaRPr lang="en-US" altLang="zh-CN" sz="1200" b="0" i="0" kern="1200" smtClean="0">
              <a:solidFill>
                <a:schemeClr val="tx1"/>
              </a:solidFill>
              <a:effectLst/>
              <a:latin typeface="+mn-lt"/>
              <a:ea typeface="+mn-ea"/>
              <a:cs typeface="+mn-cs"/>
            </a:endParaRPr>
          </a:p>
          <a:p>
            <a:r>
              <a:rPr lang="en-US" altLang="zh-CN" smtClean="0">
                <a:effectLst/>
              </a:rPr>
              <a:t>Java.time</a:t>
            </a:r>
            <a:br>
              <a:rPr lang="en-US" altLang="zh-CN" smtClean="0">
                <a:effectLst/>
              </a:rPr>
            </a:br>
            <a:r>
              <a:rPr lang="en-US" altLang="zh-CN" smtClean="0">
                <a:effectLst/>
              </a:rPr>
              <a:t>java.util.Calendar</a:t>
            </a:r>
            <a:r>
              <a:rPr lang="zh-CN" altLang="en-US" smtClean="0">
                <a:effectLst/>
              </a:rPr>
              <a:t>以及</a:t>
            </a:r>
            <a:r>
              <a:rPr lang="en-US" altLang="zh-CN" smtClean="0">
                <a:effectLst/>
              </a:rPr>
              <a:t>Date</a:t>
            </a:r>
            <a:br>
              <a:rPr lang="en-US" altLang="zh-CN" smtClean="0">
                <a:effectLst/>
              </a:rPr>
            </a:br>
            <a:r>
              <a:rPr lang="zh-CN" altLang="en-US" smtClean="0">
                <a:effectLst/>
              </a:rPr>
              <a:t>流畅的</a:t>
            </a:r>
            <a:r>
              <a:rPr lang="en-US" altLang="zh-CN" smtClean="0">
                <a:effectLst/>
              </a:rPr>
              <a:t>API</a:t>
            </a:r>
            <a:r>
              <a:rPr lang="zh-CN" altLang="en-US" smtClean="0">
                <a:effectLst/>
              </a:rPr>
              <a:t>不流畅的</a:t>
            </a:r>
            <a:r>
              <a:rPr lang="en-US" altLang="zh-CN" smtClean="0">
                <a:effectLst/>
              </a:rPr>
              <a:t>API</a:t>
            </a:r>
            <a:r>
              <a:rPr lang="zh-CN" altLang="en-US" smtClean="0">
                <a:effectLst/>
              </a:rPr>
              <a:t>实例不可变</a:t>
            </a:r>
            <a:br>
              <a:rPr lang="zh-CN" altLang="en-US" smtClean="0">
                <a:effectLst/>
              </a:rPr>
            </a:br>
            <a:r>
              <a:rPr lang="zh-CN" altLang="en-US" smtClean="0">
                <a:effectLst/>
              </a:rPr>
              <a:t>实例可变</a:t>
            </a:r>
            <a:br>
              <a:rPr lang="zh-CN" altLang="en-US" smtClean="0">
                <a:effectLst/>
              </a:rPr>
            </a:br>
            <a:r>
              <a:rPr lang="zh-CN" altLang="en-US" smtClean="0">
                <a:effectLst/>
              </a:rPr>
              <a:t>线程安全</a:t>
            </a:r>
            <a:br>
              <a:rPr lang="zh-CN" altLang="en-US" smtClean="0">
                <a:effectLst/>
              </a:rPr>
            </a:br>
            <a:r>
              <a:rPr lang="zh-CN" altLang="en-US" smtClean="0">
                <a:effectLst/>
              </a:rPr>
              <a:t>非线程安全</a:t>
            </a:r>
            <a:r>
              <a:rPr lang="zh-CN" altLang="en-US" sz="1200" b="0" i="0" kern="1200" smtClean="0">
                <a:solidFill>
                  <a:schemeClr val="tx1"/>
                </a:solidFill>
                <a:effectLst/>
                <a:latin typeface="+mn-lt"/>
                <a:ea typeface="+mn-ea"/>
                <a:cs typeface="+mn-cs"/>
              </a:rPr>
              <a:t>日期与时间处理</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，在各种语言中，可能都只是个不起眼的</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，如果你没有较复杂的时间处理需求，可能只是利用日期与时间处理</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取得系统时间，简单做些显示罢了，然而如果认真看待日期与时间，其复杂程度可能会远超过你的想象，天文、地理、历史、政治、文化等因素，都会影响到你对时间的处理。所以在处理时间上，最好选用</a:t>
            </a:r>
            <a:r>
              <a:rPr lang="en-US" altLang="zh-CN" sz="1200" b="0" i="0" kern="1200" smtClean="0">
                <a:solidFill>
                  <a:schemeClr val="tx1"/>
                </a:solidFill>
                <a:effectLst/>
                <a:latin typeface="+mn-lt"/>
                <a:ea typeface="+mn-ea"/>
                <a:cs typeface="+mn-cs"/>
              </a:rPr>
              <a:t>JSR310</a:t>
            </a:r>
            <a:r>
              <a:rPr lang="zh-CN" altLang="en-US" sz="1200" b="0" i="0" kern="1200" smtClean="0">
                <a:solidFill>
                  <a:schemeClr val="tx1"/>
                </a:solidFill>
                <a:effectLst/>
                <a:latin typeface="+mn-lt"/>
                <a:ea typeface="+mn-ea"/>
                <a:cs typeface="+mn-cs"/>
              </a:rPr>
              <a:t>（如果你用</a:t>
            </a:r>
            <a:r>
              <a:rPr lang="en-US" altLang="zh-CN" sz="1200" b="0" i="0" kern="1200" smtClean="0">
                <a:solidFill>
                  <a:schemeClr val="tx1"/>
                </a:solidFill>
                <a:effectLst/>
                <a:latin typeface="+mn-lt"/>
                <a:ea typeface="+mn-ea"/>
                <a:cs typeface="+mn-cs"/>
              </a:rPr>
              <a:t>java8</a:t>
            </a:r>
            <a:r>
              <a:rPr lang="zh-CN" altLang="en-US" sz="1200" b="0" i="0" kern="1200" smtClean="0">
                <a:solidFill>
                  <a:schemeClr val="tx1"/>
                </a:solidFill>
                <a:effectLst/>
                <a:latin typeface="+mn-lt"/>
                <a:ea typeface="+mn-ea"/>
                <a:cs typeface="+mn-cs"/>
              </a:rPr>
              <a:t>的话就实现</a:t>
            </a:r>
            <a:r>
              <a:rPr lang="en-US" altLang="zh-CN" sz="1200" b="0" i="0" kern="1200" smtClean="0">
                <a:solidFill>
                  <a:schemeClr val="tx1"/>
                </a:solidFill>
                <a:effectLst/>
                <a:latin typeface="+mn-lt"/>
                <a:ea typeface="+mn-ea"/>
                <a:cs typeface="+mn-cs"/>
              </a:rPr>
              <a:t>310</a:t>
            </a:r>
            <a:r>
              <a:rPr lang="zh-CN" altLang="en-US" sz="1200" b="0" i="0" kern="1200" smtClean="0">
                <a:solidFill>
                  <a:schemeClr val="tx1"/>
                </a:solidFill>
                <a:effectLst/>
                <a:latin typeface="+mn-lt"/>
                <a:ea typeface="+mn-ea"/>
                <a:cs typeface="+mn-cs"/>
              </a:rPr>
              <a:t>了），或者</a:t>
            </a:r>
            <a:r>
              <a:rPr lang="en-US" altLang="zh-CN" sz="1200" b="0" i="0" kern="1200" smtClean="0">
                <a:solidFill>
                  <a:schemeClr val="tx1"/>
                </a:solidFill>
                <a:effectLst/>
                <a:latin typeface="+mn-lt"/>
                <a:ea typeface="+mn-ea"/>
                <a:cs typeface="+mn-cs"/>
              </a:rPr>
              <a:t>Joda-Time</a:t>
            </a:r>
            <a:r>
              <a:rPr lang="zh-CN" altLang="en-US" sz="1200" b="0" i="0" kern="1200" smtClean="0">
                <a:solidFill>
                  <a:schemeClr val="tx1"/>
                </a:solidFill>
                <a:effectLst/>
                <a:latin typeface="+mn-lt"/>
                <a:ea typeface="+mn-ea"/>
                <a:cs typeface="+mn-cs"/>
              </a:rPr>
              <a:t>。</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JSR 310</a:t>
            </a:r>
            <a:r>
              <a:rPr lang="zh-CN" altLang="en-US" sz="1200" b="0" i="0" kern="1200" smtClean="0">
                <a:solidFill>
                  <a:schemeClr val="tx1"/>
                </a:solidFill>
                <a:effectLst/>
                <a:latin typeface="+mn-lt"/>
                <a:ea typeface="+mn-ea"/>
                <a:cs typeface="+mn-cs"/>
              </a:rPr>
              <a:t>实际上有两个日期概念。第一个是</a:t>
            </a:r>
            <a:r>
              <a:rPr lang="en-US" altLang="zh-CN" sz="1200" b="0" i="0" kern="1200" smtClean="0">
                <a:solidFill>
                  <a:schemeClr val="tx1"/>
                </a:solidFill>
                <a:effectLst/>
                <a:latin typeface="+mn-lt"/>
                <a:ea typeface="+mn-ea"/>
                <a:cs typeface="+mn-cs"/>
              </a:rPr>
              <a:t>Instant</a:t>
            </a:r>
            <a:r>
              <a:rPr lang="zh-CN" altLang="en-US" sz="1200" b="0" i="0" kern="1200" smtClean="0">
                <a:solidFill>
                  <a:schemeClr val="tx1"/>
                </a:solidFill>
                <a:effectLst/>
                <a:latin typeface="+mn-lt"/>
                <a:ea typeface="+mn-ea"/>
                <a:cs typeface="+mn-cs"/>
              </a:rPr>
              <a:t>，它大致对应于</a:t>
            </a:r>
            <a:r>
              <a:rPr lang="en-US" altLang="zh-CN" sz="1200" b="0" i="0" kern="1200" smtClean="0">
                <a:solidFill>
                  <a:schemeClr val="tx1"/>
                </a:solidFill>
                <a:effectLst/>
                <a:latin typeface="+mn-lt"/>
                <a:ea typeface="+mn-ea"/>
                <a:cs typeface="+mn-cs"/>
              </a:rPr>
              <a:t>java.util.Date</a:t>
            </a:r>
            <a:r>
              <a:rPr lang="zh-CN" altLang="en-US" sz="1200" b="0" i="0" kern="1200" smtClean="0">
                <a:solidFill>
                  <a:schemeClr val="tx1"/>
                </a:solidFill>
                <a:effectLst/>
                <a:latin typeface="+mn-lt"/>
                <a:ea typeface="+mn-ea"/>
                <a:cs typeface="+mn-cs"/>
              </a:rPr>
              <a:t>类，因为它代表了一个确定的时间点，即相对于标准</a:t>
            </a:r>
            <a:r>
              <a:rPr lang="en-US" altLang="zh-CN" sz="1200" b="0" i="0" kern="1200" smtClean="0">
                <a:solidFill>
                  <a:schemeClr val="tx1"/>
                </a:solidFill>
                <a:effectLst/>
                <a:latin typeface="+mn-lt"/>
                <a:ea typeface="+mn-ea"/>
                <a:cs typeface="+mn-cs"/>
              </a:rPr>
              <a:t>Java</a:t>
            </a:r>
            <a:r>
              <a:rPr lang="zh-CN" altLang="en-US" sz="1200" b="0" i="0" kern="1200" smtClean="0">
                <a:solidFill>
                  <a:schemeClr val="tx1"/>
                </a:solidFill>
                <a:effectLst/>
                <a:latin typeface="+mn-lt"/>
                <a:ea typeface="+mn-ea"/>
                <a:cs typeface="+mn-cs"/>
              </a:rPr>
              <a:t>纪元（</a:t>
            </a:r>
            <a:r>
              <a:rPr lang="en-US" altLang="zh-CN" sz="1200" b="0" i="0" kern="1200" smtClean="0">
                <a:solidFill>
                  <a:schemeClr val="tx1"/>
                </a:solidFill>
                <a:effectLst/>
                <a:latin typeface="+mn-lt"/>
                <a:ea typeface="+mn-ea"/>
                <a:cs typeface="+mn-cs"/>
              </a:rPr>
              <a:t>1970</a:t>
            </a:r>
            <a:r>
              <a:rPr lang="zh-CN" altLang="en-US" sz="1200" b="0" i="0" kern="1200" smtClean="0">
                <a:solidFill>
                  <a:schemeClr val="tx1"/>
                </a:solidFill>
                <a:effectLst/>
                <a:latin typeface="+mn-lt"/>
                <a:ea typeface="+mn-ea"/>
                <a:cs typeface="+mn-cs"/>
              </a:rPr>
              <a:t>年</a:t>
            </a:r>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月</a:t>
            </a:r>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日）的偏移量；但与</a:t>
            </a:r>
            <a:r>
              <a:rPr lang="en-US" altLang="zh-CN" sz="1200" b="0" i="0" kern="1200" smtClean="0">
                <a:solidFill>
                  <a:schemeClr val="tx1"/>
                </a:solidFill>
                <a:effectLst/>
                <a:latin typeface="+mn-lt"/>
                <a:ea typeface="+mn-ea"/>
                <a:cs typeface="+mn-cs"/>
              </a:rPr>
              <a:t>java.util.Date</a:t>
            </a:r>
            <a:r>
              <a:rPr lang="zh-CN" altLang="en-US" sz="1200" b="0" i="0" kern="1200" smtClean="0">
                <a:solidFill>
                  <a:schemeClr val="tx1"/>
                </a:solidFill>
                <a:effectLst/>
                <a:latin typeface="+mn-lt"/>
                <a:ea typeface="+mn-ea"/>
                <a:cs typeface="+mn-cs"/>
              </a:rPr>
              <a:t>类不同的是其精确到了纳秒级别。</a:t>
            </a:r>
          </a:p>
          <a:p>
            <a:r>
              <a:rPr lang="zh-CN" altLang="en-US" sz="1200" b="0" i="0" kern="1200" smtClean="0">
                <a:solidFill>
                  <a:schemeClr val="tx1"/>
                </a:solidFill>
                <a:effectLst/>
                <a:latin typeface="+mn-lt"/>
                <a:ea typeface="+mn-ea"/>
                <a:cs typeface="+mn-cs"/>
              </a:rPr>
              <a:t>第二个对应于人类自身的观念，比如</a:t>
            </a:r>
            <a:r>
              <a:rPr lang="en-US" altLang="zh-CN" sz="1200" b="0" i="0" kern="1200" smtClean="0">
                <a:solidFill>
                  <a:schemeClr val="tx1"/>
                </a:solidFill>
                <a:effectLst/>
                <a:latin typeface="+mn-lt"/>
                <a:ea typeface="+mn-ea"/>
                <a:cs typeface="+mn-cs"/>
              </a:rPr>
              <a:t>LocalDate</a:t>
            </a:r>
            <a:r>
              <a:rPr lang="zh-CN" altLang="en-US" sz="1200" b="0" i="0" kern="1200" smtClean="0">
                <a:solidFill>
                  <a:schemeClr val="tx1"/>
                </a:solidFill>
                <a:effectLst/>
                <a:latin typeface="+mn-lt"/>
                <a:ea typeface="+mn-ea"/>
                <a:cs typeface="+mn-cs"/>
              </a:rPr>
              <a:t>和</a:t>
            </a:r>
            <a:r>
              <a:rPr lang="en-US" altLang="zh-CN" sz="1200" b="0" i="0" kern="1200" smtClean="0">
                <a:solidFill>
                  <a:schemeClr val="tx1"/>
                </a:solidFill>
                <a:effectLst/>
                <a:latin typeface="+mn-lt"/>
                <a:ea typeface="+mn-ea"/>
                <a:cs typeface="+mn-cs"/>
              </a:rPr>
              <a:t>LocalTime</a:t>
            </a:r>
            <a:r>
              <a:rPr lang="zh-CN" altLang="en-US" sz="1200" b="0" i="0" kern="1200" smtClean="0">
                <a:solidFill>
                  <a:schemeClr val="tx1"/>
                </a:solidFill>
                <a:effectLst/>
                <a:latin typeface="+mn-lt"/>
                <a:ea typeface="+mn-ea"/>
                <a:cs typeface="+mn-cs"/>
              </a:rPr>
              <a:t>。他们代表了一般的时区概念，要么是日期（不包含时间），要么是时间（不包含日期），类似于</a:t>
            </a:r>
            <a:r>
              <a:rPr lang="en-US" altLang="zh-CN" sz="1200" b="0" i="0" kern="1200" smtClean="0">
                <a:solidFill>
                  <a:schemeClr val="tx1"/>
                </a:solidFill>
                <a:effectLst/>
                <a:latin typeface="+mn-lt"/>
                <a:ea typeface="+mn-ea"/>
                <a:cs typeface="+mn-cs"/>
              </a:rPr>
              <a:t>java.sql</a:t>
            </a:r>
            <a:r>
              <a:rPr lang="zh-CN" altLang="en-US" sz="1200" b="0" i="0" kern="1200" smtClean="0">
                <a:solidFill>
                  <a:schemeClr val="tx1"/>
                </a:solidFill>
                <a:effectLst/>
                <a:latin typeface="+mn-lt"/>
                <a:ea typeface="+mn-ea"/>
                <a:cs typeface="+mn-cs"/>
              </a:rPr>
              <a:t>的表示方式。此外，还有一个</a:t>
            </a:r>
            <a:r>
              <a:rPr lang="en-US" altLang="zh-CN" sz="1200" b="0" i="0" kern="1200" smtClean="0">
                <a:solidFill>
                  <a:schemeClr val="tx1"/>
                </a:solidFill>
                <a:effectLst/>
                <a:latin typeface="+mn-lt"/>
                <a:ea typeface="+mn-ea"/>
                <a:cs typeface="+mn-cs"/>
              </a:rPr>
              <a:t>MonthDay</a:t>
            </a:r>
            <a:r>
              <a:rPr lang="zh-CN" altLang="en-US" sz="1200" b="0" i="0" kern="1200" smtClean="0">
                <a:solidFill>
                  <a:schemeClr val="tx1"/>
                </a:solidFill>
                <a:effectLst/>
                <a:latin typeface="+mn-lt"/>
                <a:ea typeface="+mn-ea"/>
                <a:cs typeface="+mn-cs"/>
              </a:rPr>
              <a:t>，它可以存储某人的生日（不包含年份）。每个类都在内部存储正确的数据而不是像</a:t>
            </a:r>
            <a:r>
              <a:rPr lang="en-US" altLang="zh-CN" sz="1200" b="0" i="0" kern="1200" smtClean="0">
                <a:solidFill>
                  <a:schemeClr val="tx1"/>
                </a:solidFill>
                <a:effectLst/>
                <a:latin typeface="+mn-lt"/>
                <a:ea typeface="+mn-ea"/>
                <a:cs typeface="+mn-cs"/>
              </a:rPr>
              <a:t>java.util.Date</a:t>
            </a:r>
            <a:r>
              <a:rPr lang="zh-CN" altLang="en-US" sz="1200" b="0" i="0" kern="1200" smtClean="0">
                <a:solidFill>
                  <a:schemeClr val="tx1"/>
                </a:solidFill>
                <a:effectLst/>
                <a:latin typeface="+mn-lt"/>
                <a:ea typeface="+mn-ea"/>
                <a:cs typeface="+mn-cs"/>
              </a:rPr>
              <a:t>那样利用午夜</a:t>
            </a:r>
            <a:r>
              <a:rPr lang="en-US" altLang="zh-CN" sz="1200" b="0" i="0" kern="1200" smtClean="0">
                <a:solidFill>
                  <a:schemeClr val="tx1"/>
                </a:solidFill>
                <a:effectLst/>
                <a:latin typeface="+mn-lt"/>
                <a:ea typeface="+mn-ea"/>
                <a:cs typeface="+mn-cs"/>
              </a:rPr>
              <a:t>12</a:t>
            </a:r>
            <a:r>
              <a:rPr lang="zh-CN" altLang="en-US" sz="1200" b="0" i="0" kern="1200" smtClean="0">
                <a:solidFill>
                  <a:schemeClr val="tx1"/>
                </a:solidFill>
                <a:effectLst/>
                <a:latin typeface="+mn-lt"/>
                <a:ea typeface="+mn-ea"/>
                <a:cs typeface="+mn-cs"/>
              </a:rPr>
              <a:t>点来区分日期，利用</a:t>
            </a:r>
            <a:r>
              <a:rPr lang="en-US" altLang="zh-CN" sz="1200" b="0" i="0" kern="1200" smtClean="0">
                <a:solidFill>
                  <a:schemeClr val="tx1"/>
                </a:solidFill>
                <a:effectLst/>
                <a:latin typeface="+mn-lt"/>
                <a:ea typeface="+mn-ea"/>
                <a:cs typeface="+mn-cs"/>
              </a:rPr>
              <a:t>1970-01-01</a:t>
            </a:r>
            <a:r>
              <a:rPr lang="zh-CN" altLang="en-US" sz="1200" b="0" i="0" kern="1200" smtClean="0">
                <a:solidFill>
                  <a:schemeClr val="tx1"/>
                </a:solidFill>
                <a:effectLst/>
                <a:latin typeface="+mn-lt"/>
                <a:ea typeface="+mn-ea"/>
                <a:cs typeface="+mn-cs"/>
              </a:rPr>
              <a:t>来表示时间。</a:t>
            </a:r>
          </a:p>
          <a:p>
            <a:endParaRPr lang="zh-CN" altLang="en-US"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45</a:t>
            </a:fld>
            <a:endParaRPr lang="zh-CN" altLang="en-US"/>
          </a:p>
        </p:txBody>
      </p:sp>
    </p:spTree>
    <p:extLst>
      <p:ext uri="{BB962C8B-B14F-4D97-AF65-F5344CB8AC3E}">
        <p14:creationId xmlns="" xmlns:p14="http://schemas.microsoft.com/office/powerpoint/2010/main" val="1068948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Tiago Fernandez</a:t>
            </a:r>
            <a:r>
              <a:rPr lang="zh-CN" altLang="en-US" sz="1200" b="0" i="0" kern="1200" smtClean="0">
                <a:solidFill>
                  <a:schemeClr val="tx1"/>
                </a:solidFill>
                <a:effectLst/>
                <a:latin typeface="+mn-lt"/>
                <a:ea typeface="+mn-ea"/>
                <a:cs typeface="+mn-cs"/>
              </a:rPr>
              <a:t>做过一次投票，选举最烂的</a:t>
            </a:r>
            <a:r>
              <a:rPr lang="en-US" altLang="zh-CN" sz="1200" b="0" i="0" kern="1200" smtClean="0">
                <a:solidFill>
                  <a:schemeClr val="tx1"/>
                </a:solidFill>
                <a:effectLst/>
                <a:latin typeface="+mn-lt"/>
                <a:ea typeface="+mn-ea"/>
                <a:cs typeface="+mn-cs"/>
              </a:rPr>
              <a:t>JAVA API</a:t>
            </a:r>
            <a:r>
              <a:rPr lang="zh-CN" altLang="en-US" sz="1200" b="0" i="0" kern="1200" smtClean="0">
                <a:solidFill>
                  <a:schemeClr val="tx1"/>
                </a:solidFill>
                <a:effectLst/>
                <a:latin typeface="+mn-lt"/>
                <a:ea typeface="+mn-ea"/>
                <a:cs typeface="+mn-cs"/>
              </a:rPr>
              <a:t>，排第一的</a:t>
            </a:r>
            <a:r>
              <a:rPr lang="en-US" altLang="zh-CN" sz="1200" b="0" i="0" kern="1200" smtClean="0">
                <a:solidFill>
                  <a:schemeClr val="tx1"/>
                </a:solidFill>
                <a:effectLst/>
                <a:latin typeface="+mn-lt"/>
                <a:ea typeface="+mn-ea"/>
                <a:cs typeface="+mn-cs"/>
              </a:rPr>
              <a:t>EJB2.X</a:t>
            </a:r>
            <a:r>
              <a:rPr lang="zh-CN" altLang="en-US" sz="1200" b="0" i="0" kern="1200" smtClean="0">
                <a:solidFill>
                  <a:schemeClr val="tx1"/>
                </a:solidFill>
                <a:effectLst/>
                <a:latin typeface="+mn-lt"/>
                <a:ea typeface="+mn-ea"/>
                <a:cs typeface="+mn-cs"/>
              </a:rPr>
              <a:t>，第二的就是日期</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a:t>
            </a:r>
            <a:r>
              <a:rPr lang="zh-CN" altLang="en-US" sz="1200" b="1" i="0" kern="1200" smtClean="0">
                <a:solidFill>
                  <a:schemeClr val="tx1"/>
                </a:solidFill>
                <a:effectLst/>
                <a:latin typeface="+mn-lt"/>
                <a:ea typeface="+mn-ea"/>
                <a:cs typeface="+mn-cs"/>
              </a:rPr>
              <a:t> </a:t>
            </a:r>
            <a:endParaRPr lang="en-US" altLang="zh-CN" sz="1200" b="1"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Java 8</a:t>
            </a:r>
            <a:r>
              <a:rPr lang="zh-CN" altLang="en-US" sz="1200" b="0" i="0" kern="1200" smtClean="0">
                <a:solidFill>
                  <a:schemeClr val="tx1"/>
                </a:solidFill>
                <a:effectLst/>
                <a:latin typeface="+mn-lt"/>
                <a:ea typeface="+mn-ea"/>
                <a:cs typeface="+mn-cs"/>
              </a:rPr>
              <a:t>引入了新的日期时间</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JSR 310</a:t>
            </a:r>
            <a:r>
              <a:rPr lang="zh-CN" altLang="en-US" sz="1200" b="0" i="0" kern="1200" smtClean="0">
                <a:solidFill>
                  <a:schemeClr val="tx1"/>
                </a:solidFill>
                <a:effectLst/>
                <a:latin typeface="+mn-lt"/>
                <a:ea typeface="+mn-ea"/>
                <a:cs typeface="+mn-cs"/>
              </a:rPr>
              <a:t>）改进了日期时间的管理。日期和时间管理一直是</a:t>
            </a:r>
            <a:r>
              <a:rPr lang="en-US" altLang="zh-CN" sz="1200" b="0" i="0" kern="1200" smtClean="0">
                <a:solidFill>
                  <a:schemeClr val="tx1"/>
                </a:solidFill>
                <a:effectLst/>
                <a:latin typeface="+mn-lt"/>
                <a:ea typeface="+mn-ea"/>
                <a:cs typeface="+mn-cs"/>
              </a:rPr>
              <a:t>Java</a:t>
            </a:r>
            <a:r>
              <a:rPr lang="zh-CN" altLang="en-US" sz="1200" b="0" i="0" kern="1200" smtClean="0">
                <a:solidFill>
                  <a:schemeClr val="tx1"/>
                </a:solidFill>
                <a:effectLst/>
                <a:latin typeface="+mn-lt"/>
                <a:ea typeface="+mn-ea"/>
                <a:cs typeface="+mn-cs"/>
              </a:rPr>
              <a:t>开发人员最痛苦的问题。</a:t>
            </a:r>
            <a:r>
              <a:rPr lang="en-US" altLang="zh-CN" sz="1200" b="0" i="0" kern="1200" smtClean="0">
                <a:solidFill>
                  <a:schemeClr val="tx1"/>
                </a:solidFill>
                <a:effectLst/>
                <a:latin typeface="+mn-lt"/>
                <a:ea typeface="+mn-ea"/>
                <a:cs typeface="+mn-cs"/>
              </a:rPr>
              <a:t>java.util.Date</a:t>
            </a:r>
            <a:r>
              <a:rPr lang="zh-CN" altLang="en-US" sz="1200" b="0" i="0" kern="1200" smtClean="0">
                <a:solidFill>
                  <a:schemeClr val="tx1"/>
                </a:solidFill>
                <a:effectLst/>
                <a:latin typeface="+mn-lt"/>
                <a:ea typeface="+mn-ea"/>
                <a:cs typeface="+mn-cs"/>
              </a:rPr>
              <a:t>和后来的</a:t>
            </a:r>
            <a:r>
              <a:rPr lang="en-US" altLang="zh-CN" sz="1200" b="0" i="0" kern="1200" smtClean="0">
                <a:solidFill>
                  <a:schemeClr val="tx1"/>
                </a:solidFill>
                <a:effectLst/>
                <a:latin typeface="+mn-lt"/>
                <a:ea typeface="+mn-ea"/>
                <a:cs typeface="+mn-cs"/>
              </a:rPr>
              <a:t>java.util.Calendar</a:t>
            </a:r>
            <a:r>
              <a:rPr lang="zh-CN" altLang="en-US" sz="1200" b="0" i="0" kern="1200" smtClean="0">
                <a:solidFill>
                  <a:schemeClr val="tx1"/>
                </a:solidFill>
                <a:effectLst/>
                <a:latin typeface="+mn-lt"/>
                <a:ea typeface="+mn-ea"/>
                <a:cs typeface="+mn-cs"/>
              </a:rPr>
              <a:t>一点也没有改变这个情况（甚至让人们更加迷茫）。</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对比旧的日期</a:t>
            </a:r>
            <a:r>
              <a:rPr lang="en-US" altLang="zh-CN" sz="1200" b="0" i="0" kern="1200" smtClean="0">
                <a:solidFill>
                  <a:schemeClr val="tx1"/>
                </a:solidFill>
                <a:effectLst/>
                <a:latin typeface="+mn-lt"/>
                <a:ea typeface="+mn-ea"/>
                <a:cs typeface="+mn-cs"/>
              </a:rPr>
              <a:t>API</a:t>
            </a:r>
            <a:br>
              <a:rPr lang="en-US" altLang="zh-CN" sz="1200" b="0" i="0" kern="1200" smtClean="0">
                <a:solidFill>
                  <a:schemeClr val="tx1"/>
                </a:solidFill>
                <a:effectLst/>
                <a:latin typeface="+mn-lt"/>
                <a:ea typeface="+mn-ea"/>
                <a:cs typeface="+mn-cs"/>
              </a:rPr>
            </a:br>
            <a:endParaRPr lang="en-US" altLang="zh-CN" sz="1200" b="0" i="0" kern="1200" smtClean="0">
              <a:solidFill>
                <a:schemeClr val="tx1"/>
              </a:solidFill>
              <a:effectLst/>
              <a:latin typeface="+mn-lt"/>
              <a:ea typeface="+mn-ea"/>
              <a:cs typeface="+mn-cs"/>
            </a:endParaRPr>
          </a:p>
          <a:p>
            <a:r>
              <a:rPr lang="en-US" altLang="zh-CN" smtClean="0">
                <a:effectLst/>
              </a:rPr>
              <a:t>Java.time</a:t>
            </a:r>
            <a:br>
              <a:rPr lang="en-US" altLang="zh-CN" smtClean="0">
                <a:effectLst/>
              </a:rPr>
            </a:br>
            <a:r>
              <a:rPr lang="en-US" altLang="zh-CN" smtClean="0">
                <a:effectLst/>
              </a:rPr>
              <a:t>java.util.Calendar</a:t>
            </a:r>
            <a:r>
              <a:rPr lang="zh-CN" altLang="en-US" smtClean="0">
                <a:effectLst/>
              </a:rPr>
              <a:t>以及</a:t>
            </a:r>
            <a:r>
              <a:rPr lang="en-US" altLang="zh-CN" smtClean="0">
                <a:effectLst/>
              </a:rPr>
              <a:t>Date</a:t>
            </a:r>
            <a:br>
              <a:rPr lang="en-US" altLang="zh-CN" smtClean="0">
                <a:effectLst/>
              </a:rPr>
            </a:br>
            <a:r>
              <a:rPr lang="zh-CN" altLang="en-US" smtClean="0">
                <a:effectLst/>
              </a:rPr>
              <a:t>流畅的</a:t>
            </a:r>
            <a:r>
              <a:rPr lang="en-US" altLang="zh-CN" smtClean="0">
                <a:effectLst/>
              </a:rPr>
              <a:t>API</a:t>
            </a:r>
            <a:r>
              <a:rPr lang="zh-CN" altLang="en-US" smtClean="0">
                <a:effectLst/>
              </a:rPr>
              <a:t>不流畅的</a:t>
            </a:r>
            <a:r>
              <a:rPr lang="en-US" altLang="zh-CN" smtClean="0">
                <a:effectLst/>
              </a:rPr>
              <a:t>API</a:t>
            </a:r>
            <a:r>
              <a:rPr lang="zh-CN" altLang="en-US" smtClean="0">
                <a:effectLst/>
              </a:rPr>
              <a:t>实例不可变</a:t>
            </a:r>
            <a:br>
              <a:rPr lang="zh-CN" altLang="en-US" smtClean="0">
                <a:effectLst/>
              </a:rPr>
            </a:br>
            <a:r>
              <a:rPr lang="zh-CN" altLang="en-US" smtClean="0">
                <a:effectLst/>
              </a:rPr>
              <a:t>实例可变</a:t>
            </a:r>
            <a:br>
              <a:rPr lang="zh-CN" altLang="en-US" smtClean="0">
                <a:effectLst/>
              </a:rPr>
            </a:br>
            <a:r>
              <a:rPr lang="zh-CN" altLang="en-US" smtClean="0">
                <a:effectLst/>
              </a:rPr>
              <a:t>线程安全</a:t>
            </a:r>
            <a:br>
              <a:rPr lang="zh-CN" altLang="en-US" smtClean="0">
                <a:effectLst/>
              </a:rPr>
            </a:br>
            <a:r>
              <a:rPr lang="zh-CN" altLang="en-US" smtClean="0">
                <a:effectLst/>
              </a:rPr>
              <a:t>非线程安全</a:t>
            </a:r>
            <a:r>
              <a:rPr lang="zh-CN" altLang="en-US" sz="1200" b="0" i="0" kern="1200" smtClean="0">
                <a:solidFill>
                  <a:schemeClr val="tx1"/>
                </a:solidFill>
                <a:effectLst/>
                <a:latin typeface="+mn-lt"/>
                <a:ea typeface="+mn-ea"/>
                <a:cs typeface="+mn-cs"/>
              </a:rPr>
              <a:t>日期与时间处理</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，在各种语言中，可能都只是个不起眼的</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，如果你没有较复杂的时间处理需求，可能只是利用日期与时间处理</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取得系统时间，简单做些显示罢了，然而如果认真看待日期与时间，其复杂程度可能会远超过你的想象，天文、地理、历史、政治、文化等因素，都会影响到你对时间的处理。所以在处理时间上，最好选用</a:t>
            </a:r>
            <a:r>
              <a:rPr lang="en-US" altLang="zh-CN" sz="1200" b="0" i="0" kern="1200" smtClean="0">
                <a:solidFill>
                  <a:schemeClr val="tx1"/>
                </a:solidFill>
                <a:effectLst/>
                <a:latin typeface="+mn-lt"/>
                <a:ea typeface="+mn-ea"/>
                <a:cs typeface="+mn-cs"/>
              </a:rPr>
              <a:t>JSR310</a:t>
            </a:r>
            <a:r>
              <a:rPr lang="zh-CN" altLang="en-US" sz="1200" b="0" i="0" kern="1200" smtClean="0">
                <a:solidFill>
                  <a:schemeClr val="tx1"/>
                </a:solidFill>
                <a:effectLst/>
                <a:latin typeface="+mn-lt"/>
                <a:ea typeface="+mn-ea"/>
                <a:cs typeface="+mn-cs"/>
              </a:rPr>
              <a:t>（如果你用</a:t>
            </a:r>
            <a:r>
              <a:rPr lang="en-US" altLang="zh-CN" sz="1200" b="0" i="0" kern="1200" smtClean="0">
                <a:solidFill>
                  <a:schemeClr val="tx1"/>
                </a:solidFill>
                <a:effectLst/>
                <a:latin typeface="+mn-lt"/>
                <a:ea typeface="+mn-ea"/>
                <a:cs typeface="+mn-cs"/>
              </a:rPr>
              <a:t>java8</a:t>
            </a:r>
            <a:r>
              <a:rPr lang="zh-CN" altLang="en-US" sz="1200" b="0" i="0" kern="1200" smtClean="0">
                <a:solidFill>
                  <a:schemeClr val="tx1"/>
                </a:solidFill>
                <a:effectLst/>
                <a:latin typeface="+mn-lt"/>
                <a:ea typeface="+mn-ea"/>
                <a:cs typeface="+mn-cs"/>
              </a:rPr>
              <a:t>的话就实现</a:t>
            </a:r>
            <a:r>
              <a:rPr lang="en-US" altLang="zh-CN" sz="1200" b="0" i="0" kern="1200" smtClean="0">
                <a:solidFill>
                  <a:schemeClr val="tx1"/>
                </a:solidFill>
                <a:effectLst/>
                <a:latin typeface="+mn-lt"/>
                <a:ea typeface="+mn-ea"/>
                <a:cs typeface="+mn-cs"/>
              </a:rPr>
              <a:t>310</a:t>
            </a:r>
            <a:r>
              <a:rPr lang="zh-CN" altLang="en-US" sz="1200" b="0" i="0" kern="1200" smtClean="0">
                <a:solidFill>
                  <a:schemeClr val="tx1"/>
                </a:solidFill>
                <a:effectLst/>
                <a:latin typeface="+mn-lt"/>
                <a:ea typeface="+mn-ea"/>
                <a:cs typeface="+mn-cs"/>
              </a:rPr>
              <a:t>了），或者</a:t>
            </a:r>
            <a:r>
              <a:rPr lang="en-US" altLang="zh-CN" sz="1200" b="0" i="0" kern="1200" smtClean="0">
                <a:solidFill>
                  <a:schemeClr val="tx1"/>
                </a:solidFill>
                <a:effectLst/>
                <a:latin typeface="+mn-lt"/>
                <a:ea typeface="+mn-ea"/>
                <a:cs typeface="+mn-cs"/>
              </a:rPr>
              <a:t>Joda-Time</a:t>
            </a:r>
            <a:r>
              <a:rPr lang="zh-CN" altLang="en-US" sz="1200" b="0" i="0" kern="1200" smtClean="0">
                <a:solidFill>
                  <a:schemeClr val="tx1"/>
                </a:solidFill>
                <a:effectLst/>
                <a:latin typeface="+mn-lt"/>
                <a:ea typeface="+mn-ea"/>
                <a:cs typeface="+mn-cs"/>
              </a:rPr>
              <a:t>。</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JSR 310</a:t>
            </a:r>
            <a:r>
              <a:rPr lang="zh-CN" altLang="en-US" sz="1200" b="0" i="0" kern="1200" smtClean="0">
                <a:solidFill>
                  <a:schemeClr val="tx1"/>
                </a:solidFill>
                <a:effectLst/>
                <a:latin typeface="+mn-lt"/>
                <a:ea typeface="+mn-ea"/>
                <a:cs typeface="+mn-cs"/>
              </a:rPr>
              <a:t>实际上有两个日期概念。第一个是</a:t>
            </a:r>
            <a:r>
              <a:rPr lang="en-US" altLang="zh-CN" sz="1200" b="0" i="0" kern="1200" smtClean="0">
                <a:solidFill>
                  <a:schemeClr val="tx1"/>
                </a:solidFill>
                <a:effectLst/>
                <a:latin typeface="+mn-lt"/>
                <a:ea typeface="+mn-ea"/>
                <a:cs typeface="+mn-cs"/>
              </a:rPr>
              <a:t>Instant</a:t>
            </a:r>
            <a:r>
              <a:rPr lang="zh-CN" altLang="en-US" sz="1200" b="0" i="0" kern="1200" smtClean="0">
                <a:solidFill>
                  <a:schemeClr val="tx1"/>
                </a:solidFill>
                <a:effectLst/>
                <a:latin typeface="+mn-lt"/>
                <a:ea typeface="+mn-ea"/>
                <a:cs typeface="+mn-cs"/>
              </a:rPr>
              <a:t>，它大致对应于</a:t>
            </a:r>
            <a:r>
              <a:rPr lang="en-US" altLang="zh-CN" sz="1200" b="0" i="0" kern="1200" smtClean="0">
                <a:solidFill>
                  <a:schemeClr val="tx1"/>
                </a:solidFill>
                <a:effectLst/>
                <a:latin typeface="+mn-lt"/>
                <a:ea typeface="+mn-ea"/>
                <a:cs typeface="+mn-cs"/>
              </a:rPr>
              <a:t>java.util.Date</a:t>
            </a:r>
            <a:r>
              <a:rPr lang="zh-CN" altLang="en-US" sz="1200" b="0" i="0" kern="1200" smtClean="0">
                <a:solidFill>
                  <a:schemeClr val="tx1"/>
                </a:solidFill>
                <a:effectLst/>
                <a:latin typeface="+mn-lt"/>
                <a:ea typeface="+mn-ea"/>
                <a:cs typeface="+mn-cs"/>
              </a:rPr>
              <a:t>类，因为它代表了一个确定的时间点，即相对于标准</a:t>
            </a:r>
            <a:r>
              <a:rPr lang="en-US" altLang="zh-CN" sz="1200" b="0" i="0" kern="1200" smtClean="0">
                <a:solidFill>
                  <a:schemeClr val="tx1"/>
                </a:solidFill>
                <a:effectLst/>
                <a:latin typeface="+mn-lt"/>
                <a:ea typeface="+mn-ea"/>
                <a:cs typeface="+mn-cs"/>
              </a:rPr>
              <a:t>Java</a:t>
            </a:r>
            <a:r>
              <a:rPr lang="zh-CN" altLang="en-US" sz="1200" b="0" i="0" kern="1200" smtClean="0">
                <a:solidFill>
                  <a:schemeClr val="tx1"/>
                </a:solidFill>
                <a:effectLst/>
                <a:latin typeface="+mn-lt"/>
                <a:ea typeface="+mn-ea"/>
                <a:cs typeface="+mn-cs"/>
              </a:rPr>
              <a:t>纪元（</a:t>
            </a:r>
            <a:r>
              <a:rPr lang="en-US" altLang="zh-CN" sz="1200" b="0" i="0" kern="1200" smtClean="0">
                <a:solidFill>
                  <a:schemeClr val="tx1"/>
                </a:solidFill>
                <a:effectLst/>
                <a:latin typeface="+mn-lt"/>
                <a:ea typeface="+mn-ea"/>
                <a:cs typeface="+mn-cs"/>
              </a:rPr>
              <a:t>1970</a:t>
            </a:r>
            <a:r>
              <a:rPr lang="zh-CN" altLang="en-US" sz="1200" b="0" i="0" kern="1200" smtClean="0">
                <a:solidFill>
                  <a:schemeClr val="tx1"/>
                </a:solidFill>
                <a:effectLst/>
                <a:latin typeface="+mn-lt"/>
                <a:ea typeface="+mn-ea"/>
                <a:cs typeface="+mn-cs"/>
              </a:rPr>
              <a:t>年</a:t>
            </a:r>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月</a:t>
            </a:r>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日）的偏移量；但与</a:t>
            </a:r>
            <a:r>
              <a:rPr lang="en-US" altLang="zh-CN" sz="1200" b="0" i="0" kern="1200" smtClean="0">
                <a:solidFill>
                  <a:schemeClr val="tx1"/>
                </a:solidFill>
                <a:effectLst/>
                <a:latin typeface="+mn-lt"/>
                <a:ea typeface="+mn-ea"/>
                <a:cs typeface="+mn-cs"/>
              </a:rPr>
              <a:t>java.util.Date</a:t>
            </a:r>
            <a:r>
              <a:rPr lang="zh-CN" altLang="en-US" sz="1200" b="0" i="0" kern="1200" smtClean="0">
                <a:solidFill>
                  <a:schemeClr val="tx1"/>
                </a:solidFill>
                <a:effectLst/>
                <a:latin typeface="+mn-lt"/>
                <a:ea typeface="+mn-ea"/>
                <a:cs typeface="+mn-cs"/>
              </a:rPr>
              <a:t>类不同的是其精确到了纳秒级别。</a:t>
            </a:r>
          </a:p>
          <a:p>
            <a:r>
              <a:rPr lang="zh-CN" altLang="en-US" sz="1200" b="0" i="0" kern="1200" smtClean="0">
                <a:solidFill>
                  <a:schemeClr val="tx1"/>
                </a:solidFill>
                <a:effectLst/>
                <a:latin typeface="+mn-lt"/>
                <a:ea typeface="+mn-ea"/>
                <a:cs typeface="+mn-cs"/>
              </a:rPr>
              <a:t>第二个对应于人类自身的观念，比如</a:t>
            </a:r>
            <a:r>
              <a:rPr lang="en-US" altLang="zh-CN" sz="1200" b="0" i="0" kern="1200" smtClean="0">
                <a:solidFill>
                  <a:schemeClr val="tx1"/>
                </a:solidFill>
                <a:effectLst/>
                <a:latin typeface="+mn-lt"/>
                <a:ea typeface="+mn-ea"/>
                <a:cs typeface="+mn-cs"/>
              </a:rPr>
              <a:t>LocalDate</a:t>
            </a:r>
            <a:r>
              <a:rPr lang="zh-CN" altLang="en-US" sz="1200" b="0" i="0" kern="1200" smtClean="0">
                <a:solidFill>
                  <a:schemeClr val="tx1"/>
                </a:solidFill>
                <a:effectLst/>
                <a:latin typeface="+mn-lt"/>
                <a:ea typeface="+mn-ea"/>
                <a:cs typeface="+mn-cs"/>
              </a:rPr>
              <a:t>和</a:t>
            </a:r>
            <a:r>
              <a:rPr lang="en-US" altLang="zh-CN" sz="1200" b="0" i="0" kern="1200" smtClean="0">
                <a:solidFill>
                  <a:schemeClr val="tx1"/>
                </a:solidFill>
                <a:effectLst/>
                <a:latin typeface="+mn-lt"/>
                <a:ea typeface="+mn-ea"/>
                <a:cs typeface="+mn-cs"/>
              </a:rPr>
              <a:t>LocalTime</a:t>
            </a:r>
            <a:r>
              <a:rPr lang="zh-CN" altLang="en-US" sz="1200" b="0" i="0" kern="1200" smtClean="0">
                <a:solidFill>
                  <a:schemeClr val="tx1"/>
                </a:solidFill>
                <a:effectLst/>
                <a:latin typeface="+mn-lt"/>
                <a:ea typeface="+mn-ea"/>
                <a:cs typeface="+mn-cs"/>
              </a:rPr>
              <a:t>。他们代表了一般的时区概念，要么是日期（不包含时间），要么是时间（不包含日期），类似于</a:t>
            </a:r>
            <a:r>
              <a:rPr lang="en-US" altLang="zh-CN" sz="1200" b="0" i="0" kern="1200" smtClean="0">
                <a:solidFill>
                  <a:schemeClr val="tx1"/>
                </a:solidFill>
                <a:effectLst/>
                <a:latin typeface="+mn-lt"/>
                <a:ea typeface="+mn-ea"/>
                <a:cs typeface="+mn-cs"/>
              </a:rPr>
              <a:t>java.sql</a:t>
            </a:r>
            <a:r>
              <a:rPr lang="zh-CN" altLang="en-US" sz="1200" b="0" i="0" kern="1200" smtClean="0">
                <a:solidFill>
                  <a:schemeClr val="tx1"/>
                </a:solidFill>
                <a:effectLst/>
                <a:latin typeface="+mn-lt"/>
                <a:ea typeface="+mn-ea"/>
                <a:cs typeface="+mn-cs"/>
              </a:rPr>
              <a:t>的表示方式。此外，还有一个</a:t>
            </a:r>
            <a:r>
              <a:rPr lang="en-US" altLang="zh-CN" sz="1200" b="0" i="0" kern="1200" smtClean="0">
                <a:solidFill>
                  <a:schemeClr val="tx1"/>
                </a:solidFill>
                <a:effectLst/>
                <a:latin typeface="+mn-lt"/>
                <a:ea typeface="+mn-ea"/>
                <a:cs typeface="+mn-cs"/>
              </a:rPr>
              <a:t>MonthDay</a:t>
            </a:r>
            <a:r>
              <a:rPr lang="zh-CN" altLang="en-US" sz="1200" b="0" i="0" kern="1200" smtClean="0">
                <a:solidFill>
                  <a:schemeClr val="tx1"/>
                </a:solidFill>
                <a:effectLst/>
                <a:latin typeface="+mn-lt"/>
                <a:ea typeface="+mn-ea"/>
                <a:cs typeface="+mn-cs"/>
              </a:rPr>
              <a:t>，它可以存储某人的生日（不包含年份）。每个类都在内部存储正确的数据而不是像</a:t>
            </a:r>
            <a:r>
              <a:rPr lang="en-US" altLang="zh-CN" sz="1200" b="0" i="0" kern="1200" smtClean="0">
                <a:solidFill>
                  <a:schemeClr val="tx1"/>
                </a:solidFill>
                <a:effectLst/>
                <a:latin typeface="+mn-lt"/>
                <a:ea typeface="+mn-ea"/>
                <a:cs typeface="+mn-cs"/>
              </a:rPr>
              <a:t>java.util.Date</a:t>
            </a:r>
            <a:r>
              <a:rPr lang="zh-CN" altLang="en-US" sz="1200" b="0" i="0" kern="1200" smtClean="0">
                <a:solidFill>
                  <a:schemeClr val="tx1"/>
                </a:solidFill>
                <a:effectLst/>
                <a:latin typeface="+mn-lt"/>
                <a:ea typeface="+mn-ea"/>
                <a:cs typeface="+mn-cs"/>
              </a:rPr>
              <a:t>那样利用午夜</a:t>
            </a:r>
            <a:r>
              <a:rPr lang="en-US" altLang="zh-CN" sz="1200" b="0" i="0" kern="1200" smtClean="0">
                <a:solidFill>
                  <a:schemeClr val="tx1"/>
                </a:solidFill>
                <a:effectLst/>
                <a:latin typeface="+mn-lt"/>
                <a:ea typeface="+mn-ea"/>
                <a:cs typeface="+mn-cs"/>
              </a:rPr>
              <a:t>12</a:t>
            </a:r>
            <a:r>
              <a:rPr lang="zh-CN" altLang="en-US" sz="1200" b="0" i="0" kern="1200" smtClean="0">
                <a:solidFill>
                  <a:schemeClr val="tx1"/>
                </a:solidFill>
                <a:effectLst/>
                <a:latin typeface="+mn-lt"/>
                <a:ea typeface="+mn-ea"/>
                <a:cs typeface="+mn-cs"/>
              </a:rPr>
              <a:t>点来区分日期，利用</a:t>
            </a:r>
            <a:r>
              <a:rPr lang="en-US" altLang="zh-CN" sz="1200" b="0" i="0" kern="1200" smtClean="0">
                <a:solidFill>
                  <a:schemeClr val="tx1"/>
                </a:solidFill>
                <a:effectLst/>
                <a:latin typeface="+mn-lt"/>
                <a:ea typeface="+mn-ea"/>
                <a:cs typeface="+mn-cs"/>
              </a:rPr>
              <a:t>1970-01-01</a:t>
            </a:r>
            <a:r>
              <a:rPr lang="zh-CN" altLang="en-US" sz="1200" b="0" i="0" kern="1200" smtClean="0">
                <a:solidFill>
                  <a:schemeClr val="tx1"/>
                </a:solidFill>
                <a:effectLst/>
                <a:latin typeface="+mn-lt"/>
                <a:ea typeface="+mn-ea"/>
                <a:cs typeface="+mn-cs"/>
              </a:rPr>
              <a:t>来表示时间。</a:t>
            </a:r>
          </a:p>
          <a:p>
            <a:endParaRPr lang="zh-CN" altLang="en-US"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46</a:t>
            </a:fld>
            <a:endParaRPr lang="zh-CN" altLang="en-US"/>
          </a:p>
        </p:txBody>
      </p:sp>
    </p:spTree>
    <p:extLst>
      <p:ext uri="{BB962C8B-B14F-4D97-AF65-F5344CB8AC3E}">
        <p14:creationId xmlns="" xmlns:p14="http://schemas.microsoft.com/office/powerpoint/2010/main" val="1068948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NodeJS</a:t>
            </a:r>
            <a:r>
              <a:rPr lang="zh-CN" altLang="en-US" smtClean="0"/>
              <a:t>带来的原生异步并发与事件驱动编程模型得到认可，但是因为其单线程缘故，不能简单方便地从事密集计算，而</a:t>
            </a:r>
            <a:r>
              <a:rPr lang="en-US" altLang="zh-CN" smtClean="0"/>
              <a:t>java</a:t>
            </a:r>
            <a:r>
              <a:rPr lang="zh-CN" altLang="en-US" smtClean="0"/>
              <a:t>优势是多线程并发，</a:t>
            </a:r>
            <a:r>
              <a:rPr lang="en-US" altLang="zh-CN" smtClean="0"/>
              <a:t>Java 8</a:t>
            </a:r>
            <a:r>
              <a:rPr lang="zh-CN" altLang="en-US" smtClean="0"/>
              <a:t>又引入了</a:t>
            </a:r>
            <a:r>
              <a:rPr lang="en-US" altLang="zh-CN" smtClean="0"/>
              <a:t>Lambda</a:t>
            </a:r>
            <a:r>
              <a:rPr lang="zh-CN" altLang="en-US" smtClean="0"/>
              <a:t>表达式，使得</a:t>
            </a:r>
            <a:r>
              <a:rPr lang="en-US" altLang="zh-CN" smtClean="0"/>
              <a:t>Java</a:t>
            </a:r>
            <a:r>
              <a:rPr lang="zh-CN" altLang="en-US" smtClean="0"/>
              <a:t>多线程并发在处理高</a:t>
            </a:r>
            <a:r>
              <a:rPr lang="en-US" altLang="zh-CN" smtClean="0"/>
              <a:t>CPU</a:t>
            </a:r>
            <a:r>
              <a:rPr lang="zh-CN" altLang="en-US" smtClean="0"/>
              <a:t>负载的计算上既强大又方便</a:t>
            </a:r>
            <a:endParaRPr lang="en-US" altLang="zh-CN" smtClean="0"/>
          </a:p>
          <a:p>
            <a:endParaRPr lang="en-US" altLang="zh-CN" smtClean="0"/>
          </a:p>
          <a:p>
            <a:r>
              <a:rPr lang="en-US" altLang="zh-CN" sz="1200" b="0" i="0" kern="1200" smtClean="0">
                <a:solidFill>
                  <a:schemeClr val="tx1"/>
                </a:solidFill>
                <a:effectLst/>
                <a:latin typeface="+mn-lt"/>
                <a:ea typeface="+mn-ea"/>
                <a:cs typeface="+mn-cs"/>
              </a:rPr>
              <a:t>Nashorn </a:t>
            </a:r>
            <a:r>
              <a:rPr lang="zh-CN" altLang="en-US" sz="1200" b="0" i="0" kern="1200" smtClean="0">
                <a:solidFill>
                  <a:schemeClr val="tx1"/>
                </a:solidFill>
                <a:effectLst/>
                <a:latin typeface="+mn-lt"/>
                <a:ea typeface="+mn-ea"/>
                <a:cs typeface="+mn-cs"/>
              </a:rPr>
              <a:t>只是使用遵从 </a:t>
            </a:r>
            <a:r>
              <a:rPr lang="en-US" altLang="zh-CN" sz="1200" b="0" i="0" kern="1200" smtClean="0">
                <a:solidFill>
                  <a:schemeClr val="tx1"/>
                </a:solidFill>
                <a:effectLst/>
                <a:latin typeface="+mn-lt"/>
                <a:ea typeface="+mn-ea"/>
                <a:cs typeface="+mn-cs"/>
              </a:rPr>
              <a:t>ECMA </a:t>
            </a:r>
            <a:r>
              <a:rPr lang="zh-CN" altLang="en-US" sz="1200" b="0" i="0" kern="1200" smtClean="0">
                <a:solidFill>
                  <a:schemeClr val="tx1"/>
                </a:solidFill>
                <a:effectLst/>
                <a:latin typeface="+mn-lt"/>
                <a:ea typeface="+mn-ea"/>
                <a:cs typeface="+mn-cs"/>
              </a:rPr>
              <a:t>规范的</a:t>
            </a:r>
            <a:r>
              <a:rPr lang="en-US" altLang="zh-CN" sz="1200" b="0" i="0" kern="1200" smtClean="0">
                <a:solidFill>
                  <a:schemeClr val="tx1"/>
                </a:solidFill>
                <a:effectLst/>
                <a:latin typeface="+mn-lt"/>
                <a:ea typeface="+mn-ea"/>
                <a:cs typeface="+mn-cs"/>
              </a:rPr>
              <a:t>javascript</a:t>
            </a:r>
            <a:r>
              <a:rPr lang="zh-CN" altLang="en-US" sz="1200" b="0" i="0" kern="1200" smtClean="0">
                <a:solidFill>
                  <a:schemeClr val="tx1"/>
                </a:solidFill>
                <a:effectLst/>
                <a:latin typeface="+mn-lt"/>
                <a:ea typeface="+mn-ea"/>
                <a:cs typeface="+mn-cs"/>
              </a:rPr>
              <a:t>语言</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在网页上常用的对象</a:t>
            </a:r>
            <a:r>
              <a:rPr lang="en-US" altLang="zh-CN" sz="1200" b="0" i="0" kern="1200" smtClean="0">
                <a:solidFill>
                  <a:schemeClr val="tx1"/>
                </a:solidFill>
                <a:effectLst/>
                <a:latin typeface="+mn-lt"/>
                <a:ea typeface="+mn-ea"/>
                <a:cs typeface="+mn-cs"/>
              </a:rPr>
              <a:t>Nashorn</a:t>
            </a:r>
            <a:r>
              <a:rPr lang="zh-CN" altLang="en-US" sz="1200" b="0" i="0" kern="1200" smtClean="0">
                <a:solidFill>
                  <a:schemeClr val="tx1"/>
                </a:solidFill>
                <a:effectLst/>
                <a:latin typeface="+mn-lt"/>
                <a:ea typeface="+mn-ea"/>
                <a:cs typeface="+mn-cs"/>
              </a:rPr>
              <a:t>里面并没有</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比如说</a:t>
            </a:r>
            <a:r>
              <a:rPr lang="en-US" altLang="zh-CN" sz="1200" b="0" i="1" kern="1200" smtClean="0">
                <a:solidFill>
                  <a:schemeClr val="tx1"/>
                </a:solidFill>
                <a:effectLst/>
                <a:latin typeface="+mn-lt"/>
                <a:ea typeface="+mn-ea"/>
                <a:cs typeface="+mn-cs"/>
              </a:rPr>
              <a:t>console</a:t>
            </a:r>
            <a:r>
              <a:rPr lang="en-US" altLang="zh-CN" sz="1200" b="0" i="0" kern="1200" smtClean="0">
                <a:solidFill>
                  <a:schemeClr val="tx1"/>
                </a:solidFill>
                <a:effectLst/>
                <a:latin typeface="+mn-lt"/>
                <a:ea typeface="+mn-ea"/>
                <a:cs typeface="+mn-cs"/>
              </a:rPr>
              <a:t>,</a:t>
            </a:r>
            <a:r>
              <a:rPr lang="en-US" altLang="zh-CN" sz="1200" b="0" i="1" kern="1200" smtClean="0">
                <a:solidFill>
                  <a:schemeClr val="tx1"/>
                </a:solidFill>
                <a:effectLst/>
                <a:latin typeface="+mn-lt"/>
                <a:ea typeface="+mn-ea"/>
                <a:cs typeface="+mn-cs"/>
              </a:rPr>
              <a:t>window</a:t>
            </a:r>
            <a:r>
              <a:rPr lang="zh-CN" altLang="en-US" sz="1200" b="0" i="0" kern="1200" smtClean="0">
                <a:solidFill>
                  <a:schemeClr val="tx1"/>
                </a:solidFill>
                <a:effectLst/>
                <a:latin typeface="+mn-lt"/>
                <a:ea typeface="+mn-ea"/>
                <a:cs typeface="+mn-cs"/>
              </a:rPr>
              <a:t>等对象</a:t>
            </a:r>
            <a:r>
              <a:rPr lang="en-US" altLang="zh-CN" sz="1200" b="0" i="0" kern="1200" smtClean="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47</a:t>
            </a:fld>
            <a:endParaRPr lang="zh-CN" altLang="en-US"/>
          </a:p>
        </p:txBody>
      </p:sp>
    </p:spTree>
    <p:extLst>
      <p:ext uri="{BB962C8B-B14F-4D97-AF65-F5344CB8AC3E}">
        <p14:creationId xmlns="" xmlns:p14="http://schemas.microsoft.com/office/powerpoint/2010/main" val="31247670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eval() </a:t>
            </a:r>
            <a:r>
              <a:rPr lang="zh-CN" altLang="en-US" sz="1200" b="0" i="0" kern="1200" smtClean="0">
                <a:solidFill>
                  <a:schemeClr val="tx1"/>
                </a:solidFill>
                <a:effectLst/>
                <a:latin typeface="+mn-lt"/>
                <a:ea typeface="+mn-ea"/>
                <a:cs typeface="+mn-cs"/>
              </a:rPr>
              <a:t>是</a:t>
            </a:r>
            <a:r>
              <a:rPr lang="en-US" altLang="zh-CN" sz="1200" b="0" i="0" kern="1200" smtClean="0">
                <a:solidFill>
                  <a:schemeClr val="tx1"/>
                </a:solidFill>
                <a:effectLst/>
                <a:latin typeface="+mn-lt"/>
                <a:ea typeface="+mn-ea"/>
                <a:cs typeface="+mn-cs"/>
              </a:rPr>
              <a:t>JS</a:t>
            </a:r>
            <a:r>
              <a:rPr lang="zh-CN" altLang="en-US" sz="1200" b="0" i="0" kern="1200" smtClean="0">
                <a:solidFill>
                  <a:schemeClr val="tx1"/>
                </a:solidFill>
                <a:effectLst/>
                <a:latin typeface="+mn-lt"/>
                <a:ea typeface="+mn-ea"/>
                <a:cs typeface="+mn-cs"/>
              </a:rPr>
              <a:t>中的函数，可计算某个字符串，并执行其中的的 </a:t>
            </a:r>
            <a:r>
              <a:rPr lang="en-US" altLang="zh-CN" sz="1200" b="0" i="0" kern="1200" smtClean="0">
                <a:solidFill>
                  <a:schemeClr val="tx1"/>
                </a:solidFill>
                <a:effectLst/>
                <a:latin typeface="+mn-lt"/>
                <a:ea typeface="+mn-ea"/>
                <a:cs typeface="+mn-cs"/>
              </a:rPr>
              <a:t>JavaScript </a:t>
            </a:r>
            <a:r>
              <a:rPr lang="zh-CN" altLang="en-US" sz="1200" b="0" i="0" kern="1200" smtClean="0">
                <a:solidFill>
                  <a:schemeClr val="tx1"/>
                </a:solidFill>
                <a:effectLst/>
                <a:latin typeface="+mn-lt"/>
                <a:ea typeface="+mn-ea"/>
                <a:cs typeface="+mn-cs"/>
              </a:rPr>
              <a:t>代码。</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48</a:t>
            </a:fld>
            <a:endParaRPr lang="zh-CN" altLang="en-US"/>
          </a:p>
        </p:txBody>
      </p:sp>
    </p:spTree>
    <p:extLst>
      <p:ext uri="{BB962C8B-B14F-4D97-AF65-F5344CB8AC3E}">
        <p14:creationId xmlns="" xmlns:p14="http://schemas.microsoft.com/office/powerpoint/2010/main" val="42833125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BASE64 </a:t>
            </a:r>
            <a:r>
              <a:rPr lang="zh-CN" altLang="en-US" sz="1200" b="0" i="0" kern="1200" dirty="0" smtClean="0">
                <a:solidFill>
                  <a:schemeClr val="tx1"/>
                </a:solidFill>
                <a:effectLst/>
                <a:latin typeface="+mn-lt"/>
                <a:ea typeface="+mn-ea"/>
                <a:cs typeface="+mn-cs"/>
              </a:rPr>
              <a:t>编码是一种常用的字符编码，在很多地方都会用到</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JDK1.6</a:t>
            </a:r>
            <a:r>
              <a:rPr lang="zh-CN" altLang="en-US" sz="1200" b="0" i="0" kern="1200" dirty="0" smtClean="0">
                <a:solidFill>
                  <a:schemeClr val="tx1"/>
                </a:solidFill>
                <a:effectLst/>
                <a:latin typeface="+mn-lt"/>
                <a:ea typeface="+mn-ea"/>
                <a:cs typeface="+mn-cs"/>
              </a:rPr>
              <a:t>之前，</a:t>
            </a:r>
            <a:r>
              <a:rPr lang="en-US" altLang="zh-CN" sz="1200" b="0" i="0" kern="1200" dirty="0" smtClean="0">
                <a:solidFill>
                  <a:schemeClr val="tx1"/>
                </a:solidFill>
                <a:effectLst/>
                <a:latin typeface="+mn-lt"/>
                <a:ea typeface="+mn-ea"/>
                <a:cs typeface="+mn-cs"/>
              </a:rPr>
              <a:t>JDK</a:t>
            </a:r>
            <a:r>
              <a:rPr lang="zh-CN" altLang="en-US" sz="1200" b="0" i="0" kern="1200" dirty="0" smtClean="0">
                <a:solidFill>
                  <a:schemeClr val="tx1"/>
                </a:solidFill>
                <a:effectLst/>
                <a:latin typeface="+mn-lt"/>
                <a:ea typeface="+mn-ea"/>
                <a:cs typeface="+mn-cs"/>
              </a:rPr>
              <a:t>核心类一直没有</a:t>
            </a:r>
            <a:r>
              <a:rPr lang="en-US" altLang="zh-CN" sz="1200" b="0" i="0" kern="1200" dirty="0" smtClean="0">
                <a:solidFill>
                  <a:schemeClr val="tx1"/>
                </a:solidFill>
                <a:effectLst/>
                <a:latin typeface="+mn-lt"/>
                <a:ea typeface="+mn-ea"/>
                <a:cs typeface="+mn-cs"/>
              </a:rPr>
              <a:t>Base64</a:t>
            </a:r>
            <a:r>
              <a:rPr lang="zh-CN" altLang="en-US" sz="1200" b="0" i="0" kern="1200" dirty="0" smtClean="0">
                <a:solidFill>
                  <a:schemeClr val="tx1"/>
                </a:solidFill>
                <a:effectLst/>
                <a:latin typeface="+mn-lt"/>
                <a:ea typeface="+mn-ea"/>
                <a:cs typeface="+mn-cs"/>
              </a:rPr>
              <a:t>的实现类，有人建议用</a:t>
            </a:r>
            <a:r>
              <a:rPr lang="en-US" altLang="zh-CN" sz="1200" b="0" i="0" kern="1200" dirty="0" smtClean="0">
                <a:solidFill>
                  <a:schemeClr val="tx1"/>
                </a:solidFill>
                <a:effectLst/>
                <a:latin typeface="+mn-lt"/>
                <a:ea typeface="+mn-ea"/>
                <a:cs typeface="+mn-cs"/>
              </a:rPr>
              <a:t>Sun/Oracle JDK</a:t>
            </a:r>
            <a:r>
              <a:rPr lang="zh-CN" altLang="en-US" sz="1200" b="0" i="0" kern="1200" dirty="0" smtClean="0">
                <a:solidFill>
                  <a:schemeClr val="tx1"/>
                </a:solidFill>
                <a:effectLst/>
                <a:latin typeface="+mn-lt"/>
                <a:ea typeface="+mn-ea"/>
                <a:cs typeface="+mn-cs"/>
              </a:rPr>
              <a:t>里面的</a:t>
            </a:r>
            <a:r>
              <a:rPr lang="en-US" altLang="zh-CN" sz="1200" b="0" i="0" kern="1200" dirty="0" smtClean="0">
                <a:solidFill>
                  <a:schemeClr val="tx1"/>
                </a:solidFill>
                <a:effectLst/>
                <a:latin typeface="+mn-lt"/>
                <a:ea typeface="+mn-ea"/>
                <a:cs typeface="+mn-cs"/>
              </a:rPr>
              <a:t>sun.misc.BASE64Encoder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sun.misc.BASE64Decoder</a:t>
            </a:r>
            <a:r>
              <a:rPr lang="zh-CN" altLang="en-US" sz="1200" b="0" i="0" kern="1200" dirty="0" smtClean="0">
                <a:solidFill>
                  <a:schemeClr val="tx1"/>
                </a:solidFill>
                <a:effectLst/>
                <a:latin typeface="+mn-lt"/>
                <a:ea typeface="+mn-ea"/>
                <a:cs typeface="+mn-cs"/>
              </a:rPr>
              <a:t>，使用它们的优点就是不需要依赖第三方类库，缺点就是可能在未来版本会被删除（用</a:t>
            </a:r>
            <a:r>
              <a:rPr lang="en-US" altLang="zh-CN" sz="1200" b="0" i="0" kern="1200" dirty="0" smtClean="0">
                <a:solidFill>
                  <a:schemeClr val="tx1"/>
                </a:solidFill>
                <a:effectLst/>
                <a:latin typeface="+mn-lt"/>
                <a:ea typeface="+mn-ea"/>
                <a:cs typeface="+mn-cs"/>
              </a:rPr>
              <a:t>maven</a:t>
            </a:r>
            <a:r>
              <a:rPr lang="zh-CN" altLang="en-US" sz="1200" b="0" i="0" kern="1200" dirty="0" smtClean="0">
                <a:solidFill>
                  <a:schemeClr val="tx1"/>
                </a:solidFill>
                <a:effectLst/>
                <a:latin typeface="+mn-lt"/>
                <a:ea typeface="+mn-ea"/>
                <a:cs typeface="+mn-cs"/>
              </a:rPr>
              <a:t>编译会发出警告），而且性能不佳，后面会有性能测试。</a:t>
            </a:r>
          </a:p>
          <a:p>
            <a:r>
              <a:rPr lang="en-US" altLang="zh-CN" sz="1200" b="0" i="0" kern="1200" dirty="0" smtClean="0">
                <a:solidFill>
                  <a:schemeClr val="tx1"/>
                </a:solidFill>
                <a:effectLst/>
                <a:latin typeface="+mn-lt"/>
                <a:ea typeface="+mn-ea"/>
                <a:cs typeface="+mn-cs"/>
              </a:rPr>
              <a:t>JDK1.6</a:t>
            </a:r>
            <a:r>
              <a:rPr lang="zh-CN" altLang="en-US" sz="1200" b="0" i="0" kern="1200" dirty="0" smtClean="0">
                <a:solidFill>
                  <a:schemeClr val="tx1"/>
                </a:solidFill>
                <a:effectLst/>
                <a:latin typeface="+mn-lt"/>
                <a:ea typeface="+mn-ea"/>
                <a:cs typeface="+mn-cs"/>
              </a:rPr>
              <a:t>中添加了另一个</a:t>
            </a:r>
            <a:r>
              <a:rPr lang="en-US" altLang="zh-CN" sz="1200" b="0" i="0" kern="1200" dirty="0" smtClean="0">
                <a:solidFill>
                  <a:schemeClr val="tx1"/>
                </a:solidFill>
                <a:effectLst/>
                <a:latin typeface="+mn-lt"/>
                <a:ea typeface="+mn-ea"/>
                <a:cs typeface="+mn-cs"/>
              </a:rPr>
              <a:t>Base64</a:t>
            </a:r>
            <a:r>
              <a:rPr lang="zh-CN" altLang="en-US" sz="1200" b="0" i="0" kern="1200" dirty="0" smtClean="0">
                <a:solidFill>
                  <a:schemeClr val="tx1"/>
                </a:solidFill>
                <a:effectLst/>
                <a:latin typeface="+mn-lt"/>
                <a:ea typeface="+mn-ea"/>
                <a:cs typeface="+mn-cs"/>
              </a:rPr>
              <a:t>的实现，</a:t>
            </a:r>
            <a:r>
              <a:rPr lang="en-US" altLang="zh-CN" sz="1200" b="0" i="0" kern="1200" dirty="0" err="1" smtClean="0">
                <a:solidFill>
                  <a:schemeClr val="tx1"/>
                </a:solidFill>
                <a:effectLst/>
                <a:latin typeface="+mn-lt"/>
                <a:ea typeface="+mn-ea"/>
                <a:cs typeface="+mn-cs"/>
              </a:rPr>
              <a:t>javax.xml.bind.DatatypeConverter</a:t>
            </a:r>
            <a:r>
              <a:rPr lang="zh-CN" altLang="en-US" sz="1200" b="0" i="0" kern="1200" dirty="0" smtClean="0">
                <a:solidFill>
                  <a:schemeClr val="tx1"/>
                </a:solidFill>
                <a:effectLst/>
                <a:latin typeface="+mn-lt"/>
                <a:ea typeface="+mn-ea"/>
                <a:cs typeface="+mn-cs"/>
              </a:rPr>
              <a:t>两个静态方法</a:t>
            </a:r>
            <a:r>
              <a:rPr lang="en-US" altLang="zh-CN" sz="1200" b="0" i="0" kern="1200" dirty="0" smtClean="0">
                <a:solidFill>
                  <a:schemeClr val="tx1"/>
                </a:solidFill>
                <a:effectLst/>
                <a:latin typeface="+mn-lt"/>
                <a:ea typeface="+mn-ea"/>
                <a:cs typeface="+mn-cs"/>
              </a:rPr>
              <a:t>parseBase64Binary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printBase64Binary</a:t>
            </a:r>
            <a:r>
              <a:rPr lang="zh-CN" altLang="en-US" sz="1200" b="0" i="0" kern="1200" dirty="0" smtClean="0">
                <a:solidFill>
                  <a:schemeClr val="tx1"/>
                </a:solidFill>
                <a:effectLst/>
                <a:latin typeface="+mn-lt"/>
                <a:ea typeface="+mn-ea"/>
                <a:cs typeface="+mn-cs"/>
              </a:rPr>
              <a:t>，隐藏在</a:t>
            </a:r>
            <a:r>
              <a:rPr lang="en-US" altLang="zh-CN" sz="1200" b="0" i="0" kern="1200" dirty="0" err="1" smtClean="0">
                <a:solidFill>
                  <a:schemeClr val="tx1"/>
                </a:solidFill>
                <a:effectLst/>
                <a:latin typeface="+mn-lt"/>
                <a:ea typeface="+mn-ea"/>
                <a:cs typeface="+mn-cs"/>
              </a:rPr>
              <a:t>javax.xml.bind</a:t>
            </a:r>
            <a:r>
              <a:rPr lang="zh-CN" altLang="en-US" sz="1200" b="0" i="0" kern="1200" dirty="0" smtClean="0">
                <a:solidFill>
                  <a:schemeClr val="tx1"/>
                </a:solidFill>
                <a:effectLst/>
                <a:latin typeface="+mn-lt"/>
                <a:ea typeface="+mn-ea"/>
                <a:cs typeface="+mn-cs"/>
              </a:rPr>
              <a:t>包下面，不被很多开发者知道。</a:t>
            </a: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Java 8</a:t>
            </a:r>
            <a:r>
              <a:rPr lang="zh-CN" altLang="en-US" sz="1200" b="0" i="0" kern="1200" dirty="0" smtClean="0">
                <a:solidFill>
                  <a:schemeClr val="tx1"/>
                </a:solidFill>
                <a:effectLst/>
                <a:latin typeface="+mn-lt"/>
                <a:ea typeface="+mn-ea"/>
                <a:cs typeface="+mn-cs"/>
              </a:rPr>
              <a:t>在</a:t>
            </a:r>
            <a:r>
              <a:rPr lang="en-US" altLang="zh-CN" sz="1200" b="0" i="0" kern="1200" dirty="0" err="1" smtClean="0">
                <a:solidFill>
                  <a:schemeClr val="tx1"/>
                </a:solidFill>
                <a:effectLst/>
                <a:latin typeface="+mn-lt"/>
                <a:ea typeface="+mn-ea"/>
                <a:cs typeface="+mn-cs"/>
              </a:rPr>
              <a:t>java.util</a:t>
            </a:r>
            <a:r>
              <a:rPr lang="zh-CN" altLang="en-US" sz="1200" b="0" i="0" kern="1200" dirty="0" smtClean="0">
                <a:solidFill>
                  <a:schemeClr val="tx1"/>
                </a:solidFill>
                <a:effectLst/>
                <a:latin typeface="+mn-lt"/>
                <a:ea typeface="+mn-ea"/>
                <a:cs typeface="+mn-cs"/>
              </a:rPr>
              <a:t>包下面实现了</a:t>
            </a:r>
            <a:r>
              <a:rPr lang="en-US" altLang="zh-CN" sz="1200" b="0" i="0" kern="1200" dirty="0" smtClean="0">
                <a:solidFill>
                  <a:schemeClr val="tx1"/>
                </a:solidFill>
                <a:effectLst/>
                <a:latin typeface="+mn-lt"/>
                <a:ea typeface="+mn-ea"/>
                <a:cs typeface="+mn-cs"/>
              </a:rPr>
              <a:t>BASE64</a:t>
            </a:r>
            <a:r>
              <a:rPr lang="zh-CN" altLang="en-US" sz="1200" b="0" i="0" kern="1200" dirty="0" smtClean="0">
                <a:solidFill>
                  <a:schemeClr val="tx1"/>
                </a:solidFill>
                <a:effectLst/>
                <a:latin typeface="+mn-lt"/>
                <a:ea typeface="+mn-ea"/>
                <a:cs typeface="+mn-cs"/>
              </a:rPr>
              <a:t>编解码</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，而且性能不俗，</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也简单易懂，下面展示下这个类的使用例子。</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首先便是常用的</a:t>
            </a:r>
            <a:r>
              <a:rPr lang="en-US" altLang="zh-CN" sz="1200" b="0" i="0" kern="1200" dirty="0" smtClean="0">
                <a:solidFill>
                  <a:schemeClr val="tx1"/>
                </a:solidFill>
                <a:effectLst/>
                <a:latin typeface="+mn-lt"/>
                <a:ea typeface="+mn-ea"/>
                <a:cs typeface="+mn-cs"/>
              </a:rPr>
              <a:t>Apache Commons Codec library</a:t>
            </a:r>
            <a:r>
              <a:rPr lang="zh-CN" altLang="en-US" sz="1200" b="0" i="0" kern="1200" dirty="0" smtClean="0">
                <a:solidFill>
                  <a:schemeClr val="tx1"/>
                </a:solidFill>
                <a:effectLst/>
                <a:latin typeface="+mn-lt"/>
                <a:ea typeface="+mn-ea"/>
                <a:cs typeface="+mn-cs"/>
              </a:rPr>
              <a:t>里面的</a:t>
            </a:r>
            <a:r>
              <a:rPr lang="en-US" altLang="zh-CN" sz="1200" b="0" i="0" kern="1200" dirty="0" smtClean="0">
                <a:solidFill>
                  <a:schemeClr val="tx1"/>
                </a:solidFill>
                <a:effectLst/>
                <a:latin typeface="+mn-lt"/>
                <a:ea typeface="+mn-ea"/>
                <a:cs typeface="+mn-cs"/>
              </a:rPr>
              <a:t>org.apache.commons.codec.binary.Base64</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第二个便是</a:t>
            </a:r>
            <a:r>
              <a:rPr lang="en-US" altLang="zh-CN" sz="1200" b="0" i="0" kern="1200" dirty="0" smtClean="0">
                <a:solidFill>
                  <a:schemeClr val="tx1"/>
                </a:solidFill>
                <a:effectLst/>
                <a:latin typeface="+mn-lt"/>
                <a:ea typeface="+mn-ea"/>
                <a:cs typeface="+mn-cs"/>
              </a:rPr>
              <a:t>Google Guava</a:t>
            </a:r>
            <a:r>
              <a:rPr lang="zh-CN" altLang="en-US" sz="1200" b="0" i="0" kern="1200" dirty="0" smtClean="0">
                <a:solidFill>
                  <a:schemeClr val="tx1"/>
                </a:solidFill>
                <a:effectLst/>
                <a:latin typeface="+mn-lt"/>
                <a:ea typeface="+mn-ea"/>
                <a:cs typeface="+mn-cs"/>
              </a:rPr>
              <a:t>库里面的</a:t>
            </a:r>
            <a:r>
              <a:rPr lang="en-US" altLang="zh-CN" sz="1200" b="0" i="0" kern="1200" dirty="0" smtClean="0">
                <a:solidFill>
                  <a:schemeClr val="tx1"/>
                </a:solidFill>
                <a:effectLst/>
                <a:latin typeface="+mn-lt"/>
                <a:ea typeface="+mn-ea"/>
                <a:cs typeface="+mn-cs"/>
              </a:rPr>
              <a:t>com.google.common.io.BaseEncoding.base64() </a:t>
            </a:r>
            <a:r>
              <a:rPr lang="zh-CN" altLang="en-US" sz="1200" b="0" i="0" kern="1200" dirty="0" smtClean="0">
                <a:solidFill>
                  <a:schemeClr val="tx1"/>
                </a:solidFill>
                <a:effectLst/>
                <a:latin typeface="+mn-lt"/>
                <a:ea typeface="+mn-ea"/>
                <a:cs typeface="+mn-cs"/>
              </a:rPr>
              <a:t>这个静态方法；</a:t>
            </a:r>
          </a:p>
          <a:p>
            <a:r>
              <a:rPr lang="zh-CN" altLang="en-US" sz="1200" b="0" i="0" kern="1200" dirty="0" smtClean="0">
                <a:solidFill>
                  <a:schemeClr val="tx1"/>
                </a:solidFill>
                <a:effectLst/>
                <a:latin typeface="+mn-lt"/>
                <a:ea typeface="+mn-ea"/>
                <a:cs typeface="+mn-cs"/>
              </a:rPr>
              <a:t>第三个是</a:t>
            </a:r>
            <a:r>
              <a:rPr lang="en-US" altLang="zh-CN" sz="1200" b="0" i="0" kern="1200" dirty="0" smtClean="0">
                <a:solidFill>
                  <a:schemeClr val="tx1"/>
                </a:solidFill>
                <a:effectLst/>
                <a:latin typeface="+mn-lt"/>
                <a:ea typeface="+mn-ea"/>
                <a:cs typeface="+mn-cs"/>
              </a:rPr>
              <a:t>net.iharder.Base64</a:t>
            </a:r>
            <a:r>
              <a:rPr lang="zh-CN" altLang="en-US" sz="1200" b="0" i="0" kern="1200" dirty="0" smtClean="0">
                <a:solidFill>
                  <a:schemeClr val="tx1"/>
                </a:solidFill>
                <a:effectLst/>
                <a:latin typeface="+mn-lt"/>
                <a:ea typeface="+mn-ea"/>
                <a:cs typeface="+mn-cs"/>
              </a:rPr>
              <a:t>，这个</a:t>
            </a:r>
            <a:r>
              <a:rPr lang="en-US" altLang="zh-CN" sz="1200" b="0" i="0" kern="1200" dirty="0" smtClean="0">
                <a:solidFill>
                  <a:schemeClr val="tx1"/>
                </a:solidFill>
                <a:effectLst/>
                <a:latin typeface="+mn-lt"/>
                <a:ea typeface="+mn-ea"/>
                <a:cs typeface="+mn-cs"/>
              </a:rPr>
              <a:t>jar</a:t>
            </a:r>
            <a:r>
              <a:rPr lang="zh-CN" altLang="en-US" sz="1200" b="0" i="0" kern="1200" dirty="0" smtClean="0">
                <a:solidFill>
                  <a:schemeClr val="tx1"/>
                </a:solidFill>
                <a:effectLst/>
                <a:latin typeface="+mn-lt"/>
                <a:ea typeface="+mn-ea"/>
                <a:cs typeface="+mn-cs"/>
              </a:rPr>
              <a:t>包就一个类；</a:t>
            </a:r>
          </a:p>
          <a:p>
            <a:r>
              <a:rPr lang="zh-CN" altLang="en-US" sz="1200" b="0" i="0" kern="1200" dirty="0" smtClean="0">
                <a:solidFill>
                  <a:schemeClr val="tx1"/>
                </a:solidFill>
                <a:effectLst/>
                <a:latin typeface="+mn-lt"/>
                <a:ea typeface="+mn-ea"/>
                <a:cs typeface="+mn-cs"/>
              </a:rPr>
              <a:t>最后一个，号称</a:t>
            </a:r>
            <a:r>
              <a:rPr lang="en-US" altLang="zh-CN" sz="1200" b="0" i="0" kern="1200" dirty="0" smtClean="0">
                <a:solidFill>
                  <a:schemeClr val="tx1"/>
                </a:solidFill>
                <a:effectLst/>
                <a:latin typeface="+mn-lt"/>
                <a:ea typeface="+mn-ea"/>
                <a:cs typeface="+mn-cs"/>
              </a:rPr>
              <a:t>Base64</a:t>
            </a:r>
            <a:r>
              <a:rPr lang="zh-CN" altLang="en-US" sz="1200" b="0" i="0" kern="1200" dirty="0" smtClean="0">
                <a:solidFill>
                  <a:schemeClr val="tx1"/>
                </a:solidFill>
                <a:effectLst/>
                <a:latin typeface="+mn-lt"/>
                <a:ea typeface="+mn-ea"/>
                <a:cs typeface="+mn-cs"/>
              </a:rPr>
              <a:t>编码速度最快的</a:t>
            </a:r>
            <a:r>
              <a:rPr lang="en-US" altLang="zh-CN" sz="1200" b="0" i="0" kern="1200" dirty="0" smtClean="0">
                <a:solidFill>
                  <a:schemeClr val="tx1"/>
                </a:solidFill>
                <a:effectLst/>
                <a:latin typeface="+mn-lt"/>
                <a:ea typeface="+mn-ea"/>
                <a:cs typeface="+mn-cs"/>
              </a:rPr>
              <a:t>MigBase64</a:t>
            </a:r>
            <a:r>
              <a:rPr lang="zh-CN" altLang="en-US" sz="1200" b="0" i="0" kern="1200" dirty="0" smtClean="0">
                <a:solidFill>
                  <a:schemeClr val="tx1"/>
                </a:solidFill>
                <a:effectLst/>
                <a:latin typeface="+mn-lt"/>
                <a:ea typeface="+mn-ea"/>
                <a:cs typeface="+mn-cs"/>
              </a:rPr>
              <a:t>，而且是</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年前的实现，到现在是否能保持这个称号，测一测便知道；</a:t>
            </a: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49</a:t>
            </a:fld>
            <a:endParaRPr lang="zh-CN" altLang="en-US"/>
          </a:p>
        </p:txBody>
      </p:sp>
    </p:spTree>
    <p:extLst>
      <p:ext uri="{BB962C8B-B14F-4D97-AF65-F5344CB8AC3E}">
        <p14:creationId xmlns="" xmlns:p14="http://schemas.microsoft.com/office/powerpoint/2010/main" val="3488547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我们都使用 </a:t>
            </a:r>
            <a:r>
              <a:rPr lang="en-US" altLang="zh-CN" smtClean="0"/>
              <a:t>Arrays.sort </a:t>
            </a:r>
            <a:r>
              <a:rPr lang="zh-CN" altLang="en-US" smtClean="0"/>
              <a:t>对对象和原始数组进行排序，以空间换取性能，没利用多核的运算。</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Java 8,</a:t>
            </a:r>
            <a:r>
              <a:rPr lang="zh-CN" altLang="en-US" smtClean="0"/>
              <a:t>有新的</a:t>
            </a:r>
            <a:r>
              <a:rPr lang="en-US" altLang="zh-CN" smtClean="0"/>
              <a:t>API</a:t>
            </a:r>
            <a:r>
              <a:rPr lang="zh-CN" altLang="en-US" smtClean="0"/>
              <a:t>引入了</a:t>
            </a:r>
            <a:r>
              <a:rPr lang="en-US" altLang="zh-CN" smtClean="0"/>
              <a:t>Array.parallelSort </a:t>
            </a:r>
            <a:r>
              <a:rPr lang="zh-CN" altLang="en-US" smtClean="0"/>
              <a:t>。 这是并行排序</a:t>
            </a:r>
            <a:r>
              <a:rPr lang="en-US" altLang="zh-CN" smtClean="0"/>
              <a:t/>
            </a:r>
            <a:br>
              <a:rPr lang="en-US" altLang="zh-CN" smtClean="0"/>
            </a:br>
            <a:r>
              <a:rPr lang="en-US" altLang="zh-CN" smtClean="0"/>
              <a:t>parallelSort</a:t>
            </a:r>
            <a:r>
              <a:rPr lang="zh-CN" altLang="en-US" smtClean="0"/>
              <a:t>使用 </a:t>
            </a:r>
            <a:r>
              <a:rPr lang="en-US" altLang="zh-CN" smtClean="0"/>
              <a:t>Fork / Join</a:t>
            </a:r>
            <a:r>
              <a:rPr lang="zh-CN" altLang="en-US" smtClean="0"/>
              <a:t>框架 （</a:t>
            </a:r>
            <a:r>
              <a:rPr lang="en-US" altLang="zh-CN" smtClean="0"/>
              <a:t>Java 7</a:t>
            </a:r>
            <a:r>
              <a:rPr lang="zh-CN" altLang="en-US" smtClean="0"/>
              <a:t>中引入）将排序的任务分配给多个线程的线程池。</a:t>
            </a:r>
            <a:r>
              <a:rPr lang="en-US" altLang="zh-CN" smtClean="0"/>
              <a:t>Fork / Join</a:t>
            </a:r>
            <a:r>
              <a:rPr lang="zh-CN" altLang="en-US" smtClean="0"/>
              <a:t>算法实现工作窃取</a:t>
            </a:r>
            <a:r>
              <a:rPr lang="en-US" altLang="zh-CN" smtClean="0"/>
              <a:t>,</a:t>
            </a:r>
            <a:r>
              <a:rPr lang="zh-CN" altLang="en-US" smtClean="0"/>
              <a:t>在一个空闲的线程可以窃取任务排队在另一个线程。</a:t>
            </a:r>
          </a:p>
          <a:p>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50</a:t>
            </a:fld>
            <a:endParaRPr lang="zh-CN" altLang="en-US"/>
          </a:p>
        </p:txBody>
      </p:sp>
    </p:spTree>
    <p:extLst>
      <p:ext uri="{BB962C8B-B14F-4D97-AF65-F5344CB8AC3E}">
        <p14:creationId xmlns="" xmlns:p14="http://schemas.microsoft.com/office/powerpoint/2010/main" val="2550591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Java 8</a:t>
            </a:r>
            <a:r>
              <a:rPr lang="zh-CN" altLang="en-US" sz="1200" b="0" i="0" kern="1200" dirty="0" smtClean="0">
                <a:solidFill>
                  <a:schemeClr val="tx1"/>
                </a:solidFill>
                <a:effectLst/>
                <a:latin typeface="+mn-lt"/>
                <a:ea typeface="+mn-ea"/>
                <a:cs typeface="+mn-cs"/>
              </a:rPr>
              <a:t>的一大亮点是引入</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表达式，使用它设计的代码会更加简洁。当开发者在编写</a:t>
            </a:r>
            <a:r>
              <a:rPr lang="en-US" altLang="zh-CN" sz="1200" b="0" i="0" kern="1200" dirty="0" smtClean="0">
                <a:solidFill>
                  <a:schemeClr val="tx1"/>
                </a:solidFill>
                <a:effectLst/>
                <a:latin typeface="+mn-lt"/>
                <a:ea typeface="+mn-ea"/>
                <a:cs typeface="+mn-cs"/>
              </a:rPr>
              <a:t>Lambda</a:t>
            </a:r>
            <a:endParaRPr lang="en-US" altLang="zh-CN" dirty="0" smtClean="0"/>
          </a:p>
          <a:p>
            <a:r>
              <a:rPr lang="en-US" altLang="zh-CN" dirty="0" smtClean="0"/>
              <a:t>Lambda</a:t>
            </a:r>
            <a:r>
              <a:rPr lang="zh-CN" altLang="en-US" dirty="0" smtClean="0"/>
              <a:t>表达式提供匿名函数编程</a:t>
            </a:r>
            <a:endParaRPr lang="en-US" altLang="zh-CN" dirty="0" smtClean="0"/>
          </a:p>
          <a:p>
            <a:r>
              <a:rPr lang="zh-CN" altLang="en-US" dirty="0" smtClean="0"/>
              <a:t>取代匿名类</a:t>
            </a:r>
            <a:endParaRPr lang="en-US" altLang="zh-CN" dirty="0" smtClean="0"/>
          </a:p>
          <a:p>
            <a:r>
              <a:rPr lang="zh-CN" altLang="en-US" dirty="0" smtClean="0"/>
              <a:t>提供更加函数式的编程方式</a:t>
            </a:r>
            <a:endParaRPr lang="en-US" altLang="zh-CN" dirty="0" smtClean="0"/>
          </a:p>
          <a:p>
            <a:r>
              <a:rPr lang="zh-CN" altLang="en-US" sz="1200" b="0" i="0" kern="1200" dirty="0" smtClean="0">
                <a:solidFill>
                  <a:schemeClr val="tx1"/>
                </a:solidFill>
                <a:effectLst/>
                <a:latin typeface="+mn-lt"/>
                <a:ea typeface="+mn-ea"/>
                <a:cs typeface="+mn-cs"/>
              </a:rPr>
              <a:t>包含三个部分</a:t>
            </a:r>
          </a:p>
          <a:p>
            <a:r>
              <a:rPr lang="zh-CN" altLang="en-US" sz="1200" b="0" i="0" kern="1200" dirty="0" smtClean="0">
                <a:solidFill>
                  <a:schemeClr val="tx1"/>
                </a:solidFill>
                <a:effectLst/>
                <a:latin typeface="+mn-lt"/>
                <a:ea typeface="+mn-ea"/>
                <a:cs typeface="+mn-cs"/>
              </a:rPr>
              <a:t>一个括号内用逗号分隔的形式参数，参数是函数式接口里面方法的参数</a:t>
            </a:r>
          </a:p>
          <a:p>
            <a:r>
              <a:rPr lang="zh-CN" altLang="en-US" sz="1200" b="0" i="0" kern="1200" dirty="0" smtClean="0">
                <a:solidFill>
                  <a:schemeClr val="tx1"/>
                </a:solidFill>
                <a:effectLst/>
                <a:latin typeface="+mn-lt"/>
                <a:ea typeface="+mn-ea"/>
                <a:cs typeface="+mn-cs"/>
              </a:rPr>
              <a:t>一个箭头符号：</a:t>
            </a:r>
            <a:r>
              <a:rPr lang="en-US" altLang="zh-CN" sz="1200" b="0" i="0" kern="1200" dirty="0" smtClean="0">
                <a:solidFill>
                  <a:schemeClr val="tx1"/>
                </a:solidFill>
                <a:effectLst/>
                <a:latin typeface="+mn-lt"/>
                <a:ea typeface="+mn-ea"/>
                <a:cs typeface="+mn-cs"/>
              </a:rPr>
              <a:t>-&gt;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方法体，可以是表达式和代码块，方法体函数式接口里面方法的实现，如果是代码块，则必须用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来包裹起来，且需要一个</a:t>
            </a:r>
            <a:r>
              <a:rPr lang="en-US" altLang="zh-CN" sz="1200" b="0" i="0" kern="1200" dirty="0" smtClean="0">
                <a:solidFill>
                  <a:schemeClr val="tx1"/>
                </a:solidFill>
                <a:effectLst/>
                <a:latin typeface="+mn-lt"/>
                <a:ea typeface="+mn-ea"/>
                <a:cs typeface="+mn-cs"/>
              </a:rPr>
              <a:t>return </a:t>
            </a:r>
            <a:r>
              <a:rPr lang="zh-CN" altLang="en-US" sz="1200" b="0" i="0" kern="1200" dirty="0" smtClean="0">
                <a:solidFill>
                  <a:schemeClr val="tx1"/>
                </a:solidFill>
                <a:effectLst/>
                <a:latin typeface="+mn-lt"/>
                <a:ea typeface="+mn-ea"/>
                <a:cs typeface="+mn-cs"/>
              </a:rPr>
              <a:t>返回值，但有个例外，若函数式接口里面方法返回值是</a:t>
            </a:r>
            <a:r>
              <a:rPr lang="en-US" altLang="zh-CN" sz="1200" b="0" i="0" kern="1200" dirty="0" smtClean="0">
                <a:solidFill>
                  <a:schemeClr val="tx1"/>
                </a:solidFill>
                <a:effectLst/>
                <a:latin typeface="+mn-lt"/>
                <a:ea typeface="+mn-ea"/>
                <a:cs typeface="+mn-cs"/>
              </a:rPr>
              <a:t>void</a:t>
            </a:r>
            <a:r>
              <a:rPr lang="zh-CN" altLang="en-US" sz="1200" b="0" i="0" kern="1200" dirty="0" smtClean="0">
                <a:solidFill>
                  <a:schemeClr val="tx1"/>
                </a:solidFill>
                <a:effectLst/>
                <a:latin typeface="+mn-lt"/>
                <a:ea typeface="+mn-ea"/>
                <a:cs typeface="+mn-cs"/>
              </a:rPr>
              <a:t>，则无需</a:t>
            </a:r>
            <a:r>
              <a:rPr lang="en-US" altLang="zh-CN"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10</a:t>
            </a:fld>
            <a:endParaRPr lang="zh-CN" altLang="en-US"/>
          </a:p>
        </p:txBody>
      </p:sp>
    </p:spTree>
    <p:extLst>
      <p:ext uri="{BB962C8B-B14F-4D97-AF65-F5344CB8AC3E}">
        <p14:creationId xmlns="" xmlns:p14="http://schemas.microsoft.com/office/powerpoint/2010/main" val="42323910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我们都使用 </a:t>
            </a:r>
            <a:r>
              <a:rPr lang="en-US" altLang="zh-CN" smtClean="0"/>
              <a:t>Arrays.sort </a:t>
            </a:r>
            <a:r>
              <a:rPr lang="zh-CN" altLang="en-US" smtClean="0"/>
              <a:t>对对象和原始数组进行排序，以空间换取性能，没利用多核的运算。</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Java 8,</a:t>
            </a:r>
            <a:r>
              <a:rPr lang="zh-CN" altLang="en-US" smtClean="0"/>
              <a:t>有新的</a:t>
            </a:r>
            <a:r>
              <a:rPr lang="en-US" altLang="zh-CN" smtClean="0"/>
              <a:t>API</a:t>
            </a:r>
            <a:r>
              <a:rPr lang="zh-CN" altLang="en-US" smtClean="0"/>
              <a:t>引入了</a:t>
            </a:r>
            <a:r>
              <a:rPr lang="en-US" altLang="zh-CN" smtClean="0"/>
              <a:t>Array.parallelSort </a:t>
            </a:r>
            <a:r>
              <a:rPr lang="zh-CN" altLang="en-US" smtClean="0"/>
              <a:t>。 这是并行排序</a:t>
            </a:r>
            <a:r>
              <a:rPr lang="en-US" altLang="zh-CN" smtClean="0"/>
              <a:t/>
            </a:r>
            <a:br>
              <a:rPr lang="en-US" altLang="zh-CN" smtClean="0"/>
            </a:br>
            <a:r>
              <a:rPr lang="en-US" altLang="zh-CN" smtClean="0"/>
              <a:t>parallelSort</a:t>
            </a:r>
            <a:r>
              <a:rPr lang="zh-CN" altLang="en-US" smtClean="0"/>
              <a:t>使用 </a:t>
            </a:r>
            <a:r>
              <a:rPr lang="en-US" altLang="zh-CN" smtClean="0"/>
              <a:t>Fork / Join</a:t>
            </a:r>
            <a:r>
              <a:rPr lang="zh-CN" altLang="en-US" smtClean="0"/>
              <a:t>框架 （</a:t>
            </a:r>
            <a:r>
              <a:rPr lang="en-US" altLang="zh-CN" smtClean="0"/>
              <a:t>Java 7</a:t>
            </a:r>
            <a:r>
              <a:rPr lang="zh-CN" altLang="en-US" smtClean="0"/>
              <a:t>中引入）将排序的任务分配给多个线程的线程池。</a:t>
            </a:r>
            <a:r>
              <a:rPr lang="en-US" altLang="zh-CN" smtClean="0"/>
              <a:t>Fork / Join</a:t>
            </a:r>
            <a:r>
              <a:rPr lang="zh-CN" altLang="en-US" smtClean="0"/>
              <a:t>算法实现工作窃取</a:t>
            </a:r>
            <a:r>
              <a:rPr lang="en-US" altLang="zh-CN" smtClean="0"/>
              <a:t>,</a:t>
            </a:r>
            <a:r>
              <a:rPr lang="zh-CN" altLang="en-US" smtClean="0"/>
              <a:t>在一个空闲的线程可以窃取任务排队在另一个线程。</a:t>
            </a:r>
          </a:p>
          <a:p>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51</a:t>
            </a:fld>
            <a:endParaRPr lang="zh-CN" altLang="en-US"/>
          </a:p>
        </p:txBody>
      </p:sp>
    </p:spTree>
    <p:extLst>
      <p:ext uri="{BB962C8B-B14F-4D97-AF65-F5344CB8AC3E}">
        <p14:creationId xmlns="" xmlns:p14="http://schemas.microsoft.com/office/powerpoint/2010/main" val="2550591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随着数组的数量增加，性能线性增加，数组数量太小，效果不明显，反而会更慢</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52</a:t>
            </a:fld>
            <a:endParaRPr lang="zh-CN" altLang="en-US"/>
          </a:p>
        </p:txBody>
      </p:sp>
    </p:spTree>
    <p:extLst>
      <p:ext uri="{BB962C8B-B14F-4D97-AF65-F5344CB8AC3E}">
        <p14:creationId xmlns="" xmlns:p14="http://schemas.microsoft.com/office/powerpoint/2010/main" val="37259413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我们都使用 </a:t>
            </a:r>
            <a:r>
              <a:rPr lang="en-US" altLang="zh-CN" smtClean="0"/>
              <a:t>Arrays.sort </a:t>
            </a:r>
            <a:r>
              <a:rPr lang="zh-CN" altLang="en-US" smtClean="0"/>
              <a:t>对对象和原始数组进行排序，以空间换取性能，没利用多核的运算。</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Java 8,</a:t>
            </a:r>
            <a:r>
              <a:rPr lang="zh-CN" altLang="en-US" smtClean="0"/>
              <a:t>有新的</a:t>
            </a:r>
            <a:r>
              <a:rPr lang="en-US" altLang="zh-CN" smtClean="0"/>
              <a:t>API</a:t>
            </a:r>
            <a:r>
              <a:rPr lang="zh-CN" altLang="en-US" smtClean="0"/>
              <a:t>引入了</a:t>
            </a:r>
            <a:r>
              <a:rPr lang="en-US" altLang="zh-CN" smtClean="0"/>
              <a:t>Array.parallelSort </a:t>
            </a:r>
            <a:r>
              <a:rPr lang="zh-CN" altLang="en-US" smtClean="0"/>
              <a:t>。 这是并行排序</a:t>
            </a:r>
            <a:r>
              <a:rPr lang="en-US" altLang="zh-CN" smtClean="0"/>
              <a:t/>
            </a:r>
            <a:br>
              <a:rPr lang="en-US" altLang="zh-CN" smtClean="0"/>
            </a:br>
            <a:r>
              <a:rPr lang="en-US" altLang="zh-CN" smtClean="0"/>
              <a:t>parallelSort</a:t>
            </a:r>
            <a:r>
              <a:rPr lang="zh-CN" altLang="en-US" smtClean="0"/>
              <a:t>使用 </a:t>
            </a:r>
            <a:r>
              <a:rPr lang="en-US" altLang="zh-CN" smtClean="0"/>
              <a:t>Fork / Join</a:t>
            </a:r>
            <a:r>
              <a:rPr lang="zh-CN" altLang="en-US" smtClean="0"/>
              <a:t>框架 （</a:t>
            </a:r>
            <a:r>
              <a:rPr lang="en-US" altLang="zh-CN" smtClean="0"/>
              <a:t>Java 7</a:t>
            </a:r>
            <a:r>
              <a:rPr lang="zh-CN" altLang="en-US" smtClean="0"/>
              <a:t>中引入）将排序的任务分配给多个线程的线程池。</a:t>
            </a:r>
            <a:r>
              <a:rPr lang="en-US" altLang="zh-CN" smtClean="0"/>
              <a:t>Fork / Join</a:t>
            </a:r>
            <a:r>
              <a:rPr lang="zh-CN" altLang="en-US" smtClean="0"/>
              <a:t>算法实现工作窃取</a:t>
            </a:r>
            <a:r>
              <a:rPr lang="en-US" altLang="zh-CN" smtClean="0"/>
              <a:t>,</a:t>
            </a:r>
            <a:r>
              <a:rPr lang="zh-CN" altLang="en-US" smtClean="0"/>
              <a:t>在一个空闲的线程可以窃取任务排队在另一个线程。</a:t>
            </a:r>
          </a:p>
          <a:p>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53</a:t>
            </a:fld>
            <a:endParaRPr lang="zh-CN" altLang="en-US"/>
          </a:p>
        </p:txBody>
      </p:sp>
    </p:spTree>
    <p:extLst>
      <p:ext uri="{BB962C8B-B14F-4D97-AF65-F5344CB8AC3E}">
        <p14:creationId xmlns="" xmlns:p14="http://schemas.microsoft.com/office/powerpoint/2010/main" val="25505911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我们都使用 </a:t>
            </a:r>
            <a:r>
              <a:rPr lang="en-US" altLang="zh-CN" smtClean="0"/>
              <a:t>Arrays.sort </a:t>
            </a:r>
            <a:r>
              <a:rPr lang="zh-CN" altLang="en-US" smtClean="0"/>
              <a:t>对对象和原始数组进行排序，以空间换取性能，没利用多核的运算。</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Java 8,</a:t>
            </a:r>
            <a:r>
              <a:rPr lang="zh-CN" altLang="en-US" smtClean="0"/>
              <a:t>有新的</a:t>
            </a:r>
            <a:r>
              <a:rPr lang="en-US" altLang="zh-CN" smtClean="0"/>
              <a:t>API</a:t>
            </a:r>
            <a:r>
              <a:rPr lang="zh-CN" altLang="en-US" smtClean="0"/>
              <a:t>引入了</a:t>
            </a:r>
            <a:r>
              <a:rPr lang="en-US" altLang="zh-CN" smtClean="0"/>
              <a:t>Array.parallelSort </a:t>
            </a:r>
            <a:r>
              <a:rPr lang="zh-CN" altLang="en-US" smtClean="0"/>
              <a:t>。 这是并行排序</a:t>
            </a:r>
            <a:r>
              <a:rPr lang="en-US" altLang="zh-CN" smtClean="0"/>
              <a:t/>
            </a:r>
            <a:br>
              <a:rPr lang="en-US" altLang="zh-CN" smtClean="0"/>
            </a:br>
            <a:r>
              <a:rPr lang="en-US" altLang="zh-CN" smtClean="0"/>
              <a:t>parallelSort</a:t>
            </a:r>
            <a:r>
              <a:rPr lang="zh-CN" altLang="en-US" smtClean="0"/>
              <a:t>使用 </a:t>
            </a:r>
            <a:r>
              <a:rPr lang="en-US" altLang="zh-CN" smtClean="0"/>
              <a:t>Fork / Join</a:t>
            </a:r>
            <a:r>
              <a:rPr lang="zh-CN" altLang="en-US" smtClean="0"/>
              <a:t>框架 （</a:t>
            </a:r>
            <a:r>
              <a:rPr lang="en-US" altLang="zh-CN" smtClean="0"/>
              <a:t>Java 7</a:t>
            </a:r>
            <a:r>
              <a:rPr lang="zh-CN" altLang="en-US" smtClean="0"/>
              <a:t>中引入）将排序的任务分配给多个线程的线程池。</a:t>
            </a:r>
            <a:r>
              <a:rPr lang="en-US" altLang="zh-CN" smtClean="0"/>
              <a:t>Fork / Join</a:t>
            </a:r>
            <a:r>
              <a:rPr lang="zh-CN" altLang="en-US" smtClean="0"/>
              <a:t>算法实现工作窃取</a:t>
            </a:r>
            <a:r>
              <a:rPr lang="en-US" altLang="zh-CN" smtClean="0"/>
              <a:t>,</a:t>
            </a:r>
            <a:r>
              <a:rPr lang="zh-CN" altLang="en-US" smtClean="0"/>
              <a:t>在一个空闲的线程可以窃取任务排队在另一个线程。</a:t>
            </a:r>
          </a:p>
          <a:p>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54</a:t>
            </a:fld>
            <a:endParaRPr lang="zh-CN" altLang="en-US"/>
          </a:p>
        </p:txBody>
      </p:sp>
    </p:spTree>
    <p:extLst>
      <p:ext uri="{BB962C8B-B14F-4D97-AF65-F5344CB8AC3E}">
        <p14:creationId xmlns="" xmlns:p14="http://schemas.microsoft.com/office/powerpoint/2010/main" val="25505911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我们都使用 </a:t>
            </a:r>
            <a:r>
              <a:rPr lang="en-US" altLang="zh-CN" smtClean="0"/>
              <a:t>Arrays.sort </a:t>
            </a:r>
            <a:r>
              <a:rPr lang="zh-CN" altLang="en-US" smtClean="0"/>
              <a:t>对对象和原始数组进行排序，以空间换取性能，没利用多核的运算。</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Java 8,</a:t>
            </a:r>
            <a:r>
              <a:rPr lang="zh-CN" altLang="en-US" smtClean="0"/>
              <a:t>有新的</a:t>
            </a:r>
            <a:r>
              <a:rPr lang="en-US" altLang="zh-CN" smtClean="0"/>
              <a:t>API</a:t>
            </a:r>
            <a:r>
              <a:rPr lang="zh-CN" altLang="en-US" smtClean="0"/>
              <a:t>引入了</a:t>
            </a:r>
            <a:r>
              <a:rPr lang="en-US" altLang="zh-CN" smtClean="0"/>
              <a:t>Array.parallelSort </a:t>
            </a:r>
            <a:r>
              <a:rPr lang="zh-CN" altLang="en-US" smtClean="0"/>
              <a:t>。 这是并行排序</a:t>
            </a:r>
            <a:r>
              <a:rPr lang="en-US" altLang="zh-CN" smtClean="0"/>
              <a:t/>
            </a:r>
            <a:br>
              <a:rPr lang="en-US" altLang="zh-CN" smtClean="0"/>
            </a:br>
            <a:r>
              <a:rPr lang="en-US" altLang="zh-CN" smtClean="0"/>
              <a:t>parallelSort</a:t>
            </a:r>
            <a:r>
              <a:rPr lang="zh-CN" altLang="en-US" smtClean="0"/>
              <a:t>使用 </a:t>
            </a:r>
            <a:r>
              <a:rPr lang="en-US" altLang="zh-CN" smtClean="0"/>
              <a:t>Fork / Join</a:t>
            </a:r>
            <a:r>
              <a:rPr lang="zh-CN" altLang="en-US" smtClean="0"/>
              <a:t>框架 （</a:t>
            </a:r>
            <a:r>
              <a:rPr lang="en-US" altLang="zh-CN" smtClean="0"/>
              <a:t>Java 7</a:t>
            </a:r>
            <a:r>
              <a:rPr lang="zh-CN" altLang="en-US" smtClean="0"/>
              <a:t>中引入）将排序的任务分配给多个线程的线程池。</a:t>
            </a:r>
            <a:r>
              <a:rPr lang="en-US" altLang="zh-CN" smtClean="0"/>
              <a:t>Fork / Join</a:t>
            </a:r>
            <a:r>
              <a:rPr lang="zh-CN" altLang="en-US" smtClean="0"/>
              <a:t>算法实现工作窃取</a:t>
            </a:r>
            <a:r>
              <a:rPr lang="en-US" altLang="zh-CN" smtClean="0"/>
              <a:t>,</a:t>
            </a:r>
            <a:r>
              <a:rPr lang="zh-CN" altLang="en-US" smtClean="0"/>
              <a:t>在一个空闲的线程可以窃取任务排队在另一个线程。</a:t>
            </a:r>
          </a:p>
          <a:p>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55</a:t>
            </a:fld>
            <a:endParaRPr lang="zh-CN" altLang="en-US"/>
          </a:p>
        </p:txBody>
      </p:sp>
    </p:spTree>
    <p:extLst>
      <p:ext uri="{BB962C8B-B14F-4D97-AF65-F5344CB8AC3E}">
        <p14:creationId xmlns="" xmlns:p14="http://schemas.microsoft.com/office/powerpoint/2010/main" val="25505911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Jdeps</a:t>
            </a:r>
            <a:r>
              <a:rPr lang="zh-CN" altLang="en-US" smtClean="0"/>
              <a:t>是一个功能强大的命令行工具，它可以帮我们</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56</a:t>
            </a:fld>
            <a:endParaRPr lang="zh-CN" altLang="en-US"/>
          </a:p>
        </p:txBody>
      </p:sp>
    </p:spTree>
    <p:extLst>
      <p:ext uri="{BB962C8B-B14F-4D97-AF65-F5344CB8AC3E}">
        <p14:creationId xmlns="" xmlns:p14="http://schemas.microsoft.com/office/powerpoint/2010/main" val="28777480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作为例子，让我们看看现在很流行的</a:t>
            </a:r>
            <a:r>
              <a:rPr lang="en-US" altLang="zh-CN" sz="1200" b="0" i="0" kern="1200" smtClean="0">
                <a:solidFill>
                  <a:schemeClr val="tx1"/>
                </a:solidFill>
                <a:effectLst/>
                <a:latin typeface="+mn-lt"/>
                <a:ea typeface="+mn-ea"/>
                <a:cs typeface="+mn-cs"/>
              </a:rPr>
              <a:t>Spring</a:t>
            </a:r>
            <a:r>
              <a:rPr lang="zh-CN" altLang="en-US" sz="1200" b="0" i="0" kern="1200" smtClean="0">
                <a:solidFill>
                  <a:schemeClr val="tx1"/>
                </a:solidFill>
                <a:effectLst/>
                <a:latin typeface="+mn-lt"/>
                <a:ea typeface="+mn-ea"/>
                <a:cs typeface="+mn-cs"/>
              </a:rPr>
              <a:t>框架的库的依赖关系报告。为了让报告短一些，我们只分析一个</a:t>
            </a:r>
            <a:r>
              <a:rPr lang="en-US" altLang="zh-CN" sz="1200" b="0" i="0" kern="1200" smtClean="0">
                <a:solidFill>
                  <a:schemeClr val="tx1"/>
                </a:solidFill>
                <a:effectLst/>
                <a:latin typeface="+mn-lt"/>
                <a:ea typeface="+mn-ea"/>
                <a:cs typeface="+mn-cs"/>
              </a:rPr>
              <a:t>jar:</a:t>
            </a:r>
            <a:r>
              <a:rPr lang="en-US" altLang="zh-CN" sz="1200" b="1" i="0" kern="1200" smtClean="0">
                <a:solidFill>
                  <a:schemeClr val="tx1"/>
                </a:solidFill>
                <a:effectLst/>
                <a:latin typeface="+mn-lt"/>
                <a:ea typeface="+mn-ea"/>
                <a:cs typeface="+mn-cs"/>
              </a:rPr>
              <a:t> org.springframework.core-3.0.5.RELEASE.jar</a:t>
            </a:r>
            <a:r>
              <a:rPr lang="en-US" altLang="zh-CN" sz="1200" b="0" i="0" kern="1200" smtClean="0">
                <a:solidFill>
                  <a:schemeClr val="tx1"/>
                </a:solidFill>
                <a:effectLst/>
                <a:latin typeface="+mn-lt"/>
                <a:ea typeface="+mn-ea"/>
                <a:cs typeface="+mn-cs"/>
              </a:rPr>
              <a:t>.</a:t>
            </a:r>
          </a:p>
          <a:p>
            <a:r>
              <a:rPr lang="zh-CN" altLang="en-US" sz="1200" b="0" i="0" kern="1200" smtClean="0">
                <a:solidFill>
                  <a:schemeClr val="tx1"/>
                </a:solidFill>
                <a:effectLst/>
                <a:latin typeface="+mn-lt"/>
                <a:ea typeface="+mn-ea"/>
                <a:cs typeface="+mn-cs"/>
              </a:rPr>
              <a:t>这个命令输出内容很多，我们只看其中的一部分，这些依赖关系根绝包来分组，如果依赖关系在</a:t>
            </a:r>
            <a:r>
              <a:rPr lang="en-US" altLang="zh-CN" sz="1200" b="0" i="0" kern="1200" smtClean="0">
                <a:solidFill>
                  <a:schemeClr val="tx1"/>
                </a:solidFill>
                <a:effectLst/>
                <a:latin typeface="+mn-lt"/>
                <a:ea typeface="+mn-ea"/>
                <a:cs typeface="+mn-cs"/>
              </a:rPr>
              <a:t>classpath</a:t>
            </a:r>
            <a:r>
              <a:rPr lang="zh-CN" altLang="en-US" sz="1200" b="0" i="0" kern="1200" smtClean="0">
                <a:solidFill>
                  <a:schemeClr val="tx1"/>
                </a:solidFill>
                <a:effectLst/>
                <a:latin typeface="+mn-lt"/>
                <a:ea typeface="+mn-ea"/>
                <a:cs typeface="+mn-cs"/>
              </a:rPr>
              <a:t>里找不到，就会显示</a:t>
            </a:r>
            <a:r>
              <a:rPr lang="en-US" altLang="zh-CN" sz="1200" b="0" i="0" kern="1200" smtClean="0">
                <a:solidFill>
                  <a:schemeClr val="tx1"/>
                </a:solidFill>
                <a:effectLst/>
                <a:latin typeface="+mn-lt"/>
                <a:ea typeface="+mn-ea"/>
                <a:cs typeface="+mn-cs"/>
              </a:rPr>
              <a:t>not found.</a:t>
            </a:r>
          </a:p>
          <a:p>
            <a:r>
              <a:rPr lang="zh-CN" altLang="en-US" sz="1200" b="0" i="0" kern="1200" smtClean="0">
                <a:solidFill>
                  <a:schemeClr val="tx1"/>
                </a:solidFill>
                <a:effectLst/>
                <a:latin typeface="+mn-lt"/>
                <a:ea typeface="+mn-ea"/>
                <a:cs typeface="+mn-cs"/>
              </a:rPr>
              <a:t>这里是</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57</a:t>
            </a:fld>
            <a:endParaRPr lang="zh-CN" altLang="en-US"/>
          </a:p>
        </p:txBody>
      </p:sp>
    </p:spTree>
    <p:extLst>
      <p:ext uri="{BB962C8B-B14F-4D97-AF65-F5344CB8AC3E}">
        <p14:creationId xmlns="" xmlns:p14="http://schemas.microsoft.com/office/powerpoint/2010/main" val="8102263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很多开发者都在其系统中见过“</a:t>
            </a:r>
            <a:r>
              <a:rPr lang="en-US" altLang="zh-CN" sz="1200" b="0" i="0" kern="1200" smtClean="0">
                <a:solidFill>
                  <a:schemeClr val="tx1"/>
                </a:solidFill>
                <a:effectLst/>
                <a:latin typeface="+mn-lt"/>
                <a:ea typeface="+mn-ea"/>
                <a:cs typeface="+mn-cs"/>
              </a:rPr>
              <a:t>java.lang.OutOfMemoryError: PermGen space”</a:t>
            </a:r>
            <a:r>
              <a:rPr lang="zh-CN" altLang="en-US" sz="1200" b="0" i="0" kern="1200" smtClean="0">
                <a:solidFill>
                  <a:schemeClr val="tx1"/>
                </a:solidFill>
                <a:effectLst/>
                <a:latin typeface="+mn-lt"/>
                <a:ea typeface="+mn-ea"/>
                <a:cs typeface="+mn-cs"/>
              </a:rPr>
              <a:t>这一问题。这往往是由类加载器相关的内存泄漏以及新类加载器的创建导致的，通常出现于代码热部署时。相对于正式产品，该问题在开发机上出现的频率更高，在产品中最常见的“问题”是默认值太低了。常用的解决方法是将其设置为</a:t>
            </a:r>
            <a:r>
              <a:rPr lang="en-US" altLang="zh-CN" sz="1200" b="0" i="0" kern="1200" smtClean="0">
                <a:solidFill>
                  <a:schemeClr val="tx1"/>
                </a:solidFill>
                <a:effectLst/>
                <a:latin typeface="+mn-lt"/>
                <a:ea typeface="+mn-ea"/>
                <a:cs typeface="+mn-cs"/>
              </a:rPr>
              <a:t>256MB</a:t>
            </a:r>
            <a:r>
              <a:rPr lang="zh-CN" altLang="en-US" sz="1200" b="0" i="0" kern="1200" smtClean="0">
                <a:solidFill>
                  <a:schemeClr val="tx1"/>
                </a:solidFill>
                <a:effectLst/>
                <a:latin typeface="+mn-lt"/>
                <a:ea typeface="+mn-ea"/>
                <a:cs typeface="+mn-cs"/>
              </a:rPr>
              <a:t>或更高。</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PermGen space</a:t>
            </a:r>
            <a:r>
              <a:rPr lang="zh-CN" altLang="en-US" sz="1200" b="0" i="0" kern="1200" smtClean="0">
                <a:solidFill>
                  <a:schemeClr val="tx1"/>
                </a:solidFill>
                <a:effectLst/>
                <a:latin typeface="+mn-lt"/>
                <a:ea typeface="+mn-ea"/>
                <a:cs typeface="+mn-cs"/>
              </a:rPr>
              <a:t>的全称是</a:t>
            </a:r>
            <a:r>
              <a:rPr lang="en-US" altLang="zh-CN" sz="1200" b="0" i="0" kern="1200" smtClean="0">
                <a:solidFill>
                  <a:schemeClr val="tx1"/>
                </a:solidFill>
                <a:effectLst/>
                <a:latin typeface="+mn-lt"/>
                <a:ea typeface="+mn-ea"/>
                <a:cs typeface="+mn-cs"/>
              </a:rPr>
              <a:t>Permanent Generation space,</a:t>
            </a:r>
            <a:r>
              <a:rPr lang="zh-CN" altLang="en-US" sz="1200" b="0" i="0" kern="1200" smtClean="0">
                <a:solidFill>
                  <a:schemeClr val="tx1"/>
                </a:solidFill>
                <a:effectLst/>
                <a:latin typeface="+mn-lt"/>
                <a:ea typeface="+mn-ea"/>
                <a:cs typeface="+mn-cs"/>
              </a:rPr>
              <a:t>是指内存的永久保存区域，说说为什么会内存益出：这一部分用于存放</a:t>
            </a:r>
            <a:r>
              <a:rPr lang="en-US" altLang="zh-CN" sz="1200" b="0" i="0" kern="1200" smtClean="0">
                <a:solidFill>
                  <a:schemeClr val="tx1"/>
                </a:solidFill>
                <a:effectLst/>
                <a:latin typeface="+mn-lt"/>
                <a:ea typeface="+mn-ea"/>
                <a:cs typeface="+mn-cs"/>
              </a:rPr>
              <a:t>Class</a:t>
            </a:r>
            <a:r>
              <a:rPr lang="zh-CN" altLang="en-US" sz="1200" b="0" i="0" kern="1200" smtClean="0">
                <a:solidFill>
                  <a:schemeClr val="tx1"/>
                </a:solidFill>
                <a:effectLst/>
                <a:latin typeface="+mn-lt"/>
                <a:ea typeface="+mn-ea"/>
                <a:cs typeface="+mn-cs"/>
              </a:rPr>
              <a:t>和</a:t>
            </a:r>
            <a:r>
              <a:rPr lang="en-US" altLang="zh-CN" sz="1200" b="0" i="0" kern="1200" smtClean="0">
                <a:solidFill>
                  <a:schemeClr val="tx1"/>
                </a:solidFill>
                <a:effectLst/>
                <a:latin typeface="+mn-lt"/>
                <a:ea typeface="+mn-ea"/>
                <a:cs typeface="+mn-cs"/>
              </a:rPr>
              <a:t>Meta</a:t>
            </a:r>
            <a:r>
              <a:rPr lang="zh-CN" altLang="en-US" sz="1200" b="0" i="0" kern="1200" smtClean="0">
                <a:solidFill>
                  <a:schemeClr val="tx1"/>
                </a:solidFill>
                <a:effectLst/>
                <a:latin typeface="+mn-lt"/>
                <a:ea typeface="+mn-ea"/>
                <a:cs typeface="+mn-cs"/>
              </a:rPr>
              <a:t>的信息</a:t>
            </a:r>
            <a:r>
              <a:rPr lang="en-US" altLang="zh-CN" sz="1200" b="0" i="0" kern="1200" smtClean="0">
                <a:solidFill>
                  <a:schemeClr val="tx1"/>
                </a:solidFill>
                <a:effectLst/>
                <a:latin typeface="+mn-lt"/>
                <a:ea typeface="+mn-ea"/>
                <a:cs typeface="+mn-cs"/>
              </a:rPr>
              <a:t>,Class</a:t>
            </a:r>
            <a:r>
              <a:rPr lang="zh-CN" altLang="en-US" sz="1200" b="0" i="0" kern="1200" smtClean="0">
                <a:solidFill>
                  <a:schemeClr val="tx1"/>
                </a:solidFill>
                <a:effectLst/>
                <a:latin typeface="+mn-lt"/>
                <a:ea typeface="+mn-ea"/>
                <a:cs typeface="+mn-cs"/>
              </a:rPr>
              <a:t>在被 </a:t>
            </a:r>
            <a:r>
              <a:rPr lang="en-US" altLang="zh-CN" sz="1200" b="0" i="0" kern="1200" smtClean="0">
                <a:solidFill>
                  <a:schemeClr val="tx1"/>
                </a:solidFill>
                <a:effectLst/>
                <a:latin typeface="+mn-lt"/>
                <a:ea typeface="+mn-ea"/>
                <a:cs typeface="+mn-cs"/>
              </a:rPr>
              <a:t>Load</a:t>
            </a:r>
            <a:r>
              <a:rPr lang="zh-CN" altLang="en-US" sz="1200" b="0" i="0" kern="1200" smtClean="0">
                <a:solidFill>
                  <a:schemeClr val="tx1"/>
                </a:solidFill>
                <a:effectLst/>
                <a:latin typeface="+mn-lt"/>
                <a:ea typeface="+mn-ea"/>
                <a:cs typeface="+mn-cs"/>
              </a:rPr>
              <a:t>的时候被放入</a:t>
            </a:r>
            <a:r>
              <a:rPr lang="en-US" altLang="zh-CN" sz="1200" b="0" i="0" kern="1200" smtClean="0">
                <a:solidFill>
                  <a:schemeClr val="tx1"/>
                </a:solidFill>
                <a:effectLst/>
                <a:latin typeface="+mn-lt"/>
                <a:ea typeface="+mn-ea"/>
                <a:cs typeface="+mn-cs"/>
              </a:rPr>
              <a:t>PermGen space</a:t>
            </a:r>
            <a:r>
              <a:rPr lang="zh-CN" altLang="en-US" sz="1200" b="0" i="0" kern="1200" smtClean="0">
                <a:solidFill>
                  <a:schemeClr val="tx1"/>
                </a:solidFill>
                <a:effectLst/>
                <a:latin typeface="+mn-lt"/>
                <a:ea typeface="+mn-ea"/>
                <a:cs typeface="+mn-cs"/>
              </a:rPr>
              <a:t>区域，它和和存放</a:t>
            </a:r>
            <a:r>
              <a:rPr lang="en-US" altLang="zh-CN" sz="1200" b="0" i="0" kern="1200" smtClean="0">
                <a:solidFill>
                  <a:schemeClr val="tx1"/>
                </a:solidFill>
                <a:effectLst/>
                <a:latin typeface="+mn-lt"/>
                <a:ea typeface="+mn-ea"/>
                <a:cs typeface="+mn-cs"/>
              </a:rPr>
              <a:t>Instance</a:t>
            </a:r>
            <a:r>
              <a:rPr lang="zh-CN" altLang="en-US" sz="1200" b="0" i="0" kern="1200" smtClean="0">
                <a:solidFill>
                  <a:schemeClr val="tx1"/>
                </a:solidFill>
                <a:effectLst/>
                <a:latin typeface="+mn-lt"/>
                <a:ea typeface="+mn-ea"/>
                <a:cs typeface="+mn-cs"/>
              </a:rPr>
              <a:t>的</a:t>
            </a:r>
            <a:r>
              <a:rPr lang="en-US" altLang="zh-CN" sz="1200" b="0" i="0" kern="1200" smtClean="0">
                <a:solidFill>
                  <a:schemeClr val="tx1"/>
                </a:solidFill>
                <a:effectLst/>
                <a:latin typeface="+mn-lt"/>
                <a:ea typeface="+mn-ea"/>
                <a:cs typeface="+mn-cs"/>
              </a:rPr>
              <a:t>Heap</a:t>
            </a:r>
            <a:r>
              <a:rPr lang="zh-CN" altLang="en-US" sz="1200" b="0" i="0" kern="1200" smtClean="0">
                <a:solidFill>
                  <a:schemeClr val="tx1"/>
                </a:solidFill>
                <a:effectLst/>
                <a:latin typeface="+mn-lt"/>
                <a:ea typeface="+mn-ea"/>
                <a:cs typeface="+mn-cs"/>
              </a:rPr>
              <a:t>区域不同</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所以如果你的</a:t>
            </a:r>
            <a:r>
              <a:rPr lang="en-US" altLang="zh-CN" sz="1200" b="0" i="0" kern="1200" smtClean="0">
                <a:solidFill>
                  <a:schemeClr val="tx1"/>
                </a:solidFill>
                <a:effectLst/>
                <a:latin typeface="+mn-lt"/>
                <a:ea typeface="+mn-ea"/>
                <a:cs typeface="+mn-cs"/>
              </a:rPr>
              <a:t>APP</a:t>
            </a:r>
            <a:r>
              <a:rPr lang="zh-CN" altLang="en-US" sz="1200" b="0" i="0" kern="1200" smtClean="0">
                <a:solidFill>
                  <a:schemeClr val="tx1"/>
                </a:solidFill>
                <a:effectLst/>
                <a:latin typeface="+mn-lt"/>
                <a:ea typeface="+mn-ea"/>
                <a:cs typeface="+mn-cs"/>
              </a:rPr>
              <a:t>会</a:t>
            </a:r>
            <a:r>
              <a:rPr lang="en-US" altLang="zh-CN" sz="1200" b="0" i="0" kern="1200" smtClean="0">
                <a:solidFill>
                  <a:schemeClr val="tx1"/>
                </a:solidFill>
                <a:effectLst/>
                <a:latin typeface="+mn-lt"/>
                <a:ea typeface="+mn-ea"/>
                <a:cs typeface="+mn-cs"/>
              </a:rPr>
              <a:t>LOAD</a:t>
            </a:r>
            <a:r>
              <a:rPr lang="zh-CN" altLang="en-US" sz="1200" b="0" i="0" kern="1200" smtClean="0">
                <a:solidFill>
                  <a:schemeClr val="tx1"/>
                </a:solidFill>
                <a:effectLst/>
                <a:latin typeface="+mn-lt"/>
                <a:ea typeface="+mn-ea"/>
                <a:cs typeface="+mn-cs"/>
              </a:rPr>
              <a:t>很多</a:t>
            </a:r>
            <a:r>
              <a:rPr lang="en-US" altLang="zh-CN" sz="1200" b="0" i="0" kern="1200" smtClean="0">
                <a:solidFill>
                  <a:schemeClr val="tx1"/>
                </a:solidFill>
                <a:effectLst/>
                <a:latin typeface="+mn-lt"/>
                <a:ea typeface="+mn-ea"/>
                <a:cs typeface="+mn-cs"/>
              </a:rPr>
              <a:t>CLASS</a:t>
            </a:r>
            <a:r>
              <a:rPr lang="zh-CN" altLang="en-US" sz="1200" b="0" i="0" kern="1200" smtClean="0">
                <a:solidFill>
                  <a:schemeClr val="tx1"/>
                </a:solidFill>
                <a:effectLst/>
                <a:latin typeface="+mn-lt"/>
                <a:ea typeface="+mn-ea"/>
                <a:cs typeface="+mn-cs"/>
              </a:rPr>
              <a:t>的话</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就很可能出现</a:t>
            </a:r>
            <a:r>
              <a:rPr lang="en-US" altLang="zh-CN" sz="1200" b="0" i="0" kern="1200" smtClean="0">
                <a:solidFill>
                  <a:schemeClr val="tx1"/>
                </a:solidFill>
                <a:effectLst/>
                <a:latin typeface="+mn-lt"/>
                <a:ea typeface="+mn-ea"/>
                <a:cs typeface="+mn-cs"/>
              </a:rPr>
              <a:t>PermGen space</a:t>
            </a:r>
            <a:r>
              <a:rPr lang="zh-CN" altLang="en-US" sz="1200" b="0" i="0" kern="1200" smtClean="0">
                <a:solidFill>
                  <a:schemeClr val="tx1"/>
                </a:solidFill>
                <a:effectLst/>
                <a:latin typeface="+mn-lt"/>
                <a:ea typeface="+mn-ea"/>
                <a:cs typeface="+mn-cs"/>
              </a:rPr>
              <a:t>错误。这种错误常见在</a:t>
            </a:r>
            <a:r>
              <a:rPr lang="en-US" altLang="zh-CN" sz="1200" b="0" i="0" kern="1200" smtClean="0">
                <a:solidFill>
                  <a:schemeClr val="tx1"/>
                </a:solidFill>
                <a:effectLst/>
                <a:latin typeface="+mn-lt"/>
                <a:ea typeface="+mn-ea"/>
                <a:cs typeface="+mn-cs"/>
              </a:rPr>
              <a:t>web</a:t>
            </a:r>
            <a:r>
              <a:rPr lang="zh-CN" altLang="en-US" sz="1200" b="0" i="0" kern="1200" smtClean="0">
                <a:solidFill>
                  <a:schemeClr val="tx1"/>
                </a:solidFill>
                <a:effectLst/>
                <a:latin typeface="+mn-lt"/>
                <a:ea typeface="+mn-ea"/>
                <a:cs typeface="+mn-cs"/>
              </a:rPr>
              <a:t>服务器对</a:t>
            </a:r>
            <a:r>
              <a:rPr lang="en-US" altLang="zh-CN" sz="1200" b="0" i="0" kern="1200" smtClean="0">
                <a:solidFill>
                  <a:schemeClr val="tx1"/>
                </a:solidFill>
                <a:effectLst/>
                <a:latin typeface="+mn-lt"/>
                <a:ea typeface="+mn-ea"/>
                <a:cs typeface="+mn-cs"/>
              </a:rPr>
              <a:t>JSP</a:t>
            </a:r>
            <a:r>
              <a:rPr lang="zh-CN" altLang="en-US" sz="1200" b="0" i="0" kern="1200" smtClean="0">
                <a:solidFill>
                  <a:schemeClr val="tx1"/>
                </a:solidFill>
                <a:effectLst/>
                <a:latin typeface="+mn-lt"/>
                <a:ea typeface="+mn-ea"/>
                <a:cs typeface="+mn-cs"/>
              </a:rPr>
              <a:t>进行</a:t>
            </a:r>
            <a:r>
              <a:rPr lang="en-US" altLang="zh-CN" sz="1200" b="0" i="0" kern="1200" smtClean="0">
                <a:solidFill>
                  <a:schemeClr val="tx1"/>
                </a:solidFill>
                <a:effectLst/>
                <a:latin typeface="+mn-lt"/>
                <a:ea typeface="+mn-ea"/>
                <a:cs typeface="+mn-cs"/>
              </a:rPr>
              <a:t>pre compile</a:t>
            </a:r>
            <a:r>
              <a:rPr lang="zh-CN" altLang="en-US" sz="1200" b="0" i="0" kern="1200" smtClean="0">
                <a:solidFill>
                  <a:schemeClr val="tx1"/>
                </a:solidFill>
                <a:effectLst/>
                <a:latin typeface="+mn-lt"/>
                <a:ea typeface="+mn-ea"/>
                <a:cs typeface="+mn-cs"/>
              </a:rPr>
              <a:t>的时候。</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之前不管是不是需要，</a:t>
            </a:r>
            <a:r>
              <a:rPr lang="en-US" altLang="zh-CN" sz="1200" b="0" i="0" kern="1200" smtClean="0">
                <a:solidFill>
                  <a:schemeClr val="tx1"/>
                </a:solidFill>
                <a:effectLst/>
                <a:latin typeface="+mn-lt"/>
                <a:ea typeface="+mn-ea"/>
                <a:cs typeface="+mn-cs"/>
              </a:rPr>
              <a:t>JVM</a:t>
            </a:r>
            <a:r>
              <a:rPr lang="zh-CN" altLang="en-US" sz="1200" b="0" i="0" kern="1200" smtClean="0">
                <a:solidFill>
                  <a:schemeClr val="tx1"/>
                </a:solidFill>
                <a:effectLst/>
                <a:latin typeface="+mn-lt"/>
                <a:ea typeface="+mn-ea"/>
                <a:cs typeface="+mn-cs"/>
              </a:rPr>
              <a:t>都会吃掉那块空间</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如果设置得太小，</a:t>
            </a:r>
            <a:r>
              <a:rPr lang="en-US" altLang="zh-CN" sz="1200" b="0" i="0" kern="1200" smtClean="0">
                <a:solidFill>
                  <a:schemeClr val="tx1"/>
                </a:solidFill>
                <a:effectLst/>
                <a:latin typeface="+mn-lt"/>
                <a:ea typeface="+mn-ea"/>
                <a:cs typeface="+mn-cs"/>
              </a:rPr>
              <a:t>JVM</a:t>
            </a:r>
            <a:r>
              <a:rPr lang="zh-CN" altLang="en-US" sz="1200" b="0" i="0" kern="1200" smtClean="0">
                <a:solidFill>
                  <a:schemeClr val="tx1"/>
                </a:solidFill>
                <a:effectLst/>
                <a:latin typeface="+mn-lt"/>
                <a:ea typeface="+mn-ea"/>
                <a:cs typeface="+mn-cs"/>
              </a:rPr>
              <a:t>会死掉；如果设置得太大，这块内存就被</a:t>
            </a:r>
            <a:r>
              <a:rPr lang="en-US" altLang="zh-CN" sz="1200" b="0" i="0" kern="1200" smtClean="0">
                <a:solidFill>
                  <a:schemeClr val="tx1"/>
                </a:solidFill>
                <a:effectLst/>
                <a:latin typeface="+mn-lt"/>
                <a:ea typeface="+mn-ea"/>
                <a:cs typeface="+mn-cs"/>
              </a:rPr>
              <a:t>JVM</a:t>
            </a:r>
            <a:r>
              <a:rPr lang="zh-CN" altLang="en-US" sz="1200" b="0" i="0" kern="1200" smtClean="0">
                <a:solidFill>
                  <a:schemeClr val="tx1"/>
                </a:solidFill>
                <a:effectLst/>
                <a:latin typeface="+mn-lt"/>
                <a:ea typeface="+mn-ea"/>
                <a:cs typeface="+mn-cs"/>
              </a:rPr>
              <a:t>浪费了。理论上说，现在你完全可以不关注这个，因为</a:t>
            </a:r>
            <a:r>
              <a:rPr lang="en-US" altLang="zh-CN" sz="1200" b="0" i="0" kern="1200" smtClean="0">
                <a:solidFill>
                  <a:schemeClr val="tx1"/>
                </a:solidFill>
                <a:effectLst/>
                <a:latin typeface="+mn-lt"/>
                <a:ea typeface="+mn-ea"/>
                <a:cs typeface="+mn-cs"/>
              </a:rPr>
              <a:t>JVM</a:t>
            </a:r>
            <a:r>
              <a:rPr lang="zh-CN" altLang="en-US" sz="1200" b="0" i="0" kern="1200" smtClean="0">
                <a:solidFill>
                  <a:schemeClr val="tx1"/>
                </a:solidFill>
                <a:effectLst/>
                <a:latin typeface="+mn-lt"/>
                <a:ea typeface="+mn-ea"/>
                <a:cs typeface="+mn-cs"/>
              </a:rPr>
              <a:t>会在运行时自动调校为“合适的大小”；</a:t>
            </a:r>
          </a:p>
          <a:p>
            <a:r>
              <a:rPr lang="zh-CN" altLang="en-US" sz="1200" b="0" i="0" kern="1200" smtClean="0">
                <a:solidFill>
                  <a:schemeClr val="tx1"/>
                </a:solidFill>
                <a:effectLst/>
                <a:latin typeface="+mn-lt"/>
                <a:ea typeface="+mn-ea"/>
                <a:cs typeface="+mn-cs"/>
              </a:rPr>
              <a:t>提高</a:t>
            </a:r>
            <a:r>
              <a:rPr lang="en-US" altLang="zh-CN" sz="1200" b="0" i="0" kern="1200" smtClean="0">
                <a:solidFill>
                  <a:schemeClr val="tx1"/>
                </a:solidFill>
                <a:effectLst/>
                <a:latin typeface="+mn-lt"/>
                <a:ea typeface="+mn-ea"/>
                <a:cs typeface="+mn-cs"/>
              </a:rPr>
              <a:t>Full GC</a:t>
            </a:r>
            <a:r>
              <a:rPr lang="zh-CN" altLang="en-US" sz="1200" b="0" i="0" kern="1200" smtClean="0">
                <a:solidFill>
                  <a:schemeClr val="tx1"/>
                </a:solidFill>
                <a:effectLst/>
                <a:latin typeface="+mn-lt"/>
                <a:ea typeface="+mn-ea"/>
                <a:cs typeface="+mn-cs"/>
              </a:rPr>
              <a:t>的性能，在</a:t>
            </a:r>
            <a:r>
              <a:rPr lang="en-US" altLang="zh-CN" sz="1200" b="0" i="0" kern="1200" smtClean="0">
                <a:solidFill>
                  <a:schemeClr val="tx1"/>
                </a:solidFill>
                <a:effectLst/>
                <a:latin typeface="+mn-lt"/>
                <a:ea typeface="+mn-ea"/>
                <a:cs typeface="+mn-cs"/>
              </a:rPr>
              <a:t>Full GC</a:t>
            </a:r>
            <a:r>
              <a:rPr lang="zh-CN" altLang="en-US" sz="1200" b="0" i="0" kern="1200" smtClean="0">
                <a:solidFill>
                  <a:schemeClr val="tx1"/>
                </a:solidFill>
                <a:effectLst/>
                <a:latin typeface="+mn-lt"/>
                <a:ea typeface="+mn-ea"/>
                <a:cs typeface="+mn-cs"/>
              </a:rPr>
              <a:t>期间，</a:t>
            </a:r>
            <a:r>
              <a:rPr lang="en-US" altLang="zh-CN" sz="1200" b="0" i="0" kern="1200" smtClean="0">
                <a:solidFill>
                  <a:schemeClr val="tx1"/>
                </a:solidFill>
                <a:effectLst/>
                <a:latin typeface="+mn-lt"/>
                <a:ea typeface="+mn-ea"/>
                <a:cs typeface="+mn-cs"/>
              </a:rPr>
              <a:t>Metadata</a:t>
            </a:r>
            <a:r>
              <a:rPr lang="zh-CN" altLang="en-US" sz="1200" b="0" i="0" kern="1200" smtClean="0">
                <a:solidFill>
                  <a:schemeClr val="tx1"/>
                </a:solidFill>
                <a:effectLst/>
                <a:latin typeface="+mn-lt"/>
                <a:ea typeface="+mn-ea"/>
                <a:cs typeface="+mn-cs"/>
              </a:rPr>
              <a:t>到</a:t>
            </a:r>
            <a:r>
              <a:rPr lang="en-US" altLang="zh-CN" sz="1200" b="0" i="0" kern="1200" smtClean="0">
                <a:solidFill>
                  <a:schemeClr val="tx1"/>
                </a:solidFill>
                <a:effectLst/>
                <a:latin typeface="+mn-lt"/>
                <a:ea typeface="+mn-ea"/>
                <a:cs typeface="+mn-cs"/>
              </a:rPr>
              <a:t>Metadata pointers</a:t>
            </a:r>
            <a:r>
              <a:rPr lang="zh-CN" altLang="en-US" sz="1200" b="0" i="0" kern="1200" smtClean="0">
                <a:solidFill>
                  <a:schemeClr val="tx1"/>
                </a:solidFill>
                <a:effectLst/>
                <a:latin typeface="+mn-lt"/>
                <a:ea typeface="+mn-ea"/>
                <a:cs typeface="+mn-cs"/>
              </a:rPr>
              <a:t>之间不需要扫描了，别小看这几纳秒时间；</a:t>
            </a:r>
            <a:br>
              <a:rPr lang="zh-CN" altLang="en-US" sz="1200" b="0" i="0" kern="1200" smtClean="0">
                <a:solidFill>
                  <a:schemeClr val="tx1"/>
                </a:solidFill>
                <a:effectLst/>
                <a:latin typeface="+mn-lt"/>
                <a:ea typeface="+mn-ea"/>
                <a:cs typeface="+mn-cs"/>
              </a:rPr>
            </a:b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隐患就是如果程序存在内存泄露，像</a:t>
            </a:r>
            <a:r>
              <a:rPr lang="en-US" altLang="zh-CN" sz="1200" b="0" i="0" kern="1200" smtClean="0">
                <a:solidFill>
                  <a:schemeClr val="tx1"/>
                </a:solidFill>
                <a:effectLst/>
                <a:latin typeface="+mn-lt"/>
                <a:ea typeface="+mn-ea"/>
                <a:cs typeface="+mn-cs"/>
              </a:rPr>
              <a:t>OOMTest</a:t>
            </a:r>
            <a:r>
              <a:rPr lang="zh-CN" altLang="en-US" sz="1200" b="0" i="0" kern="1200" smtClean="0">
                <a:solidFill>
                  <a:schemeClr val="tx1"/>
                </a:solidFill>
                <a:effectLst/>
                <a:latin typeface="+mn-lt"/>
                <a:ea typeface="+mn-ea"/>
                <a:cs typeface="+mn-cs"/>
              </a:rPr>
              <a:t>那样，不停的扩展</a:t>
            </a:r>
            <a:r>
              <a:rPr lang="en-US" altLang="zh-CN" sz="1200" b="0" i="0" kern="1200" smtClean="0">
                <a:solidFill>
                  <a:schemeClr val="tx1"/>
                </a:solidFill>
                <a:effectLst/>
                <a:latin typeface="+mn-lt"/>
                <a:ea typeface="+mn-ea"/>
                <a:cs typeface="+mn-cs"/>
              </a:rPr>
              <a:t>metaspace</a:t>
            </a:r>
            <a:r>
              <a:rPr lang="zh-CN" altLang="en-US" sz="1200" b="0" i="0" kern="1200" smtClean="0">
                <a:solidFill>
                  <a:schemeClr val="tx1"/>
                </a:solidFill>
                <a:effectLst/>
                <a:latin typeface="+mn-lt"/>
                <a:ea typeface="+mn-ea"/>
                <a:cs typeface="+mn-cs"/>
              </a:rPr>
              <a:t>的空间，会导致机器的内存不足，所以还是要有必要的调试和监控。</a:t>
            </a:r>
          </a:p>
          <a:p>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58</a:t>
            </a:fld>
            <a:endParaRPr lang="zh-CN" altLang="en-US"/>
          </a:p>
        </p:txBody>
      </p:sp>
    </p:spTree>
    <p:extLst>
      <p:ext uri="{BB962C8B-B14F-4D97-AF65-F5344CB8AC3E}">
        <p14:creationId xmlns="" xmlns:p14="http://schemas.microsoft.com/office/powerpoint/2010/main" val="36987899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未来就在这里，</a:t>
            </a:r>
            <a:r>
              <a:rPr lang="en-US" altLang="zh-CN" sz="1200" b="0" i="0" kern="1200" smtClean="0">
                <a:solidFill>
                  <a:schemeClr val="tx1"/>
                </a:solidFill>
                <a:effectLst/>
                <a:latin typeface="+mn-lt"/>
                <a:ea typeface="+mn-ea"/>
                <a:cs typeface="+mn-cs"/>
              </a:rPr>
              <a:t>Java8</a:t>
            </a:r>
            <a:r>
              <a:rPr lang="zh-CN" altLang="en-US" sz="1200" b="0" i="0" kern="1200" smtClean="0">
                <a:solidFill>
                  <a:schemeClr val="tx1"/>
                </a:solidFill>
                <a:effectLst/>
                <a:latin typeface="+mn-lt"/>
                <a:ea typeface="+mn-ea"/>
                <a:cs typeface="+mn-cs"/>
              </a:rPr>
              <a:t>通过提供新的特性让开发人员提高生产率从而推动</a:t>
            </a:r>
            <a:r>
              <a:rPr lang="en-US" altLang="zh-CN" sz="1200" b="0" i="0" kern="1200" smtClean="0">
                <a:solidFill>
                  <a:schemeClr val="tx1"/>
                </a:solidFill>
                <a:effectLst/>
                <a:latin typeface="+mn-lt"/>
                <a:ea typeface="+mn-ea"/>
                <a:cs typeface="+mn-cs"/>
              </a:rPr>
              <a:t>Java</a:t>
            </a:r>
            <a:r>
              <a:rPr lang="zh-CN" altLang="en-US" sz="1200" b="0" i="0" kern="1200" smtClean="0">
                <a:solidFill>
                  <a:schemeClr val="tx1"/>
                </a:solidFill>
                <a:effectLst/>
                <a:latin typeface="+mn-lt"/>
                <a:ea typeface="+mn-ea"/>
                <a:cs typeface="+mn-cs"/>
              </a:rPr>
              <a:t>这个平台前进。现在将生产系统移植到</a:t>
            </a:r>
            <a:r>
              <a:rPr lang="en-US" altLang="zh-CN" sz="1200" b="0" i="0" kern="1200" smtClean="0">
                <a:solidFill>
                  <a:schemeClr val="tx1"/>
                </a:solidFill>
                <a:effectLst/>
                <a:latin typeface="+mn-lt"/>
                <a:ea typeface="+mn-ea"/>
                <a:cs typeface="+mn-cs"/>
              </a:rPr>
              <a:t>Java</a:t>
            </a:r>
            <a:r>
              <a:rPr lang="zh-CN" altLang="en-US" sz="1200" b="0" i="0" kern="1200" smtClean="0">
                <a:solidFill>
                  <a:schemeClr val="tx1"/>
                </a:solidFill>
                <a:effectLst/>
                <a:latin typeface="+mn-lt"/>
                <a:ea typeface="+mn-ea"/>
                <a:cs typeface="+mn-cs"/>
              </a:rPr>
              <a:t>还太早，但是接下来的几个月它的采用率会慢慢地增长。不管怎么样，现在是开始准备让你的代码兼容</a:t>
            </a:r>
            <a:r>
              <a:rPr lang="en-US" altLang="zh-CN" sz="1200" b="0" i="0" kern="1200" smtClean="0">
                <a:solidFill>
                  <a:schemeClr val="tx1"/>
                </a:solidFill>
                <a:effectLst/>
                <a:latin typeface="+mn-lt"/>
                <a:ea typeface="+mn-ea"/>
                <a:cs typeface="+mn-cs"/>
              </a:rPr>
              <a:t>Java 8</a:t>
            </a:r>
            <a:r>
              <a:rPr lang="zh-CN" altLang="en-US" sz="1200" b="0" i="0" kern="1200" smtClean="0">
                <a:solidFill>
                  <a:schemeClr val="tx1"/>
                </a:solidFill>
                <a:effectLst/>
                <a:latin typeface="+mn-lt"/>
                <a:ea typeface="+mn-ea"/>
                <a:cs typeface="+mn-cs"/>
              </a:rPr>
              <a:t>，准备好使用</a:t>
            </a:r>
            <a:r>
              <a:rPr lang="en-US" altLang="zh-CN" sz="1200" b="0" i="0" kern="1200" smtClean="0">
                <a:solidFill>
                  <a:schemeClr val="tx1"/>
                </a:solidFill>
                <a:effectLst/>
                <a:latin typeface="+mn-lt"/>
                <a:ea typeface="+mn-ea"/>
                <a:cs typeface="+mn-cs"/>
              </a:rPr>
              <a:t>Java 8</a:t>
            </a:r>
            <a:r>
              <a:rPr lang="zh-CN" altLang="en-US" sz="1200" b="0" i="0" kern="1200" smtClean="0">
                <a:solidFill>
                  <a:schemeClr val="tx1"/>
                </a:solidFill>
                <a:effectLst/>
                <a:latin typeface="+mn-lt"/>
                <a:ea typeface="+mn-ea"/>
                <a:cs typeface="+mn-cs"/>
              </a:rPr>
              <a:t>，当</a:t>
            </a:r>
            <a:r>
              <a:rPr lang="en-US" altLang="zh-CN" sz="1200" b="0" i="0" kern="1200" smtClean="0">
                <a:solidFill>
                  <a:schemeClr val="tx1"/>
                </a:solidFill>
                <a:effectLst/>
                <a:latin typeface="+mn-lt"/>
                <a:ea typeface="+mn-ea"/>
                <a:cs typeface="+mn-cs"/>
              </a:rPr>
              <a:t>Java 8</a:t>
            </a:r>
            <a:r>
              <a:rPr lang="zh-CN" altLang="en-US" sz="1200" b="0" i="0" kern="1200" smtClean="0">
                <a:solidFill>
                  <a:schemeClr val="tx1"/>
                </a:solidFill>
                <a:effectLst/>
                <a:latin typeface="+mn-lt"/>
                <a:ea typeface="+mn-ea"/>
                <a:cs typeface="+mn-cs"/>
              </a:rPr>
              <a:t>已经被证实足够安全和稳定就可以使用了。</a:t>
            </a:r>
          </a:p>
          <a:p>
            <a:r>
              <a:rPr lang="zh-CN" altLang="en-US" sz="1200" b="0" i="0" kern="1200" smtClean="0">
                <a:solidFill>
                  <a:schemeClr val="tx1"/>
                </a:solidFill>
                <a:effectLst/>
                <a:latin typeface="+mn-lt"/>
                <a:ea typeface="+mn-ea"/>
                <a:cs typeface="+mn-cs"/>
              </a:rPr>
              <a:t>作为社区对</a:t>
            </a:r>
            <a:r>
              <a:rPr lang="en-US" altLang="zh-CN" sz="1200" b="0" i="0" kern="1200" smtClean="0">
                <a:solidFill>
                  <a:schemeClr val="tx1"/>
                </a:solidFill>
                <a:effectLst/>
                <a:latin typeface="+mn-lt"/>
                <a:ea typeface="+mn-ea"/>
                <a:cs typeface="+mn-cs"/>
              </a:rPr>
              <a:t>Java 8</a:t>
            </a:r>
            <a:r>
              <a:rPr lang="zh-CN" altLang="en-US" sz="1200" b="0" i="0" kern="1200" smtClean="0">
                <a:solidFill>
                  <a:schemeClr val="tx1"/>
                </a:solidFill>
                <a:effectLst/>
                <a:latin typeface="+mn-lt"/>
                <a:ea typeface="+mn-ea"/>
                <a:cs typeface="+mn-cs"/>
              </a:rPr>
              <a:t>的支持，</a:t>
            </a:r>
            <a:r>
              <a:rPr lang="en-US" altLang="zh-CN" sz="1200" b="0" i="0" kern="1200" smtClean="0">
                <a:solidFill>
                  <a:schemeClr val="tx1"/>
                </a:solidFill>
                <a:effectLst/>
                <a:latin typeface="+mn-lt"/>
                <a:ea typeface="+mn-ea"/>
                <a:cs typeface="+mn-cs"/>
              </a:rPr>
              <a:t>Pivotal</a:t>
            </a:r>
            <a:r>
              <a:rPr lang="zh-CN" altLang="en-US" sz="1200" b="0" i="0" kern="1200" smtClean="0">
                <a:solidFill>
                  <a:schemeClr val="tx1"/>
                </a:solidFill>
                <a:effectLst/>
                <a:latin typeface="+mn-lt"/>
                <a:ea typeface="+mn-ea"/>
                <a:cs typeface="+mn-cs"/>
              </a:rPr>
              <a:t>发布了</a:t>
            </a:r>
            <a:r>
              <a:rPr lang="en-US" altLang="zh-CN" sz="1200" b="0" i="0" kern="1200" smtClean="0">
                <a:solidFill>
                  <a:schemeClr val="tx1"/>
                </a:solidFill>
                <a:effectLst/>
                <a:latin typeface="+mn-lt"/>
                <a:ea typeface="+mn-ea"/>
                <a:cs typeface="+mn-cs"/>
              </a:rPr>
              <a:t>Spring 4.0.3, </a:t>
            </a:r>
            <a:r>
              <a:rPr lang="zh-CN" altLang="en-US" sz="1200" b="0" i="0" kern="1200" smtClean="0">
                <a:solidFill>
                  <a:schemeClr val="tx1"/>
                </a:solidFill>
                <a:effectLst/>
                <a:latin typeface="+mn-lt"/>
                <a:ea typeface="+mn-ea"/>
                <a:cs typeface="+mn-cs"/>
              </a:rPr>
              <a:t>支持</a:t>
            </a:r>
            <a:r>
              <a:rPr lang="en-US" altLang="zh-CN" sz="1200" b="0" i="0" kern="1200" smtClean="0">
                <a:solidFill>
                  <a:schemeClr val="tx1"/>
                </a:solidFill>
                <a:effectLst/>
                <a:latin typeface="+mn-lt"/>
                <a:ea typeface="+mn-ea"/>
                <a:cs typeface="+mn-cs"/>
              </a:rPr>
              <a:t>Java 8</a:t>
            </a:r>
            <a:r>
              <a:rPr lang="zh-CN" altLang="en-US" sz="1200" b="0" i="0" kern="1200" smtClean="0">
                <a:solidFill>
                  <a:schemeClr val="tx1"/>
                </a:solidFill>
                <a:effectLst/>
                <a:latin typeface="+mn-lt"/>
                <a:ea typeface="+mn-ea"/>
                <a:cs typeface="+mn-cs"/>
              </a:rPr>
              <a:t>。</a:t>
            </a:r>
          </a:p>
          <a:p>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59</a:t>
            </a:fld>
            <a:endParaRPr lang="zh-CN" altLang="en-US"/>
          </a:p>
        </p:txBody>
      </p:sp>
    </p:spTree>
    <p:extLst>
      <p:ext uri="{BB962C8B-B14F-4D97-AF65-F5344CB8AC3E}">
        <p14:creationId xmlns="" xmlns:p14="http://schemas.microsoft.com/office/powerpoint/2010/main" val="1844754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11</a:t>
            </a:fld>
            <a:endParaRPr lang="zh-CN" altLang="en-US"/>
          </a:p>
        </p:txBody>
      </p:sp>
    </p:spTree>
    <p:extLst>
      <p:ext uri="{BB962C8B-B14F-4D97-AF65-F5344CB8AC3E}">
        <p14:creationId xmlns="" xmlns:p14="http://schemas.microsoft.com/office/powerpoint/2010/main" val="3420898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为什么要有这个特性？首先，之前的接口是个双刃剑，好处是面向抽象而不是面向具体编程，缺陷是，当需要修改接口时候，需要修改全部实现该接口的类，目前的</a:t>
            </a:r>
            <a:r>
              <a:rPr lang="en-US" altLang="zh-CN" sz="1200" b="0" i="0" kern="1200" smtClean="0">
                <a:solidFill>
                  <a:schemeClr val="tx1"/>
                </a:solidFill>
                <a:effectLst/>
                <a:latin typeface="+mn-lt"/>
                <a:ea typeface="+mn-ea"/>
                <a:cs typeface="+mn-cs"/>
              </a:rPr>
              <a:t>java 8</a:t>
            </a:r>
            <a:r>
              <a:rPr lang="zh-CN" altLang="en-US" sz="1200" b="0" i="0" kern="1200" smtClean="0">
                <a:solidFill>
                  <a:schemeClr val="tx1"/>
                </a:solidFill>
                <a:effectLst/>
                <a:latin typeface="+mn-lt"/>
                <a:ea typeface="+mn-ea"/>
                <a:cs typeface="+mn-cs"/>
              </a:rPr>
              <a:t>之前的集合框架没有</a:t>
            </a:r>
            <a:r>
              <a:rPr lang="en-US" altLang="zh-CN" sz="1200" b="0" i="0" kern="1200" smtClean="0">
                <a:solidFill>
                  <a:schemeClr val="tx1"/>
                </a:solidFill>
                <a:effectLst/>
                <a:latin typeface="+mn-lt"/>
                <a:ea typeface="+mn-ea"/>
                <a:cs typeface="+mn-cs"/>
              </a:rPr>
              <a:t>foreach</a:t>
            </a:r>
            <a:r>
              <a:rPr lang="zh-CN" altLang="en-US" sz="1200" b="0" i="0" kern="1200" smtClean="0">
                <a:solidFill>
                  <a:schemeClr val="tx1"/>
                </a:solidFill>
                <a:effectLst/>
                <a:latin typeface="+mn-lt"/>
                <a:ea typeface="+mn-ea"/>
                <a:cs typeface="+mn-cs"/>
              </a:rPr>
              <a:t>方法，通常能想到的解决办法是在</a:t>
            </a:r>
            <a:r>
              <a:rPr lang="en-US" altLang="zh-CN" sz="1200" b="0" i="0" kern="1200" smtClean="0">
                <a:solidFill>
                  <a:schemeClr val="tx1"/>
                </a:solidFill>
                <a:effectLst/>
                <a:latin typeface="+mn-lt"/>
                <a:ea typeface="+mn-ea"/>
                <a:cs typeface="+mn-cs"/>
              </a:rPr>
              <a:t>JDK</a:t>
            </a:r>
            <a:r>
              <a:rPr lang="zh-CN" altLang="en-US" sz="1200" b="0" i="0" kern="1200" smtClean="0">
                <a:solidFill>
                  <a:schemeClr val="tx1"/>
                </a:solidFill>
                <a:effectLst/>
                <a:latin typeface="+mn-lt"/>
                <a:ea typeface="+mn-ea"/>
                <a:cs typeface="+mn-cs"/>
              </a:rPr>
              <a:t>里给相关的接口添加新的方法及实现。然而，对于已经发布的版本，是没法在给接口添加新方法的同时不影响已有的实现。所以引进的默认方法。他们的目的是为了解决接口的修改与现有的实现不兼容的问题。</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默认方法给予我们修改接口而不破坏原来的实现类的结构提供了便利，目前</a:t>
            </a:r>
            <a:r>
              <a:rPr lang="en-US" altLang="zh-CN" sz="1200" b="0" i="0" kern="1200" smtClean="0">
                <a:solidFill>
                  <a:schemeClr val="tx1"/>
                </a:solidFill>
                <a:effectLst/>
                <a:latin typeface="+mn-lt"/>
                <a:ea typeface="+mn-ea"/>
                <a:cs typeface="+mn-cs"/>
              </a:rPr>
              <a:t>java 8</a:t>
            </a:r>
            <a:r>
              <a:rPr lang="zh-CN" altLang="en-US" sz="1200" b="0" i="0" kern="1200" smtClean="0">
                <a:solidFill>
                  <a:schemeClr val="tx1"/>
                </a:solidFill>
                <a:effectLst/>
                <a:latin typeface="+mn-lt"/>
                <a:ea typeface="+mn-ea"/>
                <a:cs typeface="+mn-cs"/>
              </a:rPr>
              <a:t>的集合框架已经大量使用了默认方法来改进了，当我们最终开始使用</a:t>
            </a:r>
            <a:r>
              <a:rPr lang="en-US" altLang="zh-CN" sz="1200" b="0" i="0" kern="1200" smtClean="0">
                <a:solidFill>
                  <a:schemeClr val="tx1"/>
                </a:solidFill>
                <a:effectLst/>
                <a:latin typeface="+mn-lt"/>
                <a:ea typeface="+mn-ea"/>
                <a:cs typeface="+mn-cs"/>
              </a:rPr>
              <a:t>Java 8</a:t>
            </a:r>
            <a:r>
              <a:rPr lang="zh-CN" altLang="en-US" sz="1200" b="0" i="0" kern="1200" smtClean="0">
                <a:solidFill>
                  <a:schemeClr val="tx1"/>
                </a:solidFill>
                <a:effectLst/>
                <a:latin typeface="+mn-lt"/>
                <a:ea typeface="+mn-ea"/>
                <a:cs typeface="+mn-cs"/>
              </a:rPr>
              <a:t>的</a:t>
            </a:r>
            <a:r>
              <a:rPr lang="en-US" altLang="zh-CN" sz="1200" b="0" i="0" kern="1200" smtClean="0">
                <a:solidFill>
                  <a:schemeClr val="tx1"/>
                </a:solidFill>
                <a:effectLst/>
                <a:latin typeface="+mn-lt"/>
                <a:ea typeface="+mn-ea"/>
                <a:cs typeface="+mn-cs"/>
              </a:rPr>
              <a:t>lambdas</a:t>
            </a:r>
            <a:r>
              <a:rPr lang="zh-CN" altLang="en-US" sz="1200" b="0" i="0" kern="1200" smtClean="0">
                <a:solidFill>
                  <a:schemeClr val="tx1"/>
                </a:solidFill>
                <a:effectLst/>
                <a:latin typeface="+mn-lt"/>
                <a:ea typeface="+mn-ea"/>
                <a:cs typeface="+mn-cs"/>
              </a:rPr>
              <a:t>表达式时，提供给我们一个平滑的过渡体验。也许将来我们会在</a:t>
            </a:r>
            <a:r>
              <a:rPr lang="en-US" altLang="zh-CN" sz="1200" b="0" i="0" kern="1200" smtClean="0">
                <a:solidFill>
                  <a:schemeClr val="tx1"/>
                </a:solidFill>
                <a:effectLst/>
                <a:latin typeface="+mn-lt"/>
                <a:ea typeface="+mn-ea"/>
                <a:cs typeface="+mn-cs"/>
              </a:rPr>
              <a:t>API</a:t>
            </a:r>
            <a:r>
              <a:rPr lang="zh-CN" altLang="en-US" sz="1200" b="0" i="0" kern="1200" smtClean="0">
                <a:solidFill>
                  <a:schemeClr val="tx1"/>
                </a:solidFill>
                <a:effectLst/>
                <a:latin typeface="+mn-lt"/>
                <a:ea typeface="+mn-ea"/>
                <a:cs typeface="+mn-cs"/>
              </a:rPr>
              <a:t>设计中看到更多的默认方法的应用。 </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13</a:t>
            </a:fld>
            <a:endParaRPr lang="zh-CN" altLang="en-US"/>
          </a:p>
        </p:txBody>
      </p:sp>
    </p:spTree>
    <p:extLst>
      <p:ext uri="{BB962C8B-B14F-4D97-AF65-F5344CB8AC3E}">
        <p14:creationId xmlns="" xmlns:p14="http://schemas.microsoft.com/office/powerpoint/2010/main" val="573089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Class</a:t>
            </a:r>
            <a:r>
              <a:rPr lang="zh-CN" altLang="en-US" smtClean="0"/>
              <a:t>不需要实现</a:t>
            </a:r>
            <a:r>
              <a:rPr lang="en-US" altLang="zh-CN" smtClean="0"/>
              <a:t>A</a:t>
            </a:r>
            <a:r>
              <a:rPr lang="zh-CN" altLang="en-US" smtClean="0"/>
              <a:t>接口的方法即可调用</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14</a:t>
            </a:fld>
            <a:endParaRPr lang="zh-CN" altLang="en-US"/>
          </a:p>
        </p:txBody>
      </p:sp>
    </p:spTree>
    <p:extLst>
      <p:ext uri="{BB962C8B-B14F-4D97-AF65-F5344CB8AC3E}">
        <p14:creationId xmlns="" xmlns:p14="http://schemas.microsoft.com/office/powerpoint/2010/main" val="1299144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Class</a:t>
            </a:r>
            <a:r>
              <a:rPr lang="zh-CN" altLang="en-US" smtClean="0"/>
              <a:t>不需要实现</a:t>
            </a:r>
            <a:r>
              <a:rPr lang="en-US" altLang="zh-CN" smtClean="0"/>
              <a:t>A</a:t>
            </a:r>
            <a:r>
              <a:rPr lang="zh-CN" altLang="en-US" smtClean="0"/>
              <a:t>接口的方法即可调用</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15</a:t>
            </a:fld>
            <a:endParaRPr lang="zh-CN" altLang="en-US"/>
          </a:p>
        </p:txBody>
      </p:sp>
    </p:spTree>
    <p:extLst>
      <p:ext uri="{BB962C8B-B14F-4D97-AF65-F5344CB8AC3E}">
        <p14:creationId xmlns="" xmlns:p14="http://schemas.microsoft.com/office/powerpoint/2010/main" val="1299144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Notnull</a:t>
            </a:r>
            <a:r>
              <a:rPr lang="zh-CN" altLang="en-US" smtClean="0"/>
              <a:t>，</a:t>
            </a:r>
            <a:r>
              <a:rPr lang="en-US" altLang="zh-CN" smtClean="0"/>
              <a:t>readonly</a:t>
            </a:r>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16</a:t>
            </a:fld>
            <a:endParaRPr lang="zh-CN" altLang="en-US"/>
          </a:p>
        </p:txBody>
      </p:sp>
    </p:spTree>
    <p:extLst>
      <p:ext uri="{BB962C8B-B14F-4D97-AF65-F5344CB8AC3E}">
        <p14:creationId xmlns="" xmlns:p14="http://schemas.microsoft.com/office/powerpoint/2010/main" val="8537004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2" cstate="print"/>
          <a:srcRect/>
          <a:stretch>
            <a:fillRect/>
          </a:stretch>
        </p:blipFill>
        <p:spPr bwMode="auto">
          <a:xfrm>
            <a:off x="7596188" y="260350"/>
            <a:ext cx="1169987" cy="222250"/>
          </a:xfrm>
          <a:prstGeom prst="rect">
            <a:avLst/>
          </a:prstGeom>
          <a:noFill/>
          <a:ln w="9525">
            <a:noFill/>
            <a:miter lim="800000"/>
            <a:headEnd/>
            <a:tailEnd/>
          </a:ln>
        </p:spPr>
      </p:pic>
      <p:sp>
        <p:nvSpPr>
          <p:cNvPr id="3" name="TextBox 2"/>
          <p:cNvSpPr txBox="1"/>
          <p:nvPr userDrawn="1"/>
        </p:nvSpPr>
        <p:spPr>
          <a:xfrm>
            <a:off x="8459788" y="6464300"/>
            <a:ext cx="720725" cy="277813"/>
          </a:xfrm>
          <a:prstGeom prst="rect">
            <a:avLst/>
          </a:prstGeom>
          <a:noFill/>
        </p:spPr>
        <p:txBody>
          <a:bodyPr>
            <a:spAutoFit/>
          </a:bodyPr>
          <a:lstStyle/>
          <a:p>
            <a:pPr>
              <a:defRPr/>
            </a:pPr>
            <a:r>
              <a:rPr lang="en-US" altLang="zh-CN" sz="1200" b="1" dirty="0">
                <a:solidFill>
                  <a:srgbClr val="FF0000"/>
                </a:solidFill>
                <a:latin typeface="华文细黑" pitchFamily="2" charset="-122"/>
                <a:ea typeface="华文细黑" pitchFamily="2" charset="-122"/>
              </a:rPr>
              <a:t>V1.2</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457200" y="6245225"/>
            <a:ext cx="2133600" cy="476250"/>
          </a:xfrm>
          <a:prstGeom prst="rect">
            <a:avLst/>
          </a:prstGeom>
        </p:spPr>
        <p:txBody>
          <a:bodyPr/>
          <a:lstStyle>
            <a:lvl1pPr>
              <a:defRPr>
                <a:latin typeface="Arial" pitchFamily="34" charset="0"/>
                <a:ea typeface="宋体" pitchFamily="2" charset="-122"/>
              </a:defRPr>
            </a:lvl1pPr>
          </a:lstStyle>
          <a:p>
            <a:pPr>
              <a:defRPr/>
            </a:pPr>
            <a:endParaRPr lang="en-US" altLang="zh-CN"/>
          </a:p>
        </p:txBody>
      </p:sp>
      <p:sp>
        <p:nvSpPr>
          <p:cNvPr id="5" name="Rectangle 6"/>
          <p:cNvSpPr>
            <a:spLocks noGrp="1" noChangeArrowheads="1"/>
          </p:cNvSpPr>
          <p:nvPr>
            <p:ph type="ftr" sz="quarter" idx="11"/>
          </p:nvPr>
        </p:nvSpPr>
        <p:spPr>
          <a:xfrm>
            <a:off x="3124200" y="6245225"/>
            <a:ext cx="2895600" cy="476250"/>
          </a:xfrm>
          <a:prstGeom prst="rect">
            <a:avLst/>
          </a:prstGeom>
        </p:spPr>
        <p:txBody>
          <a:bodyPr/>
          <a:lstStyle>
            <a:lvl1pPr>
              <a:defRPr>
                <a:latin typeface="Arial" pitchFamily="34" charset="0"/>
                <a:ea typeface="宋体" pitchFamily="2" charset="-122"/>
              </a:defRPr>
            </a:lvl1pPr>
          </a:lstStyle>
          <a:p>
            <a:pPr>
              <a:defRPr/>
            </a:pPr>
            <a:endParaRPr lang="en-US" altLang="zh-CN"/>
          </a:p>
        </p:txBody>
      </p:sp>
      <p:sp>
        <p:nvSpPr>
          <p:cNvPr id="6" name="Rectangle 7"/>
          <p:cNvSpPr>
            <a:spLocks noGrp="1" noChangeArrowheads="1"/>
          </p:cNvSpPr>
          <p:nvPr>
            <p:ph type="sldNum" sz="quarter" idx="12"/>
          </p:nvPr>
        </p:nvSpPr>
        <p:spPr>
          <a:xfrm>
            <a:off x="6553200" y="6245225"/>
            <a:ext cx="2133600" cy="476250"/>
          </a:xfrm>
          <a:prstGeom prst="rect">
            <a:avLst/>
          </a:prstGeom>
        </p:spPr>
        <p:txBody>
          <a:bodyPr/>
          <a:lstStyle>
            <a:lvl1pPr>
              <a:defRPr>
                <a:latin typeface="Arial" pitchFamily="34" charset="0"/>
                <a:ea typeface="宋体" pitchFamily="2" charset="-122"/>
              </a:defRPr>
            </a:lvl1pPr>
          </a:lstStyle>
          <a:p>
            <a:pPr>
              <a:defRPr/>
            </a:pPr>
            <a:fld id="{03463F35-1B23-477C-96AA-B4EF3B0C17A4}"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15962"/>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990600"/>
            <a:ext cx="4038600" cy="43830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90600"/>
            <a:ext cx="4038600" cy="43830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xfrm>
            <a:off x="457200" y="6245225"/>
            <a:ext cx="2133600" cy="476250"/>
          </a:xfrm>
          <a:prstGeom prst="rect">
            <a:avLst/>
          </a:prstGeom>
        </p:spPr>
        <p:txBody>
          <a:bodyPr/>
          <a:lstStyle>
            <a:lvl1pPr>
              <a:defRPr>
                <a:latin typeface="Arial" pitchFamily="34" charset="0"/>
                <a:ea typeface="宋体" pitchFamily="2" charset="-122"/>
              </a:defRPr>
            </a:lvl1pPr>
          </a:lstStyle>
          <a:p>
            <a:pPr>
              <a:defRPr/>
            </a:pPr>
            <a:endParaRPr lang="en-US" altLang="zh-CN"/>
          </a:p>
        </p:txBody>
      </p:sp>
      <p:sp>
        <p:nvSpPr>
          <p:cNvPr id="6" name="Rectangle 6"/>
          <p:cNvSpPr>
            <a:spLocks noGrp="1" noChangeArrowheads="1"/>
          </p:cNvSpPr>
          <p:nvPr>
            <p:ph type="ftr" sz="quarter" idx="11"/>
          </p:nvPr>
        </p:nvSpPr>
        <p:spPr>
          <a:xfrm>
            <a:off x="3124200" y="6245225"/>
            <a:ext cx="2895600" cy="476250"/>
          </a:xfrm>
          <a:prstGeom prst="rect">
            <a:avLst/>
          </a:prstGeom>
        </p:spPr>
        <p:txBody>
          <a:bodyPr/>
          <a:lstStyle>
            <a:lvl1pPr>
              <a:defRPr>
                <a:latin typeface="Arial" pitchFamily="34" charset="0"/>
                <a:ea typeface="宋体" pitchFamily="2" charset="-122"/>
              </a:defRPr>
            </a:lvl1pPr>
          </a:lstStyle>
          <a:p>
            <a:pPr>
              <a:defRPr/>
            </a:pPr>
            <a:endParaRPr lang="en-US" altLang="zh-CN"/>
          </a:p>
        </p:txBody>
      </p:sp>
      <p:sp>
        <p:nvSpPr>
          <p:cNvPr id="7" name="Rectangle 7"/>
          <p:cNvSpPr>
            <a:spLocks noGrp="1" noChangeArrowheads="1"/>
          </p:cNvSpPr>
          <p:nvPr>
            <p:ph type="sldNum" sz="quarter" idx="12"/>
          </p:nvPr>
        </p:nvSpPr>
        <p:spPr>
          <a:xfrm>
            <a:off x="6553200" y="6245225"/>
            <a:ext cx="2133600" cy="476250"/>
          </a:xfrm>
          <a:prstGeom prst="rect">
            <a:avLst/>
          </a:prstGeom>
        </p:spPr>
        <p:txBody>
          <a:bodyPr/>
          <a:lstStyle>
            <a:lvl1pPr>
              <a:defRPr>
                <a:latin typeface="Arial" pitchFamily="34" charset="0"/>
                <a:ea typeface="宋体" pitchFamily="2" charset="-122"/>
              </a:defRPr>
            </a:lvl1pPr>
          </a:lstStyle>
          <a:p>
            <a:pPr>
              <a:defRPr/>
            </a:pPr>
            <a:fld id="{0D76A675-8ED4-47D9-92AE-B872F506E88B}"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15962"/>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990600"/>
            <a:ext cx="8229600" cy="4383088"/>
          </a:xfrm>
          <a:prstGeom prst="rect">
            <a:avLst/>
          </a:prstGeom>
        </p:spPr>
        <p:txBody>
          <a:bodyPr/>
          <a:lstStyle/>
          <a:p>
            <a:pPr lvl="0"/>
            <a:endParaRPr lang="zh-CN" altLang="en-US" noProof="0" smtClean="0"/>
          </a:p>
        </p:txBody>
      </p:sp>
      <p:sp>
        <p:nvSpPr>
          <p:cNvPr id="4" name="Rectangle 5"/>
          <p:cNvSpPr>
            <a:spLocks noGrp="1" noChangeArrowheads="1"/>
          </p:cNvSpPr>
          <p:nvPr>
            <p:ph type="dt" sz="half" idx="10"/>
          </p:nvPr>
        </p:nvSpPr>
        <p:spPr>
          <a:xfrm>
            <a:off x="457200" y="6245225"/>
            <a:ext cx="2133600" cy="476250"/>
          </a:xfrm>
          <a:prstGeom prst="rect">
            <a:avLst/>
          </a:prstGeom>
        </p:spPr>
        <p:txBody>
          <a:bodyPr/>
          <a:lstStyle>
            <a:lvl1pPr>
              <a:defRPr>
                <a:latin typeface="Arial" pitchFamily="34" charset="0"/>
                <a:ea typeface="宋体" pitchFamily="2" charset="-122"/>
              </a:defRPr>
            </a:lvl1pPr>
          </a:lstStyle>
          <a:p>
            <a:pPr>
              <a:defRPr/>
            </a:pPr>
            <a:endParaRPr lang="en-US" altLang="zh-CN"/>
          </a:p>
        </p:txBody>
      </p:sp>
      <p:sp>
        <p:nvSpPr>
          <p:cNvPr id="5" name="Rectangle 6"/>
          <p:cNvSpPr>
            <a:spLocks noGrp="1" noChangeArrowheads="1"/>
          </p:cNvSpPr>
          <p:nvPr>
            <p:ph type="ftr" sz="quarter" idx="11"/>
          </p:nvPr>
        </p:nvSpPr>
        <p:spPr>
          <a:xfrm>
            <a:off x="3124200" y="6245225"/>
            <a:ext cx="2895600" cy="476250"/>
          </a:xfrm>
          <a:prstGeom prst="rect">
            <a:avLst/>
          </a:prstGeom>
        </p:spPr>
        <p:txBody>
          <a:bodyPr/>
          <a:lstStyle>
            <a:lvl1pPr>
              <a:defRPr>
                <a:latin typeface="Arial" pitchFamily="34" charset="0"/>
                <a:ea typeface="宋体" pitchFamily="2" charset="-122"/>
              </a:defRPr>
            </a:lvl1pPr>
          </a:lstStyle>
          <a:p>
            <a:pPr>
              <a:defRPr/>
            </a:pPr>
            <a:endParaRPr lang="en-US" altLang="zh-CN"/>
          </a:p>
        </p:txBody>
      </p:sp>
      <p:sp>
        <p:nvSpPr>
          <p:cNvPr id="6" name="Rectangle 7"/>
          <p:cNvSpPr>
            <a:spLocks noGrp="1" noChangeArrowheads="1"/>
          </p:cNvSpPr>
          <p:nvPr>
            <p:ph type="sldNum" sz="quarter" idx="12"/>
          </p:nvPr>
        </p:nvSpPr>
        <p:spPr>
          <a:xfrm>
            <a:off x="6553200" y="6245225"/>
            <a:ext cx="2133600" cy="476250"/>
          </a:xfrm>
          <a:prstGeom prst="rect">
            <a:avLst/>
          </a:prstGeom>
        </p:spPr>
        <p:txBody>
          <a:bodyPr/>
          <a:lstStyle>
            <a:lvl1pPr>
              <a:defRPr>
                <a:latin typeface="Arial" pitchFamily="34" charset="0"/>
                <a:ea typeface="宋体" pitchFamily="2" charset="-122"/>
              </a:defRPr>
            </a:lvl1pPr>
          </a:lstStyle>
          <a:p>
            <a:pPr>
              <a:defRPr/>
            </a:pPr>
            <a:fld id="{5E7D1054-166F-46BC-BE16-F4ED1955DEF8}" type="slidenum">
              <a:rPr lang="en-US" altLang="zh-CN"/>
              <a:pPr>
                <a:defRPr/>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15962"/>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990600"/>
            <a:ext cx="4038600" cy="43830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990600"/>
            <a:ext cx="4038600" cy="21145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257550"/>
            <a:ext cx="4038600" cy="21161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xfrm>
            <a:off x="457200" y="6245225"/>
            <a:ext cx="2133600" cy="476250"/>
          </a:xfrm>
          <a:prstGeom prst="rect">
            <a:avLst/>
          </a:prstGeom>
        </p:spPr>
        <p:txBody>
          <a:bodyPr/>
          <a:lstStyle>
            <a:lvl1pPr>
              <a:defRPr>
                <a:latin typeface="Arial" pitchFamily="34" charset="0"/>
                <a:ea typeface="宋体" pitchFamily="2" charset="-122"/>
              </a:defRPr>
            </a:lvl1pPr>
          </a:lstStyle>
          <a:p>
            <a:pPr>
              <a:defRPr/>
            </a:pPr>
            <a:endParaRPr lang="en-US" altLang="zh-CN"/>
          </a:p>
        </p:txBody>
      </p:sp>
      <p:sp>
        <p:nvSpPr>
          <p:cNvPr id="7" name="Rectangle 6"/>
          <p:cNvSpPr>
            <a:spLocks noGrp="1" noChangeArrowheads="1"/>
          </p:cNvSpPr>
          <p:nvPr>
            <p:ph type="ftr" sz="quarter" idx="11"/>
          </p:nvPr>
        </p:nvSpPr>
        <p:spPr>
          <a:xfrm>
            <a:off x="3124200" y="6245225"/>
            <a:ext cx="2895600" cy="476250"/>
          </a:xfrm>
          <a:prstGeom prst="rect">
            <a:avLst/>
          </a:prstGeom>
        </p:spPr>
        <p:txBody>
          <a:bodyPr/>
          <a:lstStyle>
            <a:lvl1pPr>
              <a:defRPr>
                <a:latin typeface="Arial" pitchFamily="34" charset="0"/>
                <a:ea typeface="宋体" pitchFamily="2" charset="-122"/>
              </a:defRPr>
            </a:lvl1pPr>
          </a:lstStyle>
          <a:p>
            <a:pPr>
              <a:defRPr/>
            </a:pPr>
            <a:endParaRPr lang="en-US" altLang="zh-CN"/>
          </a:p>
        </p:txBody>
      </p:sp>
      <p:sp>
        <p:nvSpPr>
          <p:cNvPr id="8" name="Rectangle 7"/>
          <p:cNvSpPr>
            <a:spLocks noGrp="1" noChangeArrowheads="1"/>
          </p:cNvSpPr>
          <p:nvPr>
            <p:ph type="sldNum" sz="quarter" idx="12"/>
          </p:nvPr>
        </p:nvSpPr>
        <p:spPr>
          <a:xfrm>
            <a:off x="6553200" y="6245225"/>
            <a:ext cx="2133600" cy="476250"/>
          </a:xfrm>
          <a:prstGeom prst="rect">
            <a:avLst/>
          </a:prstGeom>
        </p:spPr>
        <p:txBody>
          <a:bodyPr/>
          <a:lstStyle>
            <a:lvl1pPr>
              <a:defRPr>
                <a:latin typeface="Arial" pitchFamily="34" charset="0"/>
                <a:ea typeface="宋体" pitchFamily="2" charset="-122"/>
              </a:defRPr>
            </a:lvl1pPr>
          </a:lstStyle>
          <a:p>
            <a:pPr>
              <a:defRPr/>
            </a:pPr>
            <a:fld id="{8B886C3D-9B19-4C08-8FC4-666A477E8D23}"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2" cstate="print"/>
          <a:srcRect/>
          <a:stretch>
            <a:fillRect/>
          </a:stretch>
        </p:blipFill>
        <p:spPr bwMode="auto">
          <a:xfrm>
            <a:off x="7596188" y="260350"/>
            <a:ext cx="1169987" cy="222250"/>
          </a:xfrm>
          <a:prstGeom prst="rect">
            <a:avLst/>
          </a:prstGeom>
          <a:noFill/>
          <a:ln w="9525">
            <a:noFill/>
            <a:miter lim="800000"/>
            <a:headEnd/>
            <a:tailEnd/>
          </a:ln>
        </p:spPr>
      </p:pic>
      <p:pic>
        <p:nvPicPr>
          <p:cNvPr id="3" name="图片 6"/>
          <p:cNvPicPr>
            <a:picLocks noChangeAspect="1"/>
          </p:cNvPicPr>
          <p:nvPr userDrawn="1"/>
        </p:nvPicPr>
        <p:blipFill>
          <a:blip r:embed="rId3" cstate="print"/>
          <a:srcRect/>
          <a:stretch>
            <a:fillRect/>
          </a:stretch>
        </p:blipFill>
        <p:spPr bwMode="auto">
          <a:xfrm>
            <a:off x="0" y="4725988"/>
            <a:ext cx="9144000" cy="2159000"/>
          </a:xfrm>
          <a:prstGeom prst="rect">
            <a:avLst/>
          </a:prstGeom>
          <a:noFill/>
          <a:ln w="9525">
            <a:noFill/>
            <a:miter lim="800000"/>
            <a:headEnd/>
            <a:tailEnd/>
          </a:ln>
        </p:spPr>
      </p:pic>
      <p:sp>
        <p:nvSpPr>
          <p:cNvPr id="4" name="TextBox 3"/>
          <p:cNvSpPr txBox="1"/>
          <p:nvPr userDrawn="1"/>
        </p:nvSpPr>
        <p:spPr>
          <a:xfrm>
            <a:off x="8459788" y="6464300"/>
            <a:ext cx="720725" cy="277813"/>
          </a:xfrm>
          <a:prstGeom prst="rect">
            <a:avLst/>
          </a:prstGeom>
          <a:noFill/>
        </p:spPr>
        <p:txBody>
          <a:bodyPr>
            <a:spAutoFit/>
          </a:bodyPr>
          <a:lstStyle/>
          <a:p>
            <a:pPr>
              <a:defRPr/>
            </a:pPr>
            <a:r>
              <a:rPr lang="en-US" altLang="zh-CN" sz="1200" b="1" dirty="0">
                <a:solidFill>
                  <a:srgbClr val="FF0000"/>
                </a:solidFill>
                <a:latin typeface="华文细黑" pitchFamily="2" charset="-122"/>
                <a:ea typeface="华文细黑" pitchFamily="2" charset="-122"/>
              </a:rPr>
              <a:t>V1.2</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2" cstate="print"/>
          <a:srcRect/>
          <a:stretch>
            <a:fillRect/>
          </a:stretch>
        </p:blipFill>
        <p:spPr bwMode="auto">
          <a:xfrm>
            <a:off x="7596188" y="260350"/>
            <a:ext cx="1169987" cy="222250"/>
          </a:xfrm>
          <a:prstGeom prst="rect">
            <a:avLst/>
          </a:prstGeom>
          <a:noFill/>
          <a:ln w="9525">
            <a:noFill/>
            <a:miter lim="800000"/>
            <a:headEnd/>
            <a:tailEnd/>
          </a:ln>
        </p:spPr>
      </p:pic>
      <p:pic>
        <p:nvPicPr>
          <p:cNvPr id="3" name="图片 6"/>
          <p:cNvPicPr>
            <a:picLocks noChangeAspect="1"/>
          </p:cNvPicPr>
          <p:nvPr userDrawn="1"/>
        </p:nvPicPr>
        <p:blipFill>
          <a:blip r:embed="rId3" cstate="print"/>
          <a:srcRect/>
          <a:stretch>
            <a:fillRect/>
          </a:stretch>
        </p:blipFill>
        <p:spPr bwMode="auto">
          <a:xfrm>
            <a:off x="0" y="3948113"/>
            <a:ext cx="9144000" cy="2936875"/>
          </a:xfrm>
          <a:prstGeom prst="rect">
            <a:avLst/>
          </a:prstGeom>
          <a:noFill/>
          <a:ln w="9525">
            <a:noFill/>
            <a:miter lim="800000"/>
            <a:headEnd/>
            <a:tailEnd/>
          </a:ln>
        </p:spPr>
      </p:pic>
      <p:sp>
        <p:nvSpPr>
          <p:cNvPr id="4" name="TextBox 3"/>
          <p:cNvSpPr txBox="1"/>
          <p:nvPr userDrawn="1"/>
        </p:nvSpPr>
        <p:spPr>
          <a:xfrm>
            <a:off x="8459788" y="6464300"/>
            <a:ext cx="720725" cy="277813"/>
          </a:xfrm>
          <a:prstGeom prst="rect">
            <a:avLst/>
          </a:prstGeom>
          <a:noFill/>
        </p:spPr>
        <p:txBody>
          <a:bodyPr>
            <a:spAutoFit/>
          </a:bodyPr>
          <a:lstStyle/>
          <a:p>
            <a:pPr>
              <a:defRPr/>
            </a:pPr>
            <a:r>
              <a:rPr lang="en-US" altLang="zh-CN" sz="1200" b="1" dirty="0">
                <a:solidFill>
                  <a:srgbClr val="FF0000"/>
                </a:solidFill>
                <a:latin typeface="华文细黑" pitchFamily="2" charset="-122"/>
                <a:ea typeface="华文细黑" pitchFamily="2" charset="-122"/>
              </a:rPr>
              <a:t>V1.2</a:t>
            </a:r>
            <a:endParaRPr lang="zh-CN" altLang="en-US" sz="1200" b="1" dirty="0">
              <a:solidFill>
                <a:srgbClr val="FF0000"/>
              </a:solidFill>
              <a:latin typeface="华文细黑" pitchFamily="2" charset="-122"/>
              <a:ea typeface="华文细黑" pitchFamily="2" charset="-122"/>
            </a:endParaRPr>
          </a:p>
        </p:txBody>
      </p:sp>
      <p:sp>
        <p:nvSpPr>
          <p:cNvPr id="5" name="日期占位符 2"/>
          <p:cNvSpPr>
            <a:spLocks noGrp="1"/>
          </p:cNvSpPr>
          <p:nvPr>
            <p:ph type="dt" sz="half" idx="10"/>
          </p:nvPr>
        </p:nvSpPr>
        <p:spPr>
          <a:xfrm>
            <a:off x="457200" y="6245225"/>
            <a:ext cx="2133600" cy="476250"/>
          </a:xfrm>
          <a:prstGeom prst="rect">
            <a:avLst/>
          </a:prstGeom>
        </p:spPr>
        <p:txBody>
          <a:bodyPr/>
          <a:lstStyle>
            <a:lvl1pPr>
              <a:defRPr>
                <a:latin typeface="Arial" pitchFamily="34" charset="0"/>
                <a:ea typeface="宋体" pitchFamily="2" charset="-122"/>
              </a:defRPr>
            </a:lvl1pPr>
          </a:lstStyle>
          <a:p>
            <a:pPr>
              <a:defRPr/>
            </a:pPr>
            <a:endParaRPr lang="en-US" altLang="zh-CN"/>
          </a:p>
        </p:txBody>
      </p:sp>
      <p:sp>
        <p:nvSpPr>
          <p:cNvPr id="6" name="页脚占位符 3"/>
          <p:cNvSpPr>
            <a:spLocks noGrp="1"/>
          </p:cNvSpPr>
          <p:nvPr>
            <p:ph type="ftr" sz="quarter" idx="11"/>
          </p:nvPr>
        </p:nvSpPr>
        <p:spPr>
          <a:xfrm>
            <a:off x="3124200" y="6245225"/>
            <a:ext cx="2895600" cy="476250"/>
          </a:xfrm>
          <a:prstGeom prst="rect">
            <a:avLst/>
          </a:prstGeom>
        </p:spPr>
        <p:txBody>
          <a:bodyPr/>
          <a:lstStyle>
            <a:lvl1pPr>
              <a:defRPr>
                <a:latin typeface="Arial" pitchFamily="34" charset="0"/>
                <a:ea typeface="宋体" pitchFamily="2" charset="-122"/>
              </a:defRPr>
            </a:lvl1pPr>
          </a:lstStyle>
          <a:p>
            <a:pPr>
              <a:defRPr/>
            </a:pPr>
            <a:endParaRPr lang="en-US" altLang="zh-CN"/>
          </a:p>
        </p:txBody>
      </p:sp>
      <p:sp>
        <p:nvSpPr>
          <p:cNvPr id="7" name="灯片编号占位符 4"/>
          <p:cNvSpPr>
            <a:spLocks noGrp="1"/>
          </p:cNvSpPr>
          <p:nvPr>
            <p:ph type="sldNum" sz="quarter" idx="12"/>
          </p:nvPr>
        </p:nvSpPr>
        <p:spPr>
          <a:xfrm>
            <a:off x="6553200" y="6245225"/>
            <a:ext cx="2133600" cy="476250"/>
          </a:xfrm>
          <a:prstGeom prst="rect">
            <a:avLst/>
          </a:prstGeom>
        </p:spPr>
        <p:txBody>
          <a:bodyPr/>
          <a:lstStyle>
            <a:lvl1pPr>
              <a:defRPr>
                <a:latin typeface="Arial" pitchFamily="34" charset="0"/>
                <a:ea typeface="宋体" pitchFamily="2" charset="-122"/>
              </a:defRPr>
            </a:lvl1pPr>
          </a:lstStyle>
          <a:p>
            <a:pPr>
              <a:defRPr/>
            </a:pPr>
            <a:fld id="{B38FC795-C411-43CE-AC2B-BC0F9EB90139}"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5" name="Picture 2" descr="D:\07 公司资料\PPT+Word模版\logo蓝.png"/>
          <p:cNvPicPr>
            <a:picLocks noChangeAspect="1" noChangeArrowheads="1"/>
          </p:cNvPicPr>
          <p:nvPr userDrawn="1"/>
        </p:nvPicPr>
        <p:blipFill>
          <a:blip r:embed="rId2" cstate="print"/>
          <a:srcRect/>
          <a:stretch>
            <a:fillRect/>
          </a:stretch>
        </p:blipFill>
        <p:spPr bwMode="auto">
          <a:xfrm>
            <a:off x="7596188" y="260350"/>
            <a:ext cx="1169987" cy="222250"/>
          </a:xfrm>
          <a:prstGeom prst="rect">
            <a:avLst/>
          </a:prstGeom>
          <a:noFill/>
          <a:ln w="9525">
            <a:noFill/>
            <a:miter lim="800000"/>
            <a:headEnd/>
            <a:tailEnd/>
          </a:ln>
        </p:spPr>
      </p:pic>
      <p:pic>
        <p:nvPicPr>
          <p:cNvPr id="6" name="图片 6"/>
          <p:cNvPicPr>
            <a:picLocks noChangeAspect="1"/>
          </p:cNvPicPr>
          <p:nvPr userDrawn="1"/>
        </p:nvPicPr>
        <p:blipFill>
          <a:blip r:embed="rId3" cstate="print"/>
          <a:srcRect/>
          <a:stretch>
            <a:fillRect/>
          </a:stretch>
        </p:blipFill>
        <p:spPr bwMode="auto">
          <a:xfrm>
            <a:off x="0" y="4725988"/>
            <a:ext cx="9144000" cy="2159000"/>
          </a:xfrm>
          <a:prstGeom prst="rect">
            <a:avLst/>
          </a:prstGeom>
          <a:noFill/>
          <a:ln w="9525">
            <a:noFill/>
            <a:miter lim="800000"/>
            <a:headEnd/>
            <a:tailEnd/>
          </a:ln>
        </p:spPr>
      </p:pic>
      <p:sp>
        <p:nvSpPr>
          <p:cNvPr id="7" name="TextBox 6"/>
          <p:cNvSpPr txBox="1"/>
          <p:nvPr userDrawn="1"/>
        </p:nvSpPr>
        <p:spPr>
          <a:xfrm>
            <a:off x="8459788" y="6464300"/>
            <a:ext cx="720725" cy="277813"/>
          </a:xfrm>
          <a:prstGeom prst="rect">
            <a:avLst/>
          </a:prstGeom>
          <a:noFill/>
        </p:spPr>
        <p:txBody>
          <a:bodyPr>
            <a:spAutoFit/>
          </a:bodyPr>
          <a:lstStyle/>
          <a:p>
            <a:pPr>
              <a:defRPr/>
            </a:pPr>
            <a:r>
              <a:rPr lang="en-US" altLang="zh-CN" sz="1200" b="1" dirty="0">
                <a:solidFill>
                  <a:srgbClr val="FF0000"/>
                </a:solidFill>
                <a:latin typeface="华文细黑" pitchFamily="2" charset="-122"/>
                <a:ea typeface="华文细黑" pitchFamily="2" charset="-122"/>
              </a:rPr>
              <a:t>V1.2</a:t>
            </a:r>
            <a:endParaRPr lang="zh-CN" altLang="en-US" sz="1200" b="1" dirty="0">
              <a:solidFill>
                <a:srgbClr val="FF0000"/>
              </a:solidFill>
              <a:latin typeface="华文细黑" pitchFamily="2" charset="-122"/>
              <a:ea typeface="华文细黑" pitchFamily="2" charset="-122"/>
            </a:endParaRPr>
          </a:p>
        </p:txBody>
      </p:sp>
      <p:sp>
        <p:nvSpPr>
          <p:cNvPr id="15" name="文本占位符 9"/>
          <p:cNvSpPr>
            <a:spLocks noGrp="1"/>
          </p:cNvSpPr>
          <p:nvPr>
            <p:ph type="body" sz="quarter" idx="16"/>
          </p:nvPr>
        </p:nvSpPr>
        <p:spPr>
          <a:xfrm>
            <a:off x="1403648" y="2852936"/>
            <a:ext cx="6144251" cy="1584325"/>
          </a:xfrm>
          <a:prstGeom prst="rect">
            <a:avLst/>
          </a:prstGeom>
        </p:spPr>
        <p:txBody>
          <a:bodyPr>
            <a:normAutofit/>
          </a:bodyPr>
          <a:lstStyle>
            <a:lvl1pPr marL="0" indent="0" algn="ctr">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lvl="0"/>
            <a:r>
              <a:rPr lang="zh-CN" altLang="en-US" smtClean="0"/>
              <a:t>单击此处编辑母版文本样式</a:t>
            </a:r>
          </a:p>
        </p:txBody>
      </p:sp>
      <p:sp>
        <p:nvSpPr>
          <p:cNvPr id="16" name="文本占位符 10"/>
          <p:cNvSpPr>
            <a:spLocks noGrp="1"/>
          </p:cNvSpPr>
          <p:nvPr>
            <p:ph type="body" sz="quarter" idx="17"/>
          </p:nvPr>
        </p:nvSpPr>
        <p:spPr>
          <a:xfrm>
            <a:off x="1403648" y="2132856"/>
            <a:ext cx="6336704" cy="575122"/>
          </a:xfrm>
          <a:prstGeom prst="rect">
            <a:avLst/>
          </a:prstGeom>
        </p:spPr>
        <p:txBody>
          <a:bodyPr anchor="ctr"/>
          <a:lstStyle>
            <a:lvl1pPr marL="342900" marR="0" indent="-342900" algn="ctr"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lvl="0"/>
            <a:r>
              <a:rPr lang="zh-CN" altLang="en-US" smtClean="0"/>
              <a:t>单击此处编辑母版文本样式</a:t>
            </a:r>
          </a:p>
        </p:txBody>
      </p:sp>
      <p:sp>
        <p:nvSpPr>
          <p:cNvPr id="17" name="标题 5"/>
          <p:cNvSpPr>
            <a:spLocks noGrp="1"/>
          </p:cNvSpPr>
          <p:nvPr>
            <p:ph type="title"/>
          </p:nvPr>
        </p:nvSpPr>
        <p:spPr>
          <a:xfrm>
            <a:off x="1401981" y="1556792"/>
            <a:ext cx="6145868" cy="1152128"/>
          </a:xfrm>
          <a:prstGeom prst="rect">
            <a:avLst/>
          </a:prstGeom>
        </p:spPr>
        <p:txBody>
          <a:bodyPr anchor="b"/>
          <a:lstStyle>
            <a:lvl1pPr algn="ctr">
              <a:defRPr sz="4500"/>
            </a:lvl1pPr>
          </a:lstStyle>
          <a:p>
            <a:r>
              <a:rPr lang="zh-CN" altLang="en-US" smtClean="0"/>
              <a:t>单击此处编辑母版标题样式</a:t>
            </a:r>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5" name="Picture 2" descr="D:\07 公司资料\PPT+Word模版\logo蓝.png"/>
          <p:cNvPicPr>
            <a:picLocks noChangeAspect="1" noChangeArrowheads="1"/>
          </p:cNvPicPr>
          <p:nvPr userDrawn="1"/>
        </p:nvPicPr>
        <p:blipFill>
          <a:blip r:embed="rId2" cstate="print"/>
          <a:srcRect/>
          <a:stretch>
            <a:fillRect/>
          </a:stretch>
        </p:blipFill>
        <p:spPr bwMode="auto">
          <a:xfrm>
            <a:off x="7596188" y="260350"/>
            <a:ext cx="1169987" cy="222250"/>
          </a:xfrm>
          <a:prstGeom prst="rect">
            <a:avLst/>
          </a:prstGeom>
          <a:noFill/>
          <a:ln w="9525">
            <a:noFill/>
            <a:miter lim="800000"/>
            <a:headEnd/>
            <a:tailEnd/>
          </a:ln>
        </p:spPr>
      </p:pic>
      <p:pic>
        <p:nvPicPr>
          <p:cNvPr id="6" name="图片 6"/>
          <p:cNvPicPr>
            <a:picLocks noChangeAspect="1"/>
          </p:cNvPicPr>
          <p:nvPr userDrawn="1"/>
        </p:nvPicPr>
        <p:blipFill>
          <a:blip r:embed="rId3" cstate="print"/>
          <a:srcRect/>
          <a:stretch>
            <a:fillRect/>
          </a:stretch>
        </p:blipFill>
        <p:spPr bwMode="auto">
          <a:xfrm>
            <a:off x="0" y="3948113"/>
            <a:ext cx="9144000" cy="2936875"/>
          </a:xfrm>
          <a:prstGeom prst="rect">
            <a:avLst/>
          </a:prstGeom>
          <a:noFill/>
          <a:ln w="9525">
            <a:noFill/>
            <a:miter lim="800000"/>
            <a:headEnd/>
            <a:tailEnd/>
          </a:ln>
        </p:spPr>
      </p:pic>
      <p:sp>
        <p:nvSpPr>
          <p:cNvPr id="7" name="TextBox 6"/>
          <p:cNvSpPr txBox="1"/>
          <p:nvPr userDrawn="1"/>
        </p:nvSpPr>
        <p:spPr>
          <a:xfrm>
            <a:off x="8459788" y="6464300"/>
            <a:ext cx="720725" cy="277813"/>
          </a:xfrm>
          <a:prstGeom prst="rect">
            <a:avLst/>
          </a:prstGeom>
          <a:noFill/>
        </p:spPr>
        <p:txBody>
          <a:bodyPr>
            <a:spAutoFit/>
          </a:bodyPr>
          <a:lstStyle/>
          <a:p>
            <a:pPr>
              <a:defRPr/>
            </a:pPr>
            <a:r>
              <a:rPr lang="en-US" altLang="zh-CN" sz="1200" b="1" dirty="0">
                <a:solidFill>
                  <a:srgbClr val="FF0000"/>
                </a:solidFill>
                <a:latin typeface="华文细黑" pitchFamily="2" charset="-122"/>
                <a:ea typeface="华文细黑" pitchFamily="2" charset="-122"/>
              </a:rPr>
              <a:t>V1.2</a:t>
            </a:r>
            <a:endParaRPr lang="zh-CN" altLang="en-US" sz="1200" b="1" dirty="0">
              <a:solidFill>
                <a:srgbClr val="FF0000"/>
              </a:solidFill>
              <a:latin typeface="华文细黑" pitchFamily="2" charset="-122"/>
              <a:ea typeface="华文细黑" pitchFamily="2" charset="-122"/>
            </a:endParaRPr>
          </a:p>
        </p:txBody>
      </p:sp>
      <p:sp>
        <p:nvSpPr>
          <p:cNvPr id="15" name="文本占位符 9"/>
          <p:cNvSpPr>
            <a:spLocks noGrp="1"/>
          </p:cNvSpPr>
          <p:nvPr>
            <p:ph type="body" sz="quarter" idx="16"/>
          </p:nvPr>
        </p:nvSpPr>
        <p:spPr>
          <a:xfrm>
            <a:off x="685235" y="2852936"/>
            <a:ext cx="6911101" cy="1584325"/>
          </a:xfrm>
          <a:prstGeom prst="rect">
            <a:avLst/>
          </a:prstGeom>
        </p:spPr>
        <p:txBody>
          <a:bodyPr>
            <a:normAutofit/>
          </a:bodyPr>
          <a:lstStyle>
            <a:lvl1pPr marL="0" indent="0" algn="l">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lvl="0"/>
            <a:r>
              <a:rPr lang="zh-CN" altLang="en-US" smtClean="0"/>
              <a:t>单击此处编辑母版文本样式</a:t>
            </a:r>
          </a:p>
        </p:txBody>
      </p:sp>
      <p:sp>
        <p:nvSpPr>
          <p:cNvPr id="16" name="文本占位符 10"/>
          <p:cNvSpPr>
            <a:spLocks noGrp="1"/>
          </p:cNvSpPr>
          <p:nvPr>
            <p:ph type="body" sz="quarter" idx="17"/>
          </p:nvPr>
        </p:nvSpPr>
        <p:spPr>
          <a:xfrm>
            <a:off x="685234" y="2132856"/>
            <a:ext cx="7496405" cy="575122"/>
          </a:xfrm>
          <a:prstGeom prst="rect">
            <a:avLst/>
          </a:prstGeom>
        </p:spPr>
        <p:txBody>
          <a:bodyPr anchor="ctr"/>
          <a:lstStyle>
            <a:lvl1pPr marL="342900" marR="0" indent="-342900" algn="l"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lvl="0"/>
            <a:r>
              <a:rPr lang="zh-CN" altLang="en-US" smtClean="0"/>
              <a:t>单击此处编辑母版文本样式</a:t>
            </a:r>
          </a:p>
        </p:txBody>
      </p:sp>
      <p:sp>
        <p:nvSpPr>
          <p:cNvPr id="17" name="标题 5"/>
          <p:cNvSpPr>
            <a:spLocks noGrp="1"/>
          </p:cNvSpPr>
          <p:nvPr>
            <p:ph type="title"/>
          </p:nvPr>
        </p:nvSpPr>
        <p:spPr>
          <a:xfrm>
            <a:off x="683568" y="1556792"/>
            <a:ext cx="6912920" cy="1152128"/>
          </a:xfrm>
          <a:prstGeom prst="rect">
            <a:avLst/>
          </a:prstGeom>
        </p:spPr>
        <p:txBody>
          <a:bodyPr anchor="b"/>
          <a:lstStyle>
            <a:lvl1pPr algn="l">
              <a:defRPr sz="4500"/>
            </a:lvl1pPr>
          </a:lstStyle>
          <a:p>
            <a:r>
              <a:rPr lang="zh-CN" altLang="en-US" smtClean="0"/>
              <a:t>单击此处编辑母版标题样式</a:t>
            </a:r>
            <a:endParaRPr lang="zh-CN" altLang="en-US" dirty="0"/>
          </a:p>
        </p:txBody>
      </p:sp>
      <p:sp>
        <p:nvSpPr>
          <p:cNvPr id="8" name="日期占位符 2"/>
          <p:cNvSpPr>
            <a:spLocks noGrp="1"/>
          </p:cNvSpPr>
          <p:nvPr>
            <p:ph type="dt" sz="half" idx="18"/>
          </p:nvPr>
        </p:nvSpPr>
        <p:spPr>
          <a:xfrm>
            <a:off x="457200" y="6245225"/>
            <a:ext cx="2133600" cy="476250"/>
          </a:xfrm>
          <a:prstGeom prst="rect">
            <a:avLst/>
          </a:prstGeom>
        </p:spPr>
        <p:txBody>
          <a:bodyPr/>
          <a:lstStyle>
            <a:lvl1pPr>
              <a:defRPr>
                <a:latin typeface="Arial" pitchFamily="34" charset="0"/>
                <a:ea typeface="宋体" pitchFamily="2" charset="-122"/>
              </a:defRPr>
            </a:lvl1pPr>
          </a:lstStyle>
          <a:p>
            <a:pPr>
              <a:defRPr/>
            </a:pPr>
            <a:endParaRPr lang="en-US" altLang="zh-CN"/>
          </a:p>
        </p:txBody>
      </p:sp>
      <p:sp>
        <p:nvSpPr>
          <p:cNvPr id="9" name="页脚占位符 3"/>
          <p:cNvSpPr>
            <a:spLocks noGrp="1"/>
          </p:cNvSpPr>
          <p:nvPr>
            <p:ph type="ftr" sz="quarter" idx="19"/>
          </p:nvPr>
        </p:nvSpPr>
        <p:spPr>
          <a:xfrm>
            <a:off x="3124200" y="6245225"/>
            <a:ext cx="2895600" cy="476250"/>
          </a:xfrm>
          <a:prstGeom prst="rect">
            <a:avLst/>
          </a:prstGeom>
        </p:spPr>
        <p:txBody>
          <a:bodyPr/>
          <a:lstStyle>
            <a:lvl1pPr>
              <a:defRPr>
                <a:latin typeface="Arial" pitchFamily="34" charset="0"/>
                <a:ea typeface="宋体" pitchFamily="2" charset="-122"/>
              </a:defRPr>
            </a:lvl1pPr>
          </a:lstStyle>
          <a:p>
            <a:pPr>
              <a:defRPr/>
            </a:pPr>
            <a:endParaRPr lang="en-US" altLang="zh-CN"/>
          </a:p>
        </p:txBody>
      </p:sp>
      <p:sp>
        <p:nvSpPr>
          <p:cNvPr id="10" name="灯片编号占位符 4"/>
          <p:cNvSpPr>
            <a:spLocks noGrp="1"/>
          </p:cNvSpPr>
          <p:nvPr>
            <p:ph type="sldNum" sz="quarter" idx="20"/>
          </p:nvPr>
        </p:nvSpPr>
        <p:spPr>
          <a:xfrm>
            <a:off x="6553200" y="6245225"/>
            <a:ext cx="2133600" cy="476250"/>
          </a:xfrm>
          <a:prstGeom prst="rect">
            <a:avLst/>
          </a:prstGeom>
        </p:spPr>
        <p:txBody>
          <a:bodyPr/>
          <a:lstStyle>
            <a:lvl1pPr>
              <a:defRPr>
                <a:latin typeface="Arial" pitchFamily="34" charset="0"/>
                <a:ea typeface="宋体" pitchFamily="2" charset="-122"/>
              </a:defRPr>
            </a:lvl1pPr>
          </a:lstStyle>
          <a:p>
            <a:pPr>
              <a:defRPr/>
            </a:pPr>
            <a:fld id="{B49B4BDC-E752-48C3-9C6D-EA5132CD0EA1}"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Picture 2" descr="D:\07 公司资料\PPT+Word模版\首页白.png"/>
          <p:cNvPicPr>
            <a:picLocks noChangeAspect="1" noChangeArrowheads="1"/>
          </p:cNvPicPr>
          <p:nvPr userDrawn="1"/>
        </p:nvPicPr>
        <p:blipFill>
          <a:blip r:embed="rId2" cstate="print"/>
          <a:srcRect/>
          <a:stretch>
            <a:fillRect/>
          </a:stretch>
        </p:blipFill>
        <p:spPr bwMode="auto">
          <a:xfrm>
            <a:off x="0" y="908050"/>
            <a:ext cx="9144000" cy="5983288"/>
          </a:xfrm>
          <a:prstGeom prst="rect">
            <a:avLst/>
          </a:prstGeom>
          <a:noFill/>
          <a:ln w="9525">
            <a:noFill/>
            <a:miter lim="800000"/>
            <a:headEnd/>
            <a:tailEnd/>
          </a:ln>
        </p:spPr>
      </p:pic>
      <p:pic>
        <p:nvPicPr>
          <p:cNvPr id="3" name="Picture 2" descr="D:\07 公司资料\PPT+Word模版\logo蓝.png"/>
          <p:cNvPicPr>
            <a:picLocks noChangeAspect="1" noChangeArrowheads="1"/>
          </p:cNvPicPr>
          <p:nvPr userDrawn="1"/>
        </p:nvPicPr>
        <p:blipFill>
          <a:blip r:embed="rId3" cstate="print"/>
          <a:srcRect/>
          <a:stretch>
            <a:fillRect/>
          </a:stretch>
        </p:blipFill>
        <p:spPr bwMode="auto">
          <a:xfrm>
            <a:off x="7596188" y="260350"/>
            <a:ext cx="1169987" cy="222250"/>
          </a:xfrm>
          <a:prstGeom prst="rect">
            <a:avLst/>
          </a:prstGeom>
          <a:noFill/>
          <a:ln w="9525">
            <a:noFill/>
            <a:miter lim="800000"/>
            <a:headEnd/>
            <a:tailEnd/>
          </a:ln>
        </p:spPr>
      </p:pic>
      <p:sp>
        <p:nvSpPr>
          <p:cNvPr id="4" name="矩形 3"/>
          <p:cNvSpPr/>
          <p:nvPr userDrawn="1"/>
        </p:nvSpPr>
        <p:spPr>
          <a:xfrm>
            <a:off x="0" y="3573463"/>
            <a:ext cx="9144000" cy="3284537"/>
          </a:xfrm>
          <a:prstGeom prst="rect">
            <a:avLst/>
          </a:prstGeom>
          <a:solidFill>
            <a:srgbClr val="FFFFFF">
              <a:alpha val="8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5" name="矩形 4"/>
          <p:cNvSpPr>
            <a:spLocks noChangeArrowheads="1"/>
          </p:cNvSpPr>
          <p:nvPr userDrawn="1"/>
        </p:nvSpPr>
        <p:spPr bwMode="auto">
          <a:xfrm>
            <a:off x="6783388" y="6308725"/>
            <a:ext cx="2036762" cy="33972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b="1" smtClean="0">
                <a:latin typeface="微软雅黑" pitchFamily="34" charset="-122"/>
                <a:ea typeface="微软雅黑" pitchFamily="34" charset="-122"/>
              </a:rPr>
              <a:t>www.neuedu.com</a:t>
            </a:r>
            <a:endParaRPr lang="zh-CN" altLang="en-US" sz="1600" b="1" smtClean="0">
              <a:latin typeface="微软雅黑" pitchFamily="34" charset="-122"/>
              <a:ea typeface="微软雅黑" pitchFamily="34" charset="-122"/>
            </a:endParaRPr>
          </a:p>
        </p:txBody>
      </p:sp>
      <p:sp>
        <p:nvSpPr>
          <p:cNvPr id="6" name="日期占位符 2"/>
          <p:cNvSpPr>
            <a:spLocks noGrp="1"/>
          </p:cNvSpPr>
          <p:nvPr>
            <p:ph type="dt" sz="half" idx="10"/>
          </p:nvPr>
        </p:nvSpPr>
        <p:spPr>
          <a:xfrm>
            <a:off x="457200" y="6245225"/>
            <a:ext cx="2133600" cy="476250"/>
          </a:xfrm>
          <a:prstGeom prst="rect">
            <a:avLst/>
          </a:prstGeom>
        </p:spPr>
        <p:txBody>
          <a:bodyPr/>
          <a:lstStyle>
            <a:lvl1pPr>
              <a:defRPr>
                <a:latin typeface="Arial" pitchFamily="34" charset="0"/>
                <a:ea typeface="宋体" pitchFamily="2" charset="-122"/>
              </a:defRPr>
            </a:lvl1pPr>
          </a:lstStyle>
          <a:p>
            <a:pPr>
              <a:defRPr/>
            </a:pPr>
            <a:endParaRPr lang="en-US" altLang="zh-CN"/>
          </a:p>
        </p:txBody>
      </p:sp>
      <p:sp>
        <p:nvSpPr>
          <p:cNvPr id="7" name="页脚占位符 3"/>
          <p:cNvSpPr>
            <a:spLocks noGrp="1"/>
          </p:cNvSpPr>
          <p:nvPr>
            <p:ph type="ftr" sz="quarter" idx="11"/>
          </p:nvPr>
        </p:nvSpPr>
        <p:spPr>
          <a:xfrm>
            <a:off x="3124200" y="6245225"/>
            <a:ext cx="2895600" cy="476250"/>
          </a:xfrm>
          <a:prstGeom prst="rect">
            <a:avLst/>
          </a:prstGeom>
        </p:spPr>
        <p:txBody>
          <a:bodyPr/>
          <a:lstStyle>
            <a:lvl1pPr>
              <a:defRPr>
                <a:latin typeface="Arial" pitchFamily="34" charset="0"/>
                <a:ea typeface="宋体" pitchFamily="2" charset="-122"/>
              </a:defRPr>
            </a:lvl1pPr>
          </a:lstStyle>
          <a:p>
            <a:pPr>
              <a:defRPr/>
            </a:pPr>
            <a:endParaRPr lang="en-US" altLang="zh-CN"/>
          </a:p>
        </p:txBody>
      </p:sp>
      <p:sp>
        <p:nvSpPr>
          <p:cNvPr id="8" name="灯片编号占位符 4"/>
          <p:cNvSpPr>
            <a:spLocks noGrp="1"/>
          </p:cNvSpPr>
          <p:nvPr>
            <p:ph type="sldNum" sz="quarter" idx="12"/>
          </p:nvPr>
        </p:nvSpPr>
        <p:spPr>
          <a:xfrm>
            <a:off x="6553200" y="6245225"/>
            <a:ext cx="2133600" cy="476250"/>
          </a:xfrm>
          <a:prstGeom prst="rect">
            <a:avLst/>
          </a:prstGeom>
        </p:spPr>
        <p:txBody>
          <a:bodyPr/>
          <a:lstStyle>
            <a:lvl1pPr>
              <a:defRPr>
                <a:latin typeface="Arial" pitchFamily="34" charset="0"/>
                <a:ea typeface="宋体" pitchFamily="2" charset="-122"/>
              </a:defRPr>
            </a:lvl1pPr>
          </a:lstStyle>
          <a:p>
            <a:pPr>
              <a:defRPr/>
            </a:pPr>
            <a:fld id="{085140E2-2DCC-45BF-A747-B85D59D68AA5}"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cstate="print"/>
          <a:srcRect/>
          <a:stretch>
            <a:fillRect/>
          </a:stretch>
        </p:blipFill>
        <p:spPr bwMode="auto">
          <a:xfrm>
            <a:off x="4763" y="217488"/>
            <a:ext cx="9139237" cy="6669087"/>
          </a:xfrm>
          <a:prstGeom prst="rect">
            <a:avLst/>
          </a:prstGeom>
          <a:noFill/>
          <a:ln w="9525">
            <a:noFill/>
            <a:miter lim="800000"/>
            <a:headEnd/>
            <a:tailEnd/>
          </a:ln>
        </p:spPr>
      </p:pic>
      <p:pic>
        <p:nvPicPr>
          <p:cNvPr id="4" name="Picture 2" descr="D:\07 公司资料\PPT+Word模版\logo蓝.png"/>
          <p:cNvPicPr>
            <a:picLocks noChangeAspect="1" noChangeArrowheads="1"/>
          </p:cNvPicPr>
          <p:nvPr userDrawn="1"/>
        </p:nvPicPr>
        <p:blipFill>
          <a:blip r:embed="rId3" cstate="print"/>
          <a:srcRect/>
          <a:stretch>
            <a:fillRect/>
          </a:stretch>
        </p:blipFill>
        <p:spPr bwMode="auto">
          <a:xfrm>
            <a:off x="7596188" y="260350"/>
            <a:ext cx="1169987" cy="222250"/>
          </a:xfrm>
          <a:prstGeom prst="rect">
            <a:avLst/>
          </a:prstGeom>
          <a:noFill/>
          <a:ln w="9525">
            <a:noFill/>
            <a:miter lim="800000"/>
            <a:headEnd/>
            <a:tailEnd/>
          </a:ln>
        </p:spPr>
      </p:pic>
      <p:sp>
        <p:nvSpPr>
          <p:cNvPr id="5" name="TextBox 4"/>
          <p:cNvSpPr txBox="1">
            <a:spLocks noChangeArrowheads="1"/>
          </p:cNvSpPr>
          <p:nvPr userDrawn="1"/>
        </p:nvSpPr>
        <p:spPr bwMode="auto">
          <a:xfrm>
            <a:off x="250825" y="217488"/>
            <a:ext cx="1803400" cy="30797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400" b="1" smtClean="0">
                <a:solidFill>
                  <a:srgbClr val="002060"/>
                </a:solidFill>
                <a:latin typeface="微软雅黑" pitchFamily="34" charset="-122"/>
                <a:ea typeface="微软雅黑" pitchFamily="34" charset="-122"/>
              </a:rPr>
              <a:t>www.neuedu.com</a:t>
            </a:r>
            <a:endParaRPr lang="zh-CN" altLang="en-US" sz="1400" b="1" smtClean="0">
              <a:solidFill>
                <a:srgbClr val="002060"/>
              </a:solidFill>
              <a:latin typeface="微软雅黑" pitchFamily="34" charset="-122"/>
              <a:ea typeface="微软雅黑" pitchFamily="34" charset="-122"/>
            </a:endParaRPr>
          </a:p>
        </p:txBody>
      </p:sp>
      <p:sp>
        <p:nvSpPr>
          <p:cNvPr id="2" name="标题 1"/>
          <p:cNvSpPr>
            <a:spLocks noGrp="1"/>
          </p:cNvSpPr>
          <p:nvPr>
            <p:ph type="title"/>
          </p:nvPr>
        </p:nvSpPr>
        <p:spPr>
          <a:xfrm>
            <a:off x="459694" y="4509120"/>
            <a:ext cx="8229600" cy="1800200"/>
          </a:xfrm>
        </p:spPr>
        <p:txBody>
          <a:bodyPr/>
          <a:lstStyle>
            <a:lvl1pPr>
              <a:defRPr sz="4000"/>
            </a:lvl1pPr>
          </a:lstStyle>
          <a:p>
            <a:r>
              <a:rPr lang="zh-CN" altLang="en-US" dirty="0" smtClean="0"/>
              <a:t>单击此处编辑母版标题样式</a:t>
            </a:r>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pitchFamily="34" charset="0"/>
                <a:ea typeface="宋体" pitchFamily="2" charset="-122"/>
              </a:defRPr>
            </a:lvl1pPr>
          </a:lstStyle>
          <a:p>
            <a:pPr>
              <a:defRPr/>
            </a:pPr>
            <a:fld id="{A41B4807-98FE-4FB7-A88E-AFB0F1A0B110}" type="datetimeFigureOut">
              <a:rPr lang="zh-CN" altLang="en-US"/>
              <a:pPr>
                <a:defRPr/>
              </a:pPr>
              <a:t>2017/4/6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pitchFamily="34" charset="0"/>
                <a:ea typeface="宋体" pitchFamily="2" charset="-122"/>
              </a:defRPr>
            </a:lvl1pPr>
          </a:lstStyle>
          <a:p>
            <a:pPr>
              <a:defRPr/>
            </a:pPr>
            <a:fld id="{17D5BDF4-0CAA-483A-9708-9C054232ED46}"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D:\07 公司资料\PPT+Word模版\logo蓝.png"/>
          <p:cNvPicPr>
            <a:picLocks noChangeAspect="1" noChangeArrowheads="1"/>
          </p:cNvPicPr>
          <p:nvPr userDrawn="1"/>
        </p:nvPicPr>
        <p:blipFill>
          <a:blip r:embed="rId15" cstate="print"/>
          <a:srcRect/>
          <a:stretch>
            <a:fillRect/>
          </a:stretch>
        </p:blipFill>
        <p:spPr bwMode="auto">
          <a:xfrm>
            <a:off x="7596188" y="260350"/>
            <a:ext cx="1169987" cy="222250"/>
          </a:xfrm>
          <a:prstGeom prst="rect">
            <a:avLst/>
          </a:prstGeom>
          <a:noFill/>
          <a:ln w="9525">
            <a:noFill/>
            <a:miter lim="800000"/>
            <a:headEnd/>
            <a:tailEnd/>
          </a:ln>
        </p:spPr>
      </p:pic>
      <p:pic>
        <p:nvPicPr>
          <p:cNvPr id="1027" name="Picture 7"/>
          <p:cNvPicPr>
            <a:picLocks noChangeAspect="1" noChangeArrowheads="1"/>
          </p:cNvPicPr>
          <p:nvPr userDrawn="1"/>
        </p:nvPicPr>
        <p:blipFill>
          <a:blip r:embed="rId16" cstate="print"/>
          <a:srcRect/>
          <a:stretch>
            <a:fillRect/>
          </a:stretch>
        </p:blipFill>
        <p:spPr bwMode="auto">
          <a:xfrm>
            <a:off x="0" y="6248400"/>
            <a:ext cx="9153525" cy="609600"/>
          </a:xfrm>
          <a:prstGeom prst="rect">
            <a:avLst/>
          </a:prstGeom>
          <a:noFill/>
          <a:ln w="9525">
            <a:noFill/>
            <a:miter lim="800000"/>
            <a:headEnd/>
            <a:tailEnd/>
          </a:ln>
        </p:spPr>
      </p:pic>
      <p:sp>
        <p:nvSpPr>
          <p:cNvPr id="1028" name="矩形 14"/>
          <p:cNvSpPr>
            <a:spLocks noChangeArrowheads="1"/>
          </p:cNvSpPr>
          <p:nvPr userDrawn="1"/>
        </p:nvSpPr>
        <p:spPr bwMode="auto">
          <a:xfrm>
            <a:off x="130175" y="6383338"/>
            <a:ext cx="2035175" cy="33972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b="1" smtClean="0">
                <a:solidFill>
                  <a:schemeClr val="bg1"/>
                </a:solidFill>
                <a:latin typeface="微软雅黑" pitchFamily="34" charset="-122"/>
                <a:ea typeface="微软雅黑" pitchFamily="34" charset="-122"/>
              </a:rPr>
              <a:t>www.neuedu.com</a:t>
            </a:r>
            <a:endParaRPr lang="zh-CN" altLang="en-US" sz="1600" b="1" smtClean="0">
              <a:solidFill>
                <a:schemeClr val="bg1"/>
              </a:solidFill>
              <a:latin typeface="微软雅黑" pitchFamily="34" charset="-122"/>
              <a:ea typeface="微软雅黑" pitchFamily="34" charset="-122"/>
            </a:endParaRPr>
          </a:p>
        </p:txBody>
      </p:sp>
      <p:sp>
        <p:nvSpPr>
          <p:cNvPr id="1029" name="Rectangle 3"/>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zh-CN" altLang="en-US" smtClean="0"/>
          </a:p>
        </p:txBody>
      </p:sp>
      <p:sp>
        <p:nvSpPr>
          <p:cNvPr id="6" name="TextBox 5"/>
          <p:cNvSpPr txBox="1"/>
          <p:nvPr userDrawn="1"/>
        </p:nvSpPr>
        <p:spPr>
          <a:xfrm>
            <a:off x="8459788" y="6464300"/>
            <a:ext cx="720725" cy="277813"/>
          </a:xfrm>
          <a:prstGeom prst="rect">
            <a:avLst/>
          </a:prstGeom>
          <a:noFill/>
        </p:spPr>
        <p:txBody>
          <a:bodyPr>
            <a:spAutoFit/>
          </a:bodyPr>
          <a:lstStyle/>
          <a:p>
            <a:pPr>
              <a:defRPr/>
            </a:pPr>
            <a:r>
              <a:rPr lang="en-US" altLang="zh-CN" sz="1200" b="1" dirty="0">
                <a:solidFill>
                  <a:srgbClr val="FF0000"/>
                </a:solidFill>
                <a:latin typeface="华文细黑" pitchFamily="2" charset="-122"/>
                <a:ea typeface="华文细黑" pitchFamily="2" charset="-122"/>
              </a:rPr>
              <a:t>V1.2</a:t>
            </a:r>
            <a:endParaRPr lang="zh-CN" altLang="en-US" sz="1200" b="1" dirty="0">
              <a:solidFill>
                <a:srgbClr val="FF0000"/>
              </a:solidFill>
              <a:latin typeface="华文细黑" pitchFamily="2" charset="-122"/>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 id="2147484117" r:id="rId13"/>
  </p:sldLayoutIdLst>
  <p:transition/>
  <p:txStyles>
    <p:titleStyle>
      <a:lvl1pPr algn="l" rtl="0" eaLnBrk="0" fontAlgn="base" hangingPunct="0">
        <a:spcBef>
          <a:spcPct val="0"/>
        </a:spcBef>
        <a:spcAft>
          <a:spcPct val="0"/>
        </a:spcAft>
        <a:defRPr sz="3600" b="1">
          <a:solidFill>
            <a:schemeClr val="tx2"/>
          </a:solidFill>
          <a:latin typeface="+mj-ea"/>
          <a:ea typeface="+mj-ea"/>
          <a:cs typeface="+mj-cs"/>
        </a:defRPr>
      </a:lvl1pPr>
      <a:lvl2pPr algn="l" rtl="0" eaLnBrk="0" fontAlgn="base" hangingPunct="0">
        <a:spcBef>
          <a:spcPct val="0"/>
        </a:spcBef>
        <a:spcAft>
          <a:spcPct val="0"/>
        </a:spcAft>
        <a:defRPr sz="3600" b="1">
          <a:solidFill>
            <a:schemeClr val="tx2"/>
          </a:solidFill>
          <a:latin typeface="黑体" pitchFamily="49" charset="-122"/>
          <a:ea typeface="黑体" pitchFamily="2" charset="-122"/>
        </a:defRPr>
      </a:lvl2pPr>
      <a:lvl3pPr algn="l" rtl="0" eaLnBrk="0" fontAlgn="base" hangingPunct="0">
        <a:spcBef>
          <a:spcPct val="0"/>
        </a:spcBef>
        <a:spcAft>
          <a:spcPct val="0"/>
        </a:spcAft>
        <a:defRPr sz="3600" b="1">
          <a:solidFill>
            <a:schemeClr val="tx2"/>
          </a:solidFill>
          <a:latin typeface="黑体" pitchFamily="49" charset="-122"/>
          <a:ea typeface="黑体" pitchFamily="2" charset="-122"/>
        </a:defRPr>
      </a:lvl3pPr>
      <a:lvl4pPr algn="l" rtl="0" eaLnBrk="0" fontAlgn="base" hangingPunct="0">
        <a:spcBef>
          <a:spcPct val="0"/>
        </a:spcBef>
        <a:spcAft>
          <a:spcPct val="0"/>
        </a:spcAft>
        <a:defRPr sz="3600" b="1">
          <a:solidFill>
            <a:schemeClr val="tx2"/>
          </a:solidFill>
          <a:latin typeface="黑体" pitchFamily="49" charset="-122"/>
          <a:ea typeface="黑体" pitchFamily="2" charset="-122"/>
        </a:defRPr>
      </a:lvl4pPr>
      <a:lvl5pPr algn="l" rtl="0" eaLnBrk="0" fontAlgn="base" hangingPunct="0">
        <a:spcBef>
          <a:spcPct val="0"/>
        </a:spcBef>
        <a:spcAft>
          <a:spcPct val="0"/>
        </a:spcAft>
        <a:defRPr sz="3600" b="1">
          <a:solidFill>
            <a:schemeClr val="tx2"/>
          </a:solidFill>
          <a:latin typeface="黑体" pitchFamily="49" charset="-122"/>
          <a:ea typeface="黑体" pitchFamily="2" charset="-122"/>
        </a:defRPr>
      </a:lvl5pPr>
      <a:lvl6pPr marL="457200" algn="l" rtl="0" fontAlgn="base">
        <a:spcBef>
          <a:spcPct val="0"/>
        </a:spcBef>
        <a:spcAft>
          <a:spcPct val="0"/>
        </a:spcAft>
        <a:defRPr sz="4000" b="1">
          <a:solidFill>
            <a:schemeClr val="tx2"/>
          </a:solidFill>
          <a:latin typeface="Times New Roman" pitchFamily="18" charset="0"/>
          <a:ea typeface="黑体" pitchFamily="2" charset="-122"/>
        </a:defRPr>
      </a:lvl6pPr>
      <a:lvl7pPr marL="914400" algn="l" rtl="0" fontAlgn="base">
        <a:spcBef>
          <a:spcPct val="0"/>
        </a:spcBef>
        <a:spcAft>
          <a:spcPct val="0"/>
        </a:spcAft>
        <a:defRPr sz="4000" b="1">
          <a:solidFill>
            <a:schemeClr val="tx2"/>
          </a:solidFill>
          <a:latin typeface="Times New Roman" pitchFamily="18" charset="0"/>
          <a:ea typeface="黑体" pitchFamily="2" charset="-122"/>
        </a:defRPr>
      </a:lvl7pPr>
      <a:lvl8pPr marL="1371600" algn="l" rtl="0" fontAlgn="base">
        <a:spcBef>
          <a:spcPct val="0"/>
        </a:spcBef>
        <a:spcAft>
          <a:spcPct val="0"/>
        </a:spcAft>
        <a:defRPr sz="4000" b="1">
          <a:solidFill>
            <a:schemeClr val="tx2"/>
          </a:solidFill>
          <a:latin typeface="Times New Roman" pitchFamily="18" charset="0"/>
          <a:ea typeface="黑体" pitchFamily="2" charset="-122"/>
        </a:defRPr>
      </a:lvl8pPr>
      <a:lvl9pPr marL="1828800" algn="l" rtl="0" fontAlgn="base">
        <a:spcBef>
          <a:spcPct val="0"/>
        </a:spcBef>
        <a:spcAft>
          <a:spcPct val="0"/>
        </a:spcAft>
        <a:defRPr sz="4000" b="1">
          <a:solidFill>
            <a:schemeClr val="tx2"/>
          </a:solidFill>
          <a:latin typeface="Times New Roman" pitchFamily="18"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mn-ea"/>
          <a:ea typeface="+mn-ea"/>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mn-ea"/>
          <a:ea typeface="+mn-ea"/>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mn-ea"/>
          <a:ea typeface="+mn-ea"/>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mn-ea"/>
          <a:ea typeface="+mn-ea"/>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mn-ea"/>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4.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6.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7.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12.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16.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0.xml"/><Relationship Id="rId1" Type="http://schemas.openxmlformats.org/officeDocument/2006/relationships/tags" Target="../tags/tag18.xml"/><Relationship Id="rId5" Type="http://schemas.openxmlformats.org/officeDocument/2006/relationships/image" Target="../media/image27.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20.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tags" Target="../tags/tag23.xml"/><Relationship Id="rId5" Type="http://schemas.openxmlformats.org/officeDocument/2006/relationships/image" Target="../media/image30.png"/><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26.xml"/><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hyperlink" Target="http://www.javacodegeeks.com/2013/02/java-8-from-permgen-to-metaspace.html" TargetMode="External"/><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0375" y="4508500"/>
            <a:ext cx="8229600" cy="1800225"/>
          </a:xfrm>
        </p:spPr>
        <p:txBody>
          <a:bodyPr/>
          <a:lstStyle/>
          <a:p>
            <a:pPr eaLnBrk="1" hangingPunct="1"/>
            <a:r>
              <a:rPr lang="en-US" altLang="zh-CN" dirty="0" smtClean="0">
                <a:latin typeface="微软雅黑" pitchFamily="34" charset="-122"/>
                <a:ea typeface="微软雅黑" pitchFamily="34" charset="-122"/>
              </a:rPr>
              <a:t>Java</a:t>
            </a:r>
            <a:r>
              <a:rPr lang="zh-CN" altLang="en-US" dirty="0" smtClean="0"/>
              <a:t>高级应用编程</a:t>
            </a:r>
            <a:r>
              <a:rPr lang="zh-CN" altLang="en-US" sz="3600" dirty="0" smtClean="0"/>
              <a:t/>
            </a:r>
            <a:br>
              <a:rPr lang="zh-CN" altLang="en-US" sz="3600" dirty="0" smtClean="0"/>
            </a:br>
            <a:r>
              <a:rPr lang="en-US" altLang="zh-CN" sz="3200" dirty="0" smtClean="0"/>
              <a:t>—— </a:t>
            </a:r>
            <a:r>
              <a:rPr lang="en-US" altLang="zh-CN" sz="3200" dirty="0" smtClean="0">
                <a:latin typeface="微软雅黑" pitchFamily="34" charset="-122"/>
                <a:ea typeface="微软雅黑" pitchFamily="34" charset="-122"/>
              </a:rPr>
              <a:t>Java8</a:t>
            </a:r>
            <a:r>
              <a:rPr lang="zh-CN" altLang="en-US" sz="3200" dirty="0" smtClean="0"/>
              <a:t>新特性简介</a:t>
            </a:r>
          </a:p>
        </p:txBody>
      </p:sp>
      <p:sp>
        <p:nvSpPr>
          <p:cNvPr id="5" name="TextBox 4"/>
          <p:cNvSpPr txBox="1"/>
          <p:nvPr/>
        </p:nvSpPr>
        <p:spPr>
          <a:xfrm>
            <a:off x="8459788" y="6464300"/>
            <a:ext cx="720725" cy="277813"/>
          </a:xfrm>
          <a:prstGeom prst="rect">
            <a:avLst/>
          </a:prstGeom>
          <a:noFill/>
        </p:spPr>
        <p:txBody>
          <a:bodyPr>
            <a:spAutoFit/>
          </a:bodyPr>
          <a:lstStyle/>
          <a:p>
            <a:pPr>
              <a:defRPr/>
            </a:pPr>
            <a:r>
              <a:rPr lang="en-US" altLang="zh-CN" sz="1200" b="1" dirty="0">
                <a:solidFill>
                  <a:srgbClr val="FF0000"/>
                </a:solidFill>
                <a:latin typeface="华文细黑" pitchFamily="2" charset="-122"/>
                <a:ea typeface="华文细黑" pitchFamily="2" charset="-122"/>
              </a:rPr>
              <a:t>V1.2</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Lambda</a:t>
            </a:r>
            <a:r>
              <a:rPr lang="zh-CN" altLang="en-US" dirty="0" smtClean="0"/>
              <a:t>表达式和函数式接口</a:t>
            </a:r>
            <a:endParaRPr lang="zh-CN" altLang="en-US" sz="3600" dirty="0"/>
          </a:p>
        </p:txBody>
      </p:sp>
      <p:sp>
        <p:nvSpPr>
          <p:cNvPr id="3" name="内容占位符 2"/>
          <p:cNvSpPr>
            <a:spLocks noGrp="1"/>
          </p:cNvSpPr>
          <p:nvPr>
            <p:ph idx="1"/>
          </p:nvPr>
        </p:nvSpPr>
        <p:spPr/>
        <p:txBody>
          <a:bodyPr/>
          <a:lstStyle/>
          <a:p>
            <a:r>
              <a:rPr lang="zh-CN" altLang="en-US" dirty="0"/>
              <a:t>函数式</a:t>
            </a:r>
            <a:r>
              <a:rPr lang="zh-CN" altLang="en-US" dirty="0" smtClean="0"/>
              <a:t>接口</a:t>
            </a:r>
            <a:r>
              <a:rPr lang="en-US" altLang="zh-CN" dirty="0" smtClean="0"/>
              <a:t>:</a:t>
            </a:r>
            <a:r>
              <a:rPr lang="zh-CN" altLang="en-US" dirty="0"/>
              <a:t>只包含一个方法的</a:t>
            </a:r>
            <a:r>
              <a:rPr lang="zh-CN" altLang="en-US" dirty="0" smtClean="0"/>
              <a:t>接口</a:t>
            </a:r>
            <a:endParaRPr lang="en-US" altLang="zh-CN" dirty="0" smtClean="0"/>
          </a:p>
          <a:p>
            <a:r>
              <a:rPr lang="zh-CN" altLang="en-US" dirty="0" smtClean="0"/>
              <a:t>语法：</a:t>
            </a:r>
            <a:r>
              <a:rPr lang="en-US" altLang="zh-CN" dirty="0" smtClean="0"/>
              <a:t>(</a:t>
            </a:r>
            <a:r>
              <a:rPr lang="en-US" altLang="zh-CN" dirty="0"/>
              <a:t>parameters) -&gt; expression </a:t>
            </a:r>
            <a:r>
              <a:rPr lang="zh-CN" altLang="en-US" dirty="0"/>
              <a:t>或者 </a:t>
            </a:r>
            <a:endParaRPr lang="en-US" altLang="zh-CN" dirty="0" smtClean="0"/>
          </a:p>
          <a:p>
            <a:pPr>
              <a:buNone/>
            </a:pPr>
            <a:r>
              <a:rPr lang="en-US" altLang="zh-CN" dirty="0" smtClean="0"/>
              <a:t>        (</a:t>
            </a:r>
            <a:r>
              <a:rPr lang="en-US" altLang="zh-CN" dirty="0"/>
              <a:t>parameters) -&gt; { statements; </a:t>
            </a:r>
            <a:r>
              <a:rPr lang="en-US" altLang="zh-CN" dirty="0" smtClean="0"/>
              <a:t>}</a:t>
            </a:r>
          </a:p>
          <a:p>
            <a:pPr marL="0" indent="0">
              <a:buNone/>
            </a:pPr>
            <a:endParaRPr lang="en-US" altLang="zh-CN" dirty="0" smtClean="0"/>
          </a:p>
          <a:p>
            <a:pPr marL="400050" lvl="1" indent="0">
              <a:buNone/>
            </a:pPr>
            <a:endParaRPr lang="en-US" altLang="zh-CN" dirty="0" smtClean="0"/>
          </a:p>
          <a:p>
            <a:endParaRPr lang="en-US" altLang="zh-CN" dirty="0" smtClean="0"/>
          </a:p>
          <a:p>
            <a:pPr marL="0" indent="0">
              <a:buNone/>
            </a:pPr>
            <a:endParaRPr lang="en-US" altLang="zh-CN" dirty="0"/>
          </a:p>
          <a:p>
            <a:pPr marL="0" indent="0">
              <a:buNone/>
            </a:pPr>
            <a:endParaRPr lang="zh-CN" altLang="en-US" dirty="0"/>
          </a:p>
        </p:txBody>
      </p:sp>
    </p:spTree>
    <p:custDataLst>
      <p:tags r:id="rId1"/>
    </p:custDataLst>
    <p:extLst>
      <p:ext uri="{BB962C8B-B14F-4D97-AF65-F5344CB8AC3E}">
        <p14:creationId xmlns="" xmlns:p14="http://schemas.microsoft.com/office/powerpoint/2010/main" val="3942077091"/>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357298"/>
            <a:ext cx="8286808" cy="4840873"/>
          </a:xfrm>
        </p:spPr>
        <p:txBody>
          <a:bodyPr>
            <a:normAutofit/>
          </a:bodyPr>
          <a:lstStyle/>
          <a:p>
            <a:pPr marL="0" indent="0"/>
            <a:r>
              <a:rPr lang="zh-CN" altLang="en-US" dirty="0" smtClean="0"/>
              <a:t> 以前的做法：</a:t>
            </a:r>
            <a:endParaRPr lang="en-US" altLang="zh-CN" dirty="0"/>
          </a:p>
          <a:p>
            <a:pPr marL="0" indent="0">
              <a:buNone/>
            </a:pPr>
            <a:r>
              <a:rPr lang="en-US" altLang="zh-CN" dirty="0" smtClean="0"/>
              <a:t>       new Thread(new </a:t>
            </a:r>
            <a:r>
              <a:rPr lang="en-US" altLang="zh-CN" dirty="0" err="1" smtClean="0"/>
              <a:t>Runnable</a:t>
            </a:r>
            <a:r>
              <a:rPr lang="en-US" altLang="zh-CN" dirty="0" smtClean="0"/>
              <a:t>() {</a:t>
            </a:r>
          </a:p>
          <a:p>
            <a:pPr marL="0" indent="0">
              <a:buNone/>
            </a:pPr>
            <a:r>
              <a:rPr lang="en-US" altLang="zh-CN" dirty="0" smtClean="0"/>
              <a:t>            @Override</a:t>
            </a:r>
          </a:p>
          <a:p>
            <a:pPr marL="0" indent="0">
              <a:buNone/>
            </a:pPr>
            <a:r>
              <a:rPr lang="en-US" altLang="zh-CN" dirty="0" smtClean="0"/>
              <a:t>            public void run() {</a:t>
            </a:r>
          </a:p>
          <a:p>
            <a:pPr marL="0" indent="0">
              <a:buNone/>
            </a:pPr>
            <a:r>
              <a:rPr lang="en-US" altLang="zh-CN" dirty="0" smtClean="0"/>
              <a:t>                </a:t>
            </a:r>
            <a:r>
              <a:rPr lang="en-US" altLang="zh-CN" dirty="0" err="1" smtClean="0"/>
              <a:t>System.out.println</a:t>
            </a:r>
            <a:r>
              <a:rPr lang="en-US" altLang="zh-CN" dirty="0" smtClean="0"/>
              <a:t>(“</a:t>
            </a:r>
            <a:r>
              <a:rPr lang="zh-CN" altLang="en-US" dirty="0" smtClean="0"/>
              <a:t>实现的线程 </a:t>
            </a:r>
            <a:r>
              <a:rPr lang="en-US" altLang="zh-CN" dirty="0" smtClean="0"/>
              <a:t>");</a:t>
            </a:r>
          </a:p>
          <a:p>
            <a:pPr marL="0" indent="0">
              <a:buNone/>
            </a:pPr>
            <a:r>
              <a:rPr lang="en-US" altLang="zh-CN" dirty="0" smtClean="0"/>
              <a:t>            }</a:t>
            </a:r>
          </a:p>
          <a:p>
            <a:pPr marL="0" indent="0">
              <a:buNone/>
            </a:pPr>
            <a:r>
              <a:rPr lang="en-US" altLang="zh-CN" dirty="0" smtClean="0"/>
              <a:t>        }).start();</a:t>
            </a:r>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Font typeface="Arial" pitchFamily="34" charset="0"/>
              <a:buChar char="•"/>
            </a:pPr>
            <a:r>
              <a:rPr lang="en-US" altLang="zh-CN" dirty="0" smtClean="0"/>
              <a:t> Lambda</a:t>
            </a:r>
            <a:r>
              <a:rPr lang="zh-CN" altLang="en-US" dirty="0" smtClean="0"/>
              <a:t>实现方式：</a:t>
            </a:r>
            <a:endParaRPr lang="en-US" altLang="zh-CN" dirty="0"/>
          </a:p>
          <a:p>
            <a:pPr marL="0" indent="0">
              <a:buNone/>
            </a:pPr>
            <a:r>
              <a:rPr lang="en-US" altLang="zh-CN" dirty="0" smtClean="0"/>
              <a:t>   </a:t>
            </a:r>
            <a:r>
              <a:rPr lang="en-US" altLang="zh-CN" sz="1800" dirty="0" smtClean="0"/>
              <a:t>new</a:t>
            </a:r>
            <a:r>
              <a:rPr lang="en-US" altLang="zh-CN" sz="1800" dirty="0"/>
              <a:t> Thread(() -&gt;</a:t>
            </a:r>
            <a:r>
              <a:rPr lang="en-US" altLang="zh-CN" sz="1800" dirty="0" err="1"/>
              <a:t>System.out.println</a:t>
            </a:r>
            <a:r>
              <a:rPr lang="en-US" altLang="zh-CN" sz="1800" dirty="0"/>
              <a:t>("lambda</a:t>
            </a:r>
            <a:r>
              <a:rPr lang="zh-CN" altLang="en-US" sz="1800" dirty="0"/>
              <a:t>实现的线程</a:t>
            </a:r>
            <a:r>
              <a:rPr lang="en-US" altLang="zh-CN" sz="1800" dirty="0"/>
              <a:t>")).start(); </a:t>
            </a:r>
          </a:p>
          <a:p>
            <a:endParaRPr lang="zh-CN" altLang="en-US" dirty="0"/>
          </a:p>
        </p:txBody>
      </p:sp>
      <p:sp>
        <p:nvSpPr>
          <p:cNvPr id="2" name="下箭头 1"/>
          <p:cNvSpPr/>
          <p:nvPr/>
        </p:nvSpPr>
        <p:spPr>
          <a:xfrm>
            <a:off x="4500562" y="3571877"/>
            <a:ext cx="285752"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1"/>
          <p:cNvSpPr>
            <a:spLocks noGrp="1"/>
          </p:cNvSpPr>
          <p:nvPr>
            <p:ph type="title"/>
          </p:nvPr>
        </p:nvSpPr>
        <p:spPr>
          <a:xfrm>
            <a:off x="457200" y="274638"/>
            <a:ext cx="8229600" cy="1143000"/>
          </a:xfrm>
        </p:spPr>
        <p:txBody>
          <a:bodyPr>
            <a:normAutofit/>
          </a:bodyPr>
          <a:lstStyle/>
          <a:p>
            <a:r>
              <a:rPr lang="en-US" dirty="0" smtClean="0"/>
              <a:t>Lambda</a:t>
            </a:r>
            <a:r>
              <a:rPr lang="zh-CN" altLang="en-US" dirty="0" smtClean="0"/>
              <a:t>表达式和函数式接口</a:t>
            </a:r>
            <a:endParaRPr lang="zh-CN" altLang="en-US" sz="3600" dirty="0"/>
          </a:p>
        </p:txBody>
      </p:sp>
    </p:spTree>
    <p:custDataLst>
      <p:tags r:id="rId1"/>
    </p:custDataLst>
    <p:extLst>
      <p:ext uri="{BB962C8B-B14F-4D97-AF65-F5344CB8AC3E}">
        <p14:creationId xmlns="" xmlns:p14="http://schemas.microsoft.com/office/powerpoint/2010/main" val="2851590482"/>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Lambda</a:t>
            </a:r>
            <a:r>
              <a:rPr lang="zh-CN" altLang="en-US" dirty="0" smtClean="0"/>
              <a:t>表达式和函数式接口</a:t>
            </a:r>
            <a:endParaRPr lang="zh-CN" altLang="en-US" dirty="0"/>
          </a:p>
        </p:txBody>
      </p:sp>
      <p:graphicFrame>
        <p:nvGraphicFramePr>
          <p:cNvPr id="5" name="内容占位符 4"/>
          <p:cNvGraphicFramePr>
            <a:graphicFrameLocks noGrp="1"/>
          </p:cNvGraphicFramePr>
          <p:nvPr>
            <p:ph idx="1"/>
            <p:extLst>
              <p:ext uri="{D42A27DB-BD31-4B8C-83A1-F6EECF244321}">
                <p14:modId xmlns="" xmlns:p14="http://schemas.microsoft.com/office/powerpoint/2010/main" val="265193584"/>
              </p:ext>
            </p:extLst>
          </p:nvPr>
        </p:nvGraphicFramePr>
        <p:xfrm>
          <a:off x="357158" y="1928802"/>
          <a:ext cx="8321578" cy="4125774"/>
        </p:xfrm>
        <a:graphic>
          <a:graphicData uri="http://schemas.openxmlformats.org/drawingml/2006/table">
            <a:tbl>
              <a:tblPr firstRow="1" bandRow="1">
                <a:tableStyleId>{5C22544A-7EE6-4342-B048-85BDC9FD1C3A}</a:tableStyleId>
              </a:tblPr>
              <a:tblGrid>
                <a:gridCol w="4160789"/>
                <a:gridCol w="4160789"/>
              </a:tblGrid>
              <a:tr h="328481">
                <a:tc>
                  <a:txBody>
                    <a:bodyPr/>
                    <a:lstStyle/>
                    <a:p>
                      <a:r>
                        <a:rPr lang="zh-CN" altLang="en-US" dirty="0" smtClean="0"/>
                        <a:t>相同点</a:t>
                      </a:r>
                      <a:endParaRPr lang="zh-CN" altLang="en-US" dirty="0"/>
                    </a:p>
                  </a:txBody>
                  <a:tcPr/>
                </a:tc>
                <a:tc>
                  <a:txBody>
                    <a:bodyPr/>
                    <a:lstStyle/>
                    <a:p>
                      <a:r>
                        <a:rPr lang="zh-CN" altLang="en-US" smtClean="0"/>
                        <a:t>不同点</a:t>
                      </a:r>
                      <a:endParaRPr lang="zh-CN" altLang="en-US"/>
                    </a:p>
                  </a:txBody>
                  <a:tcPr/>
                </a:tc>
              </a:tr>
              <a:tr h="964106">
                <a:tc>
                  <a:txBody>
                    <a:bodyPr/>
                    <a:lstStyle/>
                    <a:p>
                      <a:r>
                        <a:rPr kumimoji="0" lang="en-US" altLang="zh-CN" b="0" i="0" kern="1200" dirty="0" smtClean="0">
                          <a:solidFill>
                            <a:schemeClr val="dk1"/>
                          </a:solidFill>
                          <a:effectLst/>
                          <a:latin typeface="+mn-lt"/>
                          <a:ea typeface="+mn-ea"/>
                          <a:cs typeface="+mn-cs"/>
                        </a:rPr>
                        <a:t>1.</a:t>
                      </a:r>
                      <a:r>
                        <a:rPr kumimoji="0" lang="zh-CN" altLang="en-US" b="0" i="0" kern="1200" dirty="0" smtClean="0">
                          <a:solidFill>
                            <a:schemeClr val="dk1"/>
                          </a:solidFill>
                          <a:effectLst/>
                          <a:latin typeface="+mn-lt"/>
                          <a:ea typeface="+mn-ea"/>
                          <a:cs typeface="+mn-cs"/>
                        </a:rPr>
                        <a:t>都是抽象类型</a:t>
                      </a:r>
                      <a:endParaRPr lang="zh-CN" altLang="en-US" dirty="0"/>
                    </a:p>
                  </a:txBody>
                  <a:tcPr/>
                </a:tc>
                <a:tc>
                  <a:txBody>
                    <a:bodyPr/>
                    <a:lstStyle/>
                    <a:p>
                      <a:r>
                        <a:rPr kumimoji="0" lang="en-US" altLang="zh-CN" b="0" i="0" kern="1200" smtClean="0">
                          <a:solidFill>
                            <a:schemeClr val="dk1"/>
                          </a:solidFill>
                          <a:effectLst/>
                          <a:latin typeface="+mn-lt"/>
                          <a:ea typeface="+mn-ea"/>
                          <a:cs typeface="+mn-cs"/>
                        </a:rPr>
                        <a:t>1.</a:t>
                      </a:r>
                      <a:r>
                        <a:rPr kumimoji="0" lang="zh-CN" altLang="en-US" b="0" i="0" kern="1200" smtClean="0">
                          <a:solidFill>
                            <a:schemeClr val="dk1"/>
                          </a:solidFill>
                          <a:effectLst/>
                          <a:latin typeface="+mn-lt"/>
                          <a:ea typeface="+mn-ea"/>
                          <a:cs typeface="+mn-cs"/>
                        </a:rPr>
                        <a:t>抽象类不可以多重继承，接口可以（无论是多重类型继承还是多重行为继承）</a:t>
                      </a:r>
                      <a:endParaRPr lang="zh-CN" altLang="en-US"/>
                    </a:p>
                  </a:txBody>
                  <a:tcPr/>
                </a:tc>
              </a:tr>
              <a:tr h="964106">
                <a:tc>
                  <a:txBody>
                    <a:bodyPr/>
                    <a:lstStyle/>
                    <a:p>
                      <a:r>
                        <a:rPr kumimoji="0" lang="en-US" altLang="zh-CN" b="0" i="0" kern="1200" smtClean="0">
                          <a:solidFill>
                            <a:schemeClr val="dk1"/>
                          </a:solidFill>
                          <a:effectLst/>
                          <a:latin typeface="+mn-lt"/>
                          <a:ea typeface="+mn-ea"/>
                          <a:cs typeface="+mn-cs"/>
                        </a:rPr>
                        <a:t>2.</a:t>
                      </a:r>
                      <a:r>
                        <a:rPr kumimoji="0" lang="zh-CN" altLang="en-US" b="0" i="0" kern="1200" smtClean="0">
                          <a:solidFill>
                            <a:schemeClr val="dk1"/>
                          </a:solidFill>
                          <a:effectLst/>
                          <a:latin typeface="+mn-lt"/>
                          <a:ea typeface="+mn-ea"/>
                          <a:cs typeface="+mn-cs"/>
                        </a:rPr>
                        <a:t>都可以有实现方法（以前接口不行）</a:t>
                      </a:r>
                      <a:endParaRPr lang="zh-CN" altLang="en-US"/>
                    </a:p>
                  </a:txBody>
                  <a:tcPr/>
                </a:tc>
                <a:tc>
                  <a:txBody>
                    <a:bodyPr/>
                    <a:lstStyle/>
                    <a:p>
                      <a:r>
                        <a:rPr kumimoji="0" lang="en-US" altLang="zh-CN" b="0" i="0" kern="1200" smtClean="0">
                          <a:solidFill>
                            <a:schemeClr val="dk1"/>
                          </a:solidFill>
                          <a:effectLst/>
                          <a:latin typeface="+mn-lt"/>
                          <a:ea typeface="+mn-ea"/>
                          <a:cs typeface="+mn-cs"/>
                        </a:rPr>
                        <a:t>2.</a:t>
                      </a:r>
                      <a:r>
                        <a:rPr kumimoji="0" lang="zh-CN" altLang="en-US" b="0" i="0" kern="1200" smtClean="0">
                          <a:solidFill>
                            <a:schemeClr val="dk1"/>
                          </a:solidFill>
                          <a:effectLst/>
                          <a:latin typeface="+mn-lt"/>
                          <a:ea typeface="+mn-ea"/>
                          <a:cs typeface="+mn-cs"/>
                        </a:rPr>
                        <a:t>抽象类和接口所反映出的设计理念不同。其实抽象类表示的是</a:t>
                      </a:r>
                      <a:r>
                        <a:rPr kumimoji="0" lang="en-US" altLang="zh-CN" b="0" i="0" kern="1200" smtClean="0">
                          <a:solidFill>
                            <a:schemeClr val="dk1"/>
                          </a:solidFill>
                          <a:effectLst/>
                          <a:latin typeface="+mn-lt"/>
                          <a:ea typeface="+mn-ea"/>
                          <a:cs typeface="+mn-cs"/>
                        </a:rPr>
                        <a:t>"is-a"</a:t>
                      </a:r>
                      <a:r>
                        <a:rPr kumimoji="0" lang="zh-CN" altLang="en-US" b="0" i="0" kern="1200" smtClean="0">
                          <a:solidFill>
                            <a:schemeClr val="dk1"/>
                          </a:solidFill>
                          <a:effectLst/>
                          <a:latin typeface="+mn-lt"/>
                          <a:ea typeface="+mn-ea"/>
                          <a:cs typeface="+mn-cs"/>
                        </a:rPr>
                        <a:t>关系，接口表示的是</a:t>
                      </a:r>
                      <a:r>
                        <a:rPr kumimoji="0" lang="en-US" altLang="zh-CN" b="0" i="0" kern="1200" smtClean="0">
                          <a:solidFill>
                            <a:schemeClr val="dk1"/>
                          </a:solidFill>
                          <a:effectLst/>
                          <a:latin typeface="+mn-lt"/>
                          <a:ea typeface="+mn-ea"/>
                          <a:cs typeface="+mn-cs"/>
                        </a:rPr>
                        <a:t>"like-a"</a:t>
                      </a:r>
                      <a:r>
                        <a:rPr kumimoji="0" lang="zh-CN" altLang="en-US" b="0" i="0" kern="1200" smtClean="0">
                          <a:solidFill>
                            <a:schemeClr val="dk1"/>
                          </a:solidFill>
                          <a:effectLst/>
                          <a:latin typeface="+mn-lt"/>
                          <a:ea typeface="+mn-ea"/>
                          <a:cs typeface="+mn-cs"/>
                        </a:rPr>
                        <a:t>关系</a:t>
                      </a:r>
                      <a:endParaRPr lang="zh-CN" altLang="en-US"/>
                    </a:p>
                  </a:txBody>
                  <a:tcPr/>
                </a:tc>
              </a:tr>
              <a:tr h="1831802">
                <a:tc>
                  <a:txBody>
                    <a:bodyPr/>
                    <a:lstStyle/>
                    <a:p>
                      <a:r>
                        <a:rPr kumimoji="0" lang="en-US" altLang="zh-CN" b="0" i="0" kern="1200" dirty="0" smtClean="0">
                          <a:solidFill>
                            <a:schemeClr val="dk1"/>
                          </a:solidFill>
                          <a:effectLst/>
                          <a:latin typeface="+mn-lt"/>
                          <a:ea typeface="+mn-ea"/>
                          <a:cs typeface="+mn-cs"/>
                        </a:rPr>
                        <a:t>3.</a:t>
                      </a:r>
                      <a:r>
                        <a:rPr kumimoji="0" lang="zh-CN" altLang="en-US" b="0" i="0" kern="1200" dirty="0" smtClean="0">
                          <a:solidFill>
                            <a:schemeClr val="dk1"/>
                          </a:solidFill>
                          <a:effectLst/>
                          <a:latin typeface="+mn-lt"/>
                          <a:ea typeface="+mn-ea"/>
                          <a:cs typeface="+mn-cs"/>
                        </a:rPr>
                        <a:t>都可以不需要实现类或者继承者去实现所有方法，（以前不行，现在接口中默认方法不需要实现者实现）</a:t>
                      </a:r>
                      <a:endParaRPr lang="zh-CN" altLang="en-US" dirty="0"/>
                    </a:p>
                  </a:txBody>
                  <a:tcPr/>
                </a:tc>
                <a:tc>
                  <a:txBody>
                    <a:bodyPr/>
                    <a:lstStyle/>
                    <a:p>
                      <a:r>
                        <a:rPr kumimoji="0" lang="en-US" altLang="zh-CN" b="0" i="0" kern="1200" dirty="0" smtClean="0">
                          <a:solidFill>
                            <a:schemeClr val="dk1"/>
                          </a:solidFill>
                          <a:effectLst/>
                          <a:latin typeface="+mn-lt"/>
                          <a:ea typeface="+mn-ea"/>
                          <a:cs typeface="+mn-cs"/>
                        </a:rPr>
                        <a:t>3.</a:t>
                      </a:r>
                      <a:r>
                        <a:rPr kumimoji="0" lang="zh-CN" altLang="en-US" b="0" i="0" kern="1200" dirty="0" smtClean="0">
                          <a:solidFill>
                            <a:schemeClr val="dk1"/>
                          </a:solidFill>
                          <a:effectLst/>
                          <a:latin typeface="+mn-lt"/>
                          <a:ea typeface="+mn-ea"/>
                          <a:cs typeface="+mn-cs"/>
                        </a:rPr>
                        <a:t>接口中定义的变量默认是</a:t>
                      </a:r>
                      <a:r>
                        <a:rPr kumimoji="0" lang="en-US" altLang="zh-CN" b="0" i="0" kern="1200" dirty="0" smtClean="0">
                          <a:solidFill>
                            <a:schemeClr val="dk1"/>
                          </a:solidFill>
                          <a:effectLst/>
                          <a:latin typeface="+mn-lt"/>
                          <a:ea typeface="+mn-ea"/>
                          <a:cs typeface="+mn-cs"/>
                        </a:rPr>
                        <a:t>public static final </a:t>
                      </a:r>
                      <a:r>
                        <a:rPr kumimoji="0" lang="zh-CN" altLang="en-US" b="0" i="0" kern="1200" dirty="0" smtClean="0">
                          <a:solidFill>
                            <a:schemeClr val="dk1"/>
                          </a:solidFill>
                          <a:effectLst/>
                          <a:latin typeface="+mn-lt"/>
                          <a:ea typeface="+mn-ea"/>
                          <a:cs typeface="+mn-cs"/>
                        </a:rPr>
                        <a:t>型，且必须给其初值，所以实现类中不能重新定义，也不能改变其值；抽象类中的变量默认是 </a:t>
                      </a:r>
                      <a:r>
                        <a:rPr kumimoji="0" lang="en-US" altLang="zh-CN" b="0" i="0" kern="1200" dirty="0" smtClean="0">
                          <a:solidFill>
                            <a:schemeClr val="dk1"/>
                          </a:solidFill>
                          <a:effectLst/>
                          <a:latin typeface="+mn-lt"/>
                          <a:ea typeface="+mn-ea"/>
                          <a:cs typeface="+mn-cs"/>
                        </a:rPr>
                        <a:t>friendly </a:t>
                      </a:r>
                      <a:r>
                        <a:rPr kumimoji="0" lang="zh-CN" altLang="en-US" b="0" i="0" kern="1200" dirty="0" smtClean="0">
                          <a:solidFill>
                            <a:schemeClr val="dk1"/>
                          </a:solidFill>
                          <a:effectLst/>
                          <a:latin typeface="+mn-lt"/>
                          <a:ea typeface="+mn-ea"/>
                          <a:cs typeface="+mn-cs"/>
                        </a:rPr>
                        <a:t>型，其值可以在子类中重新定义，也可以重新赋值</a:t>
                      </a:r>
                      <a:endParaRPr lang="zh-CN" altLang="en-US" dirty="0"/>
                    </a:p>
                  </a:txBody>
                  <a:tcPr/>
                </a:tc>
              </a:tr>
            </a:tbl>
          </a:graphicData>
        </a:graphic>
      </p:graphicFrame>
      <p:sp>
        <p:nvSpPr>
          <p:cNvPr id="4" name="内容占位符 2"/>
          <p:cNvSpPr txBox="1">
            <a:spLocks/>
          </p:cNvSpPr>
          <p:nvPr/>
        </p:nvSpPr>
        <p:spPr>
          <a:xfrm>
            <a:off x="428596" y="1285860"/>
            <a:ext cx="8229600" cy="4525963"/>
          </a:xfrm>
          <a:prstGeom prst="rect">
            <a:avLst/>
          </a:prstGeom>
        </p:spPr>
        <p:txBody>
          <a:bodyPr/>
          <a:lstStyle/>
          <a:p>
            <a:pPr marL="342900" marR="0" lvl="0" indent="-342900" algn="l" defTabSz="914400" rtl="0" eaLnBrk="0" fontAlgn="base" latinLnBrk="0" hangingPunct="0">
              <a:lnSpc>
                <a:spcPct val="100000"/>
              </a:lnSpc>
              <a:spcBef>
                <a:spcPct val="0"/>
              </a:spcBef>
              <a:spcAft>
                <a:spcPct val="0"/>
              </a:spcAft>
              <a:buClr>
                <a:srgbClr val="777777"/>
              </a:buClr>
              <a:buSzPct val="85000"/>
              <a:buFontTx/>
              <a:buChar char="•"/>
              <a:tabLst/>
              <a:defRPr/>
            </a:pPr>
            <a:r>
              <a:rPr kumimoji="0" lang="zh-CN" altLang="en-US" sz="2200" b="0" i="0" u="none" strike="noStrike" kern="0" cap="none" spc="0" normalizeH="0" baseline="0" noProof="0" dirty="0" smtClean="0">
                <a:ln>
                  <a:noFill/>
                </a:ln>
                <a:solidFill>
                  <a:schemeClr val="tx1"/>
                </a:solidFill>
                <a:effectLst/>
                <a:uLnTx/>
                <a:uFillTx/>
                <a:latin typeface="+mn-ea"/>
                <a:ea typeface="+mn-ea"/>
                <a:cs typeface="+mn-cs"/>
              </a:rPr>
              <a:t>抽象类和接口的区别</a:t>
            </a:r>
            <a:endParaRPr kumimoji="0" lang="zh-CN" altLang="en-US" sz="2200" b="0" i="0" u="none" strike="noStrike" kern="0" cap="none" spc="0" normalizeH="0" baseline="0" noProof="0" dirty="0">
              <a:ln>
                <a:noFill/>
              </a:ln>
              <a:solidFill>
                <a:schemeClr val="tx1"/>
              </a:solidFill>
              <a:effectLst/>
              <a:uLnTx/>
              <a:uFillTx/>
              <a:latin typeface="+mn-ea"/>
              <a:ea typeface="+mn-ea"/>
              <a:cs typeface="+mn-cs"/>
            </a:endParaRPr>
          </a:p>
        </p:txBody>
      </p:sp>
    </p:spTree>
    <p:extLst>
      <p:ext uri="{BB962C8B-B14F-4D97-AF65-F5344CB8AC3E}">
        <p14:creationId xmlns="" xmlns:p14="http://schemas.microsoft.com/office/powerpoint/2010/main" val="2504322665"/>
      </p:ext>
    </p:extLst>
  </p:cSld>
  <p:clrMapOvr>
    <a:masterClrMapping/>
  </p:clrMapOvr>
  <mc:AlternateContent xmlns:mc="http://schemas.openxmlformats.org/markup-compatibility/2006">
    <mc:Choice xmlns="" xmlns:p14="http://schemas.microsoft.com/office/powerpoint/2010/main" Requires="p14">
      <p:transition spd="slow" p14:dur="2000" advTm="90000"/>
    </mc:Choice>
    <mc:Fallback>
      <p:transition spd="slow" advTm="9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接口的默认方法</a:t>
            </a:r>
            <a:endParaRPr lang="zh-CN" altLang="en-US" dirty="0"/>
          </a:p>
        </p:txBody>
      </p:sp>
      <p:sp>
        <p:nvSpPr>
          <p:cNvPr id="3" name="内容占位符 2"/>
          <p:cNvSpPr>
            <a:spLocks noGrp="1"/>
          </p:cNvSpPr>
          <p:nvPr>
            <p:ph idx="1"/>
          </p:nvPr>
        </p:nvSpPr>
        <p:spPr>
          <a:xfrm>
            <a:off x="428596" y="1428736"/>
            <a:ext cx="8229600" cy="4525963"/>
          </a:xfrm>
        </p:spPr>
        <p:txBody>
          <a:bodyPr/>
          <a:lstStyle/>
          <a:p>
            <a:r>
              <a:rPr lang="en-US" dirty="0" smtClean="0"/>
              <a:t>Java 8</a:t>
            </a:r>
            <a:r>
              <a:rPr lang="zh-CN" altLang="en-US" dirty="0" smtClean="0"/>
              <a:t>使用两个新概念扩展了接口的含义</a:t>
            </a:r>
            <a:endParaRPr lang="en-US" altLang="zh-CN" dirty="0" smtClean="0"/>
          </a:p>
          <a:p>
            <a:pPr lvl="1"/>
            <a:r>
              <a:rPr lang="zh-CN" altLang="en-US" dirty="0" smtClean="0"/>
              <a:t>默认方法和静态方法。</a:t>
            </a:r>
            <a:endParaRPr lang="en-US" altLang="zh-CN" dirty="0" smtClean="0"/>
          </a:p>
          <a:p>
            <a:r>
              <a:rPr lang="zh-CN" altLang="en-US" dirty="0" smtClean="0"/>
              <a:t>默认方法使得开发者可以在不破坏向后兼容性的前提下，向现存接口中添加新的方法，即不强制那些实现了该接口的类也同时实现这个新加的方法。</a:t>
            </a:r>
            <a:endParaRPr lang="zh-CN" altLang="en-US" dirty="0"/>
          </a:p>
        </p:txBody>
      </p:sp>
    </p:spTree>
    <p:extLst>
      <p:ext uri="{BB962C8B-B14F-4D97-AF65-F5344CB8AC3E}">
        <p14:creationId xmlns="" xmlns:p14="http://schemas.microsoft.com/office/powerpoint/2010/main" val="3795230749"/>
      </p:ext>
    </p:extLst>
  </p:cSld>
  <p:clrMapOvr>
    <a:masterClrMapping/>
  </p:clrMapOvr>
  <mc:AlternateContent xmlns:mc="http://schemas.openxmlformats.org/markup-compatibility/2006">
    <mc:Choice xmlns="" xmlns:p14="http://schemas.microsoft.com/office/powerpoint/2010/main" Requires="p14">
      <p:transition spd="slow" p14:dur="2000" advTm="30000"/>
    </mc:Choice>
    <mc:Fallback>
      <p:transition spd="slow" advTm="30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1571612"/>
            <a:ext cx="8115328" cy="3911609"/>
          </a:xfrm>
        </p:spPr>
        <p:txBody>
          <a:bodyPr>
            <a:normAutofit lnSpcReduction="10000"/>
          </a:bodyPr>
          <a:lstStyle/>
          <a:p>
            <a:pPr marL="0" indent="0">
              <a:buNone/>
            </a:pPr>
            <a:r>
              <a:rPr lang="en-US" altLang="zh-CN" dirty="0"/>
              <a:t>public interface A {</a:t>
            </a:r>
          </a:p>
          <a:p>
            <a:pPr marL="0" indent="0">
              <a:buNone/>
            </a:pPr>
            <a:r>
              <a:rPr lang="en-US" altLang="zh-CN" dirty="0"/>
              <a:t>    </a:t>
            </a:r>
            <a:r>
              <a:rPr lang="en-US" altLang="zh-CN" dirty="0">
                <a:solidFill>
                  <a:srgbClr val="C00000"/>
                </a:solidFill>
              </a:rPr>
              <a:t>default </a:t>
            </a:r>
            <a:r>
              <a:rPr lang="en-US" altLang="zh-CN" dirty="0"/>
              <a:t>void foo(){</a:t>
            </a:r>
          </a:p>
          <a:p>
            <a:pPr marL="0" indent="0">
              <a:buNone/>
            </a:pPr>
            <a:r>
              <a:rPr lang="en-US" altLang="zh-CN" dirty="0"/>
              <a:t>       </a:t>
            </a:r>
            <a:r>
              <a:rPr lang="en-US" altLang="zh-CN" dirty="0" err="1"/>
              <a:t>System.out.println</a:t>
            </a:r>
            <a:r>
              <a:rPr lang="en-US" altLang="zh-CN" dirty="0"/>
              <a:t>("Calling </a:t>
            </a:r>
            <a:r>
              <a:rPr lang="en-US" altLang="zh-CN" dirty="0" err="1"/>
              <a:t>A.foo</a:t>
            </a:r>
            <a:r>
              <a:rPr lang="en-US" altLang="zh-CN" dirty="0"/>
              <a:t>()");</a:t>
            </a:r>
          </a:p>
          <a:p>
            <a:pPr marL="0" indent="0">
              <a:buNone/>
            </a:pPr>
            <a:r>
              <a:rPr lang="en-US" altLang="zh-CN" dirty="0"/>
              <a:t>    }</a:t>
            </a:r>
          </a:p>
          <a:p>
            <a:pPr marL="0" indent="0">
              <a:buNone/>
            </a:pPr>
            <a:r>
              <a:rPr lang="en-US" altLang="zh-CN" dirty="0"/>
              <a:t>}</a:t>
            </a:r>
          </a:p>
          <a:p>
            <a:pPr marL="0" indent="0">
              <a:buNone/>
            </a:pPr>
            <a:r>
              <a:rPr lang="en-US" altLang="zh-CN" dirty="0"/>
              <a:t>  </a:t>
            </a:r>
          </a:p>
          <a:p>
            <a:pPr marL="0" indent="0">
              <a:buNone/>
            </a:pPr>
            <a:r>
              <a:rPr lang="en-US" altLang="zh-CN" dirty="0"/>
              <a:t>public class </a:t>
            </a:r>
            <a:r>
              <a:rPr lang="en-US" altLang="zh-CN" dirty="0" err="1"/>
              <a:t>Clazz</a:t>
            </a:r>
            <a:r>
              <a:rPr lang="en-US" altLang="zh-CN" dirty="0"/>
              <a:t> implements A {</a:t>
            </a:r>
          </a:p>
          <a:p>
            <a:pPr marL="0" indent="0">
              <a:buNone/>
            </a:pPr>
            <a:r>
              <a:rPr lang="en-US" altLang="zh-CN" dirty="0"/>
              <a:t>    public static void main(String[] </a:t>
            </a:r>
            <a:r>
              <a:rPr lang="en-US" altLang="zh-CN" dirty="0" err="1"/>
              <a:t>args</a:t>
            </a:r>
            <a:r>
              <a:rPr lang="en-US" altLang="zh-CN" dirty="0"/>
              <a:t>){</a:t>
            </a:r>
          </a:p>
          <a:p>
            <a:pPr marL="0" indent="0">
              <a:buNone/>
            </a:pPr>
            <a:r>
              <a:rPr lang="en-US" altLang="zh-CN" dirty="0"/>
              <a:t>       </a:t>
            </a:r>
            <a:r>
              <a:rPr lang="en-US" altLang="zh-CN" dirty="0" err="1"/>
              <a:t>Clazz</a:t>
            </a:r>
            <a:r>
              <a:rPr lang="en-US" altLang="zh-CN" dirty="0"/>
              <a:t> </a:t>
            </a:r>
            <a:r>
              <a:rPr lang="en-US" altLang="zh-CN" dirty="0" err="1"/>
              <a:t>clazz</a:t>
            </a:r>
            <a:r>
              <a:rPr lang="en-US" altLang="zh-CN" dirty="0"/>
              <a:t> = new </a:t>
            </a:r>
            <a:r>
              <a:rPr lang="en-US" altLang="zh-CN" dirty="0" err="1"/>
              <a:t>Clazz</a:t>
            </a:r>
            <a:r>
              <a:rPr lang="en-US" altLang="zh-CN" dirty="0"/>
              <a:t>();</a:t>
            </a:r>
          </a:p>
          <a:p>
            <a:pPr marL="0" indent="0">
              <a:buNone/>
            </a:pPr>
            <a:r>
              <a:rPr lang="en-US" altLang="zh-CN" dirty="0"/>
              <a:t>       </a:t>
            </a:r>
            <a:r>
              <a:rPr lang="en-US" altLang="zh-CN" dirty="0" err="1"/>
              <a:t>clazz.foo</a:t>
            </a:r>
            <a:r>
              <a:rPr lang="en-US" altLang="zh-CN" dirty="0"/>
              <a:t>();//</a:t>
            </a:r>
            <a:r>
              <a:rPr lang="zh-CN" altLang="en-US" dirty="0"/>
              <a:t>调用</a:t>
            </a:r>
            <a:r>
              <a:rPr lang="en-US" altLang="zh-CN" dirty="0" err="1"/>
              <a:t>A.foo</a:t>
            </a:r>
            <a:r>
              <a:rPr lang="en-US" altLang="zh-CN" dirty="0"/>
              <a:t>()</a:t>
            </a:r>
          </a:p>
          <a:p>
            <a:pPr marL="0" indent="0">
              <a:buNone/>
            </a:pPr>
            <a:r>
              <a:rPr lang="en-US" altLang="zh-CN" dirty="0"/>
              <a:t>    }</a:t>
            </a:r>
          </a:p>
          <a:p>
            <a:pPr marL="0" indent="0">
              <a:buNone/>
            </a:pPr>
            <a:r>
              <a:rPr lang="en-US" altLang="zh-CN" dirty="0"/>
              <a:t>}</a:t>
            </a:r>
            <a:endParaRPr lang="zh-CN" altLang="en-US" dirty="0"/>
          </a:p>
        </p:txBody>
      </p:sp>
      <p:sp>
        <p:nvSpPr>
          <p:cNvPr id="4" name="标题 1"/>
          <p:cNvSpPr>
            <a:spLocks noGrp="1"/>
          </p:cNvSpPr>
          <p:nvPr>
            <p:ph type="title"/>
          </p:nvPr>
        </p:nvSpPr>
        <p:spPr>
          <a:xfrm>
            <a:off x="457200" y="274638"/>
            <a:ext cx="8229600" cy="1143000"/>
          </a:xfrm>
        </p:spPr>
        <p:txBody>
          <a:bodyPr>
            <a:normAutofit/>
          </a:bodyPr>
          <a:lstStyle/>
          <a:p>
            <a:r>
              <a:rPr lang="zh-CN" altLang="en-US" dirty="0" smtClean="0"/>
              <a:t>接口的默认方法</a:t>
            </a:r>
            <a:endParaRPr lang="zh-CN" altLang="en-US" dirty="0"/>
          </a:p>
        </p:txBody>
      </p:sp>
    </p:spTree>
    <p:extLst>
      <p:ext uri="{BB962C8B-B14F-4D97-AF65-F5344CB8AC3E}">
        <p14:creationId xmlns="" xmlns:p14="http://schemas.microsoft.com/office/powerpoint/2010/main" val="1237253542"/>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1357298"/>
            <a:ext cx="7858180" cy="3911609"/>
          </a:xfrm>
        </p:spPr>
        <p:txBody>
          <a:bodyPr>
            <a:normAutofit/>
          </a:bodyPr>
          <a:lstStyle/>
          <a:p>
            <a:r>
              <a:rPr lang="zh-CN" altLang="en-US" dirty="0" smtClean="0"/>
              <a:t>方法引用</a:t>
            </a:r>
            <a:endParaRPr lang="en-US" altLang="zh-CN" dirty="0" smtClean="0"/>
          </a:p>
          <a:p>
            <a:pPr lvl="1"/>
            <a:r>
              <a:rPr lang="zh-CN" altLang="en-US" dirty="0" smtClean="0"/>
              <a:t>跟 </a:t>
            </a:r>
            <a:r>
              <a:rPr lang="en-US" altLang="zh-CN" dirty="0" smtClean="0"/>
              <a:t>lambda </a:t>
            </a:r>
            <a:r>
              <a:rPr lang="zh-CN" altLang="en-US" dirty="0" smtClean="0"/>
              <a:t>表达式一样的</a:t>
            </a:r>
            <a:endParaRPr lang="en-US" altLang="zh-CN" dirty="0" smtClean="0"/>
          </a:p>
          <a:p>
            <a:pPr lvl="1"/>
            <a:r>
              <a:rPr lang="zh-CN" altLang="en-US" dirty="0" smtClean="0"/>
              <a:t>语法：</a:t>
            </a:r>
            <a:r>
              <a:rPr lang="en-US" altLang="zh-CN" dirty="0" err="1" smtClean="0"/>
              <a:t>ObjectReference::methodName</a:t>
            </a:r>
            <a:endParaRPr lang="en-US" altLang="zh-CN" dirty="0" smtClean="0"/>
          </a:p>
          <a:p>
            <a:r>
              <a:rPr lang="zh-CN" altLang="en-US" dirty="0" smtClean="0"/>
              <a:t>方法引用使得开发者可以直接引用静态方法、构造方法或者实例对象</a:t>
            </a:r>
            <a:endParaRPr lang="en-US" altLang="zh-CN" dirty="0" smtClean="0"/>
          </a:p>
          <a:p>
            <a:pPr lvl="1"/>
            <a:r>
              <a:rPr lang="zh-CN" altLang="en-US" dirty="0" smtClean="0"/>
              <a:t>构造器引用，语法是</a:t>
            </a:r>
            <a:r>
              <a:rPr lang="en-US" b="1" dirty="0" err="1" smtClean="0"/>
              <a:t>Class::new</a:t>
            </a:r>
            <a:r>
              <a:rPr lang="zh-CN" altLang="en-US" b="1" dirty="0" smtClean="0"/>
              <a:t>、</a:t>
            </a:r>
            <a:r>
              <a:rPr lang="en-US" b="1" dirty="0" smtClean="0"/>
              <a:t>Class&lt;T&gt;::new</a:t>
            </a:r>
          </a:p>
          <a:p>
            <a:pPr lvl="1"/>
            <a:r>
              <a:rPr lang="zh-CN" altLang="en-US" dirty="0" smtClean="0"/>
              <a:t>静态方法引用，语法是</a:t>
            </a:r>
            <a:r>
              <a:rPr lang="en-US" b="1" dirty="0" err="1" smtClean="0"/>
              <a:t>Class::static_method</a:t>
            </a:r>
            <a:endParaRPr lang="en-US" b="1" dirty="0" smtClean="0"/>
          </a:p>
          <a:p>
            <a:pPr lvl="1"/>
            <a:r>
              <a:rPr lang="zh-CN" altLang="en-US" dirty="0" smtClean="0"/>
              <a:t>类的成员方法的引用，语法是</a:t>
            </a:r>
            <a:r>
              <a:rPr lang="en-US" b="1" dirty="0" err="1" smtClean="0"/>
              <a:t>Class::method</a:t>
            </a:r>
            <a:endParaRPr lang="en-US" b="1" dirty="0" smtClean="0"/>
          </a:p>
          <a:p>
            <a:pPr lvl="1"/>
            <a:r>
              <a:rPr lang="zh-CN" altLang="en-US" dirty="0" smtClean="0"/>
              <a:t>实例对象的成员方法的引用，语法是</a:t>
            </a:r>
            <a:r>
              <a:rPr lang="en-US" b="1" dirty="0" err="1" smtClean="0"/>
              <a:t>instance::method</a:t>
            </a:r>
            <a:endParaRPr lang="en-US" altLang="zh-CN" dirty="0" smtClean="0"/>
          </a:p>
          <a:p>
            <a:pPr marL="400050" lvl="1" indent="0">
              <a:buNone/>
            </a:pPr>
            <a:endParaRPr lang="en-US" altLang="zh-CN" dirty="0" smtClean="0"/>
          </a:p>
          <a:p>
            <a:pPr marL="400050" lvl="1" indent="0">
              <a:buNone/>
            </a:pPr>
            <a:endParaRPr lang="en-US" altLang="zh-CN" dirty="0" smtClean="0"/>
          </a:p>
          <a:p>
            <a:endParaRPr lang="zh-CN" altLang="en-US" dirty="0"/>
          </a:p>
        </p:txBody>
      </p:sp>
      <p:sp>
        <p:nvSpPr>
          <p:cNvPr id="4" name="标题 1"/>
          <p:cNvSpPr>
            <a:spLocks noGrp="1"/>
          </p:cNvSpPr>
          <p:nvPr>
            <p:ph type="title"/>
          </p:nvPr>
        </p:nvSpPr>
        <p:spPr>
          <a:xfrm>
            <a:off x="457200" y="274638"/>
            <a:ext cx="8229600" cy="1143000"/>
          </a:xfrm>
        </p:spPr>
        <p:txBody>
          <a:bodyPr>
            <a:normAutofit/>
          </a:bodyPr>
          <a:lstStyle/>
          <a:p>
            <a:r>
              <a:rPr lang="zh-CN" altLang="en-US" dirty="0" smtClean="0"/>
              <a:t>方法引用</a:t>
            </a:r>
            <a:endParaRPr lang="zh-CN" altLang="en-US" dirty="0"/>
          </a:p>
        </p:txBody>
      </p:sp>
    </p:spTree>
    <p:extLst>
      <p:ext uri="{BB962C8B-B14F-4D97-AF65-F5344CB8AC3E}">
        <p14:creationId xmlns="" xmlns:p14="http://schemas.microsoft.com/office/powerpoint/2010/main" val="1237253542"/>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重复注解</a:t>
            </a:r>
            <a:endParaRPr lang="zh-CN" altLang="en-US" dirty="0"/>
          </a:p>
        </p:txBody>
      </p:sp>
      <p:sp>
        <p:nvSpPr>
          <p:cNvPr id="3" name="内容占位符 2"/>
          <p:cNvSpPr>
            <a:spLocks noGrp="1"/>
          </p:cNvSpPr>
          <p:nvPr>
            <p:ph idx="1"/>
          </p:nvPr>
        </p:nvSpPr>
        <p:spPr/>
        <p:txBody>
          <a:bodyPr/>
          <a:lstStyle/>
          <a:p>
            <a:r>
              <a:rPr lang="zh-CN" altLang="en-US" dirty="0" smtClean="0"/>
              <a:t>自从</a:t>
            </a:r>
            <a:r>
              <a:rPr lang="en-US" dirty="0" smtClean="0"/>
              <a:t>Java 5</a:t>
            </a:r>
            <a:r>
              <a:rPr lang="zh-CN" altLang="en-US" dirty="0" smtClean="0"/>
              <a:t>中引入注解以来，这个特性开始变得非常流行，并在各个框架和项目中被广泛使用。不过，注解有一个很大的限制是：在同一个地方不能多次使用同一个注解。</a:t>
            </a:r>
            <a:endParaRPr lang="en-US" altLang="zh-CN" dirty="0" smtClean="0"/>
          </a:p>
          <a:p>
            <a:r>
              <a:rPr lang="en-US" dirty="0" smtClean="0"/>
              <a:t>Java 8</a:t>
            </a:r>
            <a:r>
              <a:rPr lang="zh-CN" altLang="en-US" dirty="0" smtClean="0"/>
              <a:t>打破了这个限制，引入了重复注解的概念，允许在同一个地方多次使用同一个注解。</a:t>
            </a:r>
          </a:p>
        </p:txBody>
      </p:sp>
    </p:spTree>
    <p:extLst>
      <p:ext uri="{BB962C8B-B14F-4D97-AF65-F5344CB8AC3E}">
        <p14:creationId xmlns="" xmlns:p14="http://schemas.microsoft.com/office/powerpoint/2010/main" val="626230119"/>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重复注解</a:t>
            </a:r>
            <a:endParaRPr lang="zh-CN" altLang="en-US" dirty="0"/>
          </a:p>
        </p:txBody>
      </p:sp>
      <p:sp>
        <p:nvSpPr>
          <p:cNvPr id="3" name="内容占位符 2"/>
          <p:cNvSpPr>
            <a:spLocks noGrp="1"/>
          </p:cNvSpPr>
          <p:nvPr>
            <p:ph idx="1"/>
          </p:nvPr>
        </p:nvSpPr>
        <p:spPr/>
        <p:txBody>
          <a:bodyPr/>
          <a:lstStyle/>
          <a:p>
            <a:r>
              <a:rPr lang="zh-CN" altLang="en-US" dirty="0" smtClean="0"/>
              <a:t>可以利用下面的代码说明：</a:t>
            </a:r>
          </a:p>
          <a:p>
            <a:r>
              <a:rPr lang="zh-CN" altLang="en-US" dirty="0" smtClean="0"/>
              <a:t>首先定义一个包装类</a:t>
            </a:r>
            <a:r>
              <a:rPr lang="en-US" dirty="0" smtClean="0"/>
              <a:t>Hints</a:t>
            </a:r>
            <a:r>
              <a:rPr lang="zh-CN" altLang="en-US" dirty="0" smtClean="0"/>
              <a:t>注解用来放置一组具体的</a:t>
            </a:r>
            <a:r>
              <a:rPr lang="en-US" dirty="0" smtClean="0"/>
              <a:t>Hint</a:t>
            </a:r>
            <a:r>
              <a:rPr lang="zh-CN" altLang="en-US" dirty="0" smtClean="0"/>
              <a:t>注解：</a:t>
            </a:r>
            <a:endParaRPr lang="en-US" altLang="zh-CN" dirty="0" smtClean="0"/>
          </a:p>
          <a:p>
            <a:pPr lvl="1">
              <a:buNone/>
            </a:pPr>
            <a:r>
              <a:rPr lang="en-US" altLang="zh-CN" dirty="0" smtClean="0"/>
              <a:t>@Target( ElementType.TYPE )</a:t>
            </a:r>
          </a:p>
          <a:p>
            <a:pPr lvl="1">
              <a:buNone/>
            </a:pPr>
            <a:r>
              <a:rPr lang="en-US" altLang="zh-CN" dirty="0" smtClean="0"/>
              <a:t>@Retention( RetentionPolicy.RUNTIME )</a:t>
            </a:r>
          </a:p>
          <a:p>
            <a:pPr lvl="1">
              <a:buNone/>
            </a:pPr>
            <a:r>
              <a:rPr lang="en-US" altLang="zh-CN" dirty="0" smtClean="0"/>
              <a:t>@interface Hints {</a:t>
            </a:r>
          </a:p>
          <a:p>
            <a:pPr lvl="1">
              <a:buNone/>
            </a:pPr>
            <a:r>
              <a:rPr lang="en-US" altLang="zh-CN" dirty="0" smtClean="0"/>
              <a:t>    Hint[] value();</a:t>
            </a:r>
          </a:p>
          <a:p>
            <a:pPr lvl="1">
              <a:buNone/>
            </a:pPr>
            <a:r>
              <a:rPr lang="en-US" altLang="zh-CN" dirty="0" smtClean="0"/>
              <a:t>}</a:t>
            </a:r>
          </a:p>
          <a:p>
            <a:pPr lvl="1">
              <a:buNone/>
            </a:pPr>
            <a:endParaRPr lang="en-US" altLang="zh-CN" dirty="0" smtClean="0"/>
          </a:p>
          <a:p>
            <a:pPr lvl="1">
              <a:buNone/>
            </a:pPr>
            <a:r>
              <a:rPr lang="en-US" altLang="zh-CN" dirty="0" smtClean="0"/>
              <a:t>@Repeatable(</a:t>
            </a:r>
            <a:r>
              <a:rPr lang="en-US" altLang="zh-CN" dirty="0" err="1" smtClean="0"/>
              <a:t>Hints.class</a:t>
            </a:r>
            <a:r>
              <a:rPr lang="en-US" altLang="zh-CN" dirty="0" smtClean="0"/>
              <a:t>)</a:t>
            </a:r>
          </a:p>
          <a:p>
            <a:pPr lvl="1">
              <a:buNone/>
            </a:pPr>
            <a:r>
              <a:rPr lang="en-US" altLang="zh-CN" dirty="0" smtClean="0"/>
              <a:t>@interface Hint {</a:t>
            </a:r>
          </a:p>
          <a:p>
            <a:pPr lvl="1">
              <a:buNone/>
            </a:pPr>
            <a:r>
              <a:rPr lang="en-US" altLang="zh-CN" dirty="0" smtClean="0"/>
              <a:t>    String value();</a:t>
            </a:r>
          </a:p>
          <a:p>
            <a:pPr lvl="1">
              <a:buNone/>
            </a:pPr>
            <a:r>
              <a:rPr lang="en-US" altLang="zh-CN" dirty="0" smtClean="0"/>
              <a:t>}</a:t>
            </a:r>
            <a:r>
              <a:rPr lang="zh-CN" altLang="en-US" dirty="0" smtClean="0"/>
              <a:t/>
            </a:r>
            <a:br>
              <a:rPr lang="zh-CN" altLang="en-US" dirty="0" smtClean="0"/>
            </a:br>
            <a:endParaRPr lang="zh-CN" altLang="en-US" dirty="0" smtClean="0"/>
          </a:p>
          <a:p>
            <a:endParaRPr lang="zh-CN" altLang="en-US" dirty="0"/>
          </a:p>
        </p:txBody>
      </p:sp>
    </p:spTree>
    <p:extLst>
      <p:ext uri="{BB962C8B-B14F-4D97-AF65-F5344CB8AC3E}">
        <p14:creationId xmlns="" xmlns:p14="http://schemas.microsoft.com/office/powerpoint/2010/main" val="626230119"/>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重复注解</a:t>
            </a:r>
            <a:endParaRPr lang="zh-CN" altLang="en-US" dirty="0"/>
          </a:p>
        </p:txBody>
      </p:sp>
      <p:sp>
        <p:nvSpPr>
          <p:cNvPr id="3" name="内容占位符 2"/>
          <p:cNvSpPr>
            <a:spLocks noGrp="1"/>
          </p:cNvSpPr>
          <p:nvPr>
            <p:ph idx="1"/>
          </p:nvPr>
        </p:nvSpPr>
        <p:spPr/>
        <p:txBody>
          <a:bodyPr/>
          <a:lstStyle/>
          <a:p>
            <a:r>
              <a:rPr lang="en-US" dirty="0" smtClean="0"/>
              <a:t>Java 8</a:t>
            </a:r>
            <a:r>
              <a:rPr lang="zh-CN" altLang="en-US" dirty="0" smtClean="0"/>
              <a:t>允许把同一个类型的注解使用多次，只需要给该注解标注一下</a:t>
            </a:r>
            <a:r>
              <a:rPr lang="en-US" altLang="zh-CN" dirty="0" smtClean="0"/>
              <a:t>@</a:t>
            </a:r>
            <a:r>
              <a:rPr lang="en-US" dirty="0" smtClean="0"/>
              <a:t>Repeatable</a:t>
            </a:r>
            <a:r>
              <a:rPr lang="zh-CN" altLang="en-US" dirty="0" smtClean="0"/>
              <a:t>即可。 </a:t>
            </a:r>
          </a:p>
          <a:p>
            <a:r>
              <a:rPr lang="zh-CN" altLang="en-US" dirty="0" smtClean="0"/>
              <a:t>例 </a:t>
            </a:r>
            <a:r>
              <a:rPr lang="en-US" altLang="zh-CN" dirty="0" smtClean="0"/>
              <a:t>1: </a:t>
            </a:r>
            <a:r>
              <a:rPr lang="zh-CN" altLang="en-US" dirty="0" smtClean="0"/>
              <a:t>使用包装类当容器来存多个注解（老方法）</a:t>
            </a:r>
            <a:br>
              <a:rPr lang="zh-CN" altLang="en-US" dirty="0" smtClean="0"/>
            </a:br>
            <a:endParaRPr lang="en-US" altLang="zh-CN" dirty="0" smtClean="0"/>
          </a:p>
          <a:p>
            <a:pPr lvl="1">
              <a:buNone/>
            </a:pPr>
            <a:r>
              <a:rPr lang="en-US" altLang="zh-CN" dirty="0" smtClean="0"/>
              <a:t>@Hints({@Hint("hint1"), @Hint("hint2")})</a:t>
            </a:r>
          </a:p>
          <a:p>
            <a:pPr lvl="1">
              <a:buNone/>
            </a:pPr>
            <a:r>
              <a:rPr lang="en-US" altLang="zh-CN" dirty="0" smtClean="0"/>
              <a:t>class Person {} </a:t>
            </a:r>
          </a:p>
          <a:p>
            <a:pPr lvl="1">
              <a:buNone/>
            </a:pPr>
            <a:endParaRPr lang="en-US" altLang="zh-CN" dirty="0" smtClean="0"/>
          </a:p>
          <a:p>
            <a:pPr>
              <a:buFont typeface="Arial" pitchFamily="34" charset="0"/>
              <a:buChar char="•"/>
            </a:pPr>
            <a:r>
              <a:rPr lang="zh-CN" altLang="en-US" dirty="0" smtClean="0"/>
              <a:t>例 </a:t>
            </a:r>
            <a:r>
              <a:rPr lang="en-US" altLang="zh-CN" dirty="0" smtClean="0"/>
              <a:t>2</a:t>
            </a:r>
            <a:r>
              <a:rPr lang="zh-CN" altLang="en-US" dirty="0" smtClean="0"/>
              <a:t>：使用多重注解（新方法）</a:t>
            </a:r>
            <a:endParaRPr lang="en-US" altLang="zh-CN" dirty="0" smtClean="0"/>
          </a:p>
          <a:p>
            <a:pPr>
              <a:buFont typeface="Arial" pitchFamily="34" charset="0"/>
              <a:buChar char="•"/>
            </a:pPr>
            <a:endParaRPr lang="en-US" altLang="zh-CN" dirty="0" smtClean="0"/>
          </a:p>
          <a:p>
            <a:pPr lvl="1">
              <a:buNone/>
            </a:pPr>
            <a:r>
              <a:rPr lang="en-US" altLang="zh-CN" dirty="0" smtClean="0"/>
              <a:t>@Hint("hint1")</a:t>
            </a:r>
          </a:p>
          <a:p>
            <a:pPr lvl="1">
              <a:buNone/>
            </a:pPr>
            <a:r>
              <a:rPr lang="en-US" altLang="zh-CN" dirty="0" smtClean="0"/>
              <a:t>@Hint("hint2")</a:t>
            </a:r>
          </a:p>
          <a:p>
            <a:pPr lvl="1">
              <a:buNone/>
            </a:pPr>
            <a:r>
              <a:rPr lang="en-US" altLang="zh-CN" dirty="0" smtClean="0"/>
              <a:t>class Person {} </a:t>
            </a:r>
            <a:r>
              <a:rPr lang="zh-CN" altLang="en-US" dirty="0" smtClean="0"/>
              <a:t/>
            </a:r>
            <a:br>
              <a:rPr lang="zh-CN" altLang="en-US" dirty="0" smtClean="0"/>
            </a:br>
            <a:r>
              <a:rPr lang="zh-CN" altLang="en-US" dirty="0" smtClean="0"/>
              <a:t> </a:t>
            </a:r>
            <a:br>
              <a:rPr lang="zh-CN" altLang="en-US" dirty="0" smtClean="0"/>
            </a:br>
            <a:endParaRPr lang="zh-CN" altLang="en-US" dirty="0" smtClean="0"/>
          </a:p>
          <a:p>
            <a:endParaRPr lang="zh-CN" altLang="en-US" dirty="0"/>
          </a:p>
        </p:txBody>
      </p:sp>
    </p:spTree>
    <p:extLst>
      <p:ext uri="{BB962C8B-B14F-4D97-AF65-F5344CB8AC3E}">
        <p14:creationId xmlns="" xmlns:p14="http://schemas.microsoft.com/office/powerpoint/2010/main" val="626230119"/>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重复</a:t>
            </a:r>
            <a:r>
              <a:rPr lang="zh-CN" altLang="en-US" dirty="0" smtClean="0">
                <a:solidFill>
                  <a:schemeClr val="tx1"/>
                </a:solidFill>
              </a:rPr>
              <a:t>注解</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dirty="0" smtClean="0"/>
              <a:t>第二个例子里</a:t>
            </a:r>
            <a:r>
              <a:rPr lang="en-US" dirty="0" smtClean="0"/>
              <a:t>java</a:t>
            </a:r>
            <a:r>
              <a:rPr lang="zh-CN" altLang="en-US" dirty="0" smtClean="0"/>
              <a:t>编译器会隐性的帮你定义好</a:t>
            </a:r>
            <a:r>
              <a:rPr lang="en-US" altLang="zh-CN" dirty="0" smtClean="0"/>
              <a:t>@</a:t>
            </a:r>
            <a:r>
              <a:rPr lang="en-US" dirty="0" smtClean="0"/>
              <a:t>Hints</a:t>
            </a:r>
            <a:r>
              <a:rPr lang="zh-CN" altLang="en-US" dirty="0" smtClean="0"/>
              <a:t>注解，了解这一点有助于用反射来获取这些信息：</a:t>
            </a:r>
            <a:endParaRPr lang="en-US" altLang="zh-CN" dirty="0" smtClean="0"/>
          </a:p>
          <a:p>
            <a:endParaRPr lang="en-US" altLang="zh-CN" dirty="0" smtClean="0"/>
          </a:p>
          <a:p>
            <a:pPr>
              <a:buNone/>
            </a:pPr>
            <a:r>
              <a:rPr lang="en-US" altLang="zh-CN" dirty="0" smtClean="0"/>
              <a:t>Hint </a:t>
            </a:r>
            <a:r>
              <a:rPr lang="en-US" altLang="zh-CN" dirty="0" err="1" smtClean="0"/>
              <a:t>hint</a:t>
            </a:r>
            <a:r>
              <a:rPr lang="en-US" altLang="zh-CN" dirty="0" smtClean="0"/>
              <a:t> = </a:t>
            </a:r>
            <a:r>
              <a:rPr lang="en-US" altLang="zh-CN" dirty="0" err="1" smtClean="0"/>
              <a:t>Person.class.getAnnotation</a:t>
            </a:r>
            <a:r>
              <a:rPr lang="en-US" altLang="zh-CN" dirty="0" smtClean="0"/>
              <a:t>(</a:t>
            </a:r>
            <a:r>
              <a:rPr lang="en-US" altLang="zh-CN" dirty="0" err="1" smtClean="0"/>
              <a:t>Hint.class</a:t>
            </a:r>
            <a:r>
              <a:rPr lang="en-US" altLang="zh-CN" dirty="0" smtClean="0"/>
              <a:t>);</a:t>
            </a:r>
          </a:p>
          <a:p>
            <a:pPr>
              <a:buNone/>
            </a:pPr>
            <a:r>
              <a:rPr lang="en-US" altLang="zh-CN" dirty="0" err="1" smtClean="0"/>
              <a:t>System.out.println</a:t>
            </a:r>
            <a:r>
              <a:rPr lang="en-US" altLang="zh-CN" dirty="0" smtClean="0"/>
              <a:t>(hint);                   // null</a:t>
            </a:r>
          </a:p>
          <a:p>
            <a:pPr>
              <a:buNone/>
            </a:pPr>
            <a:r>
              <a:rPr lang="en-US" altLang="zh-CN" dirty="0" smtClean="0"/>
              <a:t>Hints hints1 = </a:t>
            </a:r>
            <a:r>
              <a:rPr lang="en-US" altLang="zh-CN" dirty="0" err="1" smtClean="0"/>
              <a:t>Person.class.getAnnotation</a:t>
            </a:r>
            <a:r>
              <a:rPr lang="en-US" altLang="zh-CN" dirty="0" smtClean="0"/>
              <a:t>(</a:t>
            </a:r>
            <a:r>
              <a:rPr lang="en-US" altLang="zh-CN" dirty="0" err="1" smtClean="0"/>
              <a:t>Hints.class</a:t>
            </a:r>
            <a:r>
              <a:rPr lang="en-US" altLang="zh-CN" dirty="0" smtClean="0"/>
              <a:t>);</a:t>
            </a:r>
          </a:p>
          <a:p>
            <a:pPr>
              <a:buNone/>
            </a:pPr>
            <a:r>
              <a:rPr lang="en-US" altLang="zh-CN" dirty="0" err="1" smtClean="0"/>
              <a:t>System.out.println</a:t>
            </a:r>
            <a:r>
              <a:rPr lang="en-US" altLang="zh-CN" dirty="0" smtClean="0"/>
              <a:t>(hints1.value().length);  // 2</a:t>
            </a:r>
          </a:p>
          <a:p>
            <a:pPr>
              <a:buNone/>
            </a:pPr>
            <a:r>
              <a:rPr lang="en-US" altLang="zh-CN" dirty="0" smtClean="0"/>
              <a:t>Hint[] hints2 = </a:t>
            </a:r>
            <a:r>
              <a:rPr lang="en-US" altLang="zh-CN" dirty="0" err="1" smtClean="0"/>
              <a:t>Person.class.getAnnotationsByType</a:t>
            </a:r>
            <a:r>
              <a:rPr lang="en-US" altLang="zh-CN" dirty="0" smtClean="0"/>
              <a:t>(</a:t>
            </a:r>
            <a:r>
              <a:rPr lang="en-US" altLang="zh-CN" dirty="0" err="1" smtClean="0"/>
              <a:t>Hint.class</a:t>
            </a:r>
            <a:r>
              <a:rPr lang="en-US" altLang="zh-CN" dirty="0" smtClean="0"/>
              <a:t>);</a:t>
            </a:r>
          </a:p>
          <a:p>
            <a:pPr>
              <a:buNone/>
            </a:pPr>
            <a:r>
              <a:rPr lang="en-US" altLang="zh-CN" dirty="0" err="1" smtClean="0"/>
              <a:t>System.out.println</a:t>
            </a:r>
            <a:r>
              <a:rPr lang="en-US" altLang="zh-CN" dirty="0" smtClean="0"/>
              <a:t>(hints2.length);          // 2 </a:t>
            </a:r>
            <a:r>
              <a:rPr lang="zh-CN" altLang="en-US" dirty="0" smtClean="0"/>
              <a:t/>
            </a:r>
            <a:br>
              <a:rPr lang="zh-CN" altLang="en-US" dirty="0" smtClean="0"/>
            </a:br>
            <a:r>
              <a:rPr lang="zh-CN" altLang="en-US" dirty="0" smtClean="0"/>
              <a:t> </a:t>
            </a:r>
            <a:br>
              <a:rPr lang="zh-CN" altLang="en-US" dirty="0" smtClean="0"/>
            </a:br>
            <a:endParaRPr lang="zh-CN" altLang="en-US" dirty="0" smtClean="0"/>
          </a:p>
          <a:p>
            <a:endParaRPr lang="zh-CN" altLang="en-US" dirty="0"/>
          </a:p>
        </p:txBody>
      </p:sp>
    </p:spTree>
    <p:extLst>
      <p:ext uri="{BB962C8B-B14F-4D97-AF65-F5344CB8AC3E}">
        <p14:creationId xmlns="" xmlns:p14="http://schemas.microsoft.com/office/powerpoint/2010/main" val="626230119"/>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4"/>
            <a:ext cx="8229600" cy="1143000"/>
          </a:xfrm>
        </p:spPr>
        <p:txBody>
          <a:bodyPr/>
          <a:lstStyle/>
          <a:p>
            <a:pPr eaLnBrk="1" hangingPunct="1"/>
            <a:r>
              <a:rPr lang="zh-CN" altLang="en-US" dirty="0" smtClean="0"/>
              <a:t>本章内容</a:t>
            </a:r>
          </a:p>
        </p:txBody>
      </p:sp>
      <p:graphicFrame>
        <p:nvGraphicFramePr>
          <p:cNvPr id="4" name="表格 3"/>
          <p:cNvGraphicFramePr>
            <a:graphicFrameLocks noGrp="1"/>
          </p:cNvGraphicFramePr>
          <p:nvPr/>
        </p:nvGraphicFramePr>
        <p:xfrm>
          <a:off x="500063" y="1000108"/>
          <a:ext cx="7786686" cy="5179606"/>
        </p:xfrm>
        <a:graphic>
          <a:graphicData uri="http://schemas.openxmlformats.org/drawingml/2006/table">
            <a:tbl>
              <a:tblPr/>
              <a:tblGrid>
                <a:gridCol w="2948919"/>
                <a:gridCol w="2948919"/>
                <a:gridCol w="963699"/>
                <a:gridCol w="925149"/>
              </a:tblGrid>
              <a:tr h="352834">
                <a:tc>
                  <a:txBody>
                    <a:bodyPr/>
                    <a:lstStyle/>
                    <a:p>
                      <a:pPr algn="ctr" fontAlgn="ctr"/>
                      <a:r>
                        <a:rPr lang="zh-CN" altLang="en-US" sz="1600" b="1" i="0" u="none" strike="noStrike" dirty="0">
                          <a:solidFill>
                            <a:schemeClr val="bg1"/>
                          </a:solidFill>
                          <a:latin typeface="微软雅黑"/>
                        </a:rPr>
                        <a:t>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marL="0" algn="ctr" defTabSz="914400" rtl="0" eaLnBrk="1" fontAlgn="ctr" latinLnBrk="0" hangingPunct="1"/>
                      <a:r>
                        <a:rPr lang="zh-CN" altLang="en-US" sz="1600" b="1" i="0" u="none" strike="noStrike" kern="1200" dirty="0">
                          <a:solidFill>
                            <a:schemeClr val="bg1"/>
                          </a:solidFill>
                          <a:latin typeface="微软雅黑"/>
                          <a:ea typeface="+mn-ea"/>
                          <a:cs typeface="+mn-cs"/>
                        </a:rPr>
                        <a:t>知识点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marL="0" algn="ctr" defTabSz="914400" rtl="0" eaLnBrk="1" fontAlgn="ctr" latinLnBrk="0" hangingPunct="1"/>
                      <a:r>
                        <a:rPr lang="zh-CN" altLang="en-US" sz="1600" b="1" i="0" u="none" strike="noStrike" kern="1200" dirty="0">
                          <a:solidFill>
                            <a:schemeClr val="bg1"/>
                          </a:solidFill>
                          <a:latin typeface="微软雅黑"/>
                          <a:ea typeface="+mn-ea"/>
                          <a:cs typeface="+mn-cs"/>
                        </a:rPr>
                        <a:t>掌握程度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c>
                  <a:txBody>
                    <a:bodyPr/>
                    <a:lstStyle/>
                    <a:p>
                      <a:pPr marL="0" algn="ctr" defTabSz="914400" rtl="0" eaLnBrk="1" fontAlgn="ctr" latinLnBrk="0" hangingPunct="1"/>
                      <a:r>
                        <a:rPr lang="zh-CN" altLang="en-US" sz="1600" b="1" i="0" u="none" strike="noStrike" kern="1200" dirty="0">
                          <a:solidFill>
                            <a:schemeClr val="bg1"/>
                          </a:solidFill>
                          <a:latin typeface="微软雅黑"/>
                          <a:ea typeface="+mn-ea"/>
                          <a:cs typeface="+mn-cs"/>
                        </a:rPr>
                        <a:t>难易程度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50000"/>
                      </a:schemeClr>
                    </a:solidFill>
                  </a:tcPr>
                </a:tc>
              </a:tr>
              <a:tr h="268154">
                <a:tc>
                  <a:txBody>
                    <a:bodyPr/>
                    <a:lstStyle/>
                    <a:p>
                      <a:pPr algn="l" fontAlgn="ctr"/>
                      <a:r>
                        <a:rPr lang="en-US" sz="1600" b="0" i="0" u="none" strike="noStrike" dirty="0">
                          <a:latin typeface="宋体"/>
                        </a:rPr>
                        <a:t>Java 8</a:t>
                      </a:r>
                      <a:r>
                        <a:rPr lang="zh-CN" altLang="en-US" sz="1600" b="0" i="0" u="none" strike="noStrike" dirty="0">
                          <a:latin typeface="宋体"/>
                        </a:rPr>
                        <a:t>简介</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0" i="0" u="none" strike="noStrike">
                          <a:latin typeface="宋体"/>
                        </a:rPr>
                        <a:t>Java 8</a:t>
                      </a:r>
                      <a:r>
                        <a:rPr lang="zh-CN" altLang="en-US" sz="1600" b="0" i="0" u="none" strike="noStrike">
                          <a:latin typeface="宋体"/>
                        </a:rPr>
                        <a:t>简介</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了解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54">
                <a:tc rowSpan="6">
                  <a:txBody>
                    <a:bodyPr/>
                    <a:lstStyle/>
                    <a:p>
                      <a:pPr algn="l" fontAlgn="ctr"/>
                      <a:r>
                        <a:rPr lang="en-US" sz="1600" b="0" i="0" u="none" strike="noStrike" dirty="0">
                          <a:latin typeface="宋体"/>
                        </a:rPr>
                        <a:t>Java</a:t>
                      </a:r>
                      <a:r>
                        <a:rPr lang="zh-CN" altLang="en-US" sz="1600" b="0" i="0" u="none" strike="noStrike" dirty="0">
                          <a:latin typeface="宋体"/>
                        </a:rPr>
                        <a:t>语言的新特性</a:t>
                      </a:r>
                    </a:p>
                  </a:txBody>
                  <a:tcPr marL="7620" marR="7620" marT="7620" marB="0" anchor="ctr">
                    <a:lnT w="6350" cap="flat" cmpd="sng" algn="ctr">
                      <a:solidFill>
                        <a:srgbClr val="000000"/>
                      </a:solidFill>
                      <a:prstDash val="solid"/>
                      <a:round/>
                      <a:headEnd type="none" w="med" len="med"/>
                      <a:tailEnd type="none" w="med" len="med"/>
                    </a:lnT>
                  </a:tcPr>
                </a:tc>
                <a:tc>
                  <a:txBody>
                    <a:bodyPr/>
                    <a:lstStyle/>
                    <a:p>
                      <a:pPr algn="l" fontAlgn="ctr"/>
                      <a:r>
                        <a:rPr lang="en-US" sz="1600" b="0" i="0" u="none" strike="noStrike" dirty="0">
                          <a:latin typeface="宋体"/>
                        </a:rPr>
                        <a:t>Lambda</a:t>
                      </a:r>
                      <a:r>
                        <a:rPr lang="zh-CN" altLang="en-US" sz="1600" b="0" i="0" u="none" strike="noStrike" dirty="0">
                          <a:latin typeface="宋体"/>
                        </a:rPr>
                        <a:t>表达式和函数式接口</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掌握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54">
                <a:tc vMerge="1">
                  <a:txBody>
                    <a:bodyPr/>
                    <a:lstStyle/>
                    <a:p>
                      <a:endParaRPr lang="zh-CN" altLang="en-US"/>
                    </a:p>
                  </a:txBody>
                  <a:tcPr/>
                </a:tc>
                <a:tc>
                  <a:txBody>
                    <a:bodyPr/>
                    <a:lstStyle/>
                    <a:p>
                      <a:pPr algn="l" fontAlgn="ctr"/>
                      <a:r>
                        <a:rPr lang="zh-CN" altLang="en-US" sz="1600" b="0" i="0" u="none" strike="noStrike" dirty="0">
                          <a:latin typeface="宋体"/>
                        </a:rPr>
                        <a:t>接口的默认方法</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掌握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难</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54">
                <a:tc vMerge="1">
                  <a:txBody>
                    <a:bodyPr/>
                    <a:lstStyle/>
                    <a:p>
                      <a:endParaRPr lang="zh-CN"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600" b="0" i="0" u="none" strike="noStrike" dirty="0">
                          <a:latin typeface="宋体"/>
                        </a:rPr>
                        <a:t>方法引用</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掌握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54">
                <a:tc vMerge="1">
                  <a:txBody>
                    <a:bodyPr/>
                    <a:lstStyle/>
                    <a:p>
                      <a:endParaRPr lang="zh-CN" altLang="en-US"/>
                    </a:p>
                  </a:txBody>
                  <a:tcPr/>
                </a:tc>
                <a:tc>
                  <a:txBody>
                    <a:bodyPr/>
                    <a:lstStyle/>
                    <a:p>
                      <a:pPr algn="l" fontAlgn="ctr"/>
                      <a:r>
                        <a:rPr lang="zh-CN" altLang="en-US" sz="1600" b="0" i="0" u="none" strike="noStrike" dirty="0">
                          <a:latin typeface="宋体"/>
                        </a:rPr>
                        <a:t>重复注解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理解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难</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54">
                <a:tc vMerge="1">
                  <a:txBody>
                    <a:bodyPr/>
                    <a:lstStyle/>
                    <a:p>
                      <a:endParaRPr lang="zh-CN" altLang="en-US"/>
                    </a:p>
                  </a:txBody>
                  <a:tcPr/>
                </a:tc>
                <a:tc>
                  <a:txBody>
                    <a:bodyPr/>
                    <a:lstStyle/>
                    <a:p>
                      <a:pPr algn="l" fontAlgn="ctr"/>
                      <a:r>
                        <a:rPr lang="zh-CN" altLang="en-US" sz="1600" b="0" i="0" u="none" strike="noStrike" dirty="0">
                          <a:latin typeface="宋体"/>
                        </a:rPr>
                        <a:t>泛型判断改进</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了解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54">
                <a:tc vMerge="1">
                  <a:txBody>
                    <a:bodyPr/>
                    <a:lstStyle/>
                    <a:p>
                      <a:endParaRPr lang="zh-CN" altLang="en-US"/>
                    </a:p>
                  </a:txBody>
                  <a:tcPr/>
                </a:tc>
                <a:tc>
                  <a:txBody>
                    <a:bodyPr/>
                    <a:lstStyle/>
                    <a:p>
                      <a:pPr algn="l" fontAlgn="ctr"/>
                      <a:r>
                        <a:rPr lang="zh-CN" altLang="en-US" sz="1600" b="0" i="0" u="none" strike="noStrike" dirty="0">
                          <a:latin typeface="宋体"/>
                        </a:rPr>
                        <a:t>拓宽注解的应用场景</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了解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54">
                <a:tc>
                  <a:txBody>
                    <a:bodyPr/>
                    <a:lstStyle/>
                    <a:p>
                      <a:pPr algn="l" fontAlgn="ctr"/>
                      <a:r>
                        <a:rPr lang="en-US" sz="1600" b="0" i="0" u="none" strike="noStrike">
                          <a:latin typeface="宋体"/>
                        </a:rPr>
                        <a:t>Java</a:t>
                      </a:r>
                      <a:r>
                        <a:rPr lang="zh-CN" altLang="en-US" sz="1600" b="0" i="0" u="none" strike="noStrike">
                          <a:latin typeface="宋体"/>
                        </a:rPr>
                        <a:t>编译器的新特性</a:t>
                      </a:r>
                    </a:p>
                  </a:txBody>
                  <a:tcPr marL="7620" marR="7620" marT="7620" marB="0" anchor="ctr"/>
                </a:tc>
                <a:tc>
                  <a:txBody>
                    <a:bodyPr/>
                    <a:lstStyle/>
                    <a:p>
                      <a:pPr algn="l" fontAlgn="ctr"/>
                      <a:r>
                        <a:rPr lang="zh-CN" altLang="en-US" sz="1600" b="0" i="0" u="none" strike="noStrike" dirty="0">
                          <a:latin typeface="宋体"/>
                        </a:rPr>
                        <a:t>参数名称</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理解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54">
                <a:tc rowSpan="7">
                  <a:txBody>
                    <a:bodyPr/>
                    <a:lstStyle/>
                    <a:p>
                      <a:pPr algn="l" fontAlgn="ctr"/>
                      <a:r>
                        <a:rPr lang="en-US" sz="1600" b="0" i="0" u="none" strike="noStrike" dirty="0">
                          <a:latin typeface="宋体"/>
                        </a:rPr>
                        <a:t>Java</a:t>
                      </a:r>
                      <a:r>
                        <a:rPr lang="zh-CN" altLang="en-US" sz="1600" b="0" i="0" u="none" strike="noStrike" dirty="0">
                          <a:latin typeface="宋体"/>
                        </a:rPr>
                        <a:t>官方库的新特性</a:t>
                      </a:r>
                    </a:p>
                  </a:txBody>
                  <a:tcPr marL="7620" marR="7620" marT="7620" marB="0" anchor="ctr"/>
                </a:tc>
                <a:tc>
                  <a:txBody>
                    <a:bodyPr/>
                    <a:lstStyle/>
                    <a:p>
                      <a:pPr algn="l" fontAlgn="ctr"/>
                      <a:r>
                        <a:rPr lang="en-US" sz="1600" b="0" i="0" u="none" strike="noStrike" dirty="0">
                          <a:latin typeface="宋体"/>
                        </a:rPr>
                        <a:t>Optional</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了解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54">
                <a:tc vMerge="1">
                  <a:txBody>
                    <a:bodyPr/>
                    <a:lstStyle/>
                    <a:p>
                      <a:endParaRPr lang="zh-CN"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0" i="0" u="none" strike="noStrike" dirty="0">
                          <a:latin typeface="宋体"/>
                        </a:rPr>
                        <a:t>Streams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掌握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54">
                <a:tc vMerge="1">
                  <a:txBody>
                    <a:bodyPr/>
                    <a:lstStyle/>
                    <a:p>
                      <a:endParaRPr lang="zh-CN" altLang="en-US"/>
                    </a:p>
                  </a:txBody>
                  <a:tcPr/>
                </a:tc>
                <a:tc>
                  <a:txBody>
                    <a:bodyPr/>
                    <a:lstStyle/>
                    <a:p>
                      <a:pPr algn="l" fontAlgn="ctr"/>
                      <a:r>
                        <a:rPr lang="en-US" sz="1600" b="0" i="0" u="none" strike="noStrike">
                          <a:latin typeface="宋体"/>
                        </a:rPr>
                        <a:t>Date/Time API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掌握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54">
                <a:tc vMerge="1">
                  <a:txBody>
                    <a:bodyPr/>
                    <a:lstStyle/>
                    <a:p>
                      <a:endParaRPr lang="zh-CN" altLang="en-US"/>
                    </a:p>
                  </a:txBody>
                  <a:tcPr/>
                </a:tc>
                <a:tc>
                  <a:txBody>
                    <a:bodyPr/>
                    <a:lstStyle/>
                    <a:p>
                      <a:pPr algn="l" fontAlgn="ctr"/>
                      <a:r>
                        <a:rPr lang="en-US" sz="1600" b="0" i="0" u="none" strike="noStrike" dirty="0" err="1">
                          <a:latin typeface="宋体"/>
                        </a:rPr>
                        <a:t>Nashorn</a:t>
                      </a:r>
                      <a:r>
                        <a:rPr lang="en-US" sz="1600" b="0" i="0" u="none" strike="noStrike" dirty="0">
                          <a:latin typeface="宋体"/>
                        </a:rPr>
                        <a:t> JavaScript</a:t>
                      </a:r>
                      <a:r>
                        <a:rPr lang="zh-CN" altLang="en-US" sz="1600" b="0" i="0" u="none" strike="noStrike" dirty="0">
                          <a:latin typeface="宋体"/>
                        </a:rPr>
                        <a:t>引擎</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了解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54">
                <a:tc vMerge="1">
                  <a:txBody>
                    <a:bodyPr/>
                    <a:lstStyle/>
                    <a:p>
                      <a:endParaRPr lang="zh-CN"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0" i="0" u="none" strike="noStrike" dirty="0">
                          <a:latin typeface="宋体"/>
                        </a:rPr>
                        <a:t>Base64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掌握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54">
                <a:tc vMerge="1">
                  <a:txBody>
                    <a:bodyPr/>
                    <a:lstStyle/>
                    <a:p>
                      <a:endParaRPr lang="zh-CN" altLang="en-US"/>
                    </a:p>
                  </a:txBody>
                  <a:tcPr/>
                </a:tc>
                <a:tc>
                  <a:txBody>
                    <a:bodyPr/>
                    <a:lstStyle/>
                    <a:p>
                      <a:pPr algn="l" fontAlgn="ctr"/>
                      <a:r>
                        <a:rPr lang="zh-CN" altLang="en-US" sz="1600" b="0" i="0" u="none" strike="noStrike" dirty="0">
                          <a:latin typeface="宋体"/>
                        </a:rPr>
                        <a:t>并行数组</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了解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难</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54">
                <a:tc vMerge="1">
                  <a:txBody>
                    <a:bodyPr/>
                    <a:lstStyle/>
                    <a:p>
                      <a:endParaRPr lang="zh-CN" altLang="en-US"/>
                    </a:p>
                  </a:txBody>
                  <a:tcPr/>
                </a:tc>
                <a:tc>
                  <a:txBody>
                    <a:bodyPr/>
                    <a:lstStyle/>
                    <a:p>
                      <a:pPr algn="l" fontAlgn="ctr"/>
                      <a:r>
                        <a:rPr lang="zh-CN" altLang="en-US" sz="1600" b="0" i="0" u="none" strike="noStrike" dirty="0">
                          <a:latin typeface="宋体"/>
                        </a:rPr>
                        <a:t>并发性</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了解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难</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54">
                <a:tc rowSpan="2">
                  <a:txBody>
                    <a:bodyPr/>
                    <a:lstStyle/>
                    <a:p>
                      <a:pPr algn="l" fontAlgn="ctr"/>
                      <a:r>
                        <a:rPr lang="zh-CN" altLang="en-US" sz="1600" b="0" i="0" u="none" strike="noStrike">
                          <a:latin typeface="宋体"/>
                        </a:rPr>
                        <a:t>新的</a:t>
                      </a:r>
                      <a:r>
                        <a:rPr lang="en-US" sz="1600" b="0" i="0" u="none" strike="noStrike">
                          <a:latin typeface="宋体"/>
                        </a:rPr>
                        <a:t>Java</a:t>
                      </a:r>
                      <a:r>
                        <a:rPr lang="zh-CN" altLang="en-US" sz="1600" b="0" i="0" u="none" strike="noStrike">
                          <a:latin typeface="宋体"/>
                        </a:rPr>
                        <a:t>工具</a:t>
                      </a:r>
                    </a:p>
                  </a:txBody>
                  <a:tcPr marL="7620" marR="7620" marT="7620" marB="0" anchor="ctr">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err="1">
                          <a:latin typeface="宋体"/>
                        </a:rPr>
                        <a:t>Nashorn</a:t>
                      </a:r>
                      <a:r>
                        <a:rPr lang="zh-CN" altLang="en-US" sz="1600" b="0" i="0" u="none" strike="noStrike" dirty="0">
                          <a:latin typeface="宋体"/>
                        </a:rPr>
                        <a:t>引擎：</a:t>
                      </a:r>
                      <a:r>
                        <a:rPr lang="en-US" sz="1600" b="0" i="0" u="none" strike="noStrike" dirty="0" err="1">
                          <a:latin typeface="宋体"/>
                        </a:rPr>
                        <a:t>jjs</a:t>
                      </a:r>
                      <a:endParaRPr lang="en-US" sz="1600" b="0" i="0" u="none" strike="noStrike" dirty="0">
                        <a:latin typeface="宋体"/>
                      </a:endParaRP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掌握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54">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latin typeface="宋体"/>
                        </a:rPr>
                        <a:t>类依赖分析器：</a:t>
                      </a:r>
                      <a:r>
                        <a:rPr lang="en-US" sz="1600" b="0" i="0" u="none" strike="noStrike">
                          <a:latin typeface="宋体"/>
                        </a:rPr>
                        <a:t>jdeps</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dirty="0">
                          <a:latin typeface="宋体"/>
                        </a:rPr>
                        <a:t>了解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a:latin typeface="宋体"/>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154">
                <a:tc>
                  <a:txBody>
                    <a:bodyPr/>
                    <a:lstStyle/>
                    <a:p>
                      <a:pPr algn="l" fontAlgn="ctr"/>
                      <a:r>
                        <a:rPr lang="en-US" sz="1600" b="0" i="0" u="none" strike="noStrike">
                          <a:latin typeface="宋体"/>
                        </a:rPr>
                        <a:t>JVM</a:t>
                      </a:r>
                      <a:r>
                        <a:rPr lang="zh-CN" altLang="en-US" sz="1600" b="0" i="0" u="none" strike="noStrike">
                          <a:latin typeface="宋体"/>
                        </a:rPr>
                        <a:t>的新特性</a:t>
                      </a:r>
                    </a:p>
                  </a:txBody>
                  <a:tcPr marL="7620" marR="7620" marT="7620" marB="0" anchor="ctr">
                    <a:lnT w="6350" cap="flat" cmpd="sng" algn="ctr">
                      <a:solidFill>
                        <a:srgbClr val="000000"/>
                      </a:solidFill>
                      <a:prstDash val="solid"/>
                      <a:round/>
                      <a:headEnd type="none" w="med" len="med"/>
                      <a:tailEnd type="none" w="med" len="med"/>
                    </a:lnT>
                  </a:tcPr>
                </a:tc>
                <a:tc>
                  <a:txBody>
                    <a:bodyPr/>
                    <a:lstStyle/>
                    <a:p>
                      <a:pPr algn="l" fontAlgn="ctr"/>
                      <a:r>
                        <a:rPr lang="en-US" sz="1600" b="0" i="0" u="none" strike="noStrike">
                          <a:latin typeface="宋体"/>
                        </a:rPr>
                        <a:t>JVM</a:t>
                      </a:r>
                      <a:r>
                        <a:rPr lang="zh-CN" altLang="en-US" sz="1600" b="0" i="0" u="none" strike="noStrike">
                          <a:latin typeface="宋体"/>
                        </a:rPr>
                        <a:t>的新特性</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dirty="0">
                          <a:latin typeface="宋体"/>
                        </a:rPr>
                        <a:t>了解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0" i="0" u="none" strike="noStrike" dirty="0">
                          <a:latin typeface="宋体"/>
                        </a:rPr>
                        <a:t>难</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泛型判断改进</a:t>
            </a:r>
            <a:endParaRPr lang="zh-CN" altLang="en-US" dirty="0"/>
          </a:p>
        </p:txBody>
      </p:sp>
      <p:sp>
        <p:nvSpPr>
          <p:cNvPr id="4" name="内容占位符 2"/>
          <p:cNvSpPr>
            <a:spLocks noGrp="1"/>
          </p:cNvSpPr>
          <p:nvPr>
            <p:ph idx="1"/>
          </p:nvPr>
        </p:nvSpPr>
        <p:spPr>
          <a:xfrm>
            <a:off x="457200" y="1357298"/>
            <a:ext cx="8229600" cy="4525963"/>
          </a:xfrm>
        </p:spPr>
        <p:txBody>
          <a:bodyPr/>
          <a:lstStyle/>
          <a:p>
            <a:r>
              <a:rPr lang="zh-CN" altLang="en-US" dirty="0" smtClean="0"/>
              <a:t>支持</a:t>
            </a:r>
            <a:r>
              <a:rPr lang="zh-CN" altLang="en-US" dirty="0"/>
              <a:t>通过方法上下文推断泛型目标类型</a:t>
            </a:r>
          </a:p>
          <a:p>
            <a:r>
              <a:rPr lang="zh-CN" altLang="en-US" dirty="0" smtClean="0"/>
              <a:t>支持</a:t>
            </a:r>
            <a:r>
              <a:rPr lang="zh-CN" altLang="en-US" dirty="0"/>
              <a:t>在方法调用链路当中，泛型类型推断传递到最后一个</a:t>
            </a:r>
            <a:r>
              <a:rPr lang="zh-CN" altLang="en-US" dirty="0" smtClean="0"/>
              <a:t>方法</a:t>
            </a:r>
            <a:endParaRPr lang="en-US" altLang="zh-CN" dirty="0" smtClean="0"/>
          </a:p>
          <a:p>
            <a:endParaRPr lang="zh-CN" altLang="en-US" dirty="0"/>
          </a:p>
          <a:p>
            <a:endParaRPr lang="zh-CN" altLang="en-US" dirty="0"/>
          </a:p>
        </p:txBody>
      </p:sp>
      <p:pic>
        <p:nvPicPr>
          <p:cNvPr id="1026" name="Picture 2"/>
          <p:cNvPicPr>
            <a:picLocks noChangeAspect="1" noChangeArrowheads="1"/>
          </p:cNvPicPr>
          <p:nvPr/>
        </p:nvPicPr>
        <p:blipFill>
          <a:blip r:embed="rId4" cstate="print"/>
          <a:srcRect/>
          <a:stretch>
            <a:fillRect/>
          </a:stretch>
        </p:blipFill>
        <p:spPr bwMode="auto">
          <a:xfrm>
            <a:off x="928662" y="2143116"/>
            <a:ext cx="4786346" cy="24148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1071538" y="4714884"/>
            <a:ext cx="4390681" cy="1428760"/>
          </a:xfrm>
          <a:prstGeom prst="rect">
            <a:avLst/>
          </a:prstGeom>
          <a:noFill/>
          <a:ln w="9525">
            <a:noFill/>
            <a:miter lim="800000"/>
            <a:headEnd/>
            <a:tailEnd/>
          </a:ln>
          <a:effectLst/>
        </p:spPr>
      </p:pic>
    </p:spTree>
    <p:custDataLst>
      <p:tags r:id="rId1"/>
    </p:custDataLst>
    <p:extLst>
      <p:ext uri="{BB962C8B-B14F-4D97-AF65-F5344CB8AC3E}">
        <p14:creationId xmlns="" xmlns:p14="http://schemas.microsoft.com/office/powerpoint/2010/main" val="3837365367"/>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拓宽注解的应用场景</a:t>
            </a:r>
            <a:endParaRPr lang="zh-CN" altLang="en-US" dirty="0"/>
          </a:p>
        </p:txBody>
      </p:sp>
      <p:sp>
        <p:nvSpPr>
          <p:cNvPr id="3" name="内容占位符 2"/>
          <p:cNvSpPr>
            <a:spLocks noGrp="1"/>
          </p:cNvSpPr>
          <p:nvPr>
            <p:ph idx="1"/>
          </p:nvPr>
        </p:nvSpPr>
        <p:spPr>
          <a:xfrm>
            <a:off x="457200" y="1600200"/>
            <a:ext cx="8472518" cy="4525963"/>
          </a:xfrm>
        </p:spPr>
        <p:txBody>
          <a:bodyPr/>
          <a:lstStyle/>
          <a:p>
            <a:r>
              <a:rPr lang="en-US" dirty="0" smtClean="0"/>
              <a:t>Java 8</a:t>
            </a:r>
            <a:r>
              <a:rPr lang="zh-CN" altLang="en-US" dirty="0" smtClean="0"/>
              <a:t>拓宽了注解的应用场景，注解几乎可以使用在任何元素上</a:t>
            </a:r>
            <a:endParaRPr lang="en-US" altLang="zh-CN" dirty="0" smtClean="0"/>
          </a:p>
          <a:p>
            <a:pPr lvl="1"/>
            <a:r>
              <a:rPr lang="zh-CN" altLang="en-US" dirty="0" smtClean="0"/>
              <a:t>局部变量</a:t>
            </a:r>
            <a:endParaRPr lang="en-US" altLang="zh-CN" dirty="0" smtClean="0"/>
          </a:p>
          <a:p>
            <a:pPr lvl="1"/>
            <a:r>
              <a:rPr lang="zh-CN" altLang="en-US" dirty="0" smtClean="0"/>
              <a:t>接口类型</a:t>
            </a:r>
            <a:endParaRPr lang="en-US" altLang="zh-CN" dirty="0" smtClean="0"/>
          </a:p>
          <a:p>
            <a:pPr lvl="1"/>
            <a:r>
              <a:rPr lang="zh-CN" altLang="en-US" dirty="0" smtClean="0"/>
              <a:t>超类</a:t>
            </a:r>
            <a:endParaRPr lang="en-US" altLang="zh-CN" dirty="0" smtClean="0"/>
          </a:p>
          <a:p>
            <a:pPr lvl="1"/>
            <a:r>
              <a:rPr lang="zh-CN" altLang="en-US" dirty="0" smtClean="0"/>
              <a:t>接口实现类</a:t>
            </a:r>
            <a:endParaRPr lang="en-US" altLang="zh-CN" dirty="0" smtClean="0"/>
          </a:p>
          <a:p>
            <a:pPr lvl="1"/>
            <a:r>
              <a:rPr lang="zh-CN" altLang="en-US" dirty="0" smtClean="0"/>
              <a:t>函数的异常定义</a:t>
            </a:r>
            <a:endParaRPr lang="en-US" altLang="zh-CN" dirty="0" smtClean="0"/>
          </a:p>
          <a:p>
            <a:endParaRPr lang="zh-CN" altLang="en-US" dirty="0" smtClean="0"/>
          </a:p>
          <a:p>
            <a:endParaRPr lang="en-US" altLang="zh-CN" dirty="0"/>
          </a:p>
        </p:txBody>
      </p:sp>
    </p:spTree>
    <p:custDataLst>
      <p:tags r:id="rId1"/>
    </p:custDataLst>
    <p:extLst>
      <p:ext uri="{BB962C8B-B14F-4D97-AF65-F5344CB8AC3E}">
        <p14:creationId xmlns="" xmlns:p14="http://schemas.microsoft.com/office/powerpoint/2010/main" val="800236639"/>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拓宽注解的应用场景</a:t>
            </a:r>
            <a:endParaRPr lang="zh-CN" altLang="en-US" dirty="0"/>
          </a:p>
        </p:txBody>
      </p:sp>
      <p:pic>
        <p:nvPicPr>
          <p:cNvPr id="1026" name="Picture 2"/>
          <p:cNvPicPr>
            <a:picLocks noChangeAspect="1" noChangeArrowheads="1"/>
          </p:cNvPicPr>
          <p:nvPr/>
        </p:nvPicPr>
        <p:blipFill>
          <a:blip r:embed="rId4" cstate="print"/>
          <a:srcRect/>
          <a:stretch>
            <a:fillRect/>
          </a:stretch>
        </p:blipFill>
        <p:spPr bwMode="auto">
          <a:xfrm>
            <a:off x="642910" y="1214422"/>
            <a:ext cx="6330977" cy="4292463"/>
          </a:xfrm>
          <a:prstGeom prst="rect">
            <a:avLst/>
          </a:prstGeom>
          <a:noFill/>
          <a:ln w="9525">
            <a:noFill/>
            <a:miter lim="800000"/>
            <a:headEnd/>
            <a:tailEnd/>
          </a:ln>
          <a:effectLst/>
        </p:spPr>
      </p:pic>
      <p:sp>
        <p:nvSpPr>
          <p:cNvPr id="7" name="内容占位符 2"/>
          <p:cNvSpPr>
            <a:spLocks noGrp="1"/>
          </p:cNvSpPr>
          <p:nvPr>
            <p:ph idx="1"/>
          </p:nvPr>
        </p:nvSpPr>
        <p:spPr>
          <a:xfrm>
            <a:off x="357158" y="5572140"/>
            <a:ext cx="8786842" cy="571505"/>
          </a:xfrm>
        </p:spPr>
        <p:txBody>
          <a:bodyPr/>
          <a:lstStyle/>
          <a:p>
            <a:r>
              <a:rPr lang="en-US" dirty="0" err="1" smtClean="0"/>
              <a:t>ElementType.TYPE_USER</a:t>
            </a:r>
            <a:r>
              <a:rPr lang="zh-CN" altLang="en-US" dirty="0" smtClean="0"/>
              <a:t>和</a:t>
            </a:r>
            <a:r>
              <a:rPr lang="en-US" dirty="0" err="1" smtClean="0"/>
              <a:t>ElementType.TYPE_PARAMETER</a:t>
            </a:r>
            <a:r>
              <a:rPr lang="zh-CN" altLang="en-US" dirty="0" smtClean="0"/>
              <a:t>是</a:t>
            </a:r>
            <a:r>
              <a:rPr lang="en-US" dirty="0" smtClean="0"/>
              <a:t>Java 8</a:t>
            </a:r>
            <a:r>
              <a:rPr lang="zh-CN" altLang="en-US" dirty="0" smtClean="0"/>
              <a:t>新增的两个注解，用于描述注解的使用场景</a:t>
            </a:r>
            <a:endParaRPr lang="zh-CN" altLang="en-US" dirty="0"/>
          </a:p>
        </p:txBody>
      </p:sp>
    </p:spTree>
    <p:custDataLst>
      <p:tags r:id="rId1"/>
    </p:custDataLst>
    <p:extLst>
      <p:ext uri="{BB962C8B-B14F-4D97-AF65-F5344CB8AC3E}">
        <p14:creationId xmlns="" xmlns:p14="http://schemas.microsoft.com/office/powerpoint/2010/main" val="800236639"/>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Java</a:t>
            </a:r>
            <a:r>
              <a:rPr lang="zh-CN" altLang="en-US" dirty="0" smtClean="0"/>
              <a:t>编译器的新特性</a:t>
            </a:r>
            <a:r>
              <a:rPr lang="en-US" altLang="zh-CN" dirty="0" smtClean="0"/>
              <a:t>—</a:t>
            </a:r>
            <a:r>
              <a:rPr lang="zh-CN" altLang="en-US" dirty="0" smtClean="0"/>
              <a:t>参数名称</a:t>
            </a:r>
            <a:endParaRPr lang="zh-CN" altLang="en-US" dirty="0"/>
          </a:p>
        </p:txBody>
      </p:sp>
      <p:sp>
        <p:nvSpPr>
          <p:cNvPr id="3" name="内容占位符 2"/>
          <p:cNvSpPr>
            <a:spLocks noGrp="1"/>
          </p:cNvSpPr>
          <p:nvPr>
            <p:ph idx="1"/>
          </p:nvPr>
        </p:nvSpPr>
        <p:spPr>
          <a:xfrm>
            <a:off x="457200" y="1600201"/>
            <a:ext cx="8472518" cy="1685924"/>
          </a:xfrm>
        </p:spPr>
        <p:txBody>
          <a:bodyPr/>
          <a:lstStyle/>
          <a:p>
            <a:r>
              <a:rPr lang="en-US" altLang="zh-CN" dirty="0" smtClean="0"/>
              <a:t>Java 8</a:t>
            </a:r>
            <a:r>
              <a:rPr lang="zh-CN" altLang="en-US" dirty="0" smtClean="0"/>
              <a:t>支持在运行时获得</a:t>
            </a:r>
            <a:r>
              <a:rPr lang="en-US" dirty="0" smtClean="0"/>
              <a:t>Java</a:t>
            </a:r>
            <a:r>
              <a:rPr lang="zh-CN" altLang="en-US" dirty="0" smtClean="0"/>
              <a:t>程序中方法的参数名称</a:t>
            </a:r>
            <a:endParaRPr lang="en-US" altLang="zh-CN" dirty="0" smtClean="0"/>
          </a:p>
          <a:p>
            <a:pPr lvl="1"/>
            <a:r>
              <a:rPr lang="zh-CN" altLang="en-US" dirty="0" smtClean="0"/>
              <a:t>在语言层面，使用反射</a:t>
            </a:r>
            <a:r>
              <a:rPr lang="en-US" dirty="0" smtClean="0"/>
              <a:t>API</a:t>
            </a:r>
            <a:r>
              <a:rPr lang="zh-CN" altLang="en-US" dirty="0" smtClean="0"/>
              <a:t>和</a:t>
            </a:r>
            <a:r>
              <a:rPr lang="en-US" b="1" dirty="0" err="1" smtClean="0"/>
              <a:t>Parameter.getName</a:t>
            </a:r>
            <a:r>
              <a:rPr lang="en-US" b="1" dirty="0" smtClean="0"/>
              <a:t>()</a:t>
            </a:r>
            <a:r>
              <a:rPr lang="zh-CN" altLang="en-US" b="1" dirty="0" smtClean="0"/>
              <a:t>方法</a:t>
            </a:r>
            <a:endParaRPr lang="en-US" altLang="zh-CN" dirty="0" smtClean="0"/>
          </a:p>
          <a:p>
            <a:pPr lvl="1"/>
            <a:r>
              <a:rPr lang="zh-CN" altLang="en-US" dirty="0" smtClean="0"/>
              <a:t>在字节码层面，使用新的</a:t>
            </a:r>
            <a:r>
              <a:rPr lang="en-US" b="1" dirty="0" err="1" smtClean="0"/>
              <a:t>javac</a:t>
            </a:r>
            <a:r>
              <a:rPr lang="zh-CN" altLang="en-US" dirty="0" smtClean="0"/>
              <a:t>编译器以及</a:t>
            </a:r>
            <a:r>
              <a:rPr lang="en-US" altLang="zh-CN" b="1" dirty="0" smtClean="0"/>
              <a:t>-</a:t>
            </a:r>
            <a:r>
              <a:rPr lang="en-US" b="1" dirty="0" smtClean="0"/>
              <a:t>parameters</a:t>
            </a:r>
            <a:r>
              <a:rPr lang="zh-CN" altLang="en-US" dirty="0" smtClean="0"/>
              <a:t>参数</a:t>
            </a:r>
            <a:endParaRPr lang="en-US" altLang="zh-CN" dirty="0" smtClean="0"/>
          </a:p>
          <a:p>
            <a:endParaRPr lang="zh-CN" altLang="en-US" dirty="0" smtClean="0"/>
          </a:p>
          <a:p>
            <a:endParaRPr lang="en-US" altLang="zh-CN" dirty="0"/>
          </a:p>
        </p:txBody>
      </p:sp>
      <p:pic>
        <p:nvPicPr>
          <p:cNvPr id="2051" name="Picture 3"/>
          <p:cNvPicPr>
            <a:picLocks noChangeAspect="1" noChangeArrowheads="1"/>
          </p:cNvPicPr>
          <p:nvPr/>
        </p:nvPicPr>
        <p:blipFill>
          <a:blip r:embed="rId4" cstate="print"/>
          <a:srcRect/>
          <a:stretch>
            <a:fillRect/>
          </a:stretch>
        </p:blipFill>
        <p:spPr bwMode="auto">
          <a:xfrm>
            <a:off x="928662" y="2928934"/>
            <a:ext cx="7202126" cy="3071834"/>
          </a:xfrm>
          <a:prstGeom prst="rect">
            <a:avLst/>
          </a:prstGeom>
          <a:noFill/>
          <a:ln w="9525">
            <a:noFill/>
            <a:miter lim="800000"/>
            <a:headEnd/>
            <a:tailEnd/>
          </a:ln>
          <a:effectLst/>
        </p:spPr>
      </p:pic>
    </p:spTree>
    <p:custDataLst>
      <p:tags r:id="rId1"/>
    </p:custDataLst>
    <p:extLst>
      <p:ext uri="{BB962C8B-B14F-4D97-AF65-F5344CB8AC3E}">
        <p14:creationId xmlns="" xmlns:p14="http://schemas.microsoft.com/office/powerpoint/2010/main" val="800236639"/>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Java</a:t>
            </a:r>
            <a:r>
              <a:rPr lang="zh-CN" altLang="en-US" dirty="0" smtClean="0"/>
              <a:t>编译器的新特性</a:t>
            </a:r>
            <a:r>
              <a:rPr lang="en-US" altLang="zh-CN" dirty="0" smtClean="0"/>
              <a:t>—</a:t>
            </a:r>
            <a:r>
              <a:rPr lang="zh-CN" altLang="en-US" dirty="0" smtClean="0"/>
              <a:t>参数名称</a:t>
            </a:r>
            <a:endParaRPr lang="zh-CN" altLang="en-US" dirty="0"/>
          </a:p>
        </p:txBody>
      </p:sp>
      <p:sp>
        <p:nvSpPr>
          <p:cNvPr id="3" name="内容占位符 2"/>
          <p:cNvSpPr>
            <a:spLocks noGrp="1"/>
          </p:cNvSpPr>
          <p:nvPr>
            <p:ph idx="1"/>
          </p:nvPr>
        </p:nvSpPr>
        <p:spPr>
          <a:xfrm>
            <a:off x="457200" y="1600200"/>
            <a:ext cx="8472518" cy="2828931"/>
          </a:xfrm>
        </p:spPr>
        <p:txBody>
          <a:bodyPr/>
          <a:lstStyle/>
          <a:p>
            <a:r>
              <a:rPr lang="zh-CN" altLang="en-US" dirty="0" smtClean="0"/>
              <a:t>在</a:t>
            </a:r>
            <a:r>
              <a:rPr lang="en-US" dirty="0" smtClean="0"/>
              <a:t>Java 8</a:t>
            </a:r>
            <a:r>
              <a:rPr lang="zh-CN" altLang="en-US" dirty="0" smtClean="0"/>
              <a:t>中这个特性是默认关闭的</a:t>
            </a:r>
            <a:endParaRPr lang="en-US" altLang="zh-CN" dirty="0" smtClean="0"/>
          </a:p>
          <a:p>
            <a:r>
              <a:rPr lang="zh-CN" altLang="en-US" dirty="0" smtClean="0"/>
              <a:t>如果不带</a:t>
            </a:r>
            <a:r>
              <a:rPr lang="en-US" altLang="zh-CN" b="1" dirty="0" smtClean="0"/>
              <a:t>-</a:t>
            </a:r>
            <a:r>
              <a:rPr lang="en-US" b="1" dirty="0" smtClean="0"/>
              <a:t>parameters</a:t>
            </a:r>
            <a:r>
              <a:rPr lang="zh-CN" altLang="en-US" dirty="0" smtClean="0"/>
              <a:t>参数编译上述代码并运行，则会输出如下结果：</a:t>
            </a:r>
          </a:p>
          <a:p>
            <a:pPr>
              <a:buNone/>
            </a:pPr>
            <a:r>
              <a:rPr lang="en-US" dirty="0" smtClean="0"/>
              <a:t>	Parameter: arg0 </a:t>
            </a:r>
          </a:p>
          <a:p>
            <a:pPr>
              <a:buNone/>
            </a:pPr>
            <a:endParaRPr lang="en-US" dirty="0" smtClean="0"/>
          </a:p>
          <a:p>
            <a:r>
              <a:rPr lang="zh-CN" altLang="en-US" dirty="0" smtClean="0"/>
              <a:t>如果带</a:t>
            </a:r>
            <a:r>
              <a:rPr lang="en-US" altLang="zh-CN" b="1" dirty="0" smtClean="0"/>
              <a:t>-</a:t>
            </a:r>
            <a:r>
              <a:rPr lang="en-US" b="1" dirty="0" smtClean="0"/>
              <a:t>parameters</a:t>
            </a:r>
            <a:r>
              <a:rPr lang="zh-CN" altLang="en-US" dirty="0" smtClean="0"/>
              <a:t>参数，则会输出如下结果（正确的结果）：</a:t>
            </a:r>
          </a:p>
          <a:p>
            <a:pPr>
              <a:buNone/>
            </a:pPr>
            <a:r>
              <a:rPr lang="en-US" dirty="0" smtClean="0"/>
              <a:t>	Parameter: </a:t>
            </a:r>
            <a:r>
              <a:rPr lang="en-US" dirty="0" err="1" smtClean="0"/>
              <a:t>args</a:t>
            </a:r>
            <a:endParaRPr lang="zh-CN" altLang="en-US" dirty="0" smtClean="0"/>
          </a:p>
        </p:txBody>
      </p:sp>
    </p:spTree>
    <p:custDataLst>
      <p:tags r:id="rId1"/>
    </p:custDataLst>
    <p:extLst>
      <p:ext uri="{BB962C8B-B14F-4D97-AF65-F5344CB8AC3E}">
        <p14:creationId xmlns="" xmlns:p14="http://schemas.microsoft.com/office/powerpoint/2010/main" val="800236639"/>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Java</a:t>
            </a:r>
            <a:r>
              <a:rPr lang="zh-CN" altLang="en-US" dirty="0" smtClean="0"/>
              <a:t>官方库的新特性</a:t>
            </a:r>
            <a:endParaRPr lang="zh-CN" altLang="en-US" dirty="0"/>
          </a:p>
        </p:txBody>
      </p:sp>
      <p:sp>
        <p:nvSpPr>
          <p:cNvPr id="3" name="内容占位符 2"/>
          <p:cNvSpPr>
            <a:spLocks noGrp="1"/>
          </p:cNvSpPr>
          <p:nvPr>
            <p:ph idx="1"/>
          </p:nvPr>
        </p:nvSpPr>
        <p:spPr>
          <a:xfrm>
            <a:off x="457200" y="1600201"/>
            <a:ext cx="8472518" cy="1400172"/>
          </a:xfrm>
        </p:spPr>
        <p:txBody>
          <a:bodyPr/>
          <a:lstStyle/>
          <a:p>
            <a:r>
              <a:rPr lang="en-US" dirty="0" smtClean="0"/>
              <a:t>Java 8</a:t>
            </a:r>
            <a:r>
              <a:rPr lang="zh-CN" altLang="en-US" dirty="0" smtClean="0"/>
              <a:t>增加了很多新的工具类（</a:t>
            </a:r>
            <a:r>
              <a:rPr lang="en-US" dirty="0" smtClean="0"/>
              <a:t>date/time</a:t>
            </a:r>
            <a:r>
              <a:rPr lang="zh-CN" altLang="en-US" dirty="0" smtClean="0"/>
              <a:t>类），并扩展了现存的工具类，以支持现代的并发编程、函数式编程等。</a:t>
            </a:r>
            <a:endParaRPr lang="en-US" altLang="zh-CN" dirty="0" smtClean="0"/>
          </a:p>
          <a:p>
            <a:pPr lvl="1"/>
            <a:r>
              <a:rPr lang="en-US" b="1" dirty="0" smtClean="0"/>
              <a:t>Optional</a:t>
            </a:r>
          </a:p>
          <a:p>
            <a:pPr lvl="1"/>
            <a:r>
              <a:rPr lang="en-US" b="1" dirty="0" smtClean="0"/>
              <a:t>Streams API</a:t>
            </a:r>
          </a:p>
          <a:p>
            <a:pPr lvl="1"/>
            <a:r>
              <a:rPr lang="en-US" b="1" dirty="0" smtClean="0"/>
              <a:t>Date/Time API(JSR 310)</a:t>
            </a:r>
          </a:p>
          <a:p>
            <a:pPr lvl="1"/>
            <a:r>
              <a:rPr lang="en-US" b="1" dirty="0" err="1" smtClean="0"/>
              <a:t>Nashorn</a:t>
            </a:r>
            <a:r>
              <a:rPr lang="en-US" b="1" dirty="0" smtClean="0"/>
              <a:t> JavaScript</a:t>
            </a:r>
            <a:r>
              <a:rPr lang="zh-CN" altLang="en-US" b="1" dirty="0" smtClean="0"/>
              <a:t>引擎</a:t>
            </a:r>
          </a:p>
          <a:p>
            <a:pPr lvl="1"/>
            <a:r>
              <a:rPr lang="en-US" b="1" dirty="0" smtClean="0"/>
              <a:t>Base64</a:t>
            </a:r>
          </a:p>
          <a:p>
            <a:pPr lvl="1"/>
            <a:r>
              <a:rPr lang="zh-CN" altLang="en-US" b="1" dirty="0" smtClean="0"/>
              <a:t>并行数组</a:t>
            </a:r>
          </a:p>
          <a:p>
            <a:pPr lvl="1"/>
            <a:r>
              <a:rPr lang="zh-CN" altLang="en-US" b="1" dirty="0" smtClean="0"/>
              <a:t>并发性</a:t>
            </a:r>
          </a:p>
          <a:p>
            <a:pPr lvl="1"/>
            <a:endParaRPr lang="en-US" b="1" dirty="0" smtClean="0"/>
          </a:p>
          <a:p>
            <a:pPr lvl="1"/>
            <a:endParaRPr lang="zh-CN" altLang="en-US" dirty="0"/>
          </a:p>
        </p:txBody>
      </p:sp>
    </p:spTree>
    <p:custDataLst>
      <p:tags r:id="rId1"/>
    </p:custDataLst>
    <p:extLst>
      <p:ext uri="{BB962C8B-B14F-4D97-AF65-F5344CB8AC3E}">
        <p14:creationId xmlns="" xmlns:p14="http://schemas.microsoft.com/office/powerpoint/2010/main" val="800236639"/>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Optional</a:t>
            </a:r>
          </a:p>
        </p:txBody>
      </p:sp>
      <p:sp>
        <p:nvSpPr>
          <p:cNvPr id="3" name="内容占位符 2"/>
          <p:cNvSpPr>
            <a:spLocks noGrp="1"/>
          </p:cNvSpPr>
          <p:nvPr>
            <p:ph idx="1"/>
          </p:nvPr>
        </p:nvSpPr>
        <p:spPr>
          <a:xfrm>
            <a:off x="457200" y="1600201"/>
            <a:ext cx="8472518" cy="1400172"/>
          </a:xfrm>
        </p:spPr>
        <p:txBody>
          <a:bodyPr/>
          <a:lstStyle/>
          <a:p>
            <a:r>
              <a:rPr lang="en-US" dirty="0" smtClean="0"/>
              <a:t>Java</a:t>
            </a:r>
            <a:r>
              <a:rPr lang="zh-CN" altLang="en-US" dirty="0" smtClean="0"/>
              <a:t>应用中最常见的</a:t>
            </a:r>
            <a:r>
              <a:rPr lang="en-US" dirty="0" smtClean="0"/>
              <a:t>bug</a:t>
            </a:r>
            <a:r>
              <a:rPr lang="zh-CN" altLang="en-US" dirty="0" smtClean="0"/>
              <a:t>就是空值异常。在</a:t>
            </a:r>
            <a:r>
              <a:rPr lang="en-US" dirty="0" smtClean="0"/>
              <a:t>Java 8</a:t>
            </a:r>
            <a:r>
              <a:rPr lang="zh-CN" altLang="en-US" dirty="0" smtClean="0"/>
              <a:t>之前，</a:t>
            </a:r>
            <a:r>
              <a:rPr lang="en-US" dirty="0" smtClean="0"/>
              <a:t>Google Guava</a:t>
            </a:r>
            <a:r>
              <a:rPr lang="zh-CN" altLang="en-US" dirty="0" smtClean="0"/>
              <a:t>引入了</a:t>
            </a:r>
            <a:r>
              <a:rPr lang="en-US" b="1" dirty="0" err="1" smtClean="0"/>
              <a:t>Optionals</a:t>
            </a:r>
            <a:r>
              <a:rPr lang="zh-CN" altLang="en-US" dirty="0" smtClean="0"/>
              <a:t>类来解决</a:t>
            </a:r>
            <a:r>
              <a:rPr lang="en-US" b="1" dirty="0" err="1" smtClean="0"/>
              <a:t>NullPointerException</a:t>
            </a:r>
            <a:r>
              <a:rPr lang="en-US" dirty="0" smtClean="0"/>
              <a:t>，</a:t>
            </a:r>
            <a:r>
              <a:rPr lang="zh-CN" altLang="en-US" dirty="0" smtClean="0"/>
              <a:t>从而避免源码被各种</a:t>
            </a:r>
            <a:r>
              <a:rPr lang="en-US" b="1" dirty="0" smtClean="0"/>
              <a:t>null</a:t>
            </a:r>
            <a:r>
              <a:rPr lang="zh-CN" altLang="en-US" dirty="0" smtClean="0"/>
              <a:t>检查污染，以便开发者写出更加整洁的代码</a:t>
            </a:r>
            <a:endParaRPr lang="en-US" altLang="zh-CN" dirty="0" smtClean="0"/>
          </a:p>
          <a:p>
            <a:r>
              <a:rPr lang="en-US" dirty="0" smtClean="0"/>
              <a:t>Java 8</a:t>
            </a:r>
            <a:r>
              <a:rPr lang="zh-CN" altLang="en-US" dirty="0" smtClean="0"/>
              <a:t>也将</a:t>
            </a:r>
            <a:r>
              <a:rPr lang="en-US" b="1" dirty="0" smtClean="0"/>
              <a:t>Optional</a:t>
            </a:r>
            <a:r>
              <a:rPr lang="zh-CN" altLang="en-US" dirty="0" smtClean="0"/>
              <a:t>加入了官方库</a:t>
            </a:r>
          </a:p>
          <a:p>
            <a:r>
              <a:rPr lang="en-US" b="1" dirty="0" smtClean="0"/>
              <a:t>Optional</a:t>
            </a:r>
            <a:r>
              <a:rPr lang="zh-CN" altLang="en-US" dirty="0" smtClean="0"/>
              <a:t>是一个容器：存放</a:t>
            </a:r>
            <a:r>
              <a:rPr lang="en-US" dirty="0" smtClean="0"/>
              <a:t>T</a:t>
            </a:r>
            <a:r>
              <a:rPr lang="zh-CN" altLang="en-US" dirty="0" smtClean="0"/>
              <a:t>类型的值或者</a:t>
            </a:r>
            <a:r>
              <a:rPr lang="en-US" dirty="0" smtClean="0"/>
              <a:t>null。</a:t>
            </a:r>
            <a:endParaRPr lang="zh-CN" altLang="en-US" dirty="0"/>
          </a:p>
        </p:txBody>
      </p:sp>
    </p:spTree>
    <p:custDataLst>
      <p:tags r:id="rId1"/>
    </p:custDataLst>
    <p:extLst>
      <p:ext uri="{BB962C8B-B14F-4D97-AF65-F5344CB8AC3E}">
        <p14:creationId xmlns="" xmlns:p14="http://schemas.microsoft.com/office/powerpoint/2010/main" val="800236639"/>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Optional</a:t>
            </a:r>
          </a:p>
        </p:txBody>
      </p:sp>
      <p:sp>
        <p:nvSpPr>
          <p:cNvPr id="3" name="内容占位符 2"/>
          <p:cNvSpPr>
            <a:spLocks noGrp="1"/>
          </p:cNvSpPr>
          <p:nvPr>
            <p:ph idx="1"/>
          </p:nvPr>
        </p:nvSpPr>
        <p:spPr>
          <a:xfrm>
            <a:off x="457200" y="1600201"/>
            <a:ext cx="8472518" cy="1400172"/>
          </a:xfrm>
        </p:spPr>
        <p:txBody>
          <a:bodyPr/>
          <a:lstStyle/>
          <a:p>
            <a:r>
              <a:rPr lang="en-US" b="1" dirty="0" smtClean="0"/>
              <a:t>Optional</a:t>
            </a:r>
            <a:r>
              <a:rPr lang="zh-CN" altLang="en-US" dirty="0" smtClean="0"/>
              <a:t>提供了一些有用的方法来避免显式的</a:t>
            </a:r>
            <a:r>
              <a:rPr lang="en-US" dirty="0" smtClean="0"/>
              <a:t>null</a:t>
            </a:r>
            <a:r>
              <a:rPr lang="zh-CN" altLang="en-US" dirty="0" smtClean="0"/>
              <a:t>检查</a:t>
            </a:r>
            <a:endParaRPr lang="en-US" altLang="zh-CN" dirty="0" smtClean="0"/>
          </a:p>
          <a:p>
            <a:pPr lvl="1"/>
            <a:r>
              <a:rPr lang="en-US" altLang="zh-CN" b="1" dirty="0" smtClean="0"/>
              <a:t>isPresent()</a:t>
            </a:r>
            <a:r>
              <a:rPr lang="zh-CN" altLang="en-US" dirty="0" smtClean="0"/>
              <a:t>方法：如果</a:t>
            </a:r>
            <a:r>
              <a:rPr lang="en-US" altLang="zh-CN" b="1" dirty="0" smtClean="0"/>
              <a:t>Optional</a:t>
            </a:r>
            <a:r>
              <a:rPr lang="zh-CN" altLang="en-US" dirty="0" smtClean="0"/>
              <a:t>实例持有一个非空，返回</a:t>
            </a:r>
            <a:r>
              <a:rPr lang="en-US" altLang="zh-CN" dirty="0" smtClean="0"/>
              <a:t>true，</a:t>
            </a:r>
            <a:r>
              <a:rPr lang="zh-CN" altLang="en-US" dirty="0" smtClean="0"/>
              <a:t>否则返回</a:t>
            </a:r>
            <a:r>
              <a:rPr lang="en-US" altLang="zh-CN" dirty="0" smtClean="0"/>
              <a:t>false</a:t>
            </a:r>
          </a:p>
          <a:p>
            <a:pPr lvl="1"/>
            <a:r>
              <a:rPr lang="en-US" altLang="zh-CN" b="1" dirty="0" smtClean="0"/>
              <a:t>orElseGet()</a:t>
            </a:r>
            <a:r>
              <a:rPr lang="zh-CN" altLang="en-US" dirty="0" smtClean="0"/>
              <a:t>方法：</a:t>
            </a:r>
            <a:r>
              <a:rPr lang="en-US" altLang="zh-CN" b="1" dirty="0" smtClean="0"/>
              <a:t>Optional</a:t>
            </a:r>
            <a:r>
              <a:rPr lang="zh-CN" altLang="en-US" dirty="0" smtClean="0"/>
              <a:t>实例持有</a:t>
            </a:r>
            <a:r>
              <a:rPr lang="en-US" altLang="zh-CN" dirty="0" smtClean="0"/>
              <a:t>null，</a:t>
            </a:r>
            <a:r>
              <a:rPr lang="zh-CN" altLang="en-US" dirty="0" smtClean="0"/>
              <a:t>则可以接受一个</a:t>
            </a:r>
            <a:r>
              <a:rPr lang="en-US" altLang="zh-CN" dirty="0" smtClean="0"/>
              <a:t>lambda</a:t>
            </a:r>
            <a:r>
              <a:rPr lang="zh-CN" altLang="en-US" dirty="0" smtClean="0"/>
              <a:t>表达式生成的默认值</a:t>
            </a:r>
            <a:endParaRPr lang="en-US" altLang="zh-CN" dirty="0" smtClean="0"/>
          </a:p>
          <a:p>
            <a:pPr lvl="1"/>
            <a:r>
              <a:rPr lang="en-US" altLang="zh-CN" b="1" dirty="0" smtClean="0"/>
              <a:t>map()</a:t>
            </a:r>
            <a:r>
              <a:rPr lang="zh-CN" altLang="en-US" dirty="0" smtClean="0"/>
              <a:t>方法：将现有的</a:t>
            </a:r>
            <a:r>
              <a:rPr lang="en-US" altLang="zh-CN" b="1" dirty="0" smtClean="0"/>
              <a:t>Opetional</a:t>
            </a:r>
            <a:r>
              <a:rPr lang="zh-CN" altLang="en-US" dirty="0" smtClean="0"/>
              <a:t>实例的值转换成新的值</a:t>
            </a:r>
            <a:endParaRPr lang="en-US" altLang="zh-CN" dirty="0" smtClean="0"/>
          </a:p>
          <a:p>
            <a:pPr lvl="1"/>
            <a:r>
              <a:rPr lang="en-US" altLang="zh-CN" b="1" dirty="0" smtClean="0"/>
              <a:t>orElse()</a:t>
            </a:r>
            <a:r>
              <a:rPr lang="zh-CN" altLang="en-US" dirty="0" smtClean="0"/>
              <a:t>方法：与</a:t>
            </a:r>
            <a:r>
              <a:rPr lang="en-US" altLang="zh-CN" b="1" dirty="0" smtClean="0"/>
              <a:t>orElseGet()</a:t>
            </a:r>
            <a:r>
              <a:rPr lang="zh-CN" altLang="en-US" dirty="0" smtClean="0"/>
              <a:t>方法类似，但是在持有</a:t>
            </a:r>
            <a:r>
              <a:rPr lang="en-US" altLang="zh-CN" dirty="0" smtClean="0"/>
              <a:t>null</a:t>
            </a:r>
            <a:r>
              <a:rPr lang="zh-CN" altLang="en-US" dirty="0" smtClean="0"/>
              <a:t>的时候返回传入的默认值</a:t>
            </a:r>
            <a:endParaRPr lang="en-US" b="1" dirty="0" smtClean="0"/>
          </a:p>
          <a:p>
            <a:pPr lvl="1"/>
            <a:endParaRPr lang="zh-CN" altLang="en-US" dirty="0"/>
          </a:p>
        </p:txBody>
      </p:sp>
    </p:spTree>
    <p:custDataLst>
      <p:tags r:id="rId1"/>
    </p:custDataLst>
    <p:extLst>
      <p:ext uri="{BB962C8B-B14F-4D97-AF65-F5344CB8AC3E}">
        <p14:creationId xmlns="" xmlns:p14="http://schemas.microsoft.com/office/powerpoint/2010/main" val="800236639"/>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Optional</a:t>
            </a:r>
          </a:p>
        </p:txBody>
      </p:sp>
      <p:sp>
        <p:nvSpPr>
          <p:cNvPr id="3" name="内容占位符 2"/>
          <p:cNvSpPr>
            <a:spLocks noGrp="1"/>
          </p:cNvSpPr>
          <p:nvPr>
            <p:ph idx="1"/>
          </p:nvPr>
        </p:nvSpPr>
        <p:spPr>
          <a:xfrm>
            <a:off x="457200" y="1600201"/>
            <a:ext cx="8472518" cy="900105"/>
          </a:xfrm>
        </p:spPr>
        <p:txBody>
          <a:bodyPr/>
          <a:lstStyle/>
          <a:p>
            <a:r>
              <a:rPr lang="zh-CN" altLang="en-US" dirty="0" smtClean="0"/>
              <a:t>使用</a:t>
            </a:r>
            <a:r>
              <a:rPr lang="en-US" b="1" dirty="0" smtClean="0"/>
              <a:t>Optional</a:t>
            </a:r>
            <a:r>
              <a:rPr lang="zh-CN" altLang="en-US" dirty="0" smtClean="0"/>
              <a:t>的例子：可能为空的值或者某个类型的值：</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上述代码的输出结果如下：</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4098" name="Picture 2"/>
          <p:cNvPicPr>
            <a:picLocks noChangeAspect="1" noChangeArrowheads="1"/>
          </p:cNvPicPr>
          <p:nvPr/>
        </p:nvPicPr>
        <p:blipFill>
          <a:blip r:embed="rId4" cstate="print"/>
          <a:srcRect/>
          <a:stretch>
            <a:fillRect/>
          </a:stretch>
        </p:blipFill>
        <p:spPr bwMode="auto">
          <a:xfrm>
            <a:off x="741666" y="2143116"/>
            <a:ext cx="8402334" cy="1318818"/>
          </a:xfrm>
          <a:prstGeom prst="rect">
            <a:avLst/>
          </a:prstGeom>
          <a:noFill/>
          <a:ln w="9525">
            <a:noFill/>
            <a:miter lim="800000"/>
            <a:headEnd/>
            <a:tailEnd/>
          </a:ln>
          <a:effectLst/>
        </p:spPr>
      </p:pic>
      <p:pic>
        <p:nvPicPr>
          <p:cNvPr id="5" name="Picture 2"/>
          <p:cNvPicPr>
            <a:picLocks noChangeAspect="1" noChangeArrowheads="1"/>
          </p:cNvPicPr>
          <p:nvPr/>
        </p:nvPicPr>
        <p:blipFill>
          <a:blip r:embed="rId5" cstate="print"/>
          <a:srcRect/>
          <a:stretch>
            <a:fillRect/>
          </a:stretch>
        </p:blipFill>
        <p:spPr bwMode="auto">
          <a:xfrm>
            <a:off x="785786" y="4286256"/>
            <a:ext cx="3143272" cy="1383689"/>
          </a:xfrm>
          <a:prstGeom prst="rect">
            <a:avLst/>
          </a:prstGeom>
          <a:noFill/>
          <a:ln w="9525">
            <a:noFill/>
            <a:miter lim="800000"/>
            <a:headEnd/>
            <a:tailEnd/>
          </a:ln>
          <a:effectLst/>
        </p:spPr>
      </p:pic>
    </p:spTree>
    <p:custDataLst>
      <p:tags r:id="rId1"/>
    </p:custDataLst>
    <p:extLst>
      <p:ext uri="{BB962C8B-B14F-4D97-AF65-F5344CB8AC3E}">
        <p14:creationId xmlns="" xmlns:p14="http://schemas.microsoft.com/office/powerpoint/2010/main" val="800236639"/>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Stream API</a:t>
            </a:r>
            <a:endParaRPr lang="zh-CN" altLang="en-US" dirty="0"/>
          </a:p>
        </p:txBody>
      </p:sp>
      <p:sp>
        <p:nvSpPr>
          <p:cNvPr id="3" name="内容占位符 2"/>
          <p:cNvSpPr>
            <a:spLocks noGrp="1"/>
          </p:cNvSpPr>
          <p:nvPr>
            <p:ph idx="1"/>
          </p:nvPr>
        </p:nvSpPr>
        <p:spPr/>
        <p:txBody>
          <a:bodyPr/>
          <a:lstStyle/>
          <a:p>
            <a:r>
              <a:rPr lang="zh-CN" altLang="en-US" dirty="0"/>
              <a:t>对集合执行批量数据</a:t>
            </a:r>
            <a:r>
              <a:rPr lang="zh-CN" altLang="en-US" dirty="0" smtClean="0"/>
              <a:t>操作</a:t>
            </a:r>
            <a:endParaRPr lang="en-US" altLang="zh-CN" dirty="0" smtClean="0"/>
          </a:p>
          <a:p>
            <a:r>
              <a:rPr lang="zh-CN" altLang="en-US" dirty="0"/>
              <a:t>仅仅代表着数据流，并没有</a:t>
            </a:r>
            <a:r>
              <a:rPr lang="zh-CN" altLang="en-US" dirty="0" smtClean="0"/>
              <a:t>数据结构</a:t>
            </a:r>
            <a:endParaRPr lang="en-US" altLang="zh-CN" dirty="0" smtClean="0"/>
          </a:p>
          <a:p>
            <a:r>
              <a:rPr lang="en-US" altLang="zh-CN" dirty="0" err="1" smtClean="0"/>
              <a:t>串行和并行实现</a:t>
            </a:r>
            <a:endParaRPr lang="en-US" altLang="zh-CN" dirty="0"/>
          </a:p>
          <a:p>
            <a:endParaRPr lang="zh-CN" altLang="en-US" dirty="0"/>
          </a:p>
        </p:txBody>
      </p:sp>
    </p:spTree>
    <p:custDataLst>
      <p:tags r:id="rId1"/>
    </p:custDataLst>
    <p:extLst>
      <p:ext uri="{BB962C8B-B14F-4D97-AF65-F5344CB8AC3E}">
        <p14:creationId xmlns="" xmlns:p14="http://schemas.microsoft.com/office/powerpoint/2010/main" val="3613840263"/>
      </p:ext>
    </p:extLst>
  </p:cSld>
  <p:clrMapOvr>
    <a:masterClrMapping/>
  </p:clrMapOvr>
  <mc:AlternateContent xmlns:mc="http://schemas.openxmlformats.org/markup-compatibility/2006">
    <mc:Choice xmlns="" xmlns:p14="http://schemas.microsoft.com/office/powerpoint/2010/main" Requires="p14">
      <p:transition spd="slow" p14:dur="2000" advTm="30000"/>
    </mc:Choice>
    <mc:Fallback>
      <p:transition spd="slow" advTm="3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Java 8</a:t>
            </a:r>
            <a:r>
              <a:rPr lang="zh-CN" altLang="en-US" dirty="0" smtClean="0"/>
              <a:t>简介</a:t>
            </a:r>
            <a:endParaRPr lang="zh-CN" altLang="en-US" dirty="0"/>
          </a:p>
        </p:txBody>
      </p:sp>
      <p:sp>
        <p:nvSpPr>
          <p:cNvPr id="3" name="内容占位符 2"/>
          <p:cNvSpPr>
            <a:spLocks noGrp="1"/>
          </p:cNvSpPr>
          <p:nvPr>
            <p:ph idx="1"/>
          </p:nvPr>
        </p:nvSpPr>
        <p:spPr>
          <a:xfrm>
            <a:off x="457200" y="1600200"/>
            <a:ext cx="8401080" cy="4525963"/>
          </a:xfrm>
        </p:spPr>
        <p:txBody>
          <a:bodyPr/>
          <a:lstStyle/>
          <a:p>
            <a:r>
              <a:rPr lang="en-US" dirty="0" smtClean="0"/>
              <a:t>Java 8</a:t>
            </a:r>
            <a:r>
              <a:rPr lang="zh-CN" altLang="en-US" dirty="0" smtClean="0"/>
              <a:t>是自</a:t>
            </a:r>
            <a:r>
              <a:rPr lang="en-US" dirty="0" smtClean="0"/>
              <a:t>Java 5 （</a:t>
            </a:r>
            <a:r>
              <a:rPr lang="zh-CN" altLang="en-US" dirty="0" smtClean="0"/>
              <a:t>发布于</a:t>
            </a:r>
            <a:r>
              <a:rPr lang="en-US" altLang="zh-CN" dirty="0" smtClean="0"/>
              <a:t>2004</a:t>
            </a:r>
            <a:r>
              <a:rPr lang="zh-CN" altLang="en-US" dirty="0" smtClean="0"/>
              <a:t>年）以来最具革命性的版本了，新特性包含如下几类：</a:t>
            </a:r>
          </a:p>
          <a:p>
            <a:pPr lvl="1"/>
            <a:r>
              <a:rPr lang="zh-CN" altLang="en-US" dirty="0" smtClean="0"/>
              <a:t>语言</a:t>
            </a:r>
          </a:p>
          <a:p>
            <a:pPr lvl="1"/>
            <a:r>
              <a:rPr lang="zh-CN" altLang="en-US" dirty="0" smtClean="0"/>
              <a:t>编译器</a:t>
            </a:r>
          </a:p>
          <a:p>
            <a:pPr lvl="1"/>
            <a:r>
              <a:rPr lang="zh-CN" altLang="en-US" dirty="0" smtClean="0"/>
              <a:t>库</a:t>
            </a:r>
          </a:p>
          <a:p>
            <a:pPr lvl="1"/>
            <a:r>
              <a:rPr lang="zh-CN" altLang="en-US" dirty="0" smtClean="0"/>
              <a:t>工具</a:t>
            </a:r>
          </a:p>
          <a:p>
            <a:pPr lvl="1"/>
            <a:r>
              <a:rPr lang="zh-CN" altLang="en-US" dirty="0" smtClean="0"/>
              <a:t>运行时（</a:t>
            </a:r>
            <a:r>
              <a:rPr lang="en-US" dirty="0" smtClean="0"/>
              <a:t>JVM）</a:t>
            </a:r>
            <a:endParaRPr lang="zh-CN" altLang="en-US" dirty="0" smtClean="0"/>
          </a:p>
          <a:p>
            <a:r>
              <a:rPr lang="en-US" dirty="0" smtClean="0"/>
              <a:t>Java 8</a:t>
            </a:r>
            <a:r>
              <a:rPr lang="zh-CN" altLang="en-US" dirty="0" smtClean="0"/>
              <a:t>主要目标</a:t>
            </a:r>
            <a:endParaRPr lang="en-US" altLang="zh-CN" dirty="0" smtClean="0"/>
          </a:p>
          <a:p>
            <a:pPr lvl="1"/>
            <a:r>
              <a:rPr lang="zh-CN" altLang="en-US" dirty="0"/>
              <a:t>更高的开发效率</a:t>
            </a:r>
          </a:p>
          <a:p>
            <a:pPr lvl="1"/>
            <a:r>
              <a:rPr lang="zh-CN" altLang="en-US" dirty="0"/>
              <a:t>更高代码可靠性</a:t>
            </a:r>
          </a:p>
          <a:p>
            <a:pPr lvl="1"/>
            <a:r>
              <a:rPr lang="zh-CN" altLang="en-US" dirty="0"/>
              <a:t>更好利用多核和多处理器系统</a:t>
            </a:r>
          </a:p>
          <a:p>
            <a:pPr lvl="2"/>
            <a:r>
              <a:rPr lang="zh-CN" altLang="en-US" dirty="0" smtClean="0"/>
              <a:t>代码</a:t>
            </a:r>
            <a:r>
              <a:rPr lang="zh-CN" altLang="en-US" dirty="0"/>
              <a:t>不再串行执行</a:t>
            </a:r>
            <a:endParaRPr lang="en-US" altLang="zh-CN" dirty="0" smtClean="0"/>
          </a:p>
        </p:txBody>
      </p:sp>
    </p:spTree>
    <p:custDataLst>
      <p:tags r:id="rId1"/>
    </p:custDataLst>
    <p:extLst>
      <p:ext uri="{BB962C8B-B14F-4D97-AF65-F5344CB8AC3E}">
        <p14:creationId xmlns="" xmlns:p14="http://schemas.microsoft.com/office/powerpoint/2010/main" val="3709321662"/>
      </p:ext>
    </p:extLst>
  </p:cSld>
  <p:clrMapOvr>
    <a:masterClrMapping/>
  </p:clrMapOvr>
  <mc:AlternateContent xmlns:mc="http://schemas.openxmlformats.org/markup-compatibility/2006">
    <mc:Choice xmlns="" xmlns:p14="http://schemas.microsoft.com/office/powerpoint/2010/main" Requires="p14">
      <p:transition spd="slow" p14:dur="15000" advTm="45000"/>
    </mc:Choice>
    <mc:Fallback>
      <p:transition spd="slow" advTm="4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Stream </a:t>
            </a:r>
            <a:r>
              <a:rPr lang="en-US" altLang="zh-CN" dirty="0" err="1" smtClean="0"/>
              <a:t>APIStream</a:t>
            </a:r>
            <a:endParaRPr lang="zh-CN" altLang="en-US" dirty="0"/>
          </a:p>
        </p:txBody>
      </p:sp>
      <p:pic>
        <p:nvPicPr>
          <p:cNvPr id="3074" name="Picture 2"/>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2340330"/>
            <a:ext cx="8803290" cy="216024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内容占位符 2"/>
          <p:cNvSpPr txBox="1">
            <a:spLocks/>
          </p:cNvSpPr>
          <p:nvPr/>
        </p:nvSpPr>
        <p:spPr>
          <a:xfrm>
            <a:off x="457200" y="1600200"/>
            <a:ext cx="8229600" cy="4525963"/>
          </a:xfrm>
          <a:prstGeom prst="rect">
            <a:avLst/>
          </a:prstGeom>
        </p:spPr>
        <p:txBody>
          <a:bodyPr/>
          <a:lstStyle/>
          <a:p>
            <a:pPr marL="342900" lvl="0" indent="-342900" eaLnBrk="0" fontAlgn="base" hangingPunct="0">
              <a:spcBef>
                <a:spcPct val="0"/>
              </a:spcBef>
              <a:spcAft>
                <a:spcPct val="0"/>
              </a:spcAft>
              <a:buClr>
                <a:srgbClr val="777777"/>
              </a:buClr>
              <a:buSzPct val="85000"/>
              <a:buFontTx/>
              <a:buChar char="•"/>
            </a:pPr>
            <a:r>
              <a:rPr lang="zh-CN" altLang="en-US" sz="2200" dirty="0" smtClean="0"/>
              <a:t>通用语法</a:t>
            </a:r>
            <a:endParaRPr kumimoji="0" lang="zh-CN" altLang="en-US" sz="2200" i="0" u="none" strike="noStrike" kern="0" cap="none" spc="0" normalizeH="0" baseline="0" noProof="0" dirty="0">
              <a:ln>
                <a:noFill/>
              </a:ln>
              <a:solidFill>
                <a:schemeClr val="tx1"/>
              </a:solidFill>
              <a:effectLst/>
              <a:uLnTx/>
              <a:uFillTx/>
              <a:latin typeface="+mn-ea"/>
              <a:ea typeface="+mn-ea"/>
              <a:cs typeface="+mn-cs"/>
            </a:endParaRPr>
          </a:p>
        </p:txBody>
      </p:sp>
    </p:spTree>
    <p:extLst>
      <p:ext uri="{BB962C8B-B14F-4D97-AF65-F5344CB8AC3E}">
        <p14:creationId xmlns="" xmlns:p14="http://schemas.microsoft.com/office/powerpoint/2010/main" val="2120600391"/>
      </p:ext>
    </p:extLst>
  </p:cSld>
  <p:clrMapOvr>
    <a:masterClrMapping/>
  </p:clrMapOvr>
  <mc:AlternateContent xmlns:mc="http://schemas.openxmlformats.org/markup-compatibility/2006">
    <mc:Choice xmlns="" xmlns:p14="http://schemas.microsoft.com/office/powerpoint/2010/main" Requires="p14">
      <p:transition spd="slow" p14:dur="2000" advTm="30000"/>
    </mc:Choice>
    <mc:Fallback>
      <p:transition spd="slow" advTm="30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创建</a:t>
            </a:r>
            <a:r>
              <a:rPr lang="en-US" altLang="zh-CN" dirty="0" smtClean="0"/>
              <a:t>Stream</a:t>
            </a:r>
            <a:endParaRPr lang="zh-CN" altLang="en-US" dirty="0"/>
          </a:p>
        </p:txBody>
      </p:sp>
      <p:sp>
        <p:nvSpPr>
          <p:cNvPr id="3" name="内容占位符 2"/>
          <p:cNvSpPr>
            <a:spLocks noGrp="1"/>
          </p:cNvSpPr>
          <p:nvPr>
            <p:ph idx="1"/>
          </p:nvPr>
        </p:nvSpPr>
        <p:spPr>
          <a:xfrm>
            <a:off x="457200" y="1600200"/>
            <a:ext cx="7901014" cy="4525963"/>
          </a:xfrm>
        </p:spPr>
        <p:txBody>
          <a:bodyPr/>
          <a:lstStyle/>
          <a:p>
            <a:r>
              <a:rPr lang="zh-CN" altLang="en-US" dirty="0" smtClean="0"/>
              <a:t>静态方法创建</a:t>
            </a:r>
            <a:endParaRPr lang="en-US" altLang="zh-CN" dirty="0" smtClean="0"/>
          </a:p>
          <a:p>
            <a:pPr marL="0" indent="0">
              <a:buNone/>
            </a:pPr>
            <a:r>
              <a:rPr lang="en-US" altLang="zh-CN" dirty="0" smtClean="0"/>
              <a:t>Stream&lt;Integer</a:t>
            </a:r>
            <a:r>
              <a:rPr lang="en-US" altLang="zh-CN" dirty="0"/>
              <a:t>&gt; </a:t>
            </a:r>
            <a:r>
              <a:rPr lang="en-US" altLang="zh-CN" dirty="0" err="1"/>
              <a:t>integerStream</a:t>
            </a:r>
            <a:r>
              <a:rPr lang="en-US" altLang="zh-CN" dirty="0"/>
              <a:t> = </a:t>
            </a:r>
            <a:r>
              <a:rPr lang="en-US" altLang="zh-CN" dirty="0" err="1"/>
              <a:t>Stream.of</a:t>
            </a:r>
            <a:r>
              <a:rPr lang="en-US" altLang="zh-CN" dirty="0"/>
              <a:t>(1, 2, 3, 5</a:t>
            </a:r>
            <a:r>
              <a:rPr lang="en-US" altLang="zh-CN" dirty="0" smtClean="0"/>
              <a:t>);</a:t>
            </a:r>
          </a:p>
          <a:p>
            <a:pPr marL="0" indent="0">
              <a:buNone/>
            </a:pPr>
            <a:endParaRPr lang="en-US" altLang="zh-CN" dirty="0"/>
          </a:p>
          <a:p>
            <a:pPr marL="0" indent="0">
              <a:buNone/>
            </a:pPr>
            <a:r>
              <a:rPr lang="zh-CN" altLang="en-US" dirty="0" smtClean="0"/>
              <a:t>来源</a:t>
            </a:r>
            <a:r>
              <a:rPr lang="en-US" altLang="zh-CN" dirty="0" smtClean="0"/>
              <a:t>Collection</a:t>
            </a:r>
          </a:p>
          <a:p>
            <a:pPr marL="0" indent="0">
              <a:buNone/>
            </a:pPr>
            <a:r>
              <a:rPr lang="en-US" altLang="zh-CN" dirty="0"/>
              <a:t>Stream&lt;Integer&gt; </a:t>
            </a:r>
            <a:r>
              <a:rPr lang="en-US" altLang="zh-CN" dirty="0" err="1"/>
              <a:t>integerStream</a:t>
            </a:r>
            <a:r>
              <a:rPr lang="en-US" altLang="zh-CN" dirty="0"/>
              <a:t> </a:t>
            </a:r>
            <a:r>
              <a:rPr lang="en-US" altLang="zh-CN" dirty="0" smtClean="0"/>
              <a:t>=</a:t>
            </a:r>
            <a:r>
              <a:rPr lang="en-US" altLang="zh-CN" dirty="0" err="1" smtClean="0"/>
              <a:t>nums.stream</a:t>
            </a:r>
            <a:r>
              <a:rPr lang="en-US" altLang="zh-CN" dirty="0" smtClean="0"/>
              <a:t>()</a:t>
            </a:r>
          </a:p>
          <a:p>
            <a:pPr marL="0" indent="0">
              <a:buNone/>
            </a:pPr>
            <a:endParaRPr lang="zh-CN" altLang="en-US" dirty="0"/>
          </a:p>
        </p:txBody>
      </p:sp>
    </p:spTree>
    <p:extLst>
      <p:ext uri="{BB962C8B-B14F-4D97-AF65-F5344CB8AC3E}">
        <p14:creationId xmlns="" xmlns:p14="http://schemas.microsoft.com/office/powerpoint/2010/main" val="733706989"/>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转换</a:t>
            </a:r>
            <a:r>
              <a:rPr lang="en-US" altLang="zh-CN" dirty="0" smtClean="0"/>
              <a:t>Stream</a:t>
            </a:r>
            <a:endParaRPr lang="zh-CN" altLang="en-US" dirty="0"/>
          </a:p>
        </p:txBody>
      </p:sp>
      <p:sp>
        <p:nvSpPr>
          <p:cNvPr id="3" name="内容占位符 2"/>
          <p:cNvSpPr>
            <a:spLocks noGrp="1"/>
          </p:cNvSpPr>
          <p:nvPr>
            <p:ph idx="1"/>
          </p:nvPr>
        </p:nvSpPr>
        <p:spPr/>
        <p:txBody>
          <a:bodyPr/>
          <a:lstStyle/>
          <a:p>
            <a:r>
              <a:rPr lang="en-US" altLang="zh-CN"/>
              <a:t>distinct: </a:t>
            </a:r>
            <a:r>
              <a:rPr lang="zh-CN" altLang="en-US"/>
              <a:t>对于</a:t>
            </a:r>
            <a:r>
              <a:rPr lang="en-US" altLang="zh-CN"/>
              <a:t>Stream</a:t>
            </a:r>
            <a:r>
              <a:rPr lang="zh-CN" altLang="en-US"/>
              <a:t>中包含的元素进行去重操作</a:t>
            </a:r>
          </a:p>
        </p:txBody>
      </p:sp>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5616" y="2924943"/>
            <a:ext cx="6264696" cy="30588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340036205"/>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357298"/>
            <a:ext cx="8501122" cy="5721499"/>
          </a:xfrm>
        </p:spPr>
        <p:txBody>
          <a:bodyPr/>
          <a:lstStyle/>
          <a:p>
            <a:r>
              <a:rPr lang="en-US" altLang="zh-CN" dirty="0"/>
              <a:t>filter: </a:t>
            </a:r>
            <a:r>
              <a:rPr lang="zh-CN" altLang="en-US" dirty="0"/>
              <a:t>对于</a:t>
            </a:r>
            <a:r>
              <a:rPr lang="en-US" altLang="zh-CN" dirty="0"/>
              <a:t>Stream</a:t>
            </a:r>
            <a:r>
              <a:rPr lang="zh-CN" altLang="en-US" dirty="0"/>
              <a:t>中包含的元素使用给定的过滤函数进行过滤</a:t>
            </a:r>
            <a:r>
              <a:rPr lang="zh-CN" altLang="en-US" dirty="0" smtClean="0"/>
              <a:t>操作</a:t>
            </a:r>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r>
              <a:rPr lang="en-US" altLang="zh-CN" dirty="0" smtClean="0"/>
              <a:t>map</a:t>
            </a:r>
            <a:r>
              <a:rPr lang="en-US" altLang="zh-CN" dirty="0"/>
              <a:t>: </a:t>
            </a:r>
            <a:r>
              <a:rPr lang="zh-CN" altLang="en-US" dirty="0"/>
              <a:t>对于</a:t>
            </a:r>
            <a:r>
              <a:rPr lang="en-US" altLang="zh-CN" dirty="0"/>
              <a:t>Stream</a:t>
            </a:r>
            <a:r>
              <a:rPr lang="zh-CN" altLang="en-US" dirty="0"/>
              <a:t>中包含的元素使用给定的转换函数进行转换</a:t>
            </a:r>
            <a:r>
              <a:rPr lang="zh-CN" altLang="en-US" dirty="0" smtClean="0"/>
              <a:t>操作</a:t>
            </a:r>
            <a:endParaRPr lang="en-US" altLang="zh-CN" dirty="0" smtClean="0"/>
          </a:p>
        </p:txBody>
      </p:sp>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42910" y="2175122"/>
            <a:ext cx="3643338" cy="168250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0034" y="4714884"/>
            <a:ext cx="3357586" cy="15724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标题 1"/>
          <p:cNvSpPr>
            <a:spLocks noGrp="1"/>
          </p:cNvSpPr>
          <p:nvPr>
            <p:ph type="title"/>
          </p:nvPr>
        </p:nvSpPr>
        <p:spPr>
          <a:xfrm>
            <a:off x="457200" y="274638"/>
            <a:ext cx="8229600" cy="1143000"/>
          </a:xfrm>
        </p:spPr>
        <p:txBody>
          <a:bodyPr/>
          <a:lstStyle/>
          <a:p>
            <a:pPr algn="l"/>
            <a:r>
              <a:rPr lang="zh-CN" altLang="en-US" dirty="0" smtClean="0"/>
              <a:t>转换</a:t>
            </a:r>
            <a:r>
              <a:rPr lang="en-US" altLang="zh-CN" dirty="0" smtClean="0"/>
              <a:t>Stream</a:t>
            </a:r>
            <a:endParaRPr lang="zh-CN" altLang="en-US" dirty="0"/>
          </a:p>
        </p:txBody>
      </p:sp>
    </p:spTree>
    <p:extLst>
      <p:ext uri="{BB962C8B-B14F-4D97-AF65-F5344CB8AC3E}">
        <p14:creationId xmlns="" xmlns:p14="http://schemas.microsoft.com/office/powerpoint/2010/main" val="1710751362"/>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聚合</a:t>
            </a:r>
            <a:r>
              <a:rPr lang="en-US" altLang="zh-CN" dirty="0" smtClean="0"/>
              <a:t>Stream</a:t>
            </a:r>
            <a:endParaRPr lang="zh-CN" altLang="en-US" dirty="0"/>
          </a:p>
        </p:txBody>
      </p:sp>
      <p:sp>
        <p:nvSpPr>
          <p:cNvPr id="3" name="内容占位符 2"/>
          <p:cNvSpPr>
            <a:spLocks noGrp="1"/>
          </p:cNvSpPr>
          <p:nvPr>
            <p:ph idx="1"/>
          </p:nvPr>
        </p:nvSpPr>
        <p:spPr/>
        <p:txBody>
          <a:bodyPr/>
          <a:lstStyle/>
          <a:p>
            <a:r>
              <a:rPr lang="en-US" altLang="zh-CN" dirty="0"/>
              <a:t>count</a:t>
            </a:r>
            <a:r>
              <a:rPr lang="zh-CN" altLang="en-US" dirty="0" smtClean="0"/>
              <a:t>方法</a:t>
            </a:r>
            <a:r>
              <a:rPr lang="zh-CN" altLang="en-US" dirty="0"/>
              <a:t> </a:t>
            </a:r>
            <a:r>
              <a:rPr lang="zh-CN" altLang="en-US" dirty="0" smtClean="0"/>
              <a:t>可</a:t>
            </a:r>
            <a:r>
              <a:rPr lang="zh-CN" altLang="en-US" dirty="0"/>
              <a:t>使流的结果最终统计，返回</a:t>
            </a:r>
            <a:r>
              <a:rPr lang="en-US" altLang="zh-CN" dirty="0" err="1"/>
              <a:t>int</a:t>
            </a:r>
            <a:r>
              <a:rPr lang="zh-CN" altLang="en-US" dirty="0"/>
              <a:t>，比如我们计算一下满足</a:t>
            </a:r>
            <a:r>
              <a:rPr lang="en-US" altLang="zh-CN" dirty="0"/>
              <a:t>18</a:t>
            </a:r>
            <a:r>
              <a:rPr lang="zh-CN" altLang="en-US" dirty="0"/>
              <a:t>岁的总</a:t>
            </a:r>
            <a:r>
              <a:rPr lang="zh-CN" altLang="en-US" dirty="0" smtClean="0"/>
              <a:t>人数。</a:t>
            </a:r>
            <a:endParaRPr lang="en-US" altLang="zh-CN" dirty="0" smtClean="0"/>
          </a:p>
          <a:p>
            <a:endParaRPr lang="en-US" altLang="zh-CN" dirty="0" smtClean="0"/>
          </a:p>
          <a:p>
            <a:r>
              <a:rPr lang="en-US" altLang="zh-CN" dirty="0" err="1"/>
              <a:t>int</a:t>
            </a:r>
            <a:r>
              <a:rPr lang="en-US" altLang="zh-CN" dirty="0"/>
              <a:t> </a:t>
            </a:r>
            <a:r>
              <a:rPr lang="en-US" altLang="zh-CN" dirty="0" err="1"/>
              <a:t>countOfAdult</a:t>
            </a:r>
            <a:r>
              <a:rPr lang="en-US" altLang="zh-CN" dirty="0"/>
              <a:t>=</a:t>
            </a:r>
            <a:r>
              <a:rPr lang="en-US" altLang="zh-CN" dirty="0" err="1"/>
              <a:t>persons.stream</a:t>
            </a:r>
            <a:r>
              <a:rPr lang="en-US" altLang="zh-CN" dirty="0" smtClean="0"/>
              <a:t>().</a:t>
            </a:r>
            <a:r>
              <a:rPr lang="en-US" altLang="zh-CN" dirty="0"/>
              <a:t>filter(p -&gt; </a:t>
            </a:r>
            <a:r>
              <a:rPr lang="en-US" altLang="zh-CN" dirty="0" err="1"/>
              <a:t>p.getAge</a:t>
            </a:r>
            <a:r>
              <a:rPr lang="en-US" altLang="zh-CN" dirty="0"/>
              <a:t>() &gt; 18</a:t>
            </a:r>
            <a:r>
              <a:rPr lang="en-US" altLang="zh-CN" dirty="0" smtClean="0"/>
              <a:t>).</a:t>
            </a:r>
            <a:r>
              <a:rPr lang="en-US" altLang="zh-CN" dirty="0"/>
              <a:t>map(person -&gt; new Adult(person)) .count();</a:t>
            </a:r>
            <a:endParaRPr lang="zh-CN" altLang="en-US" dirty="0"/>
          </a:p>
        </p:txBody>
      </p:sp>
    </p:spTree>
    <p:custDataLst>
      <p:tags r:id="rId1"/>
    </p:custDataLst>
    <p:extLst>
      <p:ext uri="{BB962C8B-B14F-4D97-AF65-F5344CB8AC3E}">
        <p14:creationId xmlns="" xmlns:p14="http://schemas.microsoft.com/office/powerpoint/2010/main" val="1054417867"/>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a:t>顺序流与并行</a:t>
            </a:r>
            <a:r>
              <a:rPr lang="zh-CN" altLang="en-US" b="1" dirty="0" smtClean="0"/>
              <a:t>流</a:t>
            </a:r>
            <a:endParaRPr lang="zh-CN" altLang="en-US" dirty="0"/>
          </a:p>
        </p:txBody>
      </p:sp>
      <p:sp>
        <p:nvSpPr>
          <p:cNvPr id="3" name="内容占位符 2"/>
          <p:cNvSpPr>
            <a:spLocks noGrp="1"/>
          </p:cNvSpPr>
          <p:nvPr>
            <p:ph idx="1"/>
          </p:nvPr>
        </p:nvSpPr>
        <p:spPr/>
        <p:txBody>
          <a:bodyPr/>
          <a:lstStyle/>
          <a:p>
            <a:r>
              <a:rPr lang="en-US" altLang="zh-CN"/>
              <a:t>List &lt;Person&gt; people = list.getStream.collect(Collectors.toList</a:t>
            </a:r>
            <a:r>
              <a:rPr lang="en-US" altLang="zh-CN" smtClean="0"/>
              <a:t>());</a:t>
            </a:r>
          </a:p>
          <a:p>
            <a:endParaRPr lang="en-US" altLang="zh-CN"/>
          </a:p>
          <a:p>
            <a:r>
              <a:rPr lang="en-US" altLang="zh-CN"/>
              <a:t>List &lt;Person&gt; people = list.getStream.parallel().collect(Collectors.toList());</a:t>
            </a:r>
            <a:endParaRPr lang="zh-CN" altLang="en-US"/>
          </a:p>
        </p:txBody>
      </p:sp>
    </p:spTree>
    <p:extLst>
      <p:ext uri="{BB962C8B-B14F-4D97-AF65-F5344CB8AC3E}">
        <p14:creationId xmlns="" xmlns:p14="http://schemas.microsoft.com/office/powerpoint/2010/main" val="401106518"/>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064493"/>
            <a:ext cx="8229600" cy="5793507"/>
          </a:xfrm>
        </p:spPr>
        <p:txBody>
          <a:bodyPr>
            <a:normAutofit fontScale="85000" lnSpcReduction="20000"/>
          </a:bodyPr>
          <a:lstStyle/>
          <a:p>
            <a:r>
              <a:rPr lang="en-US" altLang="zh-CN" dirty="0"/>
              <a:t>long t0 = </a:t>
            </a:r>
            <a:r>
              <a:rPr lang="en-US" altLang="zh-CN" dirty="0" err="1"/>
              <a:t>System.nanoTime</a:t>
            </a:r>
            <a:r>
              <a:rPr lang="en-US" altLang="zh-CN" dirty="0"/>
              <a:t>();</a:t>
            </a:r>
          </a:p>
          <a:p>
            <a:endParaRPr lang="en-US" altLang="zh-CN" dirty="0"/>
          </a:p>
          <a:p>
            <a:r>
              <a:rPr lang="en-US" altLang="zh-CN" dirty="0"/>
              <a:t>//</a:t>
            </a:r>
            <a:r>
              <a:rPr lang="zh-CN" altLang="en-US" dirty="0"/>
              <a:t>初始化一个范围</a:t>
            </a:r>
            <a:r>
              <a:rPr lang="en-US" altLang="zh-CN" dirty="0"/>
              <a:t>100</a:t>
            </a:r>
            <a:r>
              <a:rPr lang="zh-CN" altLang="en-US" dirty="0"/>
              <a:t>万整数流</a:t>
            </a:r>
            <a:r>
              <a:rPr lang="en-US" altLang="zh-CN" dirty="0"/>
              <a:t>,</a:t>
            </a:r>
            <a:r>
              <a:rPr lang="zh-CN" altLang="en-US" dirty="0"/>
              <a:t>求能被</a:t>
            </a:r>
            <a:r>
              <a:rPr lang="en-US" altLang="zh-CN" dirty="0"/>
              <a:t>2</a:t>
            </a:r>
            <a:r>
              <a:rPr lang="zh-CN" altLang="en-US" dirty="0"/>
              <a:t>整除的数字，</a:t>
            </a:r>
            <a:r>
              <a:rPr lang="en-US" altLang="zh-CN" dirty="0" err="1"/>
              <a:t>toArray</a:t>
            </a:r>
            <a:r>
              <a:rPr lang="zh-CN" altLang="en-US" dirty="0"/>
              <a:t>（）是终点方法</a:t>
            </a:r>
          </a:p>
          <a:p>
            <a:endParaRPr lang="zh-CN" altLang="en-US" dirty="0"/>
          </a:p>
          <a:p>
            <a:r>
              <a:rPr lang="en-US" altLang="zh-CN" dirty="0" err="1"/>
              <a:t>int</a:t>
            </a:r>
            <a:r>
              <a:rPr lang="en-US" altLang="zh-CN" dirty="0"/>
              <a:t> a[]=</a:t>
            </a:r>
            <a:r>
              <a:rPr lang="en-US" altLang="zh-CN" dirty="0" err="1"/>
              <a:t>IntStream.range</a:t>
            </a:r>
            <a:r>
              <a:rPr lang="en-US" altLang="zh-CN" dirty="0"/>
              <a:t>(0, 1_000_000).filter(p -&gt; p % 2==0).</a:t>
            </a:r>
            <a:r>
              <a:rPr lang="en-US" altLang="zh-CN" dirty="0" err="1"/>
              <a:t>toArray</a:t>
            </a:r>
            <a:r>
              <a:rPr lang="en-US" altLang="zh-CN" dirty="0"/>
              <a:t>();</a:t>
            </a:r>
          </a:p>
          <a:p>
            <a:endParaRPr lang="en-US" altLang="zh-CN" dirty="0"/>
          </a:p>
          <a:p>
            <a:r>
              <a:rPr lang="en-US" altLang="zh-CN" dirty="0"/>
              <a:t>long t1 = </a:t>
            </a:r>
            <a:r>
              <a:rPr lang="en-US" altLang="zh-CN" dirty="0" err="1"/>
              <a:t>System.nanoTime</a:t>
            </a:r>
            <a:r>
              <a:rPr lang="en-US" altLang="zh-CN" dirty="0"/>
              <a:t>();</a:t>
            </a:r>
          </a:p>
          <a:p>
            <a:endParaRPr lang="en-US" altLang="zh-CN" dirty="0"/>
          </a:p>
          <a:p>
            <a:r>
              <a:rPr lang="en-US" altLang="zh-CN" dirty="0"/>
              <a:t>//</a:t>
            </a:r>
            <a:r>
              <a:rPr lang="zh-CN" altLang="en-US" dirty="0"/>
              <a:t>和上面功能一样，这里是用并行流来计算</a:t>
            </a:r>
          </a:p>
          <a:p>
            <a:endParaRPr lang="zh-CN" altLang="en-US" dirty="0"/>
          </a:p>
          <a:p>
            <a:r>
              <a:rPr lang="en-US" altLang="zh-CN" dirty="0" err="1"/>
              <a:t>int</a:t>
            </a:r>
            <a:r>
              <a:rPr lang="en-US" altLang="zh-CN" dirty="0"/>
              <a:t> b[]=</a:t>
            </a:r>
            <a:r>
              <a:rPr lang="en-US" altLang="zh-CN" dirty="0" err="1"/>
              <a:t>IntStream.range</a:t>
            </a:r>
            <a:r>
              <a:rPr lang="en-US" altLang="zh-CN" dirty="0"/>
              <a:t>(0, 1_000_000).parallel().filter(p -&gt; p % 2==0).</a:t>
            </a:r>
            <a:r>
              <a:rPr lang="en-US" altLang="zh-CN" dirty="0" err="1"/>
              <a:t>toArray</a:t>
            </a:r>
            <a:r>
              <a:rPr lang="en-US" altLang="zh-CN" dirty="0"/>
              <a:t>();</a:t>
            </a:r>
          </a:p>
          <a:p>
            <a:endParaRPr lang="en-US" altLang="zh-CN" dirty="0"/>
          </a:p>
          <a:p>
            <a:r>
              <a:rPr lang="en-US" altLang="zh-CN" dirty="0"/>
              <a:t>long t2 = </a:t>
            </a:r>
            <a:r>
              <a:rPr lang="en-US" altLang="zh-CN" dirty="0" err="1"/>
              <a:t>System.nanoTime</a:t>
            </a:r>
            <a:r>
              <a:rPr lang="en-US" altLang="zh-CN" dirty="0"/>
              <a:t>();</a:t>
            </a:r>
          </a:p>
          <a:p>
            <a:endParaRPr lang="en-US" altLang="zh-CN" dirty="0"/>
          </a:p>
          <a:p>
            <a:r>
              <a:rPr lang="en-US" altLang="zh-CN" dirty="0"/>
              <a:t>//</a:t>
            </a:r>
            <a:r>
              <a:rPr lang="zh-CN" altLang="en-US" dirty="0"/>
              <a:t>我本机的结果是</a:t>
            </a:r>
            <a:r>
              <a:rPr lang="en-US" altLang="zh-CN" dirty="0"/>
              <a:t>serial: 0.06s, parallel 0.02s</a:t>
            </a:r>
            <a:r>
              <a:rPr lang="zh-CN" altLang="en-US" dirty="0"/>
              <a:t>，证明并行流确实比顺序流快</a:t>
            </a:r>
          </a:p>
          <a:p>
            <a:endParaRPr lang="zh-CN" altLang="en-US" dirty="0"/>
          </a:p>
          <a:p>
            <a:r>
              <a:rPr lang="en-US" altLang="zh-CN" dirty="0" err="1"/>
              <a:t>System.out.printf</a:t>
            </a:r>
            <a:r>
              <a:rPr lang="en-US" altLang="zh-CN" dirty="0"/>
              <a:t>("serial: %.2fs, parallel %.2fs%n", (t1 - t0) * 1e-9, (t2 - t1) * 1e-9);</a:t>
            </a:r>
            <a:endParaRPr lang="zh-CN" altLang="en-US" dirty="0"/>
          </a:p>
        </p:txBody>
      </p:sp>
      <p:sp>
        <p:nvSpPr>
          <p:cNvPr id="4" name="标题 1"/>
          <p:cNvSpPr>
            <a:spLocks noGrp="1"/>
          </p:cNvSpPr>
          <p:nvPr>
            <p:ph type="title"/>
          </p:nvPr>
        </p:nvSpPr>
        <p:spPr>
          <a:xfrm>
            <a:off x="428596" y="214290"/>
            <a:ext cx="8229600" cy="868346"/>
          </a:xfrm>
        </p:spPr>
        <p:txBody>
          <a:bodyPr>
            <a:normAutofit/>
          </a:bodyPr>
          <a:lstStyle/>
          <a:p>
            <a:pPr algn="l"/>
            <a:r>
              <a:rPr lang="zh-CN" altLang="en-US" b="1" dirty="0"/>
              <a:t>顺序流与并行</a:t>
            </a:r>
            <a:r>
              <a:rPr lang="zh-CN" altLang="en-US" b="1" dirty="0" smtClean="0"/>
              <a:t>流</a:t>
            </a:r>
            <a:endParaRPr lang="zh-CN" altLang="en-US" dirty="0"/>
          </a:p>
        </p:txBody>
      </p:sp>
    </p:spTree>
    <p:extLst>
      <p:ext uri="{BB962C8B-B14F-4D97-AF65-F5344CB8AC3E}">
        <p14:creationId xmlns="" xmlns:p14="http://schemas.microsoft.com/office/powerpoint/2010/main" val="3282433394"/>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err="1" smtClean="0"/>
              <a:t>日期和时间</a:t>
            </a:r>
            <a:r>
              <a:rPr lang="en-US" altLang="zh-CN" b="1" dirty="0" smtClean="0"/>
              <a:t> </a:t>
            </a:r>
            <a:r>
              <a:rPr lang="en-US" altLang="zh-CN" b="1" dirty="0"/>
              <a:t>API</a:t>
            </a:r>
            <a:endParaRPr lang="zh-CN" altLang="en-US" b="1" dirty="0"/>
          </a:p>
        </p:txBody>
      </p:sp>
      <p:sp>
        <p:nvSpPr>
          <p:cNvPr id="3" name="内容占位符 2"/>
          <p:cNvSpPr>
            <a:spLocks noGrp="1"/>
          </p:cNvSpPr>
          <p:nvPr>
            <p:ph idx="1"/>
          </p:nvPr>
        </p:nvSpPr>
        <p:spPr/>
        <p:txBody>
          <a:bodyPr>
            <a:normAutofit/>
          </a:bodyPr>
          <a:lstStyle/>
          <a:p>
            <a:r>
              <a:rPr lang="en-US" dirty="0" smtClean="0"/>
              <a:t>Java 8</a:t>
            </a:r>
            <a:r>
              <a:rPr lang="zh-CN" altLang="en-US" dirty="0" smtClean="0"/>
              <a:t>引入了新的</a:t>
            </a:r>
            <a:r>
              <a:rPr lang="en-US" dirty="0" smtClean="0"/>
              <a:t>Date-Time API(JSR 310)</a:t>
            </a:r>
            <a:r>
              <a:rPr lang="zh-CN" altLang="en-US" dirty="0" smtClean="0"/>
              <a:t>来改进时间、日期的处理。</a:t>
            </a:r>
            <a:endParaRPr lang="en-US" altLang="zh-CN" dirty="0" smtClean="0"/>
          </a:p>
          <a:p>
            <a:r>
              <a:rPr lang="zh-CN" altLang="en-US" dirty="0" smtClean="0"/>
              <a:t>新的</a:t>
            </a:r>
            <a:r>
              <a:rPr lang="en-US" dirty="0" err="1" smtClean="0"/>
              <a:t>java.time</a:t>
            </a:r>
            <a:r>
              <a:rPr lang="zh-CN" altLang="en-US" dirty="0" smtClean="0"/>
              <a:t>包包含了所有关于日期、时间、时区、</a:t>
            </a:r>
            <a:r>
              <a:rPr lang="en-US" dirty="0" smtClean="0"/>
              <a:t>Instant（</a:t>
            </a:r>
            <a:r>
              <a:rPr lang="zh-CN" altLang="en-US" dirty="0" smtClean="0"/>
              <a:t>跟日期类似但是精确到纳秒）、</a:t>
            </a:r>
            <a:r>
              <a:rPr lang="en-US" dirty="0" smtClean="0"/>
              <a:t>duration（</a:t>
            </a:r>
            <a:r>
              <a:rPr lang="zh-CN" altLang="en-US" dirty="0" smtClean="0"/>
              <a:t>持续时间）和时钟操作的类。</a:t>
            </a:r>
            <a:endParaRPr lang="zh-CN" altLang="en-US" dirty="0"/>
          </a:p>
        </p:txBody>
      </p:sp>
    </p:spTree>
    <p:custDataLst>
      <p:tags r:id="rId1"/>
    </p:custDataLst>
    <p:extLst>
      <p:ext uri="{BB962C8B-B14F-4D97-AF65-F5344CB8AC3E}">
        <p14:creationId xmlns="" xmlns:p14="http://schemas.microsoft.com/office/powerpoint/2010/main" val="536655806"/>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a:t>标准</a:t>
            </a:r>
            <a:r>
              <a:rPr lang="en-US" altLang="zh-CN" b="1" dirty="0" smtClean="0"/>
              <a:t>ISO</a:t>
            </a:r>
            <a:r>
              <a:rPr lang="zh-CN" altLang="en-US" b="1" dirty="0" smtClean="0"/>
              <a:t>日期</a:t>
            </a:r>
            <a:r>
              <a:rPr lang="zh-CN" altLang="en-US" b="1" dirty="0"/>
              <a:t>格式</a:t>
            </a:r>
          </a:p>
        </p:txBody>
      </p:sp>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46352" y="1714488"/>
            <a:ext cx="8797648" cy="41559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74605248"/>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mtClean="0"/>
              <a:t>方法前缀</a:t>
            </a:r>
            <a:endParaRPr lang="zh-CN" altLang="en-US"/>
          </a:p>
        </p:txBody>
      </p:sp>
      <p:sp>
        <p:nvSpPr>
          <p:cNvPr id="3" name="内容占位符 2"/>
          <p:cNvSpPr>
            <a:spLocks noGrp="1"/>
          </p:cNvSpPr>
          <p:nvPr>
            <p:ph idx="1"/>
          </p:nvPr>
        </p:nvSpPr>
        <p:spPr>
          <a:xfrm>
            <a:off x="500034" y="1428736"/>
            <a:ext cx="8229600" cy="4525963"/>
          </a:xfrm>
        </p:spPr>
        <p:txBody>
          <a:bodyPr>
            <a:noAutofit/>
          </a:bodyPr>
          <a:lstStyle/>
          <a:p>
            <a:r>
              <a:rPr lang="en-US" altLang="zh-CN" sz="2800" dirty="0" smtClean="0"/>
              <a:t>of</a:t>
            </a:r>
            <a:r>
              <a:rPr lang="zh-CN" altLang="en-US" sz="2800" dirty="0"/>
              <a:t>：静态工厂方法</a:t>
            </a:r>
            <a:r>
              <a:rPr lang="zh-CN" altLang="en-US" sz="2800" dirty="0" smtClean="0"/>
              <a:t>。</a:t>
            </a:r>
            <a:endParaRPr lang="zh-CN" altLang="en-US" sz="2800" dirty="0"/>
          </a:p>
          <a:p>
            <a:r>
              <a:rPr lang="en-US" altLang="zh-CN" sz="2800" dirty="0"/>
              <a:t>parse</a:t>
            </a:r>
            <a:r>
              <a:rPr lang="zh-CN" altLang="en-US" sz="2800" dirty="0"/>
              <a:t>：静态工厂方法，关注于解析</a:t>
            </a:r>
            <a:r>
              <a:rPr lang="zh-CN" altLang="en-US" sz="2800" dirty="0" smtClean="0"/>
              <a:t>。</a:t>
            </a:r>
            <a:endParaRPr lang="zh-CN" altLang="en-US" sz="2800" dirty="0"/>
          </a:p>
          <a:p>
            <a:r>
              <a:rPr lang="en-US" altLang="zh-CN" sz="2800" dirty="0"/>
              <a:t>get</a:t>
            </a:r>
            <a:r>
              <a:rPr lang="zh-CN" altLang="en-US" sz="2800" dirty="0"/>
              <a:t>：获取某些东西的值</a:t>
            </a:r>
            <a:r>
              <a:rPr lang="zh-CN" altLang="en-US" sz="2800" dirty="0" smtClean="0"/>
              <a:t>。</a:t>
            </a:r>
            <a:endParaRPr lang="zh-CN" altLang="en-US" sz="2800" dirty="0"/>
          </a:p>
          <a:p>
            <a:r>
              <a:rPr lang="en-US" altLang="zh-CN" sz="2800" dirty="0"/>
              <a:t>is</a:t>
            </a:r>
            <a:r>
              <a:rPr lang="zh-CN" altLang="en-US" sz="2800" dirty="0"/>
              <a:t>：检查某些东西的是否是</a:t>
            </a:r>
            <a:r>
              <a:rPr lang="en-US" altLang="zh-CN" sz="2800" dirty="0"/>
              <a:t>true</a:t>
            </a:r>
            <a:r>
              <a:rPr lang="zh-CN" altLang="en-US" sz="2800" dirty="0" smtClean="0"/>
              <a:t>。</a:t>
            </a:r>
            <a:endParaRPr lang="zh-CN" altLang="en-US" sz="2800" dirty="0"/>
          </a:p>
          <a:p>
            <a:r>
              <a:rPr lang="en-US" altLang="zh-CN" sz="2800" dirty="0"/>
              <a:t>with</a:t>
            </a:r>
            <a:r>
              <a:rPr lang="zh-CN" altLang="en-US" sz="2800" dirty="0"/>
              <a:t>：不可变的</a:t>
            </a:r>
            <a:r>
              <a:rPr lang="en-US" altLang="zh-CN" sz="2800" dirty="0" smtClean="0"/>
              <a:t>setter</a:t>
            </a:r>
            <a:r>
              <a:rPr lang="zh-CN" altLang="en-US" sz="2800" dirty="0" smtClean="0"/>
              <a:t>方法。</a:t>
            </a:r>
            <a:endParaRPr lang="zh-CN" altLang="en-US" sz="2800" dirty="0"/>
          </a:p>
          <a:p>
            <a:r>
              <a:rPr lang="en-US" altLang="zh-CN" sz="2800" dirty="0"/>
              <a:t>plus</a:t>
            </a:r>
            <a:r>
              <a:rPr lang="zh-CN" altLang="en-US" sz="2800" dirty="0"/>
              <a:t>：加一些量到某个对象</a:t>
            </a:r>
            <a:r>
              <a:rPr lang="zh-CN" altLang="en-US" sz="2800" dirty="0" smtClean="0"/>
              <a:t>。</a:t>
            </a:r>
            <a:endParaRPr lang="zh-CN" altLang="en-US" sz="2800" dirty="0"/>
          </a:p>
          <a:p>
            <a:r>
              <a:rPr lang="en-US" altLang="zh-CN" sz="2800" dirty="0"/>
              <a:t>minus</a:t>
            </a:r>
            <a:r>
              <a:rPr lang="zh-CN" altLang="en-US" sz="2800" dirty="0"/>
              <a:t>：从某个对象减去一些量</a:t>
            </a:r>
            <a:r>
              <a:rPr lang="zh-CN" altLang="en-US" sz="2800" dirty="0" smtClean="0"/>
              <a:t>。</a:t>
            </a:r>
            <a:endParaRPr lang="zh-CN" altLang="en-US" sz="2800" dirty="0"/>
          </a:p>
          <a:p>
            <a:r>
              <a:rPr lang="en-US" altLang="zh-CN" sz="2800" dirty="0"/>
              <a:t>to</a:t>
            </a:r>
            <a:r>
              <a:rPr lang="zh-CN" altLang="en-US" sz="2800" dirty="0"/>
              <a:t>：转换到另一个类型</a:t>
            </a:r>
            <a:r>
              <a:rPr lang="zh-CN" altLang="en-US" sz="2800" dirty="0" smtClean="0"/>
              <a:t>。</a:t>
            </a:r>
            <a:endParaRPr lang="zh-CN" altLang="en-US" sz="2800" dirty="0"/>
          </a:p>
          <a:p>
            <a:r>
              <a:rPr lang="en-US" altLang="zh-CN" sz="2800" dirty="0"/>
              <a:t>at</a:t>
            </a:r>
            <a:r>
              <a:rPr lang="zh-CN" altLang="en-US" sz="2800" dirty="0"/>
              <a:t>：把这个对象与另一个对象组合起来，例如： </a:t>
            </a:r>
            <a:r>
              <a:rPr lang="en-US" altLang="zh-CN" sz="2800" dirty="0" err="1"/>
              <a:t>date.atTime</a:t>
            </a:r>
            <a:r>
              <a:rPr lang="en-US" altLang="zh-CN" sz="2800" dirty="0"/>
              <a:t>(time)</a:t>
            </a:r>
            <a:r>
              <a:rPr lang="zh-CN" altLang="en-US" sz="2800" dirty="0"/>
              <a:t>。</a:t>
            </a:r>
          </a:p>
        </p:txBody>
      </p:sp>
    </p:spTree>
    <p:extLst>
      <p:ext uri="{BB962C8B-B14F-4D97-AF65-F5344CB8AC3E}">
        <p14:creationId xmlns="" xmlns:p14="http://schemas.microsoft.com/office/powerpoint/2010/main" val="1292549898"/>
      </p:ext>
    </p:extLst>
  </p:cSld>
  <p:clrMapOvr>
    <a:masterClrMapping/>
  </p:clrMapOvr>
  <mc:AlternateContent xmlns:mc="http://schemas.openxmlformats.org/markup-compatibility/2006">
    <mc:Choice xmlns="" xmlns:p14="http://schemas.microsoft.com/office/powerpoint/2010/main" Requires="p14">
      <p:transition spd="slow" p14:dur="2000" advTm="60000"/>
    </mc:Choice>
    <mc:Fallback>
      <p:transition spd="slow" advTm="6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Java</a:t>
            </a:r>
            <a:r>
              <a:rPr lang="zh-CN" altLang="en-US" dirty="0" smtClean="0"/>
              <a:t>语言的新特性</a:t>
            </a:r>
            <a:endParaRPr lang="zh-CN" altLang="en-US" dirty="0"/>
          </a:p>
        </p:txBody>
      </p:sp>
      <p:sp>
        <p:nvSpPr>
          <p:cNvPr id="3" name="内容占位符 2"/>
          <p:cNvSpPr>
            <a:spLocks noGrp="1"/>
          </p:cNvSpPr>
          <p:nvPr>
            <p:ph idx="1"/>
          </p:nvPr>
        </p:nvSpPr>
        <p:spPr/>
        <p:txBody>
          <a:bodyPr/>
          <a:lstStyle/>
          <a:p>
            <a:r>
              <a:rPr lang="en-US" dirty="0" smtClean="0"/>
              <a:t>Java 8</a:t>
            </a:r>
            <a:r>
              <a:rPr lang="zh-CN" altLang="en-US" dirty="0" smtClean="0"/>
              <a:t>是</a:t>
            </a:r>
            <a:r>
              <a:rPr lang="en-US" dirty="0" smtClean="0"/>
              <a:t>Java</a:t>
            </a:r>
            <a:r>
              <a:rPr lang="zh-CN" altLang="en-US" dirty="0" smtClean="0"/>
              <a:t>的一个重大版本，在此将介绍</a:t>
            </a:r>
            <a:r>
              <a:rPr lang="en-US" dirty="0" smtClean="0"/>
              <a:t>Java 8</a:t>
            </a:r>
            <a:r>
              <a:rPr lang="zh-CN" altLang="en-US" dirty="0" smtClean="0"/>
              <a:t>的大部分</a:t>
            </a:r>
            <a:r>
              <a:rPr lang="zh-CN" altLang="en-US" smtClean="0"/>
              <a:t>新特性：</a:t>
            </a:r>
            <a:endParaRPr lang="en-US" altLang="zh-CN" dirty="0" smtClean="0"/>
          </a:p>
          <a:p>
            <a:pPr lvl="1"/>
            <a:r>
              <a:rPr lang="en-US" dirty="0" smtClean="0"/>
              <a:t>Lambda</a:t>
            </a:r>
            <a:r>
              <a:rPr lang="zh-CN" altLang="en-US" dirty="0" smtClean="0"/>
              <a:t>表达式和函数式接口</a:t>
            </a:r>
            <a:endParaRPr lang="en-US" altLang="zh-CN" dirty="0" smtClean="0"/>
          </a:p>
          <a:p>
            <a:pPr lvl="1"/>
            <a:r>
              <a:rPr lang="zh-CN" altLang="en-US" dirty="0" smtClean="0"/>
              <a:t>接口的默认方法</a:t>
            </a:r>
            <a:endParaRPr lang="en-US" altLang="zh-CN" dirty="0" smtClean="0"/>
          </a:p>
          <a:p>
            <a:pPr lvl="1"/>
            <a:r>
              <a:rPr lang="zh-CN" altLang="en-US" dirty="0" smtClean="0"/>
              <a:t>方法引用</a:t>
            </a:r>
            <a:endParaRPr lang="en-US" altLang="zh-CN" dirty="0" smtClean="0"/>
          </a:p>
          <a:p>
            <a:pPr lvl="1"/>
            <a:r>
              <a:rPr lang="zh-CN" altLang="en-US" dirty="0" smtClean="0"/>
              <a:t>重复注解</a:t>
            </a:r>
            <a:endParaRPr lang="en-US" altLang="zh-CN" dirty="0" smtClean="0"/>
          </a:p>
          <a:p>
            <a:pPr lvl="1"/>
            <a:r>
              <a:rPr lang="zh-CN" altLang="en-US" dirty="0" smtClean="0"/>
              <a:t>泛型判断改进</a:t>
            </a:r>
            <a:endParaRPr lang="en-US" altLang="zh-CN" dirty="0" smtClean="0"/>
          </a:p>
          <a:p>
            <a:pPr lvl="1"/>
            <a:r>
              <a:rPr lang="zh-CN" altLang="en-US" dirty="0" smtClean="0"/>
              <a:t>拓宽注解的应用场景</a:t>
            </a:r>
          </a:p>
          <a:p>
            <a:endParaRPr lang="zh-CN" altLang="en-US" dirty="0" smtClean="0"/>
          </a:p>
          <a:p>
            <a:endParaRPr lang="zh-CN" altLang="en-US" dirty="0" smtClean="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mtClean="0"/>
              <a:t>获取日期属性</a:t>
            </a:r>
            <a:endParaRPr lang="zh-CN" altLang="en-US"/>
          </a:p>
        </p:txBody>
      </p:sp>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404" y="1700808"/>
            <a:ext cx="9109192" cy="425163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593523921"/>
      </p:ext>
    </p:extLst>
  </p:cSld>
  <p:clrMapOvr>
    <a:masterClrMapping/>
  </p:clrMapOvr>
  <mc:AlternateContent xmlns:mc="http://schemas.openxmlformats.org/markup-compatibility/2006">
    <mc:Choice xmlns="" xmlns:p14="http://schemas.microsoft.com/office/powerpoint/2010/main" Requires="p14">
      <p:transition spd="slow" p14:dur="2000" advTm="30000"/>
    </mc:Choice>
    <mc:Fallback>
      <p:transition spd="slow" advTm="30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mtClean="0"/>
              <a:t>设置日期属性</a:t>
            </a:r>
            <a:endParaRPr lang="zh-CN" altLang="en-US"/>
          </a:p>
        </p:txBody>
      </p:sp>
      <p:pic>
        <p:nvPicPr>
          <p:cNvPr id="5" name="Picture 2"/>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5096" y="1619326"/>
            <a:ext cx="8733809" cy="396991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185804380"/>
      </p:ext>
    </p:extLst>
  </p:cSld>
  <p:clrMapOvr>
    <a:masterClrMapping/>
  </p:clrMapOvr>
  <mc:AlternateContent xmlns:mc="http://schemas.openxmlformats.org/markup-compatibility/2006">
    <mc:Choice xmlns="" xmlns:p14="http://schemas.microsoft.com/office/powerpoint/2010/main" Requires="p14">
      <p:transition spd="slow" p14:dur="2000" advTm="30000"/>
    </mc:Choice>
    <mc:Fallback>
      <p:transition spd="slow" advTm="30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mtClean="0"/>
              <a:t>日期计算</a:t>
            </a:r>
            <a:endParaRPr lang="zh-CN" altLang="en-US"/>
          </a:p>
        </p:txBody>
      </p:sp>
      <p:pic>
        <p:nvPicPr>
          <p:cNvPr id="5" name="Picture 2"/>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tretch>
            <a:fillRect/>
          </a:stretch>
        </p:blipFill>
        <p:spPr bwMode="auto">
          <a:xfrm>
            <a:off x="357158" y="1428736"/>
            <a:ext cx="8066627" cy="371477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365951194"/>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1472" y="4857760"/>
            <a:ext cx="4572000" cy="1200329"/>
          </a:xfrm>
          <a:prstGeom prst="rect">
            <a:avLst/>
          </a:prstGeom>
        </p:spPr>
        <p:txBody>
          <a:bodyPr>
            <a:spAutoFit/>
          </a:bodyPr>
          <a:lstStyle/>
          <a:p>
            <a:r>
              <a:rPr lang="zh-CN" altLang="en-US" dirty="0" smtClean="0"/>
              <a:t>新旧日期转换</a:t>
            </a:r>
            <a:endParaRPr lang="fr-FR" altLang="zh-CN" dirty="0" smtClean="0"/>
          </a:p>
          <a:p>
            <a:r>
              <a:rPr lang="fr-FR" altLang="zh-CN" dirty="0" smtClean="0"/>
              <a:t>Instant </a:t>
            </a:r>
            <a:r>
              <a:rPr lang="fr-FR" altLang="zh-CN" dirty="0"/>
              <a:t>instant=new Date().toInstant();</a:t>
            </a:r>
          </a:p>
          <a:p>
            <a:endParaRPr lang="fr-FR" altLang="zh-CN" dirty="0"/>
          </a:p>
          <a:p>
            <a:r>
              <a:rPr lang="fr-FR" altLang="zh-CN" dirty="0" smtClean="0"/>
              <a:t>Date </a:t>
            </a:r>
            <a:r>
              <a:rPr lang="fr-FR" altLang="zh-CN" dirty="0"/>
              <a:t>date=Date.from(instant);</a:t>
            </a:r>
            <a:endParaRPr lang="zh-CN" altLang="en-US" dirty="0"/>
          </a:p>
        </p:txBody>
      </p:sp>
      <p:pic>
        <p:nvPicPr>
          <p:cNvPr id="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528" y="548680"/>
            <a:ext cx="8157868" cy="396061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745633391"/>
      </p:ext>
    </p:extLst>
  </p:cSld>
  <p:clrMapOvr>
    <a:masterClrMapping/>
  </p:clrMapOvr>
  <mc:AlternateContent xmlns:mc="http://schemas.openxmlformats.org/markup-compatibility/2006">
    <mc:Choice xmlns="" xmlns:p14="http://schemas.microsoft.com/office/powerpoint/2010/main" Requires="p14">
      <p:transition spd="slow" p14:dur="2000" advTm="60000"/>
    </mc:Choice>
    <mc:Fallback>
      <p:transition spd="slow" advTm="60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err="1" smtClean="0">
                <a:solidFill>
                  <a:schemeClr val="tx1"/>
                </a:solidFill>
              </a:rPr>
              <a:t>日期和时间</a:t>
            </a:r>
            <a:r>
              <a:rPr lang="en-US" altLang="zh-CN" b="1" dirty="0" smtClean="0">
                <a:solidFill>
                  <a:schemeClr val="tx1"/>
                </a:solidFill>
              </a:rPr>
              <a:t> </a:t>
            </a:r>
            <a:r>
              <a:rPr lang="en-US" altLang="zh-CN" b="1" dirty="0">
                <a:solidFill>
                  <a:schemeClr val="tx1"/>
                </a:solidFill>
              </a:rPr>
              <a:t>API</a:t>
            </a:r>
            <a:endParaRPr lang="zh-CN" altLang="en-US" b="1" dirty="0">
              <a:solidFill>
                <a:schemeClr val="tx1"/>
              </a:solidFill>
            </a:endParaRPr>
          </a:p>
        </p:txBody>
      </p:sp>
      <p:sp>
        <p:nvSpPr>
          <p:cNvPr id="3" name="内容占位符 2"/>
          <p:cNvSpPr>
            <a:spLocks noGrp="1"/>
          </p:cNvSpPr>
          <p:nvPr>
            <p:ph idx="1"/>
          </p:nvPr>
        </p:nvSpPr>
        <p:spPr>
          <a:xfrm>
            <a:off x="457200" y="1600200"/>
            <a:ext cx="7615262" cy="4525963"/>
          </a:xfrm>
        </p:spPr>
        <p:txBody>
          <a:bodyPr>
            <a:normAutofit/>
          </a:bodyPr>
          <a:lstStyle/>
          <a:p>
            <a:r>
              <a:rPr lang="en-US" b="1" dirty="0" smtClean="0"/>
              <a:t>Clock</a:t>
            </a:r>
            <a:r>
              <a:rPr lang="zh-CN" altLang="en-US" dirty="0" smtClean="0"/>
              <a:t>类使用时区来返回当前的纳秒时间和日期。</a:t>
            </a:r>
            <a:endParaRPr lang="en-US" altLang="zh-CN" dirty="0" smtClean="0"/>
          </a:p>
          <a:p>
            <a:r>
              <a:rPr lang="en-US" b="1" dirty="0" smtClean="0"/>
              <a:t>Clock</a:t>
            </a:r>
            <a:r>
              <a:rPr lang="zh-CN" altLang="en-US" dirty="0" smtClean="0"/>
              <a:t>可以替代</a:t>
            </a:r>
            <a:r>
              <a:rPr lang="en-US" b="1" dirty="0" err="1" smtClean="0"/>
              <a:t>System.currentTimeMillis</a:t>
            </a:r>
            <a:r>
              <a:rPr lang="en-US" b="1" dirty="0" smtClean="0"/>
              <a:t>()</a:t>
            </a:r>
            <a:r>
              <a:rPr lang="zh-CN" altLang="en-US" dirty="0" smtClean="0"/>
              <a:t>和</a:t>
            </a:r>
            <a:r>
              <a:rPr lang="en-US" b="1" dirty="0" err="1" smtClean="0"/>
              <a:t>TimeZone.getDefault</a:t>
            </a:r>
            <a:r>
              <a:rPr lang="en-US" b="1" dirty="0" smtClean="0"/>
              <a:t>()</a:t>
            </a:r>
            <a:r>
              <a:rPr lang="en-US" dirty="0" smtClean="0"/>
              <a:t>。</a:t>
            </a:r>
          </a:p>
          <a:p>
            <a:endParaRPr lang="en-US" altLang="zh-CN" dirty="0"/>
          </a:p>
          <a:p>
            <a:endParaRPr lang="zh-CN" altLang="en-US" dirty="0"/>
          </a:p>
        </p:txBody>
      </p:sp>
      <p:pic>
        <p:nvPicPr>
          <p:cNvPr id="7170" name="Picture 2"/>
          <p:cNvPicPr>
            <a:picLocks noChangeAspect="1" noChangeArrowheads="1"/>
          </p:cNvPicPr>
          <p:nvPr/>
        </p:nvPicPr>
        <p:blipFill>
          <a:blip r:embed="rId4" cstate="print"/>
          <a:srcRect/>
          <a:stretch>
            <a:fillRect/>
          </a:stretch>
        </p:blipFill>
        <p:spPr bwMode="auto">
          <a:xfrm>
            <a:off x="714348" y="2786058"/>
            <a:ext cx="4894287" cy="3369597"/>
          </a:xfrm>
          <a:prstGeom prst="rect">
            <a:avLst/>
          </a:prstGeom>
          <a:noFill/>
          <a:ln w="9525">
            <a:noFill/>
            <a:miter lim="800000"/>
            <a:headEnd/>
            <a:tailEnd/>
          </a:ln>
          <a:effectLst/>
        </p:spPr>
      </p:pic>
    </p:spTree>
    <p:custDataLst>
      <p:tags r:id="rId1"/>
    </p:custDataLst>
    <p:extLst>
      <p:ext uri="{BB962C8B-B14F-4D97-AF65-F5344CB8AC3E}">
        <p14:creationId xmlns="" xmlns:p14="http://schemas.microsoft.com/office/powerpoint/2010/main" val="536655806"/>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err="1" smtClean="0">
                <a:solidFill>
                  <a:schemeClr val="tx1"/>
                </a:solidFill>
              </a:rPr>
              <a:t>日期和时间</a:t>
            </a:r>
            <a:r>
              <a:rPr lang="en-US" altLang="zh-CN" b="1" dirty="0" smtClean="0">
                <a:solidFill>
                  <a:schemeClr val="tx1"/>
                </a:solidFill>
              </a:rPr>
              <a:t> </a:t>
            </a:r>
            <a:r>
              <a:rPr lang="en-US" altLang="zh-CN" b="1" dirty="0">
                <a:solidFill>
                  <a:schemeClr val="tx1"/>
                </a:solidFill>
              </a:rPr>
              <a:t>API</a:t>
            </a:r>
            <a:endParaRPr lang="zh-CN" altLang="en-US" b="1" dirty="0">
              <a:solidFill>
                <a:schemeClr val="tx1"/>
              </a:solidFill>
            </a:endParaRPr>
          </a:p>
        </p:txBody>
      </p:sp>
      <p:sp>
        <p:nvSpPr>
          <p:cNvPr id="3" name="内容占位符 2"/>
          <p:cNvSpPr>
            <a:spLocks noGrp="1"/>
          </p:cNvSpPr>
          <p:nvPr>
            <p:ph idx="1"/>
          </p:nvPr>
        </p:nvSpPr>
        <p:spPr>
          <a:xfrm>
            <a:off x="457200" y="1600201"/>
            <a:ext cx="8115328" cy="1614486"/>
          </a:xfrm>
        </p:spPr>
        <p:txBody>
          <a:bodyPr>
            <a:normAutofit/>
          </a:bodyPr>
          <a:lstStyle/>
          <a:p>
            <a:r>
              <a:rPr lang="en-US" b="1" dirty="0" err="1" smtClean="0"/>
              <a:t>LocalDate</a:t>
            </a:r>
            <a:r>
              <a:rPr lang="zh-CN" altLang="en-US" dirty="0" smtClean="0"/>
              <a:t>和</a:t>
            </a:r>
            <a:r>
              <a:rPr lang="en-US" b="1" dirty="0" err="1" smtClean="0"/>
              <a:t>LocalTime</a:t>
            </a:r>
            <a:r>
              <a:rPr lang="zh-CN" altLang="en-US" dirty="0" smtClean="0"/>
              <a:t>类</a:t>
            </a:r>
            <a:endParaRPr lang="en-US" altLang="zh-CN" dirty="0" smtClean="0"/>
          </a:p>
          <a:p>
            <a:pPr lvl="1"/>
            <a:r>
              <a:rPr lang="en-US" b="1" dirty="0" err="1" smtClean="0"/>
              <a:t>LocalDate</a:t>
            </a:r>
            <a:r>
              <a:rPr lang="zh-CN" altLang="en-US" dirty="0" smtClean="0"/>
              <a:t>仅仅包含</a:t>
            </a:r>
            <a:r>
              <a:rPr lang="en-US" dirty="0" smtClean="0"/>
              <a:t>ISO-8601</a:t>
            </a:r>
            <a:r>
              <a:rPr lang="zh-CN" altLang="en-US" dirty="0" smtClean="0"/>
              <a:t>日历系统中的日期部分</a:t>
            </a:r>
            <a:endParaRPr lang="en-US" altLang="zh-CN" dirty="0" smtClean="0"/>
          </a:p>
          <a:p>
            <a:pPr lvl="1"/>
            <a:r>
              <a:rPr lang="en-US" b="1" dirty="0" err="1" smtClean="0"/>
              <a:t>LocalTime</a:t>
            </a:r>
            <a:r>
              <a:rPr lang="zh-CN" altLang="en-US" dirty="0" smtClean="0"/>
              <a:t>仅仅包含该日历系统中的时间部分</a:t>
            </a:r>
            <a:endParaRPr lang="en-US" altLang="zh-CN" dirty="0" smtClean="0"/>
          </a:p>
          <a:p>
            <a:pPr lvl="1"/>
            <a:r>
              <a:rPr lang="zh-CN" altLang="en-US" dirty="0" smtClean="0"/>
              <a:t>这两个类的对象都可以使用</a:t>
            </a:r>
            <a:r>
              <a:rPr lang="en-US" dirty="0" smtClean="0"/>
              <a:t>Clock</a:t>
            </a:r>
            <a:r>
              <a:rPr lang="zh-CN" altLang="en-US" dirty="0" smtClean="0"/>
              <a:t>对象构建得到</a:t>
            </a:r>
          </a:p>
          <a:p>
            <a:endParaRPr lang="en-US" altLang="zh-CN" dirty="0"/>
          </a:p>
          <a:p>
            <a:endParaRPr lang="zh-CN" altLang="en-US" dirty="0"/>
          </a:p>
        </p:txBody>
      </p:sp>
    </p:spTree>
    <p:custDataLst>
      <p:tags r:id="rId1"/>
    </p:custDataLst>
    <p:extLst>
      <p:ext uri="{BB962C8B-B14F-4D97-AF65-F5344CB8AC3E}">
        <p14:creationId xmlns="" xmlns:p14="http://schemas.microsoft.com/office/powerpoint/2010/main" val="536655806"/>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err="1" smtClean="0">
                <a:solidFill>
                  <a:schemeClr val="tx1"/>
                </a:solidFill>
              </a:rPr>
              <a:t>日期和时间</a:t>
            </a:r>
            <a:r>
              <a:rPr lang="en-US" altLang="zh-CN" b="1" dirty="0" smtClean="0">
                <a:solidFill>
                  <a:schemeClr val="tx1"/>
                </a:solidFill>
              </a:rPr>
              <a:t> </a:t>
            </a:r>
            <a:r>
              <a:rPr lang="en-US" altLang="zh-CN" b="1" dirty="0">
                <a:solidFill>
                  <a:schemeClr val="tx1"/>
                </a:solidFill>
              </a:rPr>
              <a:t>API</a:t>
            </a:r>
            <a:endParaRPr lang="zh-CN" altLang="en-US" b="1" dirty="0">
              <a:solidFill>
                <a:schemeClr val="tx1"/>
              </a:solidFill>
            </a:endParaRPr>
          </a:p>
        </p:txBody>
      </p:sp>
      <p:pic>
        <p:nvPicPr>
          <p:cNvPr id="9219" name="Picture 3"/>
          <p:cNvPicPr>
            <a:picLocks noChangeAspect="1" noChangeArrowheads="1"/>
          </p:cNvPicPr>
          <p:nvPr/>
        </p:nvPicPr>
        <p:blipFill>
          <a:blip r:embed="rId4" cstate="print"/>
          <a:srcRect/>
          <a:stretch>
            <a:fillRect/>
          </a:stretch>
        </p:blipFill>
        <p:spPr bwMode="auto">
          <a:xfrm>
            <a:off x="714348" y="1785926"/>
            <a:ext cx="5169571" cy="3643338"/>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cstate="print"/>
          <a:srcRect/>
          <a:stretch>
            <a:fillRect/>
          </a:stretch>
        </p:blipFill>
        <p:spPr bwMode="auto">
          <a:xfrm>
            <a:off x="5857884" y="3214686"/>
            <a:ext cx="2857514" cy="2218980"/>
          </a:xfrm>
          <a:prstGeom prst="rect">
            <a:avLst/>
          </a:prstGeom>
          <a:noFill/>
          <a:ln w="9525">
            <a:noFill/>
            <a:miter lim="800000"/>
            <a:headEnd/>
            <a:tailEnd/>
          </a:ln>
          <a:effectLst/>
        </p:spPr>
      </p:pic>
    </p:spTree>
    <p:custDataLst>
      <p:tags r:id="rId1"/>
    </p:custDataLst>
    <p:extLst>
      <p:ext uri="{BB962C8B-B14F-4D97-AF65-F5344CB8AC3E}">
        <p14:creationId xmlns="" xmlns:p14="http://schemas.microsoft.com/office/powerpoint/2010/main" val="536655806"/>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Nashorn</a:t>
            </a:r>
            <a:r>
              <a:rPr lang="en-US" dirty="0" smtClean="0"/>
              <a:t> JavaScript</a:t>
            </a:r>
            <a:r>
              <a:rPr lang="zh-CN" altLang="en-US" dirty="0" smtClean="0"/>
              <a:t>引擎</a:t>
            </a:r>
            <a:endParaRPr lang="zh-CN" altLang="en-US" dirty="0"/>
          </a:p>
        </p:txBody>
      </p:sp>
      <p:sp>
        <p:nvSpPr>
          <p:cNvPr id="3" name="内容占位符 2"/>
          <p:cNvSpPr>
            <a:spLocks noGrp="1"/>
          </p:cNvSpPr>
          <p:nvPr>
            <p:ph idx="1"/>
          </p:nvPr>
        </p:nvSpPr>
        <p:spPr/>
        <p:txBody>
          <a:bodyPr/>
          <a:lstStyle/>
          <a:p>
            <a:r>
              <a:rPr lang="zh-CN" altLang="en-US" dirty="0"/>
              <a:t>高性能的</a:t>
            </a:r>
            <a:r>
              <a:rPr lang="zh-CN" altLang="en-US" dirty="0" smtClean="0"/>
              <a:t>轻型</a:t>
            </a:r>
            <a:r>
              <a:rPr lang="en-US" altLang="zh-CN" dirty="0" smtClean="0"/>
              <a:t>JavaScript</a:t>
            </a:r>
            <a:r>
              <a:rPr lang="zh-CN" altLang="en-US" dirty="0" smtClean="0"/>
              <a:t>引擎</a:t>
            </a:r>
            <a:endParaRPr lang="zh-CN" altLang="en-US" dirty="0"/>
          </a:p>
          <a:p>
            <a:pPr lvl="1"/>
            <a:r>
              <a:rPr lang="zh-CN" altLang="en-US" dirty="0"/>
              <a:t>集成到 </a:t>
            </a:r>
            <a:r>
              <a:rPr lang="en-US" altLang="zh-CN" dirty="0"/>
              <a:t>JRE</a:t>
            </a:r>
          </a:p>
          <a:p>
            <a:r>
              <a:rPr lang="zh-CN" altLang="en-US" dirty="0"/>
              <a:t>使用</a:t>
            </a:r>
            <a:r>
              <a:rPr lang="zh-CN" altLang="en-US" dirty="0" smtClean="0"/>
              <a:t>现有</a:t>
            </a:r>
            <a:r>
              <a:rPr lang="en-US" altLang="zh-CN" dirty="0" err="1" smtClean="0"/>
              <a:t>javax.script</a:t>
            </a:r>
            <a:r>
              <a:rPr lang="en-US" altLang="zh-CN" dirty="0" smtClean="0"/>
              <a:t> </a:t>
            </a:r>
            <a:r>
              <a:rPr lang="en-US" altLang="zh-CN" dirty="0"/>
              <a:t>API</a:t>
            </a:r>
          </a:p>
          <a:p>
            <a:r>
              <a:rPr lang="zh-CN" altLang="en-US" dirty="0" smtClean="0"/>
              <a:t>符合</a:t>
            </a:r>
            <a:r>
              <a:rPr lang="en-US" altLang="zh-CN" dirty="0" smtClean="0"/>
              <a:t>ECMAScript-262 5.1</a:t>
            </a:r>
            <a:r>
              <a:rPr lang="zh-CN" altLang="en-US" dirty="0" smtClean="0"/>
              <a:t>版</a:t>
            </a:r>
            <a:r>
              <a:rPr lang="zh-CN" altLang="en-US" dirty="0"/>
              <a:t>语言规范</a:t>
            </a:r>
          </a:p>
          <a:p>
            <a:r>
              <a:rPr lang="en-US" dirty="0" err="1" smtClean="0"/>
              <a:t>Nashorn</a:t>
            </a:r>
            <a:r>
              <a:rPr lang="zh-CN" altLang="en-US" dirty="0" smtClean="0"/>
              <a:t>允许在</a:t>
            </a:r>
            <a:r>
              <a:rPr lang="en-US" dirty="0" smtClean="0"/>
              <a:t>JVM</a:t>
            </a:r>
            <a:r>
              <a:rPr lang="zh-CN" altLang="en-US" dirty="0" smtClean="0"/>
              <a:t>上开发运行</a:t>
            </a:r>
            <a:r>
              <a:rPr lang="en-US" dirty="0" smtClean="0"/>
              <a:t>JavaScript</a:t>
            </a:r>
            <a:r>
              <a:rPr lang="zh-CN" altLang="en-US" dirty="0" smtClean="0"/>
              <a:t>应用，允许</a:t>
            </a:r>
            <a:r>
              <a:rPr lang="en-US" dirty="0" smtClean="0"/>
              <a:t>Java</a:t>
            </a:r>
            <a:r>
              <a:rPr lang="zh-CN" altLang="en-US" dirty="0" smtClean="0"/>
              <a:t>与</a:t>
            </a:r>
            <a:r>
              <a:rPr lang="en-US" dirty="0" smtClean="0"/>
              <a:t>JavaScript</a:t>
            </a:r>
            <a:r>
              <a:rPr lang="zh-CN" altLang="en-US" dirty="0" smtClean="0"/>
              <a:t>相互调用</a:t>
            </a:r>
            <a:endParaRPr lang="en-US" altLang="zh-CN" dirty="0" smtClean="0"/>
          </a:p>
          <a:p>
            <a:r>
              <a:rPr lang="zh-CN" altLang="en-US" dirty="0" smtClean="0"/>
              <a:t>新命令行工具 </a:t>
            </a:r>
            <a:r>
              <a:rPr lang="en-US" altLang="zh-CN" dirty="0" err="1" smtClean="0"/>
              <a:t>jjs</a:t>
            </a:r>
            <a:r>
              <a:rPr lang="en-US" altLang="zh-CN" dirty="0" smtClean="0"/>
              <a:t> </a:t>
            </a:r>
            <a:r>
              <a:rPr lang="zh-CN" altLang="en-US" dirty="0" smtClean="0"/>
              <a:t>可运行 </a:t>
            </a:r>
            <a:r>
              <a:rPr lang="en-US" altLang="zh-CN" dirty="0" smtClean="0"/>
              <a:t>JavaScript</a:t>
            </a:r>
          </a:p>
          <a:p>
            <a:endParaRPr lang="zh-CN" altLang="en-US" dirty="0" smtClean="0"/>
          </a:p>
          <a:p>
            <a:endParaRPr lang="en-US" altLang="zh-CN" dirty="0"/>
          </a:p>
        </p:txBody>
      </p:sp>
    </p:spTree>
    <p:custDataLst>
      <p:tags r:id="rId1"/>
    </p:custDataLst>
    <p:extLst>
      <p:ext uri="{BB962C8B-B14F-4D97-AF65-F5344CB8AC3E}">
        <p14:creationId xmlns="" xmlns:p14="http://schemas.microsoft.com/office/powerpoint/2010/main" val="800236639"/>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1143000"/>
          </a:xfrm>
        </p:spPr>
        <p:txBody>
          <a:bodyPr/>
          <a:lstStyle/>
          <a:p>
            <a:r>
              <a:rPr lang="en-US" dirty="0" err="1" smtClean="0"/>
              <a:t>Nashorn</a:t>
            </a:r>
            <a:r>
              <a:rPr lang="en-US" dirty="0" smtClean="0"/>
              <a:t> JavaScript</a:t>
            </a:r>
            <a:r>
              <a:rPr lang="zh-CN" altLang="en-US" dirty="0" smtClean="0"/>
              <a:t>引擎</a:t>
            </a:r>
            <a:endParaRPr lang="zh-CN" altLang="en-US" dirty="0"/>
          </a:p>
        </p:txBody>
      </p:sp>
      <p:pic>
        <p:nvPicPr>
          <p:cNvPr id="10242" name="Picture 2"/>
          <p:cNvPicPr>
            <a:picLocks noChangeAspect="1" noChangeArrowheads="1"/>
          </p:cNvPicPr>
          <p:nvPr/>
        </p:nvPicPr>
        <p:blipFill>
          <a:blip r:embed="rId4" cstate="print"/>
          <a:srcRect/>
          <a:stretch>
            <a:fillRect/>
          </a:stretch>
        </p:blipFill>
        <p:spPr bwMode="auto">
          <a:xfrm>
            <a:off x="428596" y="1714488"/>
            <a:ext cx="8312798" cy="2984514"/>
          </a:xfrm>
          <a:prstGeom prst="rect">
            <a:avLst/>
          </a:prstGeom>
          <a:noFill/>
          <a:ln w="9525">
            <a:noFill/>
            <a:miter lim="800000"/>
            <a:headEnd/>
            <a:tailEnd/>
          </a:ln>
          <a:effectLst/>
        </p:spPr>
      </p:pic>
    </p:spTree>
    <p:custDataLst>
      <p:tags r:id="rId1"/>
    </p:custDataLst>
    <p:extLst>
      <p:ext uri="{BB962C8B-B14F-4D97-AF65-F5344CB8AC3E}">
        <p14:creationId xmlns="" xmlns:p14="http://schemas.microsoft.com/office/powerpoint/2010/main" val="951440195"/>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Base64</a:t>
            </a:r>
            <a:endParaRPr lang="zh-CN" altLang="en-US" dirty="0"/>
          </a:p>
        </p:txBody>
      </p:sp>
      <p:sp>
        <p:nvSpPr>
          <p:cNvPr id="3" name="内容占位符 2"/>
          <p:cNvSpPr>
            <a:spLocks noGrp="1"/>
          </p:cNvSpPr>
          <p:nvPr>
            <p:ph idx="1"/>
          </p:nvPr>
        </p:nvSpPr>
        <p:spPr/>
        <p:txBody>
          <a:bodyPr>
            <a:normAutofit/>
          </a:bodyPr>
          <a:lstStyle/>
          <a:p>
            <a:r>
              <a:rPr lang="zh-CN" altLang="en-US" dirty="0" smtClean="0"/>
              <a:t>对</a:t>
            </a:r>
            <a:r>
              <a:rPr lang="en-US" altLang="zh-CN" dirty="0" smtClean="0"/>
              <a:t>Base64</a:t>
            </a:r>
            <a:r>
              <a:rPr lang="zh-CN" altLang="en-US" dirty="0" smtClean="0"/>
              <a:t>编码的支持已经被加入到</a:t>
            </a:r>
            <a:r>
              <a:rPr lang="en-US" altLang="zh-CN" dirty="0" smtClean="0"/>
              <a:t>Java 8</a:t>
            </a:r>
            <a:r>
              <a:rPr lang="zh-CN" altLang="en-US" dirty="0" smtClean="0"/>
              <a:t>官方库中，这样不需要使用第三方库就可以进行</a:t>
            </a:r>
            <a:r>
              <a:rPr lang="en-US" altLang="zh-CN" dirty="0" smtClean="0"/>
              <a:t>Base64</a:t>
            </a:r>
            <a:r>
              <a:rPr lang="zh-CN" altLang="en-US" dirty="0" smtClean="0"/>
              <a:t>编码</a:t>
            </a:r>
            <a:endParaRPr lang="en-US" altLang="zh-CN" dirty="0" smtClean="0"/>
          </a:p>
          <a:p>
            <a:pPr lvl="1"/>
            <a:r>
              <a:rPr lang="en-US" altLang="zh-CN" dirty="0" smtClean="0"/>
              <a:t>Java </a:t>
            </a:r>
            <a:r>
              <a:rPr lang="en-US" altLang="zh-CN" dirty="0"/>
              <a:t>8</a:t>
            </a:r>
            <a:r>
              <a:rPr lang="zh-CN" altLang="en-US" dirty="0"/>
              <a:t>在</a:t>
            </a:r>
            <a:r>
              <a:rPr lang="en-US" altLang="zh-CN" dirty="0" smtClean="0"/>
              <a:t>java.util.Base64</a:t>
            </a:r>
          </a:p>
          <a:p>
            <a:endParaRPr lang="zh-CN" altLang="en-US" dirty="0"/>
          </a:p>
        </p:txBody>
      </p:sp>
      <p:sp>
        <p:nvSpPr>
          <p:cNvPr id="4" name="内容占位符 2"/>
          <p:cNvSpPr txBox="1">
            <a:spLocks/>
          </p:cNvSpPr>
          <p:nvPr/>
        </p:nvSpPr>
        <p:spPr>
          <a:xfrm>
            <a:off x="500034" y="2857496"/>
            <a:ext cx="8229600" cy="1475600"/>
          </a:xfrm>
          <a:prstGeom prst="rect">
            <a:avLst/>
          </a:prstGeom>
        </p:spPr>
        <p:txBody>
          <a:bodyPr>
            <a:normAutofit/>
          </a:bodyPr>
          <a:lstStyle/>
          <a:p>
            <a:pPr marL="0" marR="0" lvl="0" indent="-342900" algn="l" defTabSz="914400" rtl="0" eaLnBrk="0" fontAlgn="base" latinLnBrk="0" hangingPunct="0">
              <a:lnSpc>
                <a:spcPct val="100000"/>
              </a:lnSpc>
              <a:spcBef>
                <a:spcPct val="0"/>
              </a:spcBef>
              <a:spcAft>
                <a:spcPct val="0"/>
              </a:spcAft>
              <a:buClr>
                <a:srgbClr val="777777"/>
              </a:buClr>
              <a:buSzPct val="85000"/>
              <a:buFontTx/>
              <a:buChar char="•"/>
              <a:tabLst/>
              <a:defRPr/>
            </a:pPr>
            <a:r>
              <a:rPr kumimoji="0" lang="en-US" altLang="zh-CN" sz="2200" b="0" i="0" u="none" strike="noStrike" kern="0" cap="none" spc="0" normalizeH="0" baseline="0" noProof="0" dirty="0" smtClean="0">
                <a:ln>
                  <a:noFill/>
                </a:ln>
                <a:solidFill>
                  <a:schemeClr val="tx1"/>
                </a:solidFill>
                <a:effectLst/>
                <a:uLnTx/>
                <a:uFillTx/>
                <a:latin typeface="+mn-ea"/>
                <a:ea typeface="+mn-ea"/>
                <a:cs typeface="+mn-cs"/>
              </a:rPr>
              <a:t>// </a:t>
            </a:r>
            <a:r>
              <a:rPr kumimoji="0" lang="zh-CN" altLang="en-US" sz="2200" b="0" i="0" u="none" strike="noStrike" kern="0" cap="none" spc="0" normalizeH="0" baseline="0" noProof="0" dirty="0" smtClean="0">
                <a:ln>
                  <a:noFill/>
                </a:ln>
                <a:solidFill>
                  <a:schemeClr val="tx1"/>
                </a:solidFill>
                <a:effectLst/>
                <a:uLnTx/>
                <a:uFillTx/>
                <a:latin typeface="+mn-ea"/>
                <a:ea typeface="+mn-ea"/>
                <a:cs typeface="+mn-cs"/>
              </a:rPr>
              <a:t>编码    </a:t>
            </a:r>
            <a:r>
              <a:rPr kumimoji="0" lang="en-US" altLang="zh-CN" sz="2200" b="0" i="0" u="none" strike="noStrike" kern="0" cap="none" spc="0" normalizeH="0" baseline="0" noProof="0" dirty="0" smtClean="0">
                <a:ln>
                  <a:noFill/>
                </a:ln>
                <a:solidFill>
                  <a:schemeClr val="tx1"/>
                </a:solidFill>
                <a:effectLst/>
                <a:uLnTx/>
                <a:uFillTx/>
                <a:latin typeface="+mn-ea"/>
                <a:ea typeface="+mn-ea"/>
                <a:cs typeface="+mn-cs"/>
              </a:rPr>
              <a:t>String asB64 = Base64.getEncoder().encodeToString("some string".getBytes("utf-8")); </a:t>
            </a:r>
          </a:p>
          <a:p>
            <a:pPr marL="0" marR="0" lvl="0" indent="0" algn="l" defTabSz="914400" rtl="0" eaLnBrk="0" fontAlgn="base" latinLnBrk="0" hangingPunct="0">
              <a:lnSpc>
                <a:spcPct val="100000"/>
              </a:lnSpc>
              <a:spcBef>
                <a:spcPct val="0"/>
              </a:spcBef>
              <a:spcAft>
                <a:spcPct val="0"/>
              </a:spcAft>
              <a:buClr>
                <a:srgbClr val="777777"/>
              </a:buClr>
              <a:buSzPct val="85000"/>
              <a:buFontTx/>
              <a:buNone/>
              <a:tabLst/>
              <a:defRPr/>
            </a:pPr>
            <a:r>
              <a:rPr kumimoji="0" lang="en-US" altLang="zh-CN" sz="2200" b="0" i="0" u="none" strike="noStrike" kern="0" cap="none" spc="0" normalizeH="0" baseline="0" noProof="0" dirty="0" smtClean="0">
                <a:ln>
                  <a:noFill/>
                </a:ln>
                <a:solidFill>
                  <a:schemeClr val="tx1"/>
                </a:solidFill>
                <a:effectLst/>
                <a:uLnTx/>
                <a:uFillTx/>
                <a:latin typeface="+mn-ea"/>
                <a:ea typeface="+mn-ea"/>
                <a:cs typeface="+mn-cs"/>
              </a:rPr>
              <a:t>    </a:t>
            </a:r>
            <a:r>
              <a:rPr kumimoji="0" lang="zh-CN" altLang="en-US" sz="2200" b="0" i="0" u="none" strike="noStrike" kern="0" cap="none" spc="0" normalizeH="0" baseline="0" noProof="0" dirty="0" smtClean="0">
                <a:ln>
                  <a:noFill/>
                </a:ln>
                <a:solidFill>
                  <a:schemeClr val="tx1"/>
                </a:solidFill>
                <a:effectLst/>
                <a:uLnTx/>
                <a:uFillTx/>
                <a:latin typeface="+mn-ea"/>
                <a:ea typeface="+mn-ea"/>
                <a:cs typeface="+mn-cs"/>
              </a:rPr>
              <a:t>输出为</a:t>
            </a:r>
            <a:r>
              <a:rPr kumimoji="0" lang="en-US" altLang="zh-CN" sz="2200" b="0" i="0" u="none" strike="noStrike" kern="0" cap="none" spc="0" normalizeH="0" baseline="0" noProof="0" dirty="0" smtClean="0">
                <a:ln>
                  <a:noFill/>
                </a:ln>
                <a:solidFill>
                  <a:schemeClr val="tx1"/>
                </a:solidFill>
                <a:effectLst/>
                <a:uLnTx/>
                <a:uFillTx/>
                <a:latin typeface="+mn-ea"/>
                <a:ea typeface="+mn-ea"/>
                <a:cs typeface="+mn-cs"/>
              </a:rPr>
              <a:t>: c29tZSBzdHJpbmc= </a:t>
            </a:r>
            <a:endParaRPr kumimoji="0" lang="zh-CN" altLang="en-US" sz="2200" b="0" i="0" u="none" strike="noStrike" kern="0" cap="none" spc="0" normalizeH="0" baseline="0" noProof="0" dirty="0">
              <a:ln>
                <a:noFill/>
              </a:ln>
              <a:solidFill>
                <a:schemeClr val="tx1"/>
              </a:solidFill>
              <a:effectLst/>
              <a:uLnTx/>
              <a:uFillTx/>
              <a:latin typeface="+mn-ea"/>
              <a:ea typeface="+mn-ea"/>
              <a:cs typeface="+mn-cs"/>
            </a:endParaRPr>
          </a:p>
        </p:txBody>
      </p:sp>
      <p:sp>
        <p:nvSpPr>
          <p:cNvPr id="5" name="矩形 4"/>
          <p:cNvSpPr/>
          <p:nvPr/>
        </p:nvSpPr>
        <p:spPr>
          <a:xfrm>
            <a:off x="500034" y="4500570"/>
            <a:ext cx="8501122" cy="1446550"/>
          </a:xfrm>
          <a:prstGeom prst="rect">
            <a:avLst/>
          </a:prstGeom>
        </p:spPr>
        <p:txBody>
          <a:bodyPr wrap="square">
            <a:spAutoFit/>
          </a:bodyPr>
          <a:lstStyle/>
          <a:p>
            <a:pPr>
              <a:buFont typeface="Arial" pitchFamily="34" charset="0"/>
              <a:buChar char="•"/>
            </a:pPr>
            <a:r>
              <a:rPr lang="en-US" altLang="zh-CN" sz="2200" dirty="0" smtClean="0"/>
              <a:t>   //</a:t>
            </a:r>
            <a:r>
              <a:rPr lang="en-US" altLang="zh-CN" sz="2200" dirty="0"/>
              <a:t> </a:t>
            </a:r>
            <a:r>
              <a:rPr lang="zh-CN" altLang="en-US" sz="2200" dirty="0"/>
              <a:t>解码 </a:t>
            </a:r>
            <a:r>
              <a:rPr lang="en-US" altLang="zh-CN" sz="2200" dirty="0"/>
              <a:t>byte[] asBytes = Base64.getDecoder().decode("c29tZSBzdHJpbmc="); </a:t>
            </a:r>
            <a:endParaRPr lang="en-US" altLang="zh-CN" sz="2200" dirty="0" smtClean="0"/>
          </a:p>
          <a:p>
            <a:endParaRPr lang="en-US" altLang="zh-CN" sz="2200" dirty="0"/>
          </a:p>
          <a:p>
            <a:r>
              <a:rPr lang="zh-CN" altLang="en-US" sz="2200" dirty="0" smtClean="0"/>
              <a:t>输出</a:t>
            </a:r>
            <a:r>
              <a:rPr lang="zh-CN" altLang="en-US" sz="2200" dirty="0"/>
              <a:t>为</a:t>
            </a:r>
            <a:r>
              <a:rPr lang="en-US" altLang="zh-CN" sz="2200" dirty="0"/>
              <a:t>: some string</a:t>
            </a:r>
          </a:p>
        </p:txBody>
      </p:sp>
    </p:spTree>
    <p:custDataLst>
      <p:tags r:id="rId1"/>
    </p:custDataLst>
    <p:extLst>
      <p:ext uri="{BB962C8B-B14F-4D97-AF65-F5344CB8AC3E}">
        <p14:creationId xmlns="" xmlns:p14="http://schemas.microsoft.com/office/powerpoint/2010/main" val="2190636378"/>
      </p:ext>
    </p:extLst>
  </p:cSld>
  <p:clrMapOvr>
    <a:masterClrMapping/>
  </p:clrMapOvr>
  <mc:AlternateContent xmlns:mc="http://schemas.openxmlformats.org/markup-compatibility/2006">
    <mc:Choice xmlns="" xmlns:p14="http://schemas.microsoft.com/office/powerpoint/2010/main" Requires="p14">
      <p:transition spd="slow" p14:dur="2000" advTm="60000"/>
    </mc:Choice>
    <mc:Fallback>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Lambda</a:t>
            </a:r>
            <a:r>
              <a:rPr lang="zh-CN" altLang="en-US" dirty="0" smtClean="0"/>
              <a:t>表达式和函数式接口</a:t>
            </a:r>
            <a:endParaRPr lang="zh-CN" altLang="en-US" dirty="0"/>
          </a:p>
        </p:txBody>
      </p:sp>
      <p:sp>
        <p:nvSpPr>
          <p:cNvPr id="3" name="内容占位符 2"/>
          <p:cNvSpPr>
            <a:spLocks noGrp="1"/>
          </p:cNvSpPr>
          <p:nvPr>
            <p:ph idx="1"/>
          </p:nvPr>
        </p:nvSpPr>
        <p:spPr/>
        <p:txBody>
          <a:bodyPr/>
          <a:lstStyle/>
          <a:p>
            <a:r>
              <a:rPr lang="en-US" dirty="0" smtClean="0"/>
              <a:t>Lambda</a:t>
            </a:r>
            <a:r>
              <a:rPr lang="zh-CN" altLang="en-US" dirty="0" smtClean="0"/>
              <a:t>表达式（也称为闭包）是</a:t>
            </a:r>
            <a:r>
              <a:rPr lang="en-US" dirty="0" smtClean="0"/>
              <a:t>Java 8</a:t>
            </a:r>
            <a:r>
              <a:rPr lang="zh-CN" altLang="en-US" dirty="0" smtClean="0"/>
              <a:t>中最大和最令人期待的语言改变。</a:t>
            </a:r>
            <a:endParaRPr lang="en-US" altLang="zh-CN" dirty="0" smtClean="0"/>
          </a:p>
          <a:p>
            <a:r>
              <a:rPr lang="en-US" dirty="0" smtClean="0"/>
              <a:t>Lambda</a:t>
            </a:r>
            <a:r>
              <a:rPr lang="zh-CN" altLang="en-US" dirty="0" smtClean="0"/>
              <a:t>表达式允许将函数当成参数传递给某个方法，或者把代码本身当作数据处理。</a:t>
            </a:r>
            <a:endParaRPr lang="en-US" altLang="zh-CN" dirty="0" smtClean="0"/>
          </a:p>
          <a:p>
            <a:r>
              <a:rPr lang="zh-CN" altLang="en-US" dirty="0" smtClean="0"/>
              <a:t>很多</a:t>
            </a:r>
            <a:r>
              <a:rPr lang="en-US" dirty="0" smtClean="0"/>
              <a:t>JVM</a:t>
            </a:r>
            <a:r>
              <a:rPr lang="zh-CN" altLang="en-US" dirty="0" smtClean="0"/>
              <a:t>平台上的语言（</a:t>
            </a:r>
            <a:r>
              <a:rPr lang="en-US" dirty="0" err="1" smtClean="0"/>
              <a:t>Groovy、Scala</a:t>
            </a:r>
            <a:r>
              <a:rPr lang="zh-CN" altLang="en-US" dirty="0" smtClean="0"/>
              <a:t>等）从诞生之日就支持</a:t>
            </a:r>
            <a:r>
              <a:rPr lang="en-US" dirty="0" smtClean="0"/>
              <a:t>Lambda</a:t>
            </a:r>
            <a:r>
              <a:rPr lang="zh-CN" altLang="en-US" dirty="0" smtClean="0"/>
              <a:t>表达式，但是</a:t>
            </a:r>
            <a:r>
              <a:rPr lang="en-US" dirty="0" smtClean="0"/>
              <a:t>Java</a:t>
            </a:r>
            <a:r>
              <a:rPr lang="zh-CN" altLang="en-US" dirty="0" smtClean="0"/>
              <a:t>开发者没有选择，只能使用匿名内部类代替</a:t>
            </a:r>
            <a:r>
              <a:rPr lang="en-US" dirty="0" smtClean="0"/>
              <a:t>Lambda</a:t>
            </a:r>
            <a:r>
              <a:rPr lang="zh-CN" altLang="en-US" dirty="0" smtClean="0"/>
              <a:t>表达式。</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并行数组</a:t>
            </a:r>
            <a:endParaRPr lang="zh-CN" altLang="en-US" dirty="0"/>
          </a:p>
        </p:txBody>
      </p:sp>
      <p:sp>
        <p:nvSpPr>
          <p:cNvPr id="3" name="内容占位符 2"/>
          <p:cNvSpPr>
            <a:spLocks noGrp="1"/>
          </p:cNvSpPr>
          <p:nvPr>
            <p:ph idx="1"/>
          </p:nvPr>
        </p:nvSpPr>
        <p:spPr/>
        <p:txBody>
          <a:bodyPr/>
          <a:lstStyle/>
          <a:p>
            <a:r>
              <a:rPr lang="en-US" altLang="zh-CN" dirty="0" err="1" smtClean="0"/>
              <a:t>Arrays.sort</a:t>
            </a:r>
            <a:r>
              <a:rPr lang="zh-CN" altLang="en-US" dirty="0" smtClean="0"/>
              <a:t>使用归并排序</a:t>
            </a:r>
            <a:endParaRPr lang="en-US" altLang="zh-CN" dirty="0"/>
          </a:p>
          <a:p>
            <a:r>
              <a:rPr lang="en-US" altLang="zh-CN" dirty="0" err="1" smtClean="0"/>
              <a:t>Array.parallelSort</a:t>
            </a:r>
            <a:r>
              <a:rPr lang="zh-CN" altLang="en-US" dirty="0" smtClean="0"/>
              <a:t>使用 </a:t>
            </a:r>
            <a:r>
              <a:rPr lang="en-US" altLang="zh-CN" dirty="0"/>
              <a:t>Fork / Join</a:t>
            </a:r>
            <a:r>
              <a:rPr lang="zh-CN" altLang="en-US" dirty="0" smtClean="0"/>
              <a:t>框架</a:t>
            </a:r>
            <a:endParaRPr lang="en-US" altLang="zh-CN" dirty="0" smtClean="0"/>
          </a:p>
          <a:p>
            <a:pPr lvl="1"/>
            <a:r>
              <a:rPr lang="zh-CN" altLang="en-US" dirty="0"/>
              <a:t>把数组分成</a:t>
            </a:r>
            <a:r>
              <a:rPr lang="en-US" altLang="zh-CN" dirty="0"/>
              <a:t>4</a:t>
            </a:r>
            <a:r>
              <a:rPr lang="zh-CN" altLang="en-US" dirty="0"/>
              <a:t>部分。 </a:t>
            </a:r>
          </a:p>
          <a:p>
            <a:pPr lvl="1"/>
            <a:r>
              <a:rPr lang="zh-CN" altLang="en-US" dirty="0"/>
              <a:t>第一个两部分进行排序</a:t>
            </a:r>
            <a:r>
              <a:rPr lang="en-US" altLang="zh-CN" dirty="0"/>
              <a:t>,</a:t>
            </a:r>
            <a:r>
              <a:rPr lang="zh-CN" altLang="en-US" dirty="0"/>
              <a:t>然后将它们合并排序。 </a:t>
            </a:r>
          </a:p>
          <a:p>
            <a:pPr lvl="1"/>
            <a:r>
              <a:rPr lang="zh-CN" altLang="en-US" dirty="0"/>
              <a:t>接下来的两部分进行排序</a:t>
            </a:r>
            <a:r>
              <a:rPr lang="en-US" altLang="zh-CN" dirty="0"/>
              <a:t>,</a:t>
            </a:r>
            <a:r>
              <a:rPr lang="zh-CN" altLang="en-US" dirty="0"/>
              <a:t>然后将它们合并排序。 </a:t>
            </a:r>
          </a:p>
          <a:p>
            <a:pPr lvl="1"/>
            <a:r>
              <a:rPr lang="zh-CN" altLang="en-US" dirty="0"/>
              <a:t>上面的步骤递归地重复</a:t>
            </a:r>
            <a:r>
              <a:rPr lang="en-US" altLang="zh-CN" dirty="0"/>
              <a:t>,</a:t>
            </a:r>
            <a:r>
              <a:rPr lang="zh-CN" altLang="en-US" dirty="0"/>
              <a:t>直到部分类的大小不小于上述阈值计算。</a:t>
            </a:r>
          </a:p>
          <a:p>
            <a:endParaRPr lang="zh-CN" altLang="en-US" dirty="0"/>
          </a:p>
        </p:txBody>
      </p:sp>
    </p:spTree>
    <p:custDataLst>
      <p:tags r:id="rId1"/>
    </p:custDataLst>
    <p:extLst>
      <p:ext uri="{BB962C8B-B14F-4D97-AF65-F5344CB8AC3E}">
        <p14:creationId xmlns="" xmlns:p14="http://schemas.microsoft.com/office/powerpoint/2010/main" val="3367872417"/>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并行数组</a:t>
            </a:r>
            <a:endParaRPr lang="zh-CN" altLang="en-US" dirty="0"/>
          </a:p>
        </p:txBody>
      </p:sp>
      <p:pic>
        <p:nvPicPr>
          <p:cNvPr id="11266" name="Picture 2"/>
          <p:cNvPicPr>
            <a:picLocks noChangeAspect="1" noChangeArrowheads="1"/>
          </p:cNvPicPr>
          <p:nvPr/>
        </p:nvPicPr>
        <p:blipFill>
          <a:blip r:embed="rId4" cstate="print"/>
          <a:srcRect/>
          <a:stretch>
            <a:fillRect/>
          </a:stretch>
        </p:blipFill>
        <p:spPr bwMode="auto">
          <a:xfrm>
            <a:off x="428596" y="1214422"/>
            <a:ext cx="5713880" cy="4017979"/>
          </a:xfrm>
          <a:prstGeom prst="rect">
            <a:avLst/>
          </a:prstGeom>
          <a:noFill/>
          <a:ln w="9525">
            <a:noFill/>
            <a:miter lim="800000"/>
            <a:headEnd/>
            <a:tailEnd/>
          </a:ln>
          <a:effectLst/>
        </p:spPr>
      </p:pic>
      <p:pic>
        <p:nvPicPr>
          <p:cNvPr id="11267" name="Picture 3"/>
          <p:cNvPicPr>
            <a:picLocks noChangeAspect="1" noChangeArrowheads="1"/>
          </p:cNvPicPr>
          <p:nvPr/>
        </p:nvPicPr>
        <p:blipFill>
          <a:blip r:embed="rId5" cstate="print"/>
          <a:srcRect/>
          <a:stretch>
            <a:fillRect/>
          </a:stretch>
        </p:blipFill>
        <p:spPr bwMode="auto">
          <a:xfrm>
            <a:off x="571472" y="5286388"/>
            <a:ext cx="7194550" cy="944563"/>
          </a:xfrm>
          <a:prstGeom prst="rect">
            <a:avLst/>
          </a:prstGeom>
          <a:noFill/>
          <a:ln w="9525">
            <a:noFill/>
            <a:miter lim="800000"/>
            <a:headEnd/>
            <a:tailEnd/>
          </a:ln>
          <a:effectLst/>
        </p:spPr>
      </p:pic>
    </p:spTree>
    <p:custDataLst>
      <p:tags r:id="rId1"/>
    </p:custDataLst>
    <p:extLst>
      <p:ext uri="{BB962C8B-B14F-4D97-AF65-F5344CB8AC3E}">
        <p14:creationId xmlns="" xmlns:p14="http://schemas.microsoft.com/office/powerpoint/2010/main" val="3367872417"/>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87633" y="275194"/>
            <a:ext cx="6526351" cy="655034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35996" y="2924944"/>
            <a:ext cx="4355976" cy="235189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78628570"/>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并发性</a:t>
            </a:r>
            <a:endParaRPr lang="zh-CN" altLang="en-US" dirty="0"/>
          </a:p>
        </p:txBody>
      </p:sp>
      <p:sp>
        <p:nvSpPr>
          <p:cNvPr id="3" name="内容占位符 2"/>
          <p:cNvSpPr>
            <a:spLocks noGrp="1"/>
          </p:cNvSpPr>
          <p:nvPr>
            <p:ph idx="1"/>
          </p:nvPr>
        </p:nvSpPr>
        <p:spPr>
          <a:xfrm>
            <a:off x="500034" y="1428736"/>
            <a:ext cx="8229600" cy="4525963"/>
          </a:xfrm>
        </p:spPr>
        <p:txBody>
          <a:bodyPr/>
          <a:lstStyle/>
          <a:p>
            <a:r>
              <a:rPr lang="zh-CN" altLang="en-US" dirty="0" smtClean="0"/>
              <a:t>基于新增的</a:t>
            </a:r>
            <a:r>
              <a:rPr lang="en-US" dirty="0" smtClean="0"/>
              <a:t>lambda</a:t>
            </a:r>
            <a:r>
              <a:rPr lang="zh-CN" altLang="en-US" dirty="0" smtClean="0"/>
              <a:t>表达式和</a:t>
            </a:r>
            <a:r>
              <a:rPr lang="en-US" dirty="0" smtClean="0"/>
              <a:t>steam</a:t>
            </a:r>
            <a:r>
              <a:rPr lang="zh-CN" altLang="en-US" dirty="0" smtClean="0"/>
              <a:t>特性，</a:t>
            </a:r>
            <a:r>
              <a:rPr lang="en-US" dirty="0" smtClean="0"/>
              <a:t>Java 8</a:t>
            </a:r>
            <a:r>
              <a:rPr lang="zh-CN" altLang="en-US" dirty="0" smtClean="0"/>
              <a:t>中为</a:t>
            </a:r>
            <a:r>
              <a:rPr lang="en-US" b="1" dirty="0" err="1" smtClean="0"/>
              <a:t>java.util.concurrent.ConcurrentHashMap</a:t>
            </a:r>
            <a:r>
              <a:rPr lang="zh-CN" altLang="en-US" dirty="0" smtClean="0"/>
              <a:t>类添加了新的方法来支持聚焦操作；</a:t>
            </a:r>
            <a:endParaRPr lang="en-US" altLang="zh-CN" dirty="0" smtClean="0"/>
          </a:p>
          <a:p>
            <a:r>
              <a:rPr lang="zh-CN" altLang="en-US" dirty="0" smtClean="0"/>
              <a:t>另外，也为</a:t>
            </a:r>
            <a:r>
              <a:rPr lang="en-US" b="1" dirty="0" err="1" smtClean="0"/>
              <a:t>java.util.concurrentForkJoinPool</a:t>
            </a:r>
            <a:r>
              <a:rPr lang="zh-CN" altLang="en-US" dirty="0" smtClean="0"/>
              <a:t>类添加了新的方法来支持通用线程池操作。</a:t>
            </a:r>
          </a:p>
          <a:p>
            <a:r>
              <a:rPr lang="en-US" dirty="0" smtClean="0"/>
              <a:t>Java 8</a:t>
            </a:r>
            <a:r>
              <a:rPr lang="zh-CN" altLang="en-US" dirty="0" smtClean="0"/>
              <a:t>还添加了新的</a:t>
            </a:r>
            <a:r>
              <a:rPr lang="en-US" b="1" dirty="0" err="1" smtClean="0"/>
              <a:t>java.util.concurrent.locks.StampedLock</a:t>
            </a:r>
            <a:r>
              <a:rPr lang="zh-CN" altLang="en-US" dirty="0" smtClean="0"/>
              <a:t>类，用于支持基于容量的锁</a:t>
            </a:r>
            <a:r>
              <a:rPr lang="en-US" altLang="zh-CN" dirty="0" smtClean="0"/>
              <a:t>——</a:t>
            </a:r>
            <a:r>
              <a:rPr lang="zh-CN" altLang="en-US" dirty="0" smtClean="0"/>
              <a:t>该锁有三个模型用于支持读写操作</a:t>
            </a:r>
          </a:p>
          <a:p>
            <a:r>
              <a:rPr lang="zh-CN" altLang="en-US" dirty="0" smtClean="0"/>
              <a:t>在</a:t>
            </a:r>
            <a:r>
              <a:rPr lang="en-US" b="1" dirty="0" err="1" smtClean="0"/>
              <a:t>java.util.concurrent.atomic</a:t>
            </a:r>
            <a:r>
              <a:rPr lang="zh-CN" altLang="en-US" dirty="0" smtClean="0"/>
              <a:t>包中也新增了不少工具类，列举如下：</a:t>
            </a:r>
          </a:p>
          <a:p>
            <a:pPr lvl="1"/>
            <a:r>
              <a:rPr lang="en-US" dirty="0" err="1" smtClean="0"/>
              <a:t>DoubleAccumulator</a:t>
            </a:r>
            <a:endParaRPr lang="en-US" dirty="0" smtClean="0"/>
          </a:p>
          <a:p>
            <a:pPr lvl="1"/>
            <a:r>
              <a:rPr lang="en-US" dirty="0" err="1" smtClean="0"/>
              <a:t>DoubleAdder</a:t>
            </a:r>
            <a:endParaRPr lang="en-US" dirty="0" smtClean="0"/>
          </a:p>
          <a:p>
            <a:pPr lvl="1"/>
            <a:r>
              <a:rPr lang="en-US" dirty="0" err="1" smtClean="0"/>
              <a:t>LongAccumulator</a:t>
            </a:r>
            <a:endParaRPr lang="en-US" dirty="0" smtClean="0"/>
          </a:p>
          <a:p>
            <a:pPr lvl="1"/>
            <a:r>
              <a:rPr lang="en-US" dirty="0" err="1" smtClean="0"/>
              <a:t>LongAdder</a:t>
            </a:r>
            <a:endParaRPr lang="en-US" dirty="0" smtClean="0"/>
          </a:p>
          <a:p>
            <a:endParaRPr lang="zh-CN" altLang="en-US" dirty="0"/>
          </a:p>
        </p:txBody>
      </p:sp>
    </p:spTree>
    <p:custDataLst>
      <p:tags r:id="rId1"/>
    </p:custDataLst>
    <p:extLst>
      <p:ext uri="{BB962C8B-B14F-4D97-AF65-F5344CB8AC3E}">
        <p14:creationId xmlns="" xmlns:p14="http://schemas.microsoft.com/office/powerpoint/2010/main" val="3367872417"/>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新的</a:t>
            </a:r>
            <a:r>
              <a:rPr lang="en-US" dirty="0" smtClean="0"/>
              <a:t>Java</a:t>
            </a:r>
            <a:r>
              <a:rPr lang="zh-CN" altLang="en-US" dirty="0" smtClean="0"/>
              <a:t>工具</a:t>
            </a:r>
            <a:endParaRPr lang="zh-CN" altLang="en-US" dirty="0"/>
          </a:p>
        </p:txBody>
      </p:sp>
      <p:sp>
        <p:nvSpPr>
          <p:cNvPr id="3" name="内容占位符 2"/>
          <p:cNvSpPr>
            <a:spLocks noGrp="1"/>
          </p:cNvSpPr>
          <p:nvPr>
            <p:ph idx="1"/>
          </p:nvPr>
        </p:nvSpPr>
        <p:spPr>
          <a:xfrm>
            <a:off x="500034" y="1428736"/>
            <a:ext cx="8229600" cy="4525963"/>
          </a:xfrm>
        </p:spPr>
        <p:txBody>
          <a:bodyPr/>
          <a:lstStyle/>
          <a:p>
            <a:r>
              <a:rPr lang="en-US" dirty="0" smtClean="0"/>
              <a:t>Java 8</a:t>
            </a:r>
            <a:r>
              <a:rPr lang="zh-CN" altLang="en-US" dirty="0" smtClean="0"/>
              <a:t>提供了一些新的命令行工具</a:t>
            </a:r>
            <a:endParaRPr lang="en-US" altLang="zh-CN" dirty="0" smtClean="0"/>
          </a:p>
          <a:p>
            <a:pPr lvl="1"/>
            <a:r>
              <a:rPr lang="en-US" b="1" dirty="0" err="1" smtClean="0"/>
              <a:t>Nashorn</a:t>
            </a:r>
            <a:r>
              <a:rPr lang="zh-CN" altLang="en-US" b="1" dirty="0" smtClean="0"/>
              <a:t>引擎：</a:t>
            </a:r>
            <a:r>
              <a:rPr lang="en-US" b="1" dirty="0" err="1" smtClean="0"/>
              <a:t>jjs</a:t>
            </a:r>
            <a:endParaRPr lang="en-US" b="1" dirty="0" smtClean="0"/>
          </a:p>
          <a:p>
            <a:pPr lvl="1"/>
            <a:r>
              <a:rPr lang="zh-CN" altLang="en-US" b="1" dirty="0" smtClean="0"/>
              <a:t>类依赖分析器：</a:t>
            </a:r>
            <a:r>
              <a:rPr lang="en-US" b="1" dirty="0" err="1" smtClean="0"/>
              <a:t>jdeps</a:t>
            </a:r>
            <a:endParaRPr lang="en-US" b="1" dirty="0" smtClean="0"/>
          </a:p>
          <a:p>
            <a:pPr lvl="1"/>
            <a:endParaRPr lang="zh-CN" altLang="en-US" dirty="0"/>
          </a:p>
        </p:txBody>
      </p:sp>
    </p:spTree>
    <p:custDataLst>
      <p:tags r:id="rId1"/>
    </p:custDataLst>
    <p:extLst>
      <p:ext uri="{BB962C8B-B14F-4D97-AF65-F5344CB8AC3E}">
        <p14:creationId xmlns="" xmlns:p14="http://schemas.microsoft.com/office/powerpoint/2010/main" val="3367872417"/>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Nashorn</a:t>
            </a:r>
            <a:r>
              <a:rPr lang="zh-CN" altLang="en-US" dirty="0" smtClean="0"/>
              <a:t>引擎：</a:t>
            </a:r>
            <a:r>
              <a:rPr lang="en-US" dirty="0" err="1" smtClean="0"/>
              <a:t>jjs</a:t>
            </a:r>
            <a:endParaRPr lang="en-US" dirty="0"/>
          </a:p>
        </p:txBody>
      </p:sp>
      <p:sp>
        <p:nvSpPr>
          <p:cNvPr id="3" name="内容占位符 2"/>
          <p:cNvSpPr>
            <a:spLocks noGrp="1"/>
          </p:cNvSpPr>
          <p:nvPr>
            <p:ph idx="1"/>
          </p:nvPr>
        </p:nvSpPr>
        <p:spPr>
          <a:xfrm>
            <a:off x="500034" y="1428737"/>
            <a:ext cx="8229600" cy="1285884"/>
          </a:xfrm>
        </p:spPr>
        <p:txBody>
          <a:bodyPr/>
          <a:lstStyle/>
          <a:p>
            <a:r>
              <a:rPr lang="en-US" b="1" dirty="0" err="1" smtClean="0"/>
              <a:t>jjs</a:t>
            </a:r>
            <a:r>
              <a:rPr lang="zh-CN" altLang="en-US" dirty="0" smtClean="0"/>
              <a:t>是一个基于标准</a:t>
            </a:r>
            <a:r>
              <a:rPr lang="en-US" dirty="0" err="1" smtClean="0"/>
              <a:t>Nashorn</a:t>
            </a:r>
            <a:r>
              <a:rPr lang="zh-CN" altLang="en-US" dirty="0" smtClean="0"/>
              <a:t>引擎的命令行工具，可以接受</a:t>
            </a:r>
            <a:r>
              <a:rPr lang="en-US" dirty="0" err="1" smtClean="0"/>
              <a:t>js</a:t>
            </a:r>
            <a:r>
              <a:rPr lang="zh-CN" altLang="en-US" dirty="0" smtClean="0"/>
              <a:t>源码并执行。例如，我们写一个</a:t>
            </a:r>
            <a:r>
              <a:rPr lang="en-US" b="1" dirty="0" err="1" smtClean="0"/>
              <a:t>func.js</a:t>
            </a:r>
            <a:r>
              <a:rPr lang="zh-CN" altLang="en-US" dirty="0" smtClean="0"/>
              <a:t>文件，内容如下：</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r>
              <a:rPr lang="zh-CN" altLang="en-US" dirty="0" smtClean="0"/>
              <a:t>在命令行中执行这个命令：</a:t>
            </a:r>
            <a:r>
              <a:rPr lang="en-US" dirty="0" err="1" smtClean="0"/>
              <a:t>jjs</a:t>
            </a:r>
            <a:r>
              <a:rPr lang="en-US" dirty="0" smtClean="0"/>
              <a:t> </a:t>
            </a:r>
            <a:r>
              <a:rPr lang="en-US" dirty="0" err="1" smtClean="0"/>
              <a:t>func.js</a:t>
            </a:r>
            <a:r>
              <a:rPr lang="en-US" dirty="0" smtClean="0"/>
              <a:t>，</a:t>
            </a:r>
            <a:r>
              <a:rPr lang="zh-CN" altLang="en-US" dirty="0" smtClean="0"/>
              <a:t>控制台输出结果是：</a:t>
            </a:r>
          </a:p>
          <a:p>
            <a:pPr>
              <a:buNone/>
            </a:pPr>
            <a:r>
              <a:rPr lang="en-US" altLang="zh-CN" dirty="0" smtClean="0"/>
              <a:t>	2</a:t>
            </a:r>
            <a:endParaRPr lang="zh-CN" altLang="en-US" dirty="0" smtClean="0"/>
          </a:p>
          <a:p>
            <a:pPr lvl="1"/>
            <a:endParaRPr lang="zh-CN" altLang="en-US" dirty="0"/>
          </a:p>
        </p:txBody>
      </p:sp>
      <p:pic>
        <p:nvPicPr>
          <p:cNvPr id="12290" name="Picture 2"/>
          <p:cNvPicPr>
            <a:picLocks noChangeAspect="1" noChangeArrowheads="1"/>
          </p:cNvPicPr>
          <p:nvPr/>
        </p:nvPicPr>
        <p:blipFill>
          <a:blip r:embed="rId4" cstate="print"/>
          <a:srcRect/>
          <a:stretch>
            <a:fillRect/>
          </a:stretch>
        </p:blipFill>
        <p:spPr bwMode="auto">
          <a:xfrm>
            <a:off x="785786" y="2214554"/>
            <a:ext cx="4060845" cy="1967774"/>
          </a:xfrm>
          <a:prstGeom prst="rect">
            <a:avLst/>
          </a:prstGeom>
          <a:noFill/>
          <a:ln w="9525">
            <a:noFill/>
            <a:miter lim="800000"/>
            <a:headEnd/>
            <a:tailEnd/>
          </a:ln>
          <a:effectLst/>
        </p:spPr>
      </p:pic>
    </p:spTree>
    <p:custDataLst>
      <p:tags r:id="rId1"/>
    </p:custDataLst>
    <p:extLst>
      <p:ext uri="{BB962C8B-B14F-4D97-AF65-F5344CB8AC3E}">
        <p14:creationId xmlns="" xmlns:p14="http://schemas.microsoft.com/office/powerpoint/2010/main" val="3367872417"/>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类依赖分析器：</a:t>
            </a:r>
            <a:r>
              <a:rPr lang="en-US" dirty="0" err="1" smtClean="0"/>
              <a:t>jdeps</a:t>
            </a:r>
            <a:endParaRPr lang="zh-CN" altLang="en-US" dirty="0"/>
          </a:p>
        </p:txBody>
      </p:sp>
      <p:sp>
        <p:nvSpPr>
          <p:cNvPr id="3" name="内容占位符 2"/>
          <p:cNvSpPr>
            <a:spLocks noGrp="1"/>
          </p:cNvSpPr>
          <p:nvPr>
            <p:ph idx="1"/>
          </p:nvPr>
        </p:nvSpPr>
        <p:spPr>
          <a:xfrm>
            <a:off x="457200" y="1600200"/>
            <a:ext cx="8401080" cy="4525963"/>
          </a:xfrm>
        </p:spPr>
        <p:txBody>
          <a:bodyPr/>
          <a:lstStyle/>
          <a:p>
            <a:r>
              <a:rPr lang="zh-CN" altLang="en-US" dirty="0" smtClean="0"/>
              <a:t>显示</a:t>
            </a:r>
            <a:r>
              <a:rPr lang="zh-CN" altLang="en-US" dirty="0"/>
              <a:t>出包层级或者类层级</a:t>
            </a:r>
            <a:r>
              <a:rPr lang="en-US" altLang="zh-CN" dirty="0"/>
              <a:t>java</a:t>
            </a:r>
            <a:r>
              <a:rPr lang="zh-CN" altLang="en-US" dirty="0"/>
              <a:t>类文件的依赖关系。它</a:t>
            </a:r>
            <a:r>
              <a:rPr lang="zh-CN" altLang="en-US" dirty="0" smtClean="0"/>
              <a:t>接受</a:t>
            </a:r>
            <a:r>
              <a:rPr lang="en-US" altLang="zh-CN" dirty="0" smtClean="0"/>
              <a:t>.class</a:t>
            </a:r>
            <a:r>
              <a:rPr lang="zh-CN" altLang="en-US" dirty="0"/>
              <a:t>文件、目录、</a:t>
            </a:r>
            <a:r>
              <a:rPr lang="en-US" altLang="zh-CN" dirty="0"/>
              <a:t>jar</a:t>
            </a:r>
            <a:r>
              <a:rPr lang="zh-CN" altLang="en-US" dirty="0"/>
              <a:t>文件作为</a:t>
            </a:r>
            <a:r>
              <a:rPr lang="zh-CN" altLang="en-US" dirty="0" smtClean="0"/>
              <a:t>输入</a:t>
            </a:r>
            <a:endParaRPr lang="en-US" altLang="zh-CN" dirty="0" smtClean="0"/>
          </a:p>
          <a:p>
            <a:r>
              <a:rPr lang="zh-CN" altLang="en-US" dirty="0" smtClean="0"/>
              <a:t>命令行输入命令  </a:t>
            </a:r>
            <a:r>
              <a:rPr lang="en-US" altLang="zh-CN" b="1" dirty="0" smtClean="0"/>
              <a:t>jdeps</a:t>
            </a:r>
            <a:r>
              <a:rPr lang="en-US" altLang="zh-CN" dirty="0" smtClean="0"/>
              <a:t> xxx.jar</a:t>
            </a:r>
            <a:endParaRPr lang="zh-CN" altLang="en-US" dirty="0"/>
          </a:p>
        </p:txBody>
      </p:sp>
    </p:spTree>
    <p:extLst>
      <p:ext uri="{BB962C8B-B14F-4D97-AF65-F5344CB8AC3E}">
        <p14:creationId xmlns="" xmlns:p14="http://schemas.microsoft.com/office/powerpoint/2010/main" val="3162259306"/>
      </p:ext>
    </p:extLst>
  </p:cSld>
  <p:clrMapOvr>
    <a:masterClrMapping/>
  </p:clrMapOvr>
  <mc:AlternateContent xmlns:mc="http://schemas.openxmlformats.org/markup-compatibility/2006">
    <mc:Choice xmlns="" xmlns:p14="http://schemas.microsoft.com/office/powerpoint/2010/main" Requires="p14">
      <p:transition spd="slow" p14:dur="2000" advTm="30000"/>
    </mc:Choice>
    <mc:Fallback>
      <p:transition spd="slow" advTm="3000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908720"/>
            <a:ext cx="8720689" cy="54726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61741429"/>
      </p:ext>
    </p:extLst>
  </p:cSld>
  <p:clrMapOvr>
    <a:masterClrMapping/>
  </p:clrMapOvr>
  <mc:AlternateContent xmlns:mc="http://schemas.openxmlformats.org/markup-compatibility/2006">
    <mc:Choice xmlns="" xmlns:p14="http://schemas.microsoft.com/office/powerpoint/2010/main" Requires="p14">
      <p:transition spd="slow" p14:dur="2000" advTm="30000"/>
    </mc:Choice>
    <mc:Fallback>
      <p:transition spd="slow" advTm="3000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85728"/>
            <a:ext cx="7358114" cy="1143000"/>
          </a:xfrm>
        </p:spPr>
        <p:txBody>
          <a:bodyPr>
            <a:noAutofit/>
          </a:bodyPr>
          <a:lstStyle/>
          <a:p>
            <a:r>
              <a:rPr lang="en-US" dirty="0" smtClean="0"/>
              <a:t>JVM</a:t>
            </a:r>
            <a:r>
              <a:rPr lang="zh-CN" altLang="en-US" dirty="0" smtClean="0"/>
              <a:t>的新特性</a:t>
            </a:r>
            <a:endParaRPr lang="zh-CN" altLang="en-US" dirty="0"/>
          </a:p>
        </p:txBody>
      </p:sp>
      <p:sp>
        <p:nvSpPr>
          <p:cNvPr id="3" name="内容占位符 2"/>
          <p:cNvSpPr>
            <a:spLocks noGrp="1"/>
          </p:cNvSpPr>
          <p:nvPr>
            <p:ph idx="1"/>
          </p:nvPr>
        </p:nvSpPr>
        <p:spPr/>
        <p:txBody>
          <a:bodyPr>
            <a:normAutofit/>
          </a:bodyPr>
          <a:lstStyle/>
          <a:p>
            <a:pPr defTabSz="228600">
              <a:lnSpc>
                <a:spcPct val="90000"/>
              </a:lnSpc>
              <a:spcAft>
                <a:spcPts val="600"/>
              </a:spcAft>
            </a:pPr>
            <a:r>
              <a:rPr lang="en-US" altLang="zh-CN" dirty="0" err="1" smtClean="0"/>
              <a:t>消除</a:t>
            </a:r>
            <a:r>
              <a:rPr lang="zh-CN" altLang="en-US" dirty="0" smtClean="0"/>
              <a:t>永</a:t>
            </a:r>
            <a:r>
              <a:rPr lang="en-US" altLang="zh-CN" dirty="0" err="1" smtClean="0"/>
              <a:t>久代</a:t>
            </a:r>
            <a:r>
              <a:rPr lang="en-US" altLang="zh-CN" dirty="0" smtClean="0"/>
              <a:t>(</a:t>
            </a:r>
            <a:r>
              <a:rPr lang="en-US" altLang="zh-CN" dirty="0" err="1" smtClean="0"/>
              <a:t>PermGen</a:t>
            </a:r>
            <a:r>
              <a:rPr lang="en-US" altLang="zh-CN" dirty="0" smtClean="0"/>
              <a:t> space)</a:t>
            </a:r>
          </a:p>
          <a:p>
            <a:pPr lvl="1" defTabSz="228600">
              <a:lnSpc>
                <a:spcPct val="90000"/>
              </a:lnSpc>
              <a:spcAft>
                <a:spcPts val="600"/>
              </a:spcAft>
            </a:pPr>
            <a:r>
              <a:rPr lang="zh-CN" altLang="en-US" dirty="0" smtClean="0"/>
              <a:t>使用</a:t>
            </a:r>
            <a:r>
              <a:rPr lang="en-US" b="1" dirty="0" err="1" smtClean="0">
                <a:hlinkClick r:id="rId3"/>
              </a:rPr>
              <a:t>Metaspace</a:t>
            </a:r>
            <a:r>
              <a:rPr lang="zh-CN" altLang="en-US" dirty="0" smtClean="0"/>
              <a:t>代替持久代（</a:t>
            </a:r>
            <a:r>
              <a:rPr lang="en-US" b="1" dirty="0" err="1" smtClean="0"/>
              <a:t>PermGen</a:t>
            </a:r>
            <a:r>
              <a:rPr lang="en-US" dirty="0" smtClean="0"/>
              <a:t> space）。</a:t>
            </a:r>
          </a:p>
          <a:p>
            <a:pPr lvl="1" defTabSz="228600">
              <a:lnSpc>
                <a:spcPct val="90000"/>
              </a:lnSpc>
              <a:spcAft>
                <a:spcPts val="600"/>
              </a:spcAft>
            </a:pPr>
            <a:r>
              <a:rPr lang="zh-CN" altLang="en-US" dirty="0" smtClean="0"/>
              <a:t>在</a:t>
            </a:r>
            <a:r>
              <a:rPr lang="en-US" dirty="0" smtClean="0"/>
              <a:t>JVM</a:t>
            </a:r>
            <a:r>
              <a:rPr lang="zh-CN" altLang="en-US" dirty="0" smtClean="0"/>
              <a:t>参数方面，使用</a:t>
            </a:r>
            <a:r>
              <a:rPr lang="en-US" altLang="zh-CN" b="1" dirty="0" smtClean="0"/>
              <a:t>-</a:t>
            </a:r>
            <a:r>
              <a:rPr lang="en-US" b="1" dirty="0" err="1" smtClean="0"/>
              <a:t>XX:MetaSpaceSize</a:t>
            </a:r>
            <a:r>
              <a:rPr lang="zh-CN" altLang="en-US" dirty="0" smtClean="0"/>
              <a:t>和</a:t>
            </a:r>
            <a:r>
              <a:rPr lang="en-US" altLang="zh-CN" b="1" dirty="0" smtClean="0"/>
              <a:t>-</a:t>
            </a:r>
            <a:r>
              <a:rPr lang="en-US" b="1" dirty="0" err="1" smtClean="0"/>
              <a:t>XX:MaxMetaspaceSize</a:t>
            </a:r>
            <a:r>
              <a:rPr lang="zh-CN" altLang="en-US" dirty="0" smtClean="0"/>
              <a:t>代替原来的</a:t>
            </a:r>
            <a:r>
              <a:rPr lang="en-US" altLang="zh-CN" b="1" dirty="0" smtClean="0"/>
              <a:t>-</a:t>
            </a:r>
            <a:r>
              <a:rPr lang="en-US" b="1" dirty="0" err="1" smtClean="0"/>
              <a:t>XX:PermSize</a:t>
            </a:r>
            <a:r>
              <a:rPr lang="zh-CN" altLang="en-US" dirty="0" smtClean="0"/>
              <a:t>和</a:t>
            </a:r>
            <a:r>
              <a:rPr lang="en-US" altLang="zh-CN" b="1" dirty="0" smtClean="0"/>
              <a:t>-</a:t>
            </a:r>
            <a:r>
              <a:rPr lang="en-US" b="1" dirty="0" err="1" smtClean="0"/>
              <a:t>XX:MaxPermSize</a:t>
            </a:r>
            <a:r>
              <a:rPr lang="en-US" dirty="0" smtClean="0"/>
              <a:t>。</a:t>
            </a:r>
          </a:p>
          <a:p>
            <a:r>
              <a:rPr lang="zh-CN" altLang="en-US" dirty="0" smtClean="0"/>
              <a:t>原因：</a:t>
            </a:r>
          </a:p>
          <a:p>
            <a:pPr lvl="1"/>
            <a:r>
              <a:rPr lang="zh-CN" altLang="en-US" dirty="0" smtClean="0"/>
              <a:t>字符串存在永久代中，容易出现性能问题和内存溢出。</a:t>
            </a:r>
          </a:p>
          <a:p>
            <a:pPr lvl="1"/>
            <a:r>
              <a:rPr lang="zh-CN" altLang="en-US" dirty="0" smtClean="0"/>
              <a:t>类及方法的信息等比较难确定其大小，因此对于永久代的大小指定比较困难，太小容易出现永久代溢出，太大则容易导致老年代溢出。</a:t>
            </a:r>
          </a:p>
          <a:p>
            <a:pPr lvl="1"/>
            <a:r>
              <a:rPr lang="zh-CN" altLang="en-US" dirty="0" smtClean="0"/>
              <a:t>永久代会为 </a:t>
            </a:r>
            <a:r>
              <a:rPr lang="en-US" dirty="0" smtClean="0"/>
              <a:t>GC </a:t>
            </a:r>
            <a:r>
              <a:rPr lang="zh-CN" altLang="en-US" dirty="0" smtClean="0"/>
              <a:t>带来不必要的复杂度，并且回收效率偏低。</a:t>
            </a:r>
          </a:p>
          <a:p>
            <a:pPr defTabSz="228600">
              <a:lnSpc>
                <a:spcPct val="90000"/>
              </a:lnSpc>
              <a:spcAft>
                <a:spcPts val="600"/>
              </a:spcAft>
            </a:pPr>
            <a:endParaRPr lang="en-US" altLang="zh-CN" dirty="0" smtClean="0"/>
          </a:p>
        </p:txBody>
      </p:sp>
    </p:spTree>
    <p:extLst>
      <p:ext uri="{BB962C8B-B14F-4D97-AF65-F5344CB8AC3E}">
        <p14:creationId xmlns="" xmlns:p14="http://schemas.microsoft.com/office/powerpoint/2010/main" val="1156217295"/>
      </p:ext>
    </p:extLst>
  </p:cSld>
  <p:clrMapOvr>
    <a:masterClrMapping/>
  </p:clrMapOvr>
  <mc:AlternateContent xmlns:mc="http://schemas.openxmlformats.org/markup-compatibility/2006">
    <mc:Choice xmlns="" xmlns:p14="http://schemas.microsoft.com/office/powerpoint/2010/main" Requires="p14">
      <p:transition spd="slow" p14:dur="2000" advTm="45000"/>
    </mc:Choice>
    <mc:Fallback>
      <p:transition spd="slow" advTm="4500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t>总结</a:t>
            </a:r>
          </a:p>
        </p:txBody>
      </p:sp>
      <p:sp>
        <p:nvSpPr>
          <p:cNvPr id="3" name="内容占位符 2"/>
          <p:cNvSpPr>
            <a:spLocks noGrp="1"/>
          </p:cNvSpPr>
          <p:nvPr>
            <p:ph idx="1"/>
          </p:nvPr>
        </p:nvSpPr>
        <p:spPr/>
        <p:txBody>
          <a:bodyPr/>
          <a:lstStyle/>
          <a:p>
            <a:pPr marL="228600" indent="-164592" defTabSz="228600">
              <a:spcBef>
                <a:spcPts val="0"/>
              </a:spcBef>
              <a:spcAft>
                <a:spcPts val="600"/>
              </a:spcAft>
              <a:buClr>
                <a:srgbClr val="5382A1"/>
              </a:buClr>
              <a:buSzPct val="85000"/>
              <a:buFont typeface="Wingdings"/>
              <a:buChar char="§"/>
            </a:pPr>
            <a:r>
              <a:rPr lang="en-US" altLang="zh-CN" sz="2400" dirty="0">
                <a:solidFill>
                  <a:srgbClr val="424545"/>
                </a:solidFill>
                <a:latin typeface="Arial" pitchFamily="34" charset="0"/>
                <a:ea typeface="黑体" pitchFamily="2" charset="-122"/>
                <a:cs typeface="Arial" pitchFamily="34" charset="0"/>
              </a:rPr>
              <a:t>Java </a:t>
            </a:r>
            <a:r>
              <a:rPr lang="en-US" altLang="zh-CN" sz="2400" dirty="0" smtClean="0">
                <a:solidFill>
                  <a:srgbClr val="424545"/>
                </a:solidFill>
                <a:latin typeface="Arial" pitchFamily="34" charset="0"/>
                <a:ea typeface="黑体" pitchFamily="2" charset="-122"/>
                <a:cs typeface="Arial" pitchFamily="34" charset="0"/>
              </a:rPr>
              <a:t>8 </a:t>
            </a:r>
            <a:r>
              <a:rPr lang="zh-CN" altLang="en-US" sz="2400" dirty="0" smtClean="0">
                <a:solidFill>
                  <a:srgbClr val="424545"/>
                </a:solidFill>
                <a:latin typeface="Arial" pitchFamily="34" charset="0"/>
                <a:ea typeface="黑体" pitchFamily="2" charset="-122"/>
                <a:cs typeface="Arial" pitchFamily="34" charset="0"/>
              </a:rPr>
              <a:t>的新特性</a:t>
            </a:r>
            <a:endParaRPr lang="en-US" altLang="zh-CN" sz="2400" dirty="0">
              <a:solidFill>
                <a:srgbClr val="424545"/>
              </a:solidFill>
              <a:latin typeface="Arial" pitchFamily="34" charset="0"/>
              <a:ea typeface="黑体" pitchFamily="2" charset="-122"/>
              <a:cs typeface="Arial" pitchFamily="34" charset="0"/>
            </a:endParaRPr>
          </a:p>
          <a:p>
            <a:pPr lvl="1"/>
            <a:r>
              <a:rPr lang="en-US" altLang="zh-CN" sz="2400" dirty="0" smtClean="0">
                <a:latin typeface="宋体"/>
              </a:rPr>
              <a:t>Java</a:t>
            </a:r>
            <a:r>
              <a:rPr lang="zh-CN" altLang="en-US" sz="2400" dirty="0" smtClean="0">
                <a:latin typeface="宋体"/>
              </a:rPr>
              <a:t>语言的新特性</a:t>
            </a:r>
            <a:endParaRPr lang="zh-CN" altLang="en-US" sz="2400" dirty="0" smtClean="0"/>
          </a:p>
          <a:p>
            <a:pPr lvl="1"/>
            <a:r>
              <a:rPr lang="en-US" altLang="zh-CN" sz="2400" dirty="0" smtClean="0"/>
              <a:t>Java</a:t>
            </a:r>
            <a:r>
              <a:rPr lang="zh-CN" altLang="en-US" sz="2400" dirty="0" smtClean="0"/>
              <a:t>编译器的新特性</a:t>
            </a:r>
          </a:p>
          <a:p>
            <a:pPr lvl="1"/>
            <a:r>
              <a:rPr lang="en-US" altLang="zh-CN" sz="2400" dirty="0" smtClean="0"/>
              <a:t>Java</a:t>
            </a:r>
            <a:r>
              <a:rPr lang="zh-CN" altLang="en-US" sz="2400" dirty="0" smtClean="0"/>
              <a:t>官方库的新特性</a:t>
            </a:r>
          </a:p>
          <a:p>
            <a:pPr lvl="1"/>
            <a:r>
              <a:rPr lang="zh-CN" altLang="en-US" sz="2400" dirty="0" smtClean="0"/>
              <a:t>新的</a:t>
            </a:r>
            <a:r>
              <a:rPr lang="en-US" altLang="zh-CN" sz="2400" dirty="0" smtClean="0"/>
              <a:t>Java</a:t>
            </a:r>
            <a:r>
              <a:rPr lang="zh-CN" altLang="en-US" sz="2400" dirty="0" smtClean="0"/>
              <a:t>工具</a:t>
            </a:r>
          </a:p>
          <a:p>
            <a:pPr lvl="1"/>
            <a:r>
              <a:rPr lang="en-US" sz="2400" dirty="0" smtClean="0"/>
              <a:t>JVM</a:t>
            </a:r>
            <a:r>
              <a:rPr lang="zh-CN" altLang="en-US" sz="2400" dirty="0" smtClean="0"/>
              <a:t>的新特性</a:t>
            </a:r>
            <a:endParaRPr lang="en-US" sz="2400" dirty="0" smtClean="0"/>
          </a:p>
          <a:p>
            <a:pPr lvl="1"/>
            <a:endParaRPr lang="en-US" altLang="zh-CN" sz="1800" dirty="0">
              <a:solidFill>
                <a:srgbClr val="424545"/>
              </a:solidFill>
              <a:latin typeface="Arial" pitchFamily="34" charset="0"/>
              <a:ea typeface="黑体" pitchFamily="2" charset="-122"/>
              <a:cs typeface="Arial" pitchFamily="34" charset="0"/>
            </a:endParaRPr>
          </a:p>
        </p:txBody>
      </p:sp>
    </p:spTree>
    <p:extLst>
      <p:ext uri="{BB962C8B-B14F-4D97-AF65-F5344CB8AC3E}">
        <p14:creationId xmlns="" xmlns:p14="http://schemas.microsoft.com/office/powerpoint/2010/main" val="2723614207"/>
      </p:ext>
    </p:extLst>
  </p:cSld>
  <p:clrMapOvr>
    <a:masterClrMapping/>
  </p:clrMapOvr>
  <mc:AlternateContent xmlns:mc="http://schemas.openxmlformats.org/markup-compatibility/2006">
    <mc:Choice xmlns="" xmlns:p14="http://schemas.microsoft.com/office/powerpoint/2010/main" Requires="p14">
      <p:transition spd="slow" p14:dur="2000" advTm="60000"/>
    </mc:Choice>
    <mc:Fallback>
      <p:transition spd="slow" advTm="6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Lambda</a:t>
            </a:r>
            <a:r>
              <a:rPr lang="zh-CN" altLang="en-US" dirty="0" smtClean="0"/>
              <a:t>表达式和函数式接口</a:t>
            </a:r>
            <a:endParaRPr lang="zh-CN" altLang="en-US" dirty="0"/>
          </a:p>
        </p:txBody>
      </p:sp>
      <p:sp>
        <p:nvSpPr>
          <p:cNvPr id="3" name="内容占位符 2"/>
          <p:cNvSpPr>
            <a:spLocks noGrp="1"/>
          </p:cNvSpPr>
          <p:nvPr>
            <p:ph idx="1"/>
          </p:nvPr>
        </p:nvSpPr>
        <p:spPr/>
        <p:txBody>
          <a:bodyPr/>
          <a:lstStyle/>
          <a:p>
            <a:r>
              <a:rPr lang="zh-CN" altLang="en-US" dirty="0" smtClean="0"/>
              <a:t>最简单的</a:t>
            </a:r>
            <a:r>
              <a:rPr lang="en-US" dirty="0" smtClean="0"/>
              <a:t>Lambda</a:t>
            </a:r>
            <a:r>
              <a:rPr lang="zh-CN" altLang="en-US" dirty="0" smtClean="0"/>
              <a:t>表达式可由逗号分隔的参数列表、</a:t>
            </a:r>
            <a:r>
              <a:rPr lang="en-US" altLang="zh-CN" b="1" dirty="0" smtClean="0"/>
              <a:t>-&gt;</a:t>
            </a:r>
            <a:r>
              <a:rPr lang="zh-CN" altLang="en-US" dirty="0" smtClean="0"/>
              <a:t>符号和语句块组成，例如：</a:t>
            </a:r>
          </a:p>
          <a:p>
            <a:r>
              <a:rPr lang="en-US" dirty="0" err="1" smtClean="0"/>
              <a:t>Arrays.asList</a:t>
            </a:r>
            <a:r>
              <a:rPr lang="en-US" dirty="0" smtClean="0"/>
              <a:t>( "a", "b", "d" ).</a:t>
            </a:r>
            <a:r>
              <a:rPr lang="en-US" dirty="0" err="1" smtClean="0"/>
              <a:t>forEach</a:t>
            </a:r>
            <a:r>
              <a:rPr lang="en-US" dirty="0" smtClean="0"/>
              <a:t>( e -&gt; </a:t>
            </a:r>
            <a:r>
              <a:rPr lang="en-US" dirty="0" err="1" smtClean="0"/>
              <a:t>System.out.println</a:t>
            </a:r>
            <a:r>
              <a:rPr lang="en-US" dirty="0" smtClean="0"/>
              <a:t>( e ) ); </a:t>
            </a:r>
          </a:p>
          <a:p>
            <a:r>
              <a:rPr lang="zh-CN" altLang="en-US" dirty="0" smtClean="0"/>
              <a:t>在上面代码中的参数</a:t>
            </a:r>
            <a:r>
              <a:rPr lang="en-US" b="1" dirty="0" smtClean="0"/>
              <a:t>e</a:t>
            </a:r>
            <a:r>
              <a:rPr lang="zh-CN" altLang="en-US" dirty="0" smtClean="0"/>
              <a:t>的类型是由编译器推理得出的，也可以显式指定该参数的类型，例如：</a:t>
            </a:r>
          </a:p>
          <a:p>
            <a:r>
              <a:rPr lang="en-US" dirty="0" err="1" smtClean="0"/>
              <a:t>Arrays.asList</a:t>
            </a:r>
            <a:r>
              <a:rPr lang="en-US" dirty="0" smtClean="0"/>
              <a:t>( "a", "b", "d" ).</a:t>
            </a:r>
            <a:r>
              <a:rPr lang="en-US" dirty="0" err="1" smtClean="0"/>
              <a:t>forEach</a:t>
            </a:r>
            <a:r>
              <a:rPr lang="en-US" dirty="0" smtClean="0"/>
              <a:t>( ( String e ) -&gt; </a:t>
            </a:r>
            <a:r>
              <a:rPr lang="en-US" dirty="0" err="1" smtClean="0"/>
              <a:t>System.out.println</a:t>
            </a:r>
            <a:r>
              <a:rPr lang="en-US" dirty="0" smtClean="0"/>
              <a:t>( e ) );</a:t>
            </a:r>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Lambda</a:t>
            </a:r>
            <a:r>
              <a:rPr lang="zh-CN" altLang="en-US" dirty="0" smtClean="0"/>
              <a:t>表达式和函数式接口</a:t>
            </a:r>
            <a:endParaRPr lang="zh-CN" altLang="en-US" dirty="0"/>
          </a:p>
        </p:txBody>
      </p:sp>
      <p:sp>
        <p:nvSpPr>
          <p:cNvPr id="3" name="内容占位符 2"/>
          <p:cNvSpPr>
            <a:spLocks noGrp="1"/>
          </p:cNvSpPr>
          <p:nvPr>
            <p:ph idx="1"/>
          </p:nvPr>
        </p:nvSpPr>
        <p:spPr>
          <a:xfrm>
            <a:off x="457200" y="1600201"/>
            <a:ext cx="8229600" cy="1185858"/>
          </a:xfrm>
        </p:spPr>
        <p:txBody>
          <a:bodyPr/>
          <a:lstStyle/>
          <a:p>
            <a:r>
              <a:rPr lang="zh-CN" altLang="en-US" dirty="0" smtClean="0"/>
              <a:t>如果</a:t>
            </a:r>
            <a:r>
              <a:rPr lang="en-US" dirty="0" smtClean="0"/>
              <a:t>Lambda</a:t>
            </a:r>
            <a:r>
              <a:rPr lang="zh-CN" altLang="en-US" dirty="0" smtClean="0"/>
              <a:t>表达式需要更复杂的语句块，可以使用花括号将该语句块括起来，类似于</a:t>
            </a:r>
            <a:r>
              <a:rPr lang="en-US" dirty="0" smtClean="0"/>
              <a:t>Java</a:t>
            </a:r>
            <a:r>
              <a:rPr lang="zh-CN" altLang="en-US" dirty="0" smtClean="0"/>
              <a:t>中的函数体，例如：</a:t>
            </a:r>
          </a:p>
        </p:txBody>
      </p:sp>
      <p:pic>
        <p:nvPicPr>
          <p:cNvPr id="1026" name="Picture 2"/>
          <p:cNvPicPr>
            <a:picLocks noChangeAspect="1" noChangeArrowheads="1"/>
          </p:cNvPicPr>
          <p:nvPr/>
        </p:nvPicPr>
        <p:blipFill>
          <a:blip r:embed="rId2" cstate="print"/>
          <a:srcRect/>
          <a:stretch>
            <a:fillRect/>
          </a:stretch>
        </p:blipFill>
        <p:spPr bwMode="auto">
          <a:xfrm>
            <a:off x="785786" y="2500306"/>
            <a:ext cx="6639374" cy="1633546"/>
          </a:xfrm>
          <a:prstGeom prst="rect">
            <a:avLst/>
          </a:prstGeom>
          <a:noFill/>
          <a:ln w="9525">
            <a:noFill/>
            <a:miter lim="800000"/>
            <a:headEnd/>
            <a:tailEnd/>
          </a:ln>
          <a:effec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Lambda</a:t>
            </a:r>
            <a:r>
              <a:rPr lang="zh-CN" altLang="en-US" dirty="0" smtClean="0"/>
              <a:t>表达式和函数式接口</a:t>
            </a:r>
            <a:endParaRPr lang="zh-CN" altLang="en-US" dirty="0"/>
          </a:p>
        </p:txBody>
      </p:sp>
      <p:sp>
        <p:nvSpPr>
          <p:cNvPr id="3" name="内容占位符 2"/>
          <p:cNvSpPr>
            <a:spLocks noGrp="1"/>
          </p:cNvSpPr>
          <p:nvPr>
            <p:ph idx="1"/>
          </p:nvPr>
        </p:nvSpPr>
        <p:spPr>
          <a:xfrm>
            <a:off x="457200" y="1600201"/>
            <a:ext cx="8229600" cy="1042982"/>
          </a:xfrm>
        </p:spPr>
        <p:txBody>
          <a:bodyPr/>
          <a:lstStyle/>
          <a:p>
            <a:r>
              <a:rPr lang="en-US" dirty="0" smtClean="0"/>
              <a:t>Lambda</a:t>
            </a:r>
            <a:r>
              <a:rPr lang="zh-CN" altLang="en-US" dirty="0" smtClean="0"/>
              <a:t>表达式可以引用类成员和局部变量（会将这些变量隐式转换成</a:t>
            </a:r>
            <a:r>
              <a:rPr lang="en-US" b="1" dirty="0" smtClean="0"/>
              <a:t>final</a:t>
            </a:r>
            <a:r>
              <a:rPr lang="zh-CN" altLang="en-US" dirty="0" smtClean="0"/>
              <a:t>的），例如下列两个代码块的效果完全相同：</a:t>
            </a:r>
          </a:p>
        </p:txBody>
      </p:sp>
      <p:pic>
        <p:nvPicPr>
          <p:cNvPr id="2050" name="Picture 2"/>
          <p:cNvPicPr>
            <a:picLocks noChangeAspect="1" noChangeArrowheads="1"/>
          </p:cNvPicPr>
          <p:nvPr/>
        </p:nvPicPr>
        <p:blipFill>
          <a:blip r:embed="rId2" cstate="print"/>
          <a:srcRect/>
          <a:stretch>
            <a:fillRect/>
          </a:stretch>
        </p:blipFill>
        <p:spPr bwMode="auto">
          <a:xfrm>
            <a:off x="928661" y="2428868"/>
            <a:ext cx="6755801" cy="3357586"/>
          </a:xfrm>
          <a:prstGeom prst="rect">
            <a:avLst/>
          </a:prstGeom>
          <a:noFill/>
          <a:ln w="9525">
            <a:noFill/>
            <a:miter lim="800000"/>
            <a:headEnd/>
            <a:tailEnd/>
          </a:ln>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Lambda</a:t>
            </a:r>
            <a:r>
              <a:rPr lang="zh-CN" altLang="en-US" dirty="0" smtClean="0"/>
              <a:t>表达式和函数式接口</a:t>
            </a:r>
            <a:endParaRPr lang="zh-CN" altLang="en-US" dirty="0"/>
          </a:p>
        </p:txBody>
      </p:sp>
      <p:sp>
        <p:nvSpPr>
          <p:cNvPr id="3" name="内容占位符 2"/>
          <p:cNvSpPr>
            <a:spLocks noGrp="1"/>
          </p:cNvSpPr>
          <p:nvPr>
            <p:ph idx="1"/>
          </p:nvPr>
        </p:nvSpPr>
        <p:spPr>
          <a:xfrm>
            <a:off x="457200" y="1600201"/>
            <a:ext cx="8229600" cy="1257296"/>
          </a:xfrm>
        </p:spPr>
        <p:txBody>
          <a:bodyPr/>
          <a:lstStyle/>
          <a:p>
            <a:r>
              <a:rPr lang="en-US" dirty="0" smtClean="0"/>
              <a:t>Lambda</a:t>
            </a:r>
            <a:r>
              <a:rPr lang="zh-CN" altLang="en-US" dirty="0" smtClean="0"/>
              <a:t>表达式有返回值，返回值的类型也由编译器推理得出。</a:t>
            </a:r>
            <a:endParaRPr lang="en-US" altLang="zh-CN" dirty="0" smtClean="0"/>
          </a:p>
          <a:p>
            <a:r>
              <a:rPr lang="zh-CN" altLang="en-US" dirty="0" smtClean="0"/>
              <a:t>如果</a:t>
            </a:r>
            <a:r>
              <a:rPr lang="en-US" dirty="0" smtClean="0"/>
              <a:t>Lambda</a:t>
            </a:r>
            <a:r>
              <a:rPr lang="zh-CN" altLang="en-US" dirty="0" smtClean="0"/>
              <a:t>表达式中的语句块只有一行，则可以不用使用</a:t>
            </a:r>
            <a:r>
              <a:rPr lang="en-US" b="1" dirty="0" smtClean="0"/>
              <a:t>return</a:t>
            </a:r>
            <a:r>
              <a:rPr lang="zh-CN" altLang="en-US" dirty="0" smtClean="0"/>
              <a:t>语句，下列两个代码片段效果相同：</a:t>
            </a:r>
          </a:p>
        </p:txBody>
      </p:sp>
      <p:pic>
        <p:nvPicPr>
          <p:cNvPr id="3074" name="Picture 2"/>
          <p:cNvPicPr>
            <a:picLocks noChangeAspect="1" noChangeArrowheads="1"/>
          </p:cNvPicPr>
          <p:nvPr/>
        </p:nvPicPr>
        <p:blipFill>
          <a:blip r:embed="rId2" cstate="print"/>
          <a:srcRect/>
          <a:stretch>
            <a:fillRect/>
          </a:stretch>
        </p:blipFill>
        <p:spPr bwMode="auto">
          <a:xfrm>
            <a:off x="647777" y="2714620"/>
            <a:ext cx="7924751" cy="2695588"/>
          </a:xfrm>
          <a:prstGeom prst="rect">
            <a:avLst/>
          </a:prstGeom>
          <a:noFill/>
          <a:ln w="9525">
            <a:noFill/>
            <a:miter lim="800000"/>
            <a:headEnd/>
            <a:tailEnd/>
          </a:ln>
          <a:effec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0.5|0|0"/>
</p:tagLst>
</file>

<file path=ppt/tags/tag10.xml><?xml version="1.0" encoding="utf-8"?>
<p:tagLst xmlns:a="http://schemas.openxmlformats.org/drawingml/2006/main" xmlns:r="http://schemas.openxmlformats.org/officeDocument/2006/relationships" xmlns:p="http://schemas.openxmlformats.org/presentationml/2006/main">
  <p:tag name="TIMING" val="|0|0|0"/>
</p:tagLst>
</file>

<file path=ppt/tags/tag11.xml><?xml version="1.0" encoding="utf-8"?>
<p:tagLst xmlns:a="http://schemas.openxmlformats.org/drawingml/2006/main" xmlns:r="http://schemas.openxmlformats.org/officeDocument/2006/relationships" xmlns:p="http://schemas.openxmlformats.org/presentationml/2006/main">
  <p:tag name="TIMING" val="|0|0|0"/>
</p:tagLst>
</file>

<file path=ppt/tags/tag12.xml><?xml version="1.0" encoding="utf-8"?>
<p:tagLst xmlns:a="http://schemas.openxmlformats.org/drawingml/2006/main" xmlns:r="http://schemas.openxmlformats.org/officeDocument/2006/relationships" xmlns:p="http://schemas.openxmlformats.org/presentationml/2006/main">
  <p:tag name="TIMING" val="|0|0|0"/>
</p:tagLst>
</file>

<file path=ppt/tags/tag13.xml><?xml version="1.0" encoding="utf-8"?>
<p:tagLst xmlns:a="http://schemas.openxmlformats.org/drawingml/2006/main" xmlns:r="http://schemas.openxmlformats.org/officeDocument/2006/relationships" xmlns:p="http://schemas.openxmlformats.org/presentationml/2006/main">
  <p:tag name="TIMING" val="|0|0"/>
</p:tagLst>
</file>

<file path=ppt/tags/tag14.xml><?xml version="1.0" encoding="utf-8"?>
<p:tagLst xmlns:a="http://schemas.openxmlformats.org/drawingml/2006/main" xmlns:r="http://schemas.openxmlformats.org/officeDocument/2006/relationships" xmlns:p="http://schemas.openxmlformats.org/presentationml/2006/main">
  <p:tag name="TIMING" val="|0"/>
</p:tagLst>
</file>

<file path=ppt/tags/tag15.xml><?xml version="1.0" encoding="utf-8"?>
<p:tagLst xmlns:a="http://schemas.openxmlformats.org/drawingml/2006/main" xmlns:r="http://schemas.openxmlformats.org/officeDocument/2006/relationships" xmlns:p="http://schemas.openxmlformats.org/presentationml/2006/main">
  <p:tag name="TIMING" val="|0|0|0|0"/>
</p:tagLst>
</file>

<file path=ppt/tags/tag16.xml><?xml version="1.0" encoding="utf-8"?>
<p:tagLst xmlns:a="http://schemas.openxmlformats.org/drawingml/2006/main" xmlns:r="http://schemas.openxmlformats.org/officeDocument/2006/relationships" xmlns:p="http://schemas.openxmlformats.org/presentationml/2006/main">
  <p:tag name="TIMING" val="|0|0|0|0"/>
</p:tagLst>
</file>

<file path=ppt/tags/tag17.xml><?xml version="1.0" encoding="utf-8"?>
<p:tagLst xmlns:a="http://schemas.openxmlformats.org/drawingml/2006/main" xmlns:r="http://schemas.openxmlformats.org/officeDocument/2006/relationships" xmlns:p="http://schemas.openxmlformats.org/presentationml/2006/main">
  <p:tag name="TIMING" val="|0|0|0|0"/>
</p:tagLst>
</file>

<file path=ppt/tags/tag18.xml><?xml version="1.0" encoding="utf-8"?>
<p:tagLst xmlns:a="http://schemas.openxmlformats.org/drawingml/2006/main" xmlns:r="http://schemas.openxmlformats.org/officeDocument/2006/relationships" xmlns:p="http://schemas.openxmlformats.org/presentationml/2006/main">
  <p:tag name="TIMING" val="|0|0|0|0"/>
</p:tagLst>
</file>

<file path=ppt/tags/tag19.xml><?xml version="1.0" encoding="utf-8"?>
<p:tagLst xmlns:a="http://schemas.openxmlformats.org/drawingml/2006/main" xmlns:r="http://schemas.openxmlformats.org/officeDocument/2006/relationships" xmlns:p="http://schemas.openxmlformats.org/presentationml/2006/main">
  <p:tag name="TIMING" val="|0|0|0"/>
</p:tagLst>
</file>

<file path=ppt/tags/tag2.xml><?xml version="1.0" encoding="utf-8"?>
<p:tagLst xmlns:a="http://schemas.openxmlformats.org/drawingml/2006/main" xmlns:r="http://schemas.openxmlformats.org/officeDocument/2006/relationships" xmlns:p="http://schemas.openxmlformats.org/presentationml/2006/main">
  <p:tag name="TIMING" val="|0|0|0|0"/>
</p:tagLst>
</file>

<file path=ppt/tags/tag20.xml><?xml version="1.0" encoding="utf-8"?>
<p:tagLst xmlns:a="http://schemas.openxmlformats.org/drawingml/2006/main" xmlns:r="http://schemas.openxmlformats.org/officeDocument/2006/relationships" xmlns:p="http://schemas.openxmlformats.org/presentationml/2006/main">
  <p:tag name="TIMING" val="|0"/>
</p:tagLst>
</file>

<file path=ppt/tags/tag21.xml><?xml version="1.0" encoding="utf-8"?>
<p:tagLst xmlns:a="http://schemas.openxmlformats.org/drawingml/2006/main" xmlns:r="http://schemas.openxmlformats.org/officeDocument/2006/relationships" xmlns:p="http://schemas.openxmlformats.org/presentationml/2006/main">
  <p:tag name="TIMING" val="|0|0|0|0|0|0"/>
</p:tagLst>
</file>

<file path=ppt/tags/tag22.xml><?xml version="1.0" encoding="utf-8"?>
<p:tagLst xmlns:a="http://schemas.openxmlformats.org/drawingml/2006/main" xmlns:r="http://schemas.openxmlformats.org/officeDocument/2006/relationships" xmlns:p="http://schemas.openxmlformats.org/presentationml/2006/main">
  <p:tag name="TIMING" val="|0|0|0|0|0"/>
</p:tagLst>
</file>

<file path=ppt/tags/tag23.xml><?xml version="1.0" encoding="utf-8"?>
<p:tagLst xmlns:a="http://schemas.openxmlformats.org/drawingml/2006/main" xmlns:r="http://schemas.openxmlformats.org/officeDocument/2006/relationships" xmlns:p="http://schemas.openxmlformats.org/presentationml/2006/main">
  <p:tag name="TIMING" val="|0|0|0|0|0"/>
</p:tagLst>
</file>

<file path=ppt/tags/tag24.xml><?xml version="1.0" encoding="utf-8"?>
<p:tagLst xmlns:a="http://schemas.openxmlformats.org/drawingml/2006/main" xmlns:r="http://schemas.openxmlformats.org/officeDocument/2006/relationships" xmlns:p="http://schemas.openxmlformats.org/presentationml/2006/main">
  <p:tag name="TIMING" val="|0|0|0|0|0"/>
</p:tagLst>
</file>

<file path=ppt/tags/tag25.xml><?xml version="1.0" encoding="utf-8"?>
<p:tagLst xmlns:a="http://schemas.openxmlformats.org/drawingml/2006/main" xmlns:r="http://schemas.openxmlformats.org/officeDocument/2006/relationships" xmlns:p="http://schemas.openxmlformats.org/presentationml/2006/main">
  <p:tag name="TIMING" val="|0|0|0|0|0"/>
</p:tagLst>
</file>

<file path=ppt/tags/tag26.xml><?xml version="1.0" encoding="utf-8"?>
<p:tagLst xmlns:a="http://schemas.openxmlformats.org/drawingml/2006/main" xmlns:r="http://schemas.openxmlformats.org/officeDocument/2006/relationships" xmlns:p="http://schemas.openxmlformats.org/presentationml/2006/main">
  <p:tag name="TIMING" val="|0|0|0|0|0"/>
</p:tagLst>
</file>

<file path=ppt/tags/tag3.xml><?xml version="1.0" encoding="utf-8"?>
<p:tagLst xmlns:a="http://schemas.openxmlformats.org/drawingml/2006/main" xmlns:r="http://schemas.openxmlformats.org/officeDocument/2006/relationships" xmlns:p="http://schemas.openxmlformats.org/presentationml/2006/main">
  <p:tag name="TIMING" val="|0"/>
</p:tagLst>
</file>

<file path=ppt/tags/tag4.xml><?xml version="1.0" encoding="utf-8"?>
<p:tagLst xmlns:a="http://schemas.openxmlformats.org/drawingml/2006/main" xmlns:r="http://schemas.openxmlformats.org/officeDocument/2006/relationships" xmlns:p="http://schemas.openxmlformats.org/presentationml/2006/main">
  <p:tag name="TIMING" val="|0"/>
</p:tagLst>
</file>

<file path=ppt/tags/tag5.xml><?xml version="1.0" encoding="utf-8"?>
<p:tagLst xmlns:a="http://schemas.openxmlformats.org/drawingml/2006/main" xmlns:r="http://schemas.openxmlformats.org/officeDocument/2006/relationships" xmlns:p="http://schemas.openxmlformats.org/presentationml/2006/main">
  <p:tag name="TIMING" val="|0|0|0"/>
</p:tagLst>
</file>

<file path=ppt/tags/tag6.xml><?xml version="1.0" encoding="utf-8"?>
<p:tagLst xmlns:a="http://schemas.openxmlformats.org/drawingml/2006/main" xmlns:r="http://schemas.openxmlformats.org/officeDocument/2006/relationships" xmlns:p="http://schemas.openxmlformats.org/presentationml/2006/main">
  <p:tag name="TIMING" val="|0|0|0"/>
</p:tagLst>
</file>

<file path=ppt/tags/tag7.xml><?xml version="1.0" encoding="utf-8"?>
<p:tagLst xmlns:a="http://schemas.openxmlformats.org/drawingml/2006/main" xmlns:r="http://schemas.openxmlformats.org/officeDocument/2006/relationships" xmlns:p="http://schemas.openxmlformats.org/presentationml/2006/main">
  <p:tag name="TIMING" val="|0|0|0"/>
</p:tagLst>
</file>

<file path=ppt/tags/tag8.xml><?xml version="1.0" encoding="utf-8"?>
<p:tagLst xmlns:a="http://schemas.openxmlformats.org/drawingml/2006/main" xmlns:r="http://schemas.openxmlformats.org/officeDocument/2006/relationships" xmlns:p="http://schemas.openxmlformats.org/presentationml/2006/main">
  <p:tag name="TIMING" val="|0|0|0"/>
</p:tagLst>
</file>

<file path=ppt/tags/tag9.xml><?xml version="1.0" encoding="utf-8"?>
<p:tagLst xmlns:a="http://schemas.openxmlformats.org/drawingml/2006/main" xmlns:r="http://schemas.openxmlformats.org/officeDocument/2006/relationships" xmlns:p="http://schemas.openxmlformats.org/presentationml/2006/main">
  <p:tag name="TIMING" val="|0|0|0"/>
</p:tagLst>
</file>

<file path=ppt/theme/theme1.xml><?xml version="1.0" encoding="utf-8"?>
<a:theme xmlns:a="http://schemas.openxmlformats.org/drawingml/2006/main" name="4_默认设计模板">
  <a:themeElements>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2_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4303</TotalTime>
  <Words>5389</Words>
  <Application>Microsoft Office PowerPoint</Application>
  <PresentationFormat>全屏显示(4:3)</PresentationFormat>
  <Paragraphs>575</Paragraphs>
  <Slides>59</Slides>
  <Notes>48</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4_默认设计模板</vt:lpstr>
      <vt:lpstr>Java高级应用编程 —— Java8新特性简介</vt:lpstr>
      <vt:lpstr>本章内容</vt:lpstr>
      <vt:lpstr>Java 8简介</vt:lpstr>
      <vt:lpstr>Java语言的新特性</vt:lpstr>
      <vt:lpstr>Lambda表达式和函数式接口</vt:lpstr>
      <vt:lpstr>Lambda表达式和函数式接口</vt:lpstr>
      <vt:lpstr>Lambda表达式和函数式接口</vt:lpstr>
      <vt:lpstr>Lambda表达式和函数式接口</vt:lpstr>
      <vt:lpstr>Lambda表达式和函数式接口</vt:lpstr>
      <vt:lpstr>Lambda表达式和函数式接口</vt:lpstr>
      <vt:lpstr>Lambda表达式和函数式接口</vt:lpstr>
      <vt:lpstr>Lambda表达式和函数式接口</vt:lpstr>
      <vt:lpstr>接口的默认方法</vt:lpstr>
      <vt:lpstr>接口的默认方法</vt:lpstr>
      <vt:lpstr>方法引用</vt:lpstr>
      <vt:lpstr>重复注解</vt:lpstr>
      <vt:lpstr>重复注解</vt:lpstr>
      <vt:lpstr>重复注解</vt:lpstr>
      <vt:lpstr>重复注解</vt:lpstr>
      <vt:lpstr>泛型判断改进</vt:lpstr>
      <vt:lpstr>拓宽注解的应用场景</vt:lpstr>
      <vt:lpstr>拓宽注解的应用场景</vt:lpstr>
      <vt:lpstr>Java编译器的新特性—参数名称</vt:lpstr>
      <vt:lpstr>Java编译器的新特性—参数名称</vt:lpstr>
      <vt:lpstr>Java官方库的新特性</vt:lpstr>
      <vt:lpstr>Optional</vt:lpstr>
      <vt:lpstr>Optional</vt:lpstr>
      <vt:lpstr>Optional</vt:lpstr>
      <vt:lpstr>Stream API</vt:lpstr>
      <vt:lpstr>Stream APIStream</vt:lpstr>
      <vt:lpstr>创建Stream</vt:lpstr>
      <vt:lpstr>转换Stream</vt:lpstr>
      <vt:lpstr>转换Stream</vt:lpstr>
      <vt:lpstr>聚合Stream</vt:lpstr>
      <vt:lpstr>顺序流与并行流</vt:lpstr>
      <vt:lpstr>顺序流与并行流</vt:lpstr>
      <vt:lpstr>日期和时间 API</vt:lpstr>
      <vt:lpstr>标准ISO日期格式</vt:lpstr>
      <vt:lpstr>方法前缀</vt:lpstr>
      <vt:lpstr>获取日期属性</vt:lpstr>
      <vt:lpstr>设置日期属性</vt:lpstr>
      <vt:lpstr>日期计算</vt:lpstr>
      <vt:lpstr>幻灯片 43</vt:lpstr>
      <vt:lpstr>日期和时间 API</vt:lpstr>
      <vt:lpstr>日期和时间 API</vt:lpstr>
      <vt:lpstr>日期和时间 API</vt:lpstr>
      <vt:lpstr>Nashorn JavaScript引擎</vt:lpstr>
      <vt:lpstr>Nashorn JavaScript引擎</vt:lpstr>
      <vt:lpstr>Base64</vt:lpstr>
      <vt:lpstr>并行数组</vt:lpstr>
      <vt:lpstr>并行数组</vt:lpstr>
      <vt:lpstr>幻灯片 52</vt:lpstr>
      <vt:lpstr>并发性</vt:lpstr>
      <vt:lpstr>新的Java工具</vt:lpstr>
      <vt:lpstr>Nashorn引擎：jjs</vt:lpstr>
      <vt:lpstr>类依赖分析器：jdeps</vt:lpstr>
      <vt:lpstr>幻灯片 57</vt:lpstr>
      <vt:lpstr>JVM的新特性</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benhail</dc:creator>
  <cp:lastModifiedBy>Windows 用户</cp:lastModifiedBy>
  <cp:revision>286</cp:revision>
  <dcterms:created xsi:type="dcterms:W3CDTF">2014-05-28T09:51:33Z</dcterms:created>
  <dcterms:modified xsi:type="dcterms:W3CDTF">2017-04-06T07:10:45Z</dcterms:modified>
</cp:coreProperties>
</file>