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1"/>
  </p:sldMasterIdLst>
  <p:notesMasterIdLst>
    <p:notesMasterId r:id="rId19"/>
  </p:notesMasterIdLst>
  <p:sldIdLst>
    <p:sldId id="320" r:id="rId2"/>
    <p:sldId id="319" r:id="rId3"/>
    <p:sldId id="376" r:id="rId4"/>
    <p:sldId id="383" r:id="rId5"/>
    <p:sldId id="377" r:id="rId6"/>
    <p:sldId id="362" r:id="rId7"/>
    <p:sldId id="368" r:id="rId8"/>
    <p:sldId id="363" r:id="rId9"/>
    <p:sldId id="364" r:id="rId10"/>
    <p:sldId id="370" r:id="rId11"/>
    <p:sldId id="378" r:id="rId12"/>
    <p:sldId id="380" r:id="rId13"/>
    <p:sldId id="379" r:id="rId14"/>
    <p:sldId id="381" r:id="rId15"/>
    <p:sldId id="382" r:id="rId16"/>
    <p:sldId id="365" r:id="rId17"/>
    <p:sldId id="37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58" autoAdjust="0"/>
  </p:normalViewPr>
  <p:slideViewPr>
    <p:cSldViewPr>
      <p:cViewPr varScale="1">
        <p:scale>
          <a:sx n="60" d="100"/>
          <a:sy n="60" d="100"/>
        </p:scale>
        <p:origin x="-1572"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3DE42-437F-4102-BEEC-18B46389F8D4}" type="datetimeFigureOut">
              <a:rPr lang="zh-CN" altLang="en-US" smtClean="0"/>
              <a:pPr/>
              <a:t>2018/9/30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4407E-8CF9-46EF-96A1-5DA54B97FF42}" type="slidenum">
              <a:rPr lang="zh-CN" altLang="en-US" smtClean="0"/>
              <a:pPr/>
              <a:t>‹#›</a:t>
            </a:fld>
            <a:endParaRPr lang="zh-CN" altLang="en-US"/>
          </a:p>
        </p:txBody>
      </p:sp>
    </p:spTree>
    <p:extLst>
      <p:ext uri="{BB962C8B-B14F-4D97-AF65-F5344CB8AC3E}">
        <p14:creationId xmlns:p14="http://schemas.microsoft.com/office/powerpoint/2010/main" xmlns="" val="124214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F0F31168-A28B-4017-9C04-041EC8A1CE61}"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lnSpc>
                <a:spcPct val="80000"/>
              </a:lnSpc>
            </a:pPr>
            <a:endParaRPr lang="zh-CN" altLang="zh-CN" sz="1000"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Java5</a:t>
            </a:r>
            <a:r>
              <a:rPr lang="zh-CN" altLang="en-US" dirty="0" smtClean="0"/>
              <a:t>版本更新力度也算大了</a:t>
            </a:r>
            <a:endParaRPr lang="en-US" altLang="zh-CN" dirty="0" smtClean="0"/>
          </a:p>
          <a:p>
            <a:r>
              <a:rPr lang="en-US" altLang="zh-CN" sz="1200" b="0" i="0" kern="1200" dirty="0" smtClean="0">
                <a:solidFill>
                  <a:schemeClr val="tx1"/>
                </a:solidFill>
                <a:effectLst/>
                <a:latin typeface="+mn-lt"/>
                <a:ea typeface="+mn-ea"/>
                <a:cs typeface="+mn-cs"/>
              </a:rPr>
              <a:t>Java 8</a:t>
            </a:r>
            <a:r>
              <a:rPr lang="zh-CN" altLang="en-US" sz="1200" b="0" i="0" kern="1200" dirty="0" smtClean="0">
                <a:solidFill>
                  <a:schemeClr val="tx1"/>
                </a:solidFill>
                <a:effectLst/>
                <a:latin typeface="+mn-lt"/>
                <a:ea typeface="+mn-ea"/>
                <a:cs typeface="+mn-cs"/>
              </a:rPr>
              <a:t>版本最大的改进就是</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表达式，其目的是使</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更易于为多核处理器编写代码；其次，新加入的</a:t>
            </a:r>
            <a:r>
              <a:rPr lang="en-US" altLang="zh-CN" sz="1200" b="0" i="0" kern="1200" dirty="0" err="1" smtClean="0">
                <a:solidFill>
                  <a:schemeClr val="tx1"/>
                </a:solidFill>
                <a:effectLst/>
                <a:latin typeface="+mn-lt"/>
                <a:ea typeface="+mn-ea"/>
                <a:cs typeface="+mn-cs"/>
              </a:rPr>
              <a:t>Nashorn</a:t>
            </a:r>
            <a:r>
              <a:rPr lang="zh-CN" altLang="en-US" sz="1200" b="0" i="0" kern="1200" dirty="0" smtClean="0">
                <a:solidFill>
                  <a:schemeClr val="tx1"/>
                </a:solidFill>
                <a:effectLst/>
                <a:latin typeface="+mn-lt"/>
                <a:ea typeface="+mn-ea"/>
                <a:cs typeface="+mn-cs"/>
              </a:rPr>
              <a:t>引擎也使得</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程序可以和</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代码互操作；再者，新的日期时间</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改进、并发改进也相当令人期待。</a:t>
            </a:r>
            <a:endParaRPr lang="en-US" altLang="zh-CN" dirty="0" smtClean="0"/>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4</a:t>
            </a:fld>
            <a:endParaRPr lang="zh-CN" altLang="en-US"/>
          </a:p>
        </p:txBody>
      </p:sp>
    </p:spTree>
    <p:extLst>
      <p:ext uri="{BB962C8B-B14F-4D97-AF65-F5344CB8AC3E}">
        <p14:creationId xmlns:p14="http://schemas.microsoft.com/office/powerpoint/2010/main" xmlns="" val="846484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944407E-8CF9-46EF-96A1-5DA54B97FF42}"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88"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0"/>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a:solidFill>
                  <a:schemeClr val="accent5">
                    <a:lumMod val="75000"/>
                  </a:schemeClr>
                </a:solidFill>
                <a:latin typeface="华文细黑" charset="-122"/>
                <a:ea typeface="华文细黑" charset="-122"/>
              </a:rPr>
              <a:t>C</a:t>
            </a:r>
            <a:endParaRPr kumimoji="0" lang="zh-CN" altLang="en-US" sz="440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a:solidFill>
                  <a:schemeClr val="accent1">
                    <a:lumMod val="75000"/>
                  </a:schemeClr>
                </a:solidFill>
                <a:latin typeface="华文细黑" charset="-122"/>
                <a:ea typeface="华文细黑" charset="-122"/>
              </a:rPr>
              <a:t>目</a:t>
            </a:r>
            <a:endParaRPr kumimoji="0" lang="en-US" altLang="zh-CN" sz="4800" b="1">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5"/>
            <a:ext cx="615950" cy="2062163"/>
          </a:xfrm>
          <a:prstGeom prst="rect">
            <a:avLst/>
          </a:prstGeom>
        </p:spPr>
        <p:txBody>
          <a:bodyPr vert="eaVert"/>
          <a:lstStyle/>
          <a:p>
            <a:pPr>
              <a:defRPr/>
            </a:pPr>
            <a:r>
              <a:rPr lang="en-US" altLang="zh-CN" sz="2800" spc="500">
                <a:solidFill>
                  <a:srgbClr val="C0C0C0"/>
                </a:solidFill>
                <a:latin typeface="华文细黑" panose="02010600040101010101" pitchFamily="2" charset="-122"/>
                <a:ea typeface="华文细黑" panose="02010600040101010101" pitchFamily="2" charset="-122"/>
              </a:rPr>
              <a:t>ONTENTS</a:t>
            </a:r>
            <a:endParaRPr lang="zh-CN" altLang="en-US" sz="2800" spc="50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3"/>
            <a:ext cx="8147050" cy="4968875"/>
          </a:xfrm>
          <a:prstGeom prst="rect">
            <a:avLst/>
          </a:prstGeom>
        </p:spPr>
        <p:txBody>
          <a:bodyPr/>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052513"/>
            <a:ext cx="8147050" cy="4968875"/>
          </a:xfrm>
          <a:prstGeom prst="rect">
            <a:avLst/>
          </a:prstGeom>
        </p:spPr>
        <p:txBody>
          <a:bodyPr/>
          <a:lstStyle>
            <a:lvl1pPr>
              <a:buFontTx/>
              <a:buBlip>
                <a:blip r:embed="rId2"/>
              </a:buBlip>
              <a:defRPr sz="1800"/>
            </a:lvl1pPr>
            <a:lvl2pPr>
              <a:buFontTx/>
              <a:buBlip>
                <a:blip r:embed="rId3"/>
              </a:buBlip>
              <a:defRPr sz="2000"/>
            </a:lvl2pPr>
            <a:lvl3pPr>
              <a:buFontTx/>
              <a:buBlip>
                <a:blip r:embed="rId4"/>
              </a:buBlip>
              <a:defRPr sz="2000"/>
            </a:lvl3pPr>
            <a:lvl4pPr>
              <a:defRPr sz="2000"/>
            </a:lvl4pPr>
            <a:lvl5pPr>
              <a:defRPr sz="2000"/>
            </a:lvl5pPr>
          </a:lstStyle>
          <a:p>
            <a:pPr lvl="0"/>
            <a:r>
              <a:rPr lang="zh-CN" altLang="en-US" dirty="0" smtClean="0"/>
              <a:t>单击此处编辑母版</a:t>
            </a:r>
            <a:r>
              <a:rPr lang="zh-CN" altLang="en-US" smtClean="0"/>
              <a:t>文本样式</a:t>
            </a:r>
            <a:endParaRPr lang="en-US" altLang="zh-CN" smtClean="0"/>
          </a:p>
          <a:p>
            <a:pPr lvl="0"/>
            <a:endParaRPr lang="zh-CN" altLang="en-US" dirty="0"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3"/>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A8B903D4-2BD8-4A57-99AD-D27D9A4FAAF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88" y="6464300"/>
            <a:ext cx="720725" cy="277813"/>
          </a:xfrm>
          <a:prstGeom prst="rect">
            <a:avLst/>
          </a:prstGeom>
          <a:noFill/>
        </p:spPr>
        <p:txBody>
          <a:bodyPr>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88"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3"/>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68"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46F96C11-B077-4595-B896-35894F42FDB3}"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88" y="260350"/>
            <a:ext cx="1169987" cy="222250"/>
          </a:xfrm>
          <a:prstGeom prst="rect">
            <a:avLst/>
          </a:prstGeom>
          <a:noFill/>
          <a:ln w="9525">
            <a:noFill/>
            <a:miter lim="800000"/>
            <a:headEnd/>
            <a:tailEnd/>
          </a:ln>
        </p:spPr>
      </p:pic>
      <p:sp>
        <p:nvSpPr>
          <p:cNvPr id="4" name="矩形 3"/>
          <p:cNvSpPr/>
          <p:nvPr userDrawn="1"/>
        </p:nvSpPr>
        <p:spPr>
          <a:xfrm>
            <a:off x="0" y="3573463"/>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a:spLocks noChangeArrowheads="1"/>
          </p:cNvSpPr>
          <p:nvPr userDrawn="1"/>
        </p:nvSpPr>
        <p:spPr bwMode="auto">
          <a:xfrm>
            <a:off x="6783388" y="6308725"/>
            <a:ext cx="2036762" cy="339725"/>
          </a:xfrm>
          <a:prstGeom prst="rect">
            <a:avLst/>
          </a:prstGeom>
          <a:noFill/>
          <a:ln>
            <a:noFill/>
          </a:ln>
          <a:extLst>
            <a:ext uri="{909E8E84-426E-40DD-AFC4-6F175D3DCCD1}"/>
            <a:ext uri="{91240B29-F687-4F45-9708-019B960494DF}"/>
          </a:extLst>
        </p:spPr>
        <p:txBody>
          <a:bodyPr wrap="none">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a:lstStyle>
            <a:lvl1pPr>
              <a:defRPr>
                <a:latin typeface="Arial" charset="0"/>
                <a:ea typeface="宋体" charset="-122"/>
              </a:defRPr>
            </a:lvl1pPr>
          </a:lstStyle>
          <a:p>
            <a:pPr>
              <a:defRPr/>
            </a:pPr>
            <a:fld id="{AE4E7265-4C9F-418D-8246-58F061B0C733}"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3" y="217488"/>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88"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5" y="217488"/>
            <a:ext cx="1803400" cy="307975"/>
          </a:xfrm>
          <a:prstGeom prst="rect">
            <a:avLst/>
          </a:prstGeom>
          <a:noFill/>
          <a:ln>
            <a:noFill/>
          </a:ln>
          <a:extLst>
            <a:ext uri="{909E8E84-426E-40DD-AFC4-6F175D3DCCD1}"/>
            <a:ext uri="{91240B29-F687-4F45-9708-019B960494DF}"/>
          </a:extLst>
        </p:spPr>
        <p:txBody>
          <a:bodyPr wrap="none">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smtClean="0">
                <a:solidFill>
                  <a:srgbClr val="002060"/>
                </a:solidFill>
                <a:latin typeface="微软雅黑" pitchFamily="34" charset="-122"/>
                <a:ea typeface="微软雅黑" pitchFamily="34" charset="-122"/>
              </a:rPr>
              <a:t>www.neuedu.com</a:t>
            </a:r>
            <a:endParaRPr lang="zh-CN" altLang="en-US" sz="1400" b="1"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7BA3BF12-F173-47EA-8471-AB38831EF1F0}" type="datetimeFigureOut">
              <a:rPr lang="zh-CN" altLang="en-US"/>
              <a:pPr>
                <a:defRPr/>
              </a:pPr>
              <a:t>2018/9/30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charset="-122"/>
              </a:defRPr>
            </a:lvl1pPr>
          </a:lstStyle>
          <a:p>
            <a:pPr>
              <a:defRPr/>
            </a:pPr>
            <a:fld id="{87ED2B3D-CB36-44B2-B985-C3C9C0B9F79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userDrawn="1"/>
        </p:nvPicPr>
        <p:blipFill>
          <a:blip r:embed="rId13" cstate="print"/>
          <a:srcRect/>
          <a:stretch>
            <a:fillRect/>
          </a:stretch>
        </p:blipFill>
        <p:spPr bwMode="auto">
          <a:xfrm>
            <a:off x="7596188" y="260350"/>
            <a:ext cx="1169987" cy="222250"/>
          </a:xfrm>
          <a:prstGeom prst="rect">
            <a:avLst/>
          </a:prstGeom>
          <a:noFill/>
          <a:ln w="9525">
            <a:noFill/>
            <a:miter lim="800000"/>
            <a:headEnd/>
            <a:tailEnd/>
          </a:ln>
        </p:spPr>
      </p:pic>
      <p:pic>
        <p:nvPicPr>
          <p:cNvPr id="2051" name="Picture 7"/>
          <p:cNvPicPr>
            <a:picLocks noChangeAspect="1" noChangeArrowheads="1"/>
          </p:cNvPicPr>
          <p:nvPr userDrawn="1"/>
        </p:nvPicPr>
        <p:blipFill>
          <a:blip r:embed="rId14"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userDrawn="1"/>
        </p:nvSpPr>
        <p:spPr bwMode="auto">
          <a:xfrm>
            <a:off x="130175" y="6383338"/>
            <a:ext cx="2035175" cy="339725"/>
          </a:xfrm>
          <a:prstGeom prst="rect">
            <a:avLst/>
          </a:prstGeom>
          <a:noFill/>
          <a:ln>
            <a:noFill/>
          </a:ln>
          <a:extLst>
            <a:ext uri="{909E8E84-426E-40DD-AFC4-6F175D3DCCD1}"/>
            <a:ext uri="{91240B29-F687-4F45-9708-019B960494DF}"/>
          </a:extLst>
        </p:spPr>
        <p:txBody>
          <a:bodyPr wrap="none">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Tree>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22920" y="4365104"/>
            <a:ext cx="8229600" cy="1800200"/>
          </a:xfrm>
        </p:spPr>
        <p:txBody>
          <a:bodyPr/>
          <a:lstStyle/>
          <a:p>
            <a:pPr eaLnBrk="1" hangingPunct="1"/>
            <a:r>
              <a:rPr lang="en-US" altLang="zh-CN" dirty="0" smtClean="0">
                <a:latin typeface="微软雅黑" pitchFamily="34" charset="-122"/>
                <a:ea typeface="微软雅黑" pitchFamily="34" charset="-122"/>
              </a:rPr>
              <a:t>Java11</a:t>
            </a:r>
            <a:r>
              <a:rPr lang="zh-CN" altLang="en-US" dirty="0" smtClean="0">
                <a:latin typeface="微软雅黑" pitchFamily="34" charset="-122"/>
                <a:ea typeface="微软雅黑" pitchFamily="34" charset="-122"/>
              </a:rPr>
              <a:t>新特性</a:t>
            </a:r>
            <a:r>
              <a:rPr lang="zh-CN" altLang="en-US" dirty="0" smtClean="0">
                <a:latin typeface="微软雅黑" pitchFamily="34" charset="-122"/>
                <a:ea typeface="微软雅黑" pitchFamily="34" charset="-122"/>
              </a:rPr>
              <a:t>教学实践应用</a:t>
            </a:r>
            <a:r>
              <a:rPr lang="zh-CN" altLang="en-US" sz="3600" dirty="0" smtClean="0"/>
              <a:t/>
            </a:r>
            <a:br>
              <a:rPr lang="zh-CN" altLang="en-US" sz="3600" dirty="0" smtClean="0"/>
            </a:br>
            <a:endParaRPr lang="zh-CN" altLang="en-US" sz="3200" dirty="0" smtClean="0"/>
          </a:p>
        </p:txBody>
      </p:sp>
      <p:sp>
        <p:nvSpPr>
          <p:cNvPr id="3" name="TextBox 2"/>
          <p:cNvSpPr txBox="1"/>
          <p:nvPr/>
        </p:nvSpPr>
        <p:spPr>
          <a:xfrm>
            <a:off x="5148064" y="5949280"/>
            <a:ext cx="2880320" cy="646331"/>
          </a:xfrm>
          <a:prstGeom prst="rect">
            <a:avLst/>
          </a:prstGeom>
          <a:noFill/>
        </p:spPr>
        <p:txBody>
          <a:bodyPr wrap="square" rtlCol="0">
            <a:spAutoFit/>
          </a:bodyPr>
          <a:lstStyle/>
          <a:p>
            <a:pPr algn="r"/>
            <a:r>
              <a:rPr lang="zh-CN" altLang="en-US" b="1" dirty="0" smtClean="0"/>
              <a:t>东软睿道</a:t>
            </a:r>
            <a:endParaRPr lang="en-US" altLang="zh-CN" b="1" dirty="0" smtClean="0"/>
          </a:p>
          <a:p>
            <a:pPr algn="r"/>
            <a:r>
              <a:rPr lang="en-US" altLang="zh-CN" b="1" dirty="0" smtClean="0"/>
              <a:t>2018</a:t>
            </a:r>
            <a:r>
              <a:rPr lang="zh-CN" altLang="en-US" b="1" dirty="0" smtClean="0"/>
              <a:t>年</a:t>
            </a:r>
            <a:r>
              <a:rPr lang="en-US" altLang="zh-CN" b="1" dirty="0" smtClean="0"/>
              <a:t>9</a:t>
            </a:r>
            <a:r>
              <a:rPr lang="zh-CN" altLang="en-US" b="1" dirty="0" smtClean="0"/>
              <a:t>月</a:t>
            </a:r>
            <a:endParaRPr lang="zh-CN" alt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HTTP Client (Standard)</a:t>
            </a:r>
            <a:endParaRPr lang="zh-CN" altLang="en-US"/>
          </a:p>
        </p:txBody>
      </p:sp>
      <p:sp>
        <p:nvSpPr>
          <p:cNvPr id="3" name="内容占位符 2"/>
          <p:cNvSpPr>
            <a:spLocks noGrp="1"/>
          </p:cNvSpPr>
          <p:nvPr>
            <p:ph idx="1"/>
          </p:nvPr>
        </p:nvSpPr>
        <p:spPr/>
        <p:txBody>
          <a:bodyPr/>
          <a:lstStyle/>
          <a:p>
            <a:r>
              <a:rPr lang="en-US" altLang="zh-CN" smtClean="0"/>
              <a:t>Java9</a:t>
            </a:r>
            <a:r>
              <a:rPr lang="zh-CN" altLang="en-US" smtClean="0"/>
              <a:t>引入了一个</a:t>
            </a:r>
            <a:r>
              <a:rPr lang="en-US" altLang="zh-CN" smtClean="0"/>
              <a:t>HttpClient</a:t>
            </a:r>
            <a:r>
              <a:rPr lang="zh-CN" altLang="en-US" smtClean="0"/>
              <a:t>用于处理</a:t>
            </a:r>
            <a:r>
              <a:rPr lang="en-US" altLang="zh-CN" smtClean="0"/>
              <a:t>HTTP</a:t>
            </a:r>
            <a:r>
              <a:rPr lang="zh-CN" altLang="en-US" smtClean="0"/>
              <a:t>请求的新的</a:t>
            </a:r>
            <a:r>
              <a:rPr lang="en-US" altLang="zh-CN" smtClean="0"/>
              <a:t>API</a:t>
            </a:r>
            <a:r>
              <a:rPr lang="zh-CN" altLang="en-US" smtClean="0"/>
              <a:t>，</a:t>
            </a:r>
            <a:r>
              <a:rPr lang="zh-CN" altLang="pl-PL" smtClean="0"/>
              <a:t>在</a:t>
            </a:r>
            <a:r>
              <a:rPr lang="pl-PL" altLang="zh-CN" smtClean="0"/>
              <a:t>JDK 9,</a:t>
            </a:r>
            <a:r>
              <a:rPr lang="zh-CN" altLang="pl-PL" smtClean="0"/>
              <a:t>这个模块叫做</a:t>
            </a:r>
            <a:r>
              <a:rPr lang="pl-PL" altLang="zh-CN" smtClean="0"/>
              <a:t>jdk.incubator.httpclient</a:t>
            </a:r>
            <a:r>
              <a:rPr lang="zh-CN" altLang="en-US" smtClean="0"/>
              <a:t>。</a:t>
            </a:r>
            <a:r>
              <a:rPr lang="pl-PL" altLang="zh-CN" smtClean="0"/>
              <a:t>incubator</a:t>
            </a:r>
            <a:r>
              <a:rPr lang="zh-CN" altLang="pl-PL" smtClean="0"/>
              <a:t>模块</a:t>
            </a:r>
            <a:r>
              <a:rPr lang="zh-CN" altLang="en-US" smtClean="0"/>
              <a:t>，从</a:t>
            </a:r>
            <a:r>
              <a:rPr lang="en-US" altLang="zh-CN" smtClean="0"/>
              <a:t>Java 11</a:t>
            </a:r>
            <a:r>
              <a:rPr lang="zh-CN" altLang="en-US" smtClean="0"/>
              <a:t>开始</a:t>
            </a:r>
            <a:r>
              <a:rPr lang="en-US" altLang="zh-CN" smtClean="0"/>
              <a:t>API</a:t>
            </a:r>
            <a:r>
              <a:rPr lang="zh-CN" altLang="en-US" smtClean="0"/>
              <a:t>最终完成，可以在标准库包</a:t>
            </a:r>
            <a:r>
              <a:rPr lang="en-US" altLang="zh-CN" smtClean="0"/>
              <a:t>java.net</a:t>
            </a:r>
            <a:r>
              <a:rPr lang="zh-CN" altLang="en-US" smtClean="0"/>
              <a:t>中找到。</a:t>
            </a:r>
            <a:endParaRPr lang="en-US" altLang="zh-CN" smtClean="0"/>
          </a:p>
          <a:p>
            <a:pPr lvl="1"/>
            <a:r>
              <a:rPr lang="en-US" altLang="zh-CN" smtClean="0"/>
              <a:t>JDK 9 </a:t>
            </a:r>
            <a:r>
              <a:rPr lang="zh-CN" altLang="en-US" smtClean="0"/>
              <a:t>中就已对 </a:t>
            </a:r>
            <a:r>
              <a:rPr lang="en-US" altLang="zh-CN" smtClean="0"/>
              <a:t>HTTP Client API </a:t>
            </a:r>
            <a:r>
              <a:rPr lang="zh-CN" altLang="en-US" smtClean="0"/>
              <a:t>进行标准化（孵化阶段），在 </a:t>
            </a:r>
            <a:r>
              <a:rPr lang="en-US" altLang="zh-CN" smtClean="0"/>
              <a:t>JDK 10 </a:t>
            </a:r>
            <a:r>
              <a:rPr lang="zh-CN" altLang="en-US" smtClean="0"/>
              <a:t>中进行了更新，在</a:t>
            </a:r>
            <a:r>
              <a:rPr lang="en-US" altLang="zh-CN" smtClean="0"/>
              <a:t>Java11</a:t>
            </a:r>
            <a:r>
              <a:rPr lang="zh-CN" altLang="en-US" smtClean="0"/>
              <a:t>中</a:t>
            </a:r>
            <a:r>
              <a:rPr lang="en-US" altLang="zh-CN" smtClean="0"/>
              <a:t>java.net.http </a:t>
            </a:r>
            <a:r>
              <a:rPr lang="zh-CN" altLang="en-US" smtClean="0"/>
              <a:t>包中提供一个标准化的 </a:t>
            </a:r>
            <a:r>
              <a:rPr lang="en-US" altLang="zh-CN" smtClean="0"/>
              <a:t>API</a:t>
            </a:r>
            <a:r>
              <a:rPr lang="zh-CN" altLang="en-US" smtClean="0"/>
              <a:t>（基于孵化阶段的 </a:t>
            </a:r>
            <a:r>
              <a:rPr lang="en-US" altLang="zh-CN" smtClean="0"/>
              <a:t>API</a:t>
            </a:r>
            <a:r>
              <a:rPr lang="zh-CN" altLang="en-US" smtClean="0"/>
              <a:t>），并在最后删除孵化阶段的 </a:t>
            </a:r>
            <a:r>
              <a:rPr lang="en-US" altLang="zh-CN" smtClean="0"/>
              <a:t>API</a:t>
            </a:r>
            <a:r>
              <a:rPr lang="zh-CN" altLang="en-US" smtClean="0"/>
              <a:t>。</a:t>
            </a:r>
            <a:endParaRPr lang="en-US" altLang="zh-CN" smtClean="0"/>
          </a:p>
          <a:p>
            <a:pPr lvl="1"/>
            <a:r>
              <a:rPr lang="en-US" altLang="zh-CN" smtClean="0"/>
              <a:t>https://docs.oracle.com/en/java/javase/11/docs/api/index.htm</a:t>
            </a:r>
          </a:p>
          <a:p>
            <a:r>
              <a:rPr lang="fr-FR" altLang="zh-CN" smtClean="0"/>
              <a:t>HTTP Client API</a:t>
            </a:r>
            <a:r>
              <a:rPr lang="zh-CN" altLang="fr-FR" smtClean="0"/>
              <a:t>的主要类包括：</a:t>
            </a:r>
            <a:endParaRPr lang="fr-FR" altLang="zh-CN" smtClean="0"/>
          </a:p>
          <a:p>
            <a:pPr lvl="1"/>
            <a:r>
              <a:rPr lang="en-US" altLang="zh-CN" smtClean="0"/>
              <a:t>HttpClient HttpHeaders </a:t>
            </a:r>
          </a:p>
          <a:p>
            <a:pPr lvl="1"/>
            <a:r>
              <a:rPr lang="en-US" altLang="zh-CN" smtClean="0"/>
              <a:t>HttpRequest </a:t>
            </a:r>
          </a:p>
          <a:p>
            <a:pPr lvl="1"/>
            <a:r>
              <a:rPr lang="en-US" altLang="zh-CN" smtClean="0"/>
              <a:t>HttpRequest.BodyPublishers</a:t>
            </a:r>
          </a:p>
          <a:p>
            <a:pPr lvl="2"/>
            <a:r>
              <a:rPr lang="zh-CN" altLang="en-US" smtClean="0"/>
              <a:t>从</a:t>
            </a:r>
            <a:r>
              <a:rPr lang="en-US" altLang="zh-CN" smtClean="0"/>
              <a:t>String</a:t>
            </a:r>
            <a:r>
              <a:rPr lang="zh-CN" altLang="en-US" smtClean="0"/>
              <a:t>或文件发布请求主体。</a:t>
            </a:r>
            <a:endParaRPr lang="en-US" altLang="zh-CN" smtClean="0"/>
          </a:p>
          <a:p>
            <a:pPr lvl="1"/>
            <a:r>
              <a:rPr lang="en-US" altLang="zh-CN" smtClean="0"/>
              <a:t>HttpResponse.BodyHandlers</a:t>
            </a:r>
          </a:p>
          <a:p>
            <a:pPr lvl="2"/>
            <a:r>
              <a:rPr lang="zh-CN" altLang="en-US" smtClean="0"/>
              <a:t>处理响应主体处理为</a:t>
            </a:r>
            <a:r>
              <a:rPr lang="en-US" altLang="zh-CN" smtClean="0"/>
              <a:t>String</a:t>
            </a:r>
            <a:r>
              <a:rPr lang="zh-CN" altLang="en-US" smtClean="0"/>
              <a:t>或文件。</a:t>
            </a:r>
            <a:endParaRPr lang="en-US" altLang="zh-CN" smtClean="0"/>
          </a:p>
          <a:p>
            <a:endParaRPr lang="en-US" altLang="zh-CN" smtClean="0"/>
          </a:p>
          <a:p>
            <a:r>
              <a:rPr lang="zh-CN" altLang="en-US" smtClean="0"/>
              <a:t>没有 </a:t>
            </a:r>
            <a:r>
              <a:rPr lang="en-US" altLang="zh-CN" smtClean="0"/>
              <a:t>InputStream </a:t>
            </a:r>
            <a:r>
              <a:rPr lang="zh-CN" altLang="en-US" smtClean="0"/>
              <a:t>和 </a:t>
            </a:r>
            <a:r>
              <a:rPr lang="en-US" altLang="zh-CN" smtClean="0"/>
              <a:t>Reader </a:t>
            </a:r>
            <a:r>
              <a:rPr lang="zh-CN" altLang="en-US" smtClean="0"/>
              <a:t>被涉及， 转而是通过</a:t>
            </a:r>
            <a:r>
              <a:rPr lang="en-US" altLang="zh-CN" smtClean="0"/>
              <a:t>BodyHandler </a:t>
            </a:r>
            <a:r>
              <a:rPr lang="zh-CN" altLang="en-US" smtClean="0"/>
              <a:t>来直接从响应中获取字符串。</a:t>
            </a:r>
            <a:endParaRPr lang="en-US" altLang="zh-CN" smtClean="0"/>
          </a:p>
          <a:p>
            <a:pPr marL="342900" lvl="1" indent="-342900">
              <a:buBlip>
                <a:blip r:embed="rId3"/>
              </a:buBlip>
            </a:pPr>
            <a:r>
              <a:rPr lang="zh-CN" altLang="en-US" smtClean="0">
                <a:solidFill>
                  <a:srgbClr val="FF0000"/>
                </a:solidFill>
              </a:rPr>
              <a:t>示例代码： </a:t>
            </a:r>
            <a:r>
              <a:rPr lang="en-US" altLang="zh-CN" smtClean="0">
                <a:solidFill>
                  <a:srgbClr val="FF0000"/>
                </a:solidFill>
              </a:rPr>
              <a:t>HttpClientDemo.java</a:t>
            </a:r>
            <a:endParaRPr lang="zh-CN" altLang="en-US" smtClean="0">
              <a:solidFill>
                <a:srgbClr val="FF0000"/>
              </a:solidFill>
            </a:endParaRPr>
          </a:p>
          <a:p>
            <a:endParaRPr lang="zh-CN" altLang="en-US"/>
          </a:p>
        </p:txBody>
      </p:sp>
      <p:pic>
        <p:nvPicPr>
          <p:cNvPr id="13314" name="Picture 2" descr="https://images2018.cnblogs.com/blog/1284362/201806/1284362-20180627103848182-2136140117.png"/>
          <p:cNvPicPr>
            <a:picLocks noChangeAspect="1" noChangeArrowheads="1"/>
          </p:cNvPicPr>
          <p:nvPr/>
        </p:nvPicPr>
        <p:blipFill>
          <a:blip r:embed="rId4" cstate="print"/>
          <a:srcRect/>
          <a:stretch>
            <a:fillRect/>
          </a:stretch>
        </p:blipFill>
        <p:spPr bwMode="auto">
          <a:xfrm>
            <a:off x="4712669" y="3356992"/>
            <a:ext cx="4431331" cy="859558"/>
          </a:xfrm>
          <a:prstGeom prst="rect">
            <a:avLst/>
          </a:prstGeom>
          <a:noFill/>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smtClean="0">
                <a:solidFill>
                  <a:schemeClr val="tx2"/>
                </a:solidFill>
                <a:latin typeface="+mj-ea"/>
                <a:ea typeface="+mj-ea"/>
                <a:cs typeface="+mj-cs"/>
              </a:rPr>
              <a:t>不可变集合</a:t>
            </a:r>
            <a:endParaRPr lang="zh-CN" altLang="en-US"/>
          </a:p>
        </p:txBody>
      </p:sp>
      <p:sp>
        <p:nvSpPr>
          <p:cNvPr id="3" name="内容占位符 2"/>
          <p:cNvSpPr>
            <a:spLocks noGrp="1"/>
          </p:cNvSpPr>
          <p:nvPr>
            <p:ph idx="1"/>
          </p:nvPr>
        </p:nvSpPr>
        <p:spPr/>
        <p:txBody>
          <a:bodyPr/>
          <a:lstStyle/>
          <a:p>
            <a:r>
              <a:rPr lang="zh-CN" altLang="en-US" smtClean="0"/>
              <a:t>不可变数据结构能够应对高并发，无锁并发</a:t>
            </a:r>
            <a:r>
              <a:rPr lang="en-US" altLang="zh-CN" smtClean="0"/>
              <a:t>.</a:t>
            </a:r>
          </a:p>
          <a:p>
            <a:pPr lvl="1"/>
            <a:r>
              <a:rPr lang="zh-CN" altLang="en-US" smtClean="0"/>
              <a:t>保证线程安全</a:t>
            </a:r>
            <a:endParaRPr lang="en-US" altLang="zh-CN" smtClean="0"/>
          </a:p>
          <a:p>
            <a:pPr lvl="1"/>
            <a:r>
              <a:rPr lang="zh-CN" altLang="en-US" smtClean="0"/>
              <a:t>被不可信的类库使用时会很安全； </a:t>
            </a:r>
            <a:endParaRPr lang="en-US" altLang="zh-CN" smtClean="0"/>
          </a:p>
          <a:p>
            <a:pPr lvl="1"/>
            <a:r>
              <a:rPr lang="zh-CN" altLang="en-US" smtClean="0"/>
              <a:t>节省空间和时间的开销</a:t>
            </a:r>
            <a:r>
              <a:rPr lang="en-US" altLang="zh-CN" smtClean="0"/>
              <a:t>,</a:t>
            </a:r>
            <a:r>
              <a:rPr lang="zh-CN" altLang="en-US" smtClean="0"/>
              <a:t>不可变的集合实现比可变集合更加有效地利用内存； </a:t>
            </a:r>
            <a:endParaRPr lang="en-US" altLang="zh-CN" smtClean="0"/>
          </a:p>
          <a:p>
            <a:r>
              <a:rPr lang="en-US" altLang="zh-CN" smtClean="0"/>
              <a:t>JDK10</a:t>
            </a:r>
            <a:r>
              <a:rPr lang="zh-CN" altLang="en-US" smtClean="0"/>
              <a:t>提供</a:t>
            </a:r>
            <a:r>
              <a:rPr lang="en-US" altLang="zh-CN" smtClean="0"/>
              <a:t>Stream API</a:t>
            </a:r>
            <a:r>
              <a:rPr lang="zh-CN" altLang="en-US" smtClean="0"/>
              <a:t>不可变集合。</a:t>
            </a:r>
            <a:endParaRPr lang="en-US" altLang="zh-CN" smtClean="0"/>
          </a:p>
          <a:p>
            <a:pPr lvl="1"/>
            <a:r>
              <a:rPr lang="en-US" altLang="zh-CN" smtClean="0"/>
              <a:t>//List.of</a:t>
            </a:r>
            <a:r>
              <a:rPr lang="zh-CN" altLang="en-US" smtClean="0"/>
              <a:t>从指定的参数创建了一个新的不可变列表</a:t>
            </a:r>
          </a:p>
          <a:p>
            <a:pPr lvl="1"/>
            <a:r>
              <a:rPr lang="en-US" altLang="zh-CN" b="1" smtClean="0"/>
              <a:t>var list = List.</a:t>
            </a:r>
            <a:r>
              <a:rPr lang="en-US" altLang="zh-CN" b="1" i="1" smtClean="0"/>
              <a:t>of("A", "B", "C");</a:t>
            </a:r>
          </a:p>
          <a:p>
            <a:pPr lvl="1"/>
            <a:r>
              <a:rPr lang="en-US" altLang="zh-CN" b="1" smtClean="0"/>
              <a:t>var copy = List.</a:t>
            </a:r>
            <a:r>
              <a:rPr lang="en-US" altLang="zh-CN" b="1" i="1" smtClean="0"/>
              <a:t>copyOf(list);</a:t>
            </a:r>
            <a:r>
              <a:rPr lang="en-US" altLang="zh-CN" smtClean="0"/>
              <a:t> //</a:t>
            </a:r>
            <a:r>
              <a:rPr lang="zh-CN" altLang="en-US" smtClean="0"/>
              <a:t>创建列表的不可变副本</a:t>
            </a:r>
            <a:endParaRPr lang="en-US" altLang="zh-CN" b="1" i="1" smtClean="0"/>
          </a:p>
          <a:p>
            <a:pPr lvl="1"/>
            <a:r>
              <a:rPr lang="en-US" altLang="zh-CN" smtClean="0"/>
              <a:t>System.</a:t>
            </a:r>
            <a:r>
              <a:rPr lang="en-US" altLang="zh-CN" b="1" i="1" smtClean="0"/>
              <a:t>out.println(list == copy); </a:t>
            </a:r>
          </a:p>
          <a:p>
            <a:pPr lvl="1"/>
            <a:endParaRPr lang="zh-CN" altLang="en-US" smtClean="0"/>
          </a:p>
          <a:p>
            <a:pPr lvl="1"/>
            <a:r>
              <a:rPr lang="en-US" altLang="zh-CN" smtClean="0"/>
              <a:t>//</a:t>
            </a:r>
            <a:r>
              <a:rPr lang="zh-CN" altLang="en-US" smtClean="0"/>
              <a:t>创建不可变</a:t>
            </a:r>
            <a:r>
              <a:rPr lang="en-US" altLang="zh-CN" smtClean="0"/>
              <a:t>map</a:t>
            </a:r>
          </a:p>
          <a:p>
            <a:pPr lvl="1"/>
            <a:r>
              <a:rPr lang="en-US" altLang="zh-CN" b="1" smtClean="0"/>
              <a:t>var map = Map.</a:t>
            </a:r>
            <a:r>
              <a:rPr lang="en-US" altLang="zh-CN" b="1" i="1" smtClean="0"/>
              <a:t>of("A", 1, "B", 2);</a:t>
            </a:r>
          </a:p>
          <a:p>
            <a:pPr lvl="1"/>
            <a:r>
              <a:rPr lang="en-US" altLang="zh-CN" smtClean="0"/>
              <a:t>System.</a:t>
            </a:r>
            <a:r>
              <a:rPr lang="en-US" altLang="zh-CN" b="1" i="1" smtClean="0"/>
              <a:t>out.println(map);    // {B=2, A=1}</a:t>
            </a:r>
          </a:p>
          <a:p>
            <a:pPr lvl="1"/>
            <a:endParaRPr lang="zh-CN" altLang="en-US" smtClean="0"/>
          </a:p>
          <a:p>
            <a:r>
              <a:rPr lang="en-US" altLang="zh-CN" smtClean="0"/>
              <a:t>//Java11</a:t>
            </a:r>
            <a:r>
              <a:rPr lang="zh-CN" altLang="en-US" smtClean="0"/>
              <a:t>中的不可变集合仍然使用</a:t>
            </a:r>
            <a:r>
              <a:rPr lang="en-US" altLang="zh-CN" smtClean="0"/>
              <a:t>Collection API</a:t>
            </a:r>
            <a:r>
              <a:rPr lang="zh-CN" altLang="en-US" smtClean="0"/>
              <a:t>中的相同接口。</a:t>
            </a:r>
            <a:endParaRPr lang="en-US" altLang="zh-CN" smtClean="0"/>
          </a:p>
          <a:p>
            <a:pPr marL="342900" lvl="1" indent="-342900">
              <a:buBlip>
                <a:blip r:embed="rId3"/>
              </a:buBlip>
            </a:pPr>
            <a:r>
              <a:rPr lang="zh-CN" altLang="en-US" smtClean="0">
                <a:solidFill>
                  <a:srgbClr val="FF0000"/>
                </a:solidFill>
              </a:rPr>
              <a:t>示例代码： </a:t>
            </a:r>
            <a:r>
              <a:rPr lang="en-US" altLang="zh-CN" smtClean="0">
                <a:solidFill>
                  <a:srgbClr val="FF0000"/>
                </a:solidFill>
              </a:rPr>
              <a:t>ListDemo.java</a:t>
            </a:r>
            <a:endParaRPr lang="zh-CN" altLang="en-US" smtClean="0">
              <a:solidFill>
                <a:srgbClr val="FF0000"/>
              </a:solidFill>
            </a:endParaRPr>
          </a:p>
          <a:p>
            <a:endParaRPr lang="en-US" altLang="zh-CN" smtClean="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字符串加强</a:t>
            </a:r>
            <a:endParaRPr lang="zh-CN" altLang="en-US"/>
          </a:p>
        </p:txBody>
      </p:sp>
      <p:sp>
        <p:nvSpPr>
          <p:cNvPr id="3" name="内容占位符 2"/>
          <p:cNvSpPr>
            <a:spLocks noGrp="1"/>
          </p:cNvSpPr>
          <p:nvPr>
            <p:ph idx="1"/>
          </p:nvPr>
        </p:nvSpPr>
        <p:spPr/>
        <p:txBody>
          <a:bodyPr/>
          <a:lstStyle/>
          <a:p>
            <a:r>
              <a:rPr lang="en-US" altLang="zh-CN" smtClean="0"/>
              <a:t>Java11</a:t>
            </a:r>
            <a:r>
              <a:rPr lang="zh-CN" altLang="en-US" smtClean="0"/>
              <a:t>中</a:t>
            </a:r>
            <a:r>
              <a:rPr lang="en-US" altLang="zh-CN" smtClean="0"/>
              <a:t>String</a:t>
            </a:r>
            <a:r>
              <a:rPr lang="zh-CN" altLang="en-US" smtClean="0"/>
              <a:t>添加一些辅助方法来处理空格以及流式传输字符串的行</a:t>
            </a:r>
            <a:endParaRPr lang="en-US" altLang="zh-CN" smtClean="0"/>
          </a:p>
          <a:p>
            <a:r>
              <a:rPr lang="en-US" altLang="zh-CN" smtClean="0"/>
              <a:t>// </a:t>
            </a:r>
            <a:r>
              <a:rPr lang="zh-CN" altLang="en-US" smtClean="0"/>
              <a:t>判断字符串是否为空白</a:t>
            </a:r>
          </a:p>
          <a:p>
            <a:r>
              <a:rPr lang="en-US" altLang="zh-CN" smtClean="0"/>
              <a:t>// </a:t>
            </a:r>
            <a:r>
              <a:rPr lang="zh-CN" altLang="en-US" smtClean="0"/>
              <a:t>去除首尾空格</a:t>
            </a:r>
          </a:p>
          <a:p>
            <a:r>
              <a:rPr lang="en-US" altLang="zh-CN" smtClean="0"/>
              <a:t>// </a:t>
            </a:r>
            <a:r>
              <a:rPr lang="zh-CN" altLang="en-US" smtClean="0"/>
              <a:t>去除尾部空格 </a:t>
            </a:r>
          </a:p>
          <a:p>
            <a:r>
              <a:rPr lang="en-US" altLang="zh-CN" smtClean="0"/>
              <a:t>// </a:t>
            </a:r>
            <a:r>
              <a:rPr lang="zh-CN" altLang="en-US" smtClean="0"/>
              <a:t>去除首部空格 </a:t>
            </a:r>
            <a:endParaRPr lang="en-US" altLang="zh-CN" smtClean="0"/>
          </a:p>
          <a:p>
            <a:r>
              <a:rPr lang="en-US" altLang="zh-CN" smtClean="0"/>
              <a:t>// </a:t>
            </a:r>
            <a:r>
              <a:rPr lang="zh-CN" altLang="en-US" smtClean="0"/>
              <a:t>复制字符串</a:t>
            </a:r>
          </a:p>
          <a:p>
            <a:r>
              <a:rPr lang="en-US" altLang="zh-CN" smtClean="0"/>
              <a:t>// </a:t>
            </a:r>
            <a:r>
              <a:rPr lang="zh-CN" altLang="en-US" smtClean="0"/>
              <a:t>行数统计</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marL="342900" lvl="1" indent="-342900">
              <a:buBlip>
                <a:blip r:embed="rId2"/>
              </a:buBlip>
            </a:pPr>
            <a:r>
              <a:rPr lang="zh-CN" altLang="en-US" smtClean="0">
                <a:solidFill>
                  <a:srgbClr val="FF0000"/>
                </a:solidFill>
              </a:rPr>
              <a:t>示例代码： </a:t>
            </a:r>
            <a:r>
              <a:rPr lang="en-US" altLang="zh-CN" smtClean="0">
                <a:solidFill>
                  <a:srgbClr val="FF0000"/>
                </a:solidFill>
              </a:rPr>
              <a:t>StringDemo.java</a:t>
            </a:r>
            <a:endParaRPr lang="zh-CN" altLang="en-US" smtClean="0">
              <a:solidFill>
                <a:srgbClr val="FF0000"/>
              </a:solidFill>
            </a:endParaRPr>
          </a:p>
          <a:p>
            <a:endParaRPr lang="en-US" altLang="zh-CN" smtClean="0"/>
          </a:p>
          <a:p>
            <a:endParaRPr lang="zh-CN" altLang="en-US" smtClean="0"/>
          </a:p>
        </p:txBody>
      </p:sp>
      <p:pic>
        <p:nvPicPr>
          <p:cNvPr id="1027" name="Picture 3"/>
          <p:cNvPicPr>
            <a:picLocks noChangeAspect="1" noChangeArrowheads="1"/>
          </p:cNvPicPr>
          <p:nvPr/>
        </p:nvPicPr>
        <p:blipFill>
          <a:blip r:embed="rId3" cstate="print"/>
          <a:srcRect/>
          <a:stretch>
            <a:fillRect/>
          </a:stretch>
        </p:blipFill>
        <p:spPr bwMode="auto">
          <a:xfrm>
            <a:off x="683568" y="3645024"/>
            <a:ext cx="7920880" cy="2088232"/>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try-with-resources</a:t>
            </a:r>
            <a:endParaRPr lang="zh-CN" altLang="en-US"/>
          </a:p>
        </p:txBody>
      </p:sp>
      <p:sp>
        <p:nvSpPr>
          <p:cNvPr id="3" name="内容占位符 2"/>
          <p:cNvSpPr>
            <a:spLocks noGrp="1"/>
          </p:cNvSpPr>
          <p:nvPr>
            <p:ph idx="1"/>
          </p:nvPr>
        </p:nvSpPr>
        <p:spPr/>
        <p:txBody>
          <a:bodyPr/>
          <a:lstStyle/>
          <a:p>
            <a:r>
              <a:rPr lang="en-US" altLang="zh-CN" smtClean="0"/>
              <a:t>JDK9</a:t>
            </a:r>
            <a:r>
              <a:rPr lang="zh-CN" altLang="en-US" smtClean="0"/>
              <a:t>开始对</a:t>
            </a:r>
            <a:r>
              <a:rPr lang="en-US" altLang="zh-CN" smtClean="0"/>
              <a:t>try-with-resources</a:t>
            </a:r>
            <a:r>
              <a:rPr lang="zh-CN" altLang="en-US" smtClean="0"/>
              <a:t>进行了改进，可以在</a:t>
            </a:r>
            <a:r>
              <a:rPr lang="en-US" altLang="zh-CN" smtClean="0"/>
              <a:t>try</a:t>
            </a:r>
            <a:r>
              <a:rPr lang="zh-CN" altLang="en-US" smtClean="0"/>
              <a:t>外进行初始化，在括号内引用，即可实现资源自动关闭。</a:t>
            </a:r>
            <a:endParaRPr lang="en-US" altLang="zh-CN" smtClean="0"/>
          </a:p>
          <a:p>
            <a:pPr lvl="1"/>
            <a:r>
              <a:rPr lang="zh-CN" altLang="en-US" smtClean="0"/>
              <a:t>如果资源是 </a:t>
            </a:r>
            <a:r>
              <a:rPr lang="en-US" altLang="zh-CN" smtClean="0"/>
              <a:t>final </a:t>
            </a:r>
            <a:r>
              <a:rPr lang="zh-CN" altLang="en-US" smtClean="0"/>
              <a:t>或等效于 </a:t>
            </a:r>
            <a:r>
              <a:rPr lang="en-US" altLang="zh-CN" smtClean="0"/>
              <a:t>final </a:t>
            </a:r>
            <a:r>
              <a:rPr lang="zh-CN" altLang="en-US" smtClean="0"/>
              <a:t>变量</a:t>
            </a:r>
            <a:r>
              <a:rPr lang="en-US" altLang="zh-CN" smtClean="0"/>
              <a:t>,</a:t>
            </a:r>
            <a:r>
              <a:rPr lang="zh-CN" altLang="en-US" smtClean="0"/>
              <a:t>可以在 </a:t>
            </a:r>
            <a:r>
              <a:rPr lang="en-US" altLang="zh-CN" smtClean="0"/>
              <a:t>try-with-resources </a:t>
            </a:r>
            <a:r>
              <a:rPr lang="zh-CN" altLang="en-US" smtClean="0"/>
              <a:t>语句中使用该变量，而无需在 </a:t>
            </a:r>
            <a:r>
              <a:rPr lang="en-US" altLang="zh-CN" smtClean="0"/>
              <a:t>try-with-resources </a:t>
            </a:r>
            <a:r>
              <a:rPr lang="zh-CN" altLang="en-US" smtClean="0"/>
              <a:t>语句中声明一个新变量，定义成局部变量可以不用</a:t>
            </a:r>
            <a:r>
              <a:rPr lang="en-US" altLang="zh-CN" smtClean="0"/>
              <a:t>final</a:t>
            </a:r>
            <a:r>
              <a:rPr lang="zh-CN" altLang="en-US" smtClean="0"/>
              <a:t>；</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endParaRPr lang="en-US" altLang="zh-CN" smtClean="0"/>
          </a:p>
          <a:p>
            <a:r>
              <a:rPr lang="zh-CN" altLang="en-US" smtClean="0">
                <a:solidFill>
                  <a:srgbClr val="FF0000"/>
                </a:solidFill>
              </a:rPr>
              <a:t>示例代码： </a:t>
            </a:r>
            <a:r>
              <a:rPr lang="en-US" altLang="zh-CN" smtClean="0">
                <a:solidFill>
                  <a:srgbClr val="FF0000"/>
                </a:solidFill>
              </a:rPr>
              <a:t>TryDemo.java</a:t>
            </a:r>
            <a:endParaRPr lang="zh-CN" altLang="en-US" smtClean="0">
              <a:solidFill>
                <a:srgbClr val="FF0000"/>
              </a:solidFill>
            </a:endParaRPr>
          </a:p>
          <a:p>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endParaRPr lang="en-US" altLang="zh-CN" smtClean="0"/>
          </a:p>
          <a:p>
            <a:endParaRPr lang="zh-CN" altLang="en-US" smtClean="0"/>
          </a:p>
        </p:txBody>
      </p:sp>
      <p:pic>
        <p:nvPicPr>
          <p:cNvPr id="2050" name="Picture 2"/>
          <p:cNvPicPr>
            <a:picLocks noChangeAspect="1" noChangeArrowheads="1"/>
          </p:cNvPicPr>
          <p:nvPr/>
        </p:nvPicPr>
        <p:blipFill>
          <a:blip r:embed="rId2" cstate="print"/>
          <a:srcRect/>
          <a:stretch>
            <a:fillRect/>
          </a:stretch>
        </p:blipFill>
        <p:spPr bwMode="auto">
          <a:xfrm>
            <a:off x="1331640" y="2564904"/>
            <a:ext cx="5362575" cy="17621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331640" y="4365104"/>
            <a:ext cx="5495925" cy="1562100"/>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jshell</a:t>
            </a:r>
            <a:endParaRPr lang="zh-CN" altLang="en-US"/>
          </a:p>
        </p:txBody>
      </p:sp>
      <p:sp>
        <p:nvSpPr>
          <p:cNvPr id="3" name="内容占位符 2"/>
          <p:cNvSpPr>
            <a:spLocks noGrp="1"/>
          </p:cNvSpPr>
          <p:nvPr>
            <p:ph idx="1"/>
          </p:nvPr>
        </p:nvSpPr>
        <p:spPr/>
        <p:txBody>
          <a:bodyPr/>
          <a:lstStyle/>
          <a:p>
            <a:r>
              <a:rPr lang="en-US" altLang="zh-CN" smtClean="0"/>
              <a:t>JDK9</a:t>
            </a:r>
            <a:r>
              <a:rPr lang="zh-CN" altLang="en-US" smtClean="0"/>
              <a:t>新增了</a:t>
            </a:r>
            <a:r>
              <a:rPr lang="en-US" altLang="zh-CN" smtClean="0"/>
              <a:t>REPL</a:t>
            </a:r>
            <a:r>
              <a:rPr lang="zh-CN" altLang="en-US" smtClean="0"/>
              <a:t>（</a:t>
            </a:r>
            <a:r>
              <a:rPr lang="en-US" altLang="zh-CN" smtClean="0"/>
              <a:t>Read-Eval-Print Loop</a:t>
            </a:r>
            <a:r>
              <a:rPr lang="zh-CN" altLang="en-US" smtClean="0"/>
              <a:t>）工具</a:t>
            </a:r>
            <a:r>
              <a:rPr lang="en-US" altLang="zh-CN" smtClean="0"/>
              <a:t>jshell</a:t>
            </a:r>
            <a:r>
              <a:rPr lang="zh-CN" altLang="en-US" smtClean="0"/>
              <a:t>。</a:t>
            </a:r>
            <a:endParaRPr lang="en-US" altLang="zh-CN" smtClean="0"/>
          </a:p>
          <a:p>
            <a:r>
              <a:rPr lang="en-US" altLang="zh-CN" smtClean="0"/>
              <a:t>jshell</a:t>
            </a:r>
            <a:r>
              <a:rPr lang="zh-CN" altLang="en-US" smtClean="0"/>
              <a:t>工具提供了一个交互式命令界面，可以使用声明，语句和表达式，无需编译即可返回执行结果。</a:t>
            </a:r>
            <a:endParaRPr lang="en-US" altLang="zh-CN" smtClean="0"/>
          </a:p>
          <a:p>
            <a:endParaRPr lang="en-US" altLang="zh-CN" smtClean="0"/>
          </a:p>
          <a:p>
            <a:endParaRPr lang="en-US" altLang="zh-CN" smtClean="0"/>
          </a:p>
        </p:txBody>
      </p:sp>
      <p:pic>
        <p:nvPicPr>
          <p:cNvPr id="3074" name="Picture 2" descr="https://images2018.cnblogs.com/blog/1284362/201806/1284362-20180625162031950-335377690.png"/>
          <p:cNvPicPr>
            <a:picLocks noChangeAspect="1" noChangeArrowheads="1"/>
          </p:cNvPicPr>
          <p:nvPr/>
        </p:nvPicPr>
        <p:blipFill>
          <a:blip r:embed="rId2" cstate="print"/>
          <a:srcRect/>
          <a:stretch>
            <a:fillRect/>
          </a:stretch>
        </p:blipFill>
        <p:spPr bwMode="auto">
          <a:xfrm>
            <a:off x="0" y="2204864"/>
            <a:ext cx="4680520" cy="2952328"/>
          </a:xfrm>
          <a:prstGeom prst="rect">
            <a:avLst/>
          </a:prstGeom>
          <a:noFill/>
        </p:spPr>
      </p:pic>
      <p:pic>
        <p:nvPicPr>
          <p:cNvPr id="3076" name="Picture 4" descr="https://images2018.cnblogs.com/blog/1284362/201806/1284362-20180625162606498-420940669.png"/>
          <p:cNvPicPr>
            <a:picLocks noChangeAspect="1" noChangeArrowheads="1"/>
          </p:cNvPicPr>
          <p:nvPr/>
        </p:nvPicPr>
        <p:blipFill>
          <a:blip r:embed="rId3" cstate="print"/>
          <a:srcRect/>
          <a:stretch>
            <a:fillRect/>
          </a:stretch>
        </p:blipFill>
        <p:spPr bwMode="auto">
          <a:xfrm>
            <a:off x="4644008" y="2204864"/>
            <a:ext cx="4312297" cy="2880320"/>
          </a:xfrm>
          <a:prstGeom prst="rect">
            <a:avLst/>
          </a:prstGeom>
          <a:noFill/>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私有接口方法</a:t>
            </a:r>
            <a:endParaRPr lang="zh-CN" altLang="en-US"/>
          </a:p>
        </p:txBody>
      </p:sp>
      <p:sp>
        <p:nvSpPr>
          <p:cNvPr id="3" name="内容占位符 2"/>
          <p:cNvSpPr>
            <a:spLocks noGrp="1"/>
          </p:cNvSpPr>
          <p:nvPr>
            <p:ph idx="1"/>
          </p:nvPr>
        </p:nvSpPr>
        <p:spPr/>
        <p:txBody>
          <a:bodyPr/>
          <a:lstStyle/>
          <a:p>
            <a:endParaRPr lang="en-US" altLang="zh-CN" sz="1800" smtClean="0"/>
          </a:p>
          <a:p>
            <a:endParaRPr lang="en-US" altLang="zh-CN" sz="1800" smtClean="0"/>
          </a:p>
          <a:p>
            <a:endParaRPr lang="en-US" altLang="zh-CN" sz="1800" smtClean="0"/>
          </a:p>
          <a:p>
            <a:endParaRPr lang="en-US" altLang="zh-CN" sz="1800" smtClean="0"/>
          </a:p>
          <a:p>
            <a:pPr>
              <a:buNone/>
            </a:pPr>
            <a:endParaRPr lang="en-US" altLang="zh-CN" sz="1800" smtClean="0"/>
          </a:p>
          <a:p>
            <a:pPr>
              <a:buNone/>
            </a:pPr>
            <a:endParaRPr lang="en-US" altLang="zh-CN" sz="1800" smtClean="0"/>
          </a:p>
          <a:p>
            <a:r>
              <a:rPr lang="zh-CN" altLang="en-US" sz="1800" smtClean="0"/>
              <a:t>关于默认方法：</a:t>
            </a:r>
            <a:endParaRPr lang="en-US" altLang="zh-CN" sz="1800" smtClean="0"/>
          </a:p>
          <a:p>
            <a:pPr lvl="1"/>
            <a:r>
              <a:rPr lang="zh-CN" altLang="en-US" sz="1600" smtClean="0"/>
              <a:t>之前的接口缺陷当需要修改接口时候，需要修改全部实现该接口的类，对于已经发布的版本，是没法在给接口添加新方法的同时不影响已有的实现。所以引进默认方法的目的是为了解决接口的修改与现有的实现不兼容的问题。</a:t>
            </a:r>
            <a:endParaRPr lang="en-US" altLang="zh-CN" sz="1600" smtClean="0"/>
          </a:p>
          <a:p>
            <a:r>
              <a:rPr lang="zh-CN" altLang="en-US" sz="1800" smtClean="0"/>
              <a:t>关于私有方法</a:t>
            </a:r>
            <a:endParaRPr lang="en-US" altLang="zh-CN" sz="1800" smtClean="0"/>
          </a:p>
          <a:p>
            <a:pPr lvl="1"/>
            <a:r>
              <a:rPr lang="zh-CN" altLang="en-US" sz="1600" smtClean="0"/>
              <a:t>如果要将冗余代码提取为常用方法并且不想对外公开，我们可以使用到私有接口方法；</a:t>
            </a:r>
            <a:endParaRPr lang="en-US" altLang="zh-CN" sz="1600" smtClean="0"/>
          </a:p>
          <a:p>
            <a:r>
              <a:rPr lang="zh-CN" altLang="en-US" sz="1800" smtClean="0"/>
              <a:t>在</a:t>
            </a:r>
            <a:r>
              <a:rPr lang="en-US" altLang="zh-CN" sz="1800" smtClean="0"/>
              <a:t>Interface</a:t>
            </a:r>
            <a:r>
              <a:rPr lang="zh-CN" altLang="en-US" sz="1800" smtClean="0"/>
              <a:t>中编写私有方法时，需遵循以下规则：</a:t>
            </a:r>
          </a:p>
          <a:p>
            <a:pPr lvl="1"/>
            <a:r>
              <a:rPr lang="zh-CN" altLang="en-US" sz="1600" smtClean="0"/>
              <a:t>使用</a:t>
            </a:r>
            <a:r>
              <a:rPr lang="en-US" altLang="zh-CN" sz="1600" smtClean="0"/>
              <a:t>private</a:t>
            </a:r>
            <a:r>
              <a:rPr lang="zh-CN" altLang="en-US" sz="1600" smtClean="0"/>
              <a:t>修饰符来定义这些方法。</a:t>
            </a:r>
            <a:endParaRPr lang="en-US" altLang="zh-CN" sz="1600" smtClean="0"/>
          </a:p>
          <a:p>
            <a:pPr lvl="1"/>
            <a:r>
              <a:rPr lang="zh-CN" altLang="en-US" sz="1600" smtClean="0"/>
              <a:t>不能同时使用</a:t>
            </a:r>
            <a:r>
              <a:rPr lang="en-US" altLang="zh-CN" sz="1600" smtClean="0"/>
              <a:t>private</a:t>
            </a:r>
            <a:r>
              <a:rPr lang="zh-CN" altLang="en-US" sz="1600" smtClean="0"/>
              <a:t>和</a:t>
            </a:r>
            <a:r>
              <a:rPr lang="en-US" altLang="zh-CN" sz="1600" smtClean="0"/>
              <a:t>abstract</a:t>
            </a:r>
            <a:r>
              <a:rPr lang="zh-CN" altLang="en-US" sz="1600" smtClean="0"/>
              <a:t>来定义这些方法。 </a:t>
            </a:r>
          </a:p>
          <a:p>
            <a:pPr lvl="1"/>
            <a:r>
              <a:rPr lang="zh-CN" altLang="en-US" sz="1600" smtClean="0"/>
              <a:t>私有方法必须包含方法体，子类不能继承并覆盖此方法。</a:t>
            </a:r>
          </a:p>
          <a:p>
            <a:pPr lvl="1"/>
            <a:r>
              <a:rPr lang="zh-CN" altLang="en-US" sz="1600" smtClean="0"/>
              <a:t>口私有方法仅在该接口内部可访问，无法从接口访问或继承私有方法到另一个接口或类。</a:t>
            </a:r>
          </a:p>
          <a:p>
            <a:r>
              <a:rPr lang="zh-CN" altLang="en-US" sz="1800" smtClean="0">
                <a:solidFill>
                  <a:srgbClr val="FF0000"/>
                </a:solidFill>
              </a:rPr>
              <a:t>示例代码： </a:t>
            </a:r>
            <a:r>
              <a:rPr lang="en-US" altLang="zh-CN" sz="1800" smtClean="0">
                <a:solidFill>
                  <a:srgbClr val="FF0000"/>
                </a:solidFill>
              </a:rPr>
              <a:t>PrivateInterfaceDemo.java</a:t>
            </a:r>
            <a:endParaRPr lang="en-US" altLang="zh-CN" sz="1800" smtClean="0"/>
          </a:p>
          <a:p>
            <a:endParaRPr lang="en-US" altLang="zh-CN" sz="1800" smtClean="0"/>
          </a:p>
          <a:p>
            <a:endParaRPr lang="en-US" altLang="zh-CN" sz="1800" smtClean="0"/>
          </a:p>
          <a:p>
            <a:endParaRPr lang="zh-CN" altLang="en-US" sz="1800"/>
          </a:p>
        </p:txBody>
      </p:sp>
      <p:graphicFrame>
        <p:nvGraphicFramePr>
          <p:cNvPr id="4" name="表格 3"/>
          <p:cNvGraphicFramePr>
            <a:graphicFrameLocks noGrp="1"/>
          </p:cNvGraphicFramePr>
          <p:nvPr/>
        </p:nvGraphicFramePr>
        <p:xfrm>
          <a:off x="611560" y="1196752"/>
          <a:ext cx="7920880" cy="1493520"/>
        </p:xfrm>
        <a:graphic>
          <a:graphicData uri="http://schemas.openxmlformats.org/drawingml/2006/table">
            <a:tbl>
              <a:tblPr/>
              <a:tblGrid>
                <a:gridCol w="2339103"/>
                <a:gridCol w="2647679"/>
                <a:gridCol w="2934098"/>
              </a:tblGrid>
              <a:tr h="0">
                <a:tc>
                  <a:txBody>
                    <a:bodyPr/>
                    <a:lstStyle/>
                    <a:p>
                      <a:pPr algn="l" rtl="0" fontAlgn="ctr"/>
                      <a:r>
                        <a:rPr lang="en-US" sz="1400" b="1" i="0" u="none" strike="noStrike">
                          <a:solidFill>
                            <a:srgbClr val="333333"/>
                          </a:solidFill>
                          <a:latin typeface="黑体"/>
                        </a:rPr>
                        <a:t>JDK7</a:t>
                      </a:r>
                      <a:r>
                        <a:rPr lang="zh-CN" altLang="en-US" sz="1400" b="1" i="0" u="none" strike="noStrike">
                          <a:solidFill>
                            <a:srgbClr val="333333"/>
                          </a:solidFill>
                          <a:latin typeface="黑体"/>
                        </a:rPr>
                        <a:t>及之前</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1" i="0" u="none" strike="noStrike">
                          <a:solidFill>
                            <a:srgbClr val="333333"/>
                          </a:solidFill>
                          <a:latin typeface="黑体"/>
                        </a:rPr>
                        <a:t>JDK8</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400" b="1" i="0" u="none" strike="noStrike">
                          <a:solidFill>
                            <a:srgbClr val="333333"/>
                          </a:solidFill>
                          <a:latin typeface="黑体"/>
                        </a:rPr>
                        <a:t>JDK9</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fontAlgn="ctr"/>
                      <a:r>
                        <a:rPr lang="zh-CN" altLang="en-US" sz="1400" b="1" i="0" u="none" strike="noStrike" smtClean="0">
                          <a:solidFill>
                            <a:srgbClr val="333333"/>
                          </a:solidFill>
                          <a:latin typeface="黑体"/>
                        </a:rPr>
                        <a:t>常量</a:t>
                      </a:r>
                      <a:r>
                        <a:rPr lang="zh-CN" altLang="en-US" sz="1400" b="0" i="0" u="none" strike="noStrike" smtClean="0">
                          <a:solidFill>
                            <a:srgbClr val="333333"/>
                          </a:solidFill>
                          <a:latin typeface="黑体"/>
                        </a:rPr>
                        <a:t> </a:t>
                      </a:r>
                      <a:endParaRPr lang="zh-CN" altLang="en-US" sz="1000" b="0" i="0" u="none" strike="noStrike">
                        <a:solidFill>
                          <a:srgbClr val="000000"/>
                        </a:solidFill>
                        <a:latin typeface="宋体"/>
                      </a:endParaRPr>
                    </a:p>
                  </a:txBody>
                  <a:tcPr marL="738081"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常量</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常量</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rtl="0" fontAlgn="ctr"/>
                      <a:r>
                        <a:rPr lang="zh-CN" altLang="en-US" sz="1400" b="1" i="0" u="none" strike="noStrike">
                          <a:solidFill>
                            <a:srgbClr val="333333"/>
                          </a:solidFill>
                          <a:latin typeface="黑体"/>
                        </a:rPr>
                        <a:t>抽象方法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抽象方法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抽象方法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默认方法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默认方法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静态方法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静态方法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私有方法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0">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　</a:t>
                      </a: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400" b="1" i="0" u="none" strike="noStrike">
                          <a:solidFill>
                            <a:srgbClr val="333333"/>
                          </a:solidFill>
                          <a:latin typeface="黑体"/>
                        </a:rPr>
                        <a:t>私有静态方法</a:t>
                      </a:r>
                      <a:r>
                        <a:rPr lang="zh-CN" altLang="en-US" sz="1400" b="0" i="0" u="none" strike="noStrike">
                          <a:solidFill>
                            <a:srgbClr val="333333"/>
                          </a:solidFill>
                          <a:latin typeface="黑体"/>
                        </a:rPr>
                        <a:t> </a:t>
                      </a:r>
                      <a:endParaRPr lang="zh-CN" altLang="en-US" sz="1400" b="1" i="0" u="none" strike="noStrike">
                        <a:solidFill>
                          <a:srgbClr val="333333"/>
                        </a:solidFill>
                        <a:latin typeface="黑体"/>
                      </a:endParaRPr>
                    </a:p>
                  </a:txBody>
                  <a:tcPr marL="7380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smtClean="0"/>
              <a:t>限制使用单独下划线标识符</a:t>
            </a:r>
            <a:endParaRPr lang="zh-CN" altLang="en-US"/>
          </a:p>
        </p:txBody>
      </p:sp>
      <p:sp>
        <p:nvSpPr>
          <p:cNvPr id="3" name="内容占位符 2"/>
          <p:cNvSpPr>
            <a:spLocks noGrp="1"/>
          </p:cNvSpPr>
          <p:nvPr>
            <p:ph idx="1"/>
          </p:nvPr>
        </p:nvSpPr>
        <p:spPr/>
        <p:txBody>
          <a:bodyPr/>
          <a:lstStyle/>
          <a:p>
            <a:r>
              <a:rPr lang="zh-CN" altLang="en-US" smtClean="0"/>
              <a:t>在</a:t>
            </a:r>
            <a:r>
              <a:rPr lang="en-US" altLang="zh-CN" smtClean="0"/>
              <a:t>JDK8</a:t>
            </a:r>
            <a:r>
              <a:rPr lang="zh-CN" altLang="en-US" smtClean="0"/>
              <a:t>之前可以使用“</a:t>
            </a:r>
            <a:r>
              <a:rPr lang="en-US" altLang="zh-CN" smtClean="0"/>
              <a:t>_</a:t>
            </a:r>
            <a:r>
              <a:rPr lang="zh-CN" altLang="en-US" smtClean="0"/>
              <a:t>”单独的下划线作为标识符，但在</a:t>
            </a:r>
            <a:r>
              <a:rPr lang="en-US" altLang="zh-CN" smtClean="0"/>
              <a:t>JDK9</a:t>
            </a:r>
            <a:r>
              <a:rPr lang="zh-CN" altLang="en-US" smtClean="0"/>
              <a:t>之后，单独下划线标识符限制使用了，可能后期会将这个标识符做特殊处理如</a:t>
            </a:r>
            <a:r>
              <a:rPr lang="en-US" altLang="zh-CN" smtClean="0"/>
              <a:t>Lambda</a:t>
            </a:r>
            <a:r>
              <a:rPr lang="zh-CN" altLang="en-US" smtClean="0"/>
              <a:t>表达式一样的</a:t>
            </a:r>
            <a:r>
              <a:rPr lang="en-US" altLang="zh-CN" smtClean="0"/>
              <a:t>-&gt;</a:t>
            </a:r>
            <a:r>
              <a:rPr lang="zh-CN" altLang="en-US" smtClean="0"/>
              <a:t>操作符一样。</a:t>
            </a:r>
            <a:endParaRPr lang="en-US" altLang="zh-CN" smtClean="0"/>
          </a:p>
          <a:p>
            <a:endParaRPr lang="en-US" altLang="zh-CN" smtClean="0"/>
          </a:p>
          <a:p>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ZGC</a:t>
            </a:r>
            <a:r>
              <a:rPr lang="zh-CN" altLang="en-US" smtClean="0"/>
              <a:t>：可伸缩的低延迟垃圾回收器</a:t>
            </a:r>
            <a:endParaRPr lang="zh-CN" altLang="en-US"/>
          </a:p>
        </p:txBody>
      </p:sp>
      <p:sp>
        <p:nvSpPr>
          <p:cNvPr id="3" name="内容占位符 2"/>
          <p:cNvSpPr>
            <a:spLocks noGrp="1"/>
          </p:cNvSpPr>
          <p:nvPr>
            <p:ph idx="1"/>
          </p:nvPr>
        </p:nvSpPr>
        <p:spPr/>
        <p:txBody>
          <a:bodyPr/>
          <a:lstStyle/>
          <a:p>
            <a:r>
              <a:rPr lang="en-US" altLang="zh-CN" smtClean="0"/>
              <a:t>Java 11</a:t>
            </a:r>
            <a:r>
              <a:rPr lang="zh-CN" altLang="en-US" smtClean="0"/>
              <a:t>包含一个全新的垃圾收集器</a:t>
            </a:r>
            <a:r>
              <a:rPr lang="en-US" altLang="zh-CN" smtClean="0"/>
              <a:t>–ZGC</a:t>
            </a:r>
            <a:r>
              <a:rPr lang="zh-CN" altLang="en-US" smtClean="0"/>
              <a:t>，这是一个处于实验阶段的，可扩展的低延迟垃圾回收器，它由</a:t>
            </a:r>
            <a:r>
              <a:rPr lang="en-US" altLang="zh-CN" smtClean="0"/>
              <a:t>Oracle</a:t>
            </a:r>
            <a:r>
              <a:rPr lang="zh-CN" altLang="en-US" smtClean="0"/>
              <a:t>开发，承诺在数</a:t>
            </a:r>
            <a:r>
              <a:rPr lang="en-US" altLang="zh-CN" smtClean="0"/>
              <a:t>TB</a:t>
            </a:r>
            <a:r>
              <a:rPr lang="zh-CN" altLang="en-US" smtClean="0"/>
              <a:t>的堆上具有非常低的暂停时间，那么为什么需要新</a:t>
            </a:r>
            <a:r>
              <a:rPr lang="en-US" altLang="zh-CN" smtClean="0"/>
              <a:t>GC</a:t>
            </a:r>
            <a:r>
              <a:rPr lang="zh-CN" altLang="en-US" smtClean="0"/>
              <a:t>呢？毕竟</a:t>
            </a:r>
            <a:r>
              <a:rPr lang="en-US" altLang="zh-CN" smtClean="0"/>
              <a:t>Java10</a:t>
            </a:r>
            <a:r>
              <a:rPr lang="zh-CN" altLang="en-US" smtClean="0"/>
              <a:t>已经有四种发布多年的垃圾收集器，并且几乎都是无限可调，</a:t>
            </a:r>
            <a:r>
              <a:rPr lang="en-US" altLang="zh-CN" smtClean="0"/>
              <a:t>G1</a:t>
            </a:r>
            <a:r>
              <a:rPr lang="zh-CN" altLang="en-US" smtClean="0"/>
              <a:t>是</a:t>
            </a:r>
            <a:r>
              <a:rPr lang="en-US" altLang="zh-CN" smtClean="0"/>
              <a:t>2006</a:t>
            </a:r>
            <a:r>
              <a:rPr lang="zh-CN" altLang="en-US" smtClean="0"/>
              <a:t>年时引入</a:t>
            </a:r>
            <a:r>
              <a:rPr lang="en-US" altLang="zh-CN" smtClean="0"/>
              <a:t>Hotspot VM</a:t>
            </a:r>
            <a:r>
              <a:rPr lang="zh-CN" altLang="en-US" smtClean="0"/>
              <a:t>的，当时最大的</a:t>
            </a:r>
            <a:r>
              <a:rPr lang="en-US" altLang="zh-CN" smtClean="0"/>
              <a:t>AWS</a:t>
            </a:r>
            <a:r>
              <a:rPr lang="zh-CN" altLang="en-US" smtClean="0"/>
              <a:t>实例有</a:t>
            </a:r>
            <a:r>
              <a:rPr lang="en-US" altLang="zh-CN" smtClean="0"/>
              <a:t>1vCPU</a:t>
            </a:r>
            <a:r>
              <a:rPr lang="zh-CN" altLang="en-US" smtClean="0"/>
              <a:t>和</a:t>
            </a:r>
            <a:r>
              <a:rPr lang="en-US" altLang="zh-CN" smtClean="0"/>
              <a:t>1.7GB</a:t>
            </a:r>
            <a:r>
              <a:rPr lang="zh-CN" altLang="en-US" smtClean="0"/>
              <a:t>内存，而今天</a:t>
            </a:r>
            <a:r>
              <a:rPr lang="en-US" altLang="zh-CN" smtClean="0"/>
              <a:t>AWS</a:t>
            </a:r>
            <a:r>
              <a:rPr lang="zh-CN" altLang="en-US" smtClean="0"/>
              <a:t>实例有</a:t>
            </a:r>
            <a:r>
              <a:rPr lang="en-US" altLang="zh-CN" smtClean="0"/>
              <a:t>128</a:t>
            </a:r>
            <a:r>
              <a:rPr lang="zh-CN" altLang="en-US" smtClean="0"/>
              <a:t>个</a:t>
            </a:r>
            <a:r>
              <a:rPr lang="en-US" altLang="zh-CN" smtClean="0"/>
              <a:t>vCPU</a:t>
            </a:r>
            <a:r>
              <a:rPr lang="zh-CN" altLang="en-US" smtClean="0"/>
              <a:t>和</a:t>
            </a:r>
            <a:r>
              <a:rPr lang="en-US" altLang="zh-CN" smtClean="0"/>
              <a:t>3,904GB</a:t>
            </a:r>
            <a:r>
              <a:rPr lang="zh-CN" altLang="en-US" smtClean="0"/>
              <a:t>内存。</a:t>
            </a:r>
            <a:endParaRPr lang="en-US" altLang="zh-CN" smtClean="0"/>
          </a:p>
          <a:p>
            <a:r>
              <a:rPr lang="en-US" altLang="zh-CN" smtClean="0"/>
              <a:t>ZGC</a:t>
            </a:r>
            <a:r>
              <a:rPr lang="zh-CN" altLang="en-US" smtClean="0"/>
              <a:t>的设计目标是：支持</a:t>
            </a:r>
            <a:r>
              <a:rPr lang="en-US" altLang="zh-CN" smtClean="0"/>
              <a:t>TB</a:t>
            </a:r>
            <a:r>
              <a:rPr lang="zh-CN" altLang="en-US" smtClean="0"/>
              <a:t>级内存容量，暂停时间低（</a:t>
            </a:r>
            <a:r>
              <a:rPr lang="en-US" altLang="zh-CN" smtClean="0"/>
              <a:t>&lt;10ms</a:t>
            </a:r>
            <a:r>
              <a:rPr lang="zh-CN" altLang="en-US" smtClean="0"/>
              <a:t>），对整个程序吞吐量的影响小于</a:t>
            </a:r>
            <a:r>
              <a:rPr lang="en-US" altLang="zh-CN" smtClean="0"/>
              <a:t>15%</a:t>
            </a:r>
            <a:r>
              <a:rPr lang="zh-CN" altLang="en-US" smtClean="0"/>
              <a:t>。 将来还可以扩展实现机制，以支持不少令人兴奋的功能，例如多层堆（即热对象置于</a:t>
            </a:r>
            <a:r>
              <a:rPr lang="en-US" altLang="zh-CN" smtClean="0"/>
              <a:t>DRAM</a:t>
            </a:r>
            <a:r>
              <a:rPr lang="zh-CN" altLang="en-US" smtClean="0"/>
              <a:t>和冷对象置于</a:t>
            </a:r>
            <a:r>
              <a:rPr lang="en-US" altLang="zh-CN" smtClean="0"/>
              <a:t>NVMe</a:t>
            </a:r>
            <a:r>
              <a:rPr lang="zh-CN" altLang="en-US" smtClean="0"/>
              <a:t>闪存），或压缩堆。</a:t>
            </a:r>
            <a:endParaRPr lang="zh-CN" altLang="en-US"/>
          </a:p>
        </p:txBody>
      </p:sp>
      <p:pic>
        <p:nvPicPr>
          <p:cNvPr id="8193" name="Picture 1"/>
          <p:cNvPicPr>
            <a:picLocks noChangeAspect="1" noChangeArrowheads="1"/>
          </p:cNvPicPr>
          <p:nvPr/>
        </p:nvPicPr>
        <p:blipFill>
          <a:blip r:embed="rId2" cstate="print"/>
          <a:srcRect/>
          <a:stretch>
            <a:fillRect/>
          </a:stretch>
        </p:blipFill>
        <p:spPr bwMode="auto">
          <a:xfrm>
            <a:off x="683568" y="4437112"/>
            <a:ext cx="8143875" cy="1504950"/>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4"/>
            <a:ext cx="8229600" cy="1143000"/>
          </a:xfrm>
        </p:spPr>
        <p:txBody>
          <a:bodyPr/>
          <a:lstStyle/>
          <a:p>
            <a:pPr eaLnBrk="1" hangingPunct="1"/>
            <a:r>
              <a:rPr lang="zh-CN" altLang="en-US" dirty="0" smtClean="0"/>
              <a:t>本章内容</a:t>
            </a:r>
          </a:p>
        </p:txBody>
      </p:sp>
      <p:graphicFrame>
        <p:nvGraphicFramePr>
          <p:cNvPr id="5" name="表格 4"/>
          <p:cNvGraphicFramePr>
            <a:graphicFrameLocks noGrp="1"/>
          </p:cNvGraphicFramePr>
          <p:nvPr/>
        </p:nvGraphicFramePr>
        <p:xfrm>
          <a:off x="395536" y="1268760"/>
          <a:ext cx="8352928" cy="4608517"/>
        </p:xfrm>
        <a:graphic>
          <a:graphicData uri="http://schemas.openxmlformats.org/drawingml/2006/table">
            <a:tbl>
              <a:tblPr/>
              <a:tblGrid>
                <a:gridCol w="2839219"/>
                <a:gridCol w="3340258"/>
                <a:gridCol w="1169091"/>
                <a:gridCol w="1004360"/>
              </a:tblGrid>
              <a:tr h="290065">
                <a:tc>
                  <a:txBody>
                    <a:bodyPr/>
                    <a:lstStyle/>
                    <a:p>
                      <a:pPr algn="ctr" fontAlgn="ctr"/>
                      <a:r>
                        <a:rPr lang="zh-CN" altLang="en-US" sz="1400" b="1" i="0" u="none" strike="noStrike">
                          <a:solidFill>
                            <a:srgbClr val="FFFFFF"/>
                          </a:solidFill>
                          <a:latin typeface="微软雅黑" pitchFamily="34" charset="-122"/>
                          <a:ea typeface="微软雅黑" pitchFamily="34" charset="-122"/>
                        </a:rPr>
                        <a:t>节</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知识点</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掌握程度</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pitchFamily="34" charset="-122"/>
                          <a:ea typeface="微软雅黑" pitchFamily="34" charset="-122"/>
                        </a:rPr>
                        <a:t>教学形式</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257541">
                <a:tc>
                  <a:txBody>
                    <a:bodyPr/>
                    <a:lstStyle/>
                    <a:p>
                      <a:pPr algn="l" fontAlgn="ctr"/>
                      <a:r>
                        <a:rPr lang="en-US" sz="1400" b="0" i="0" u="none" strike="noStrike">
                          <a:latin typeface="微软雅黑" pitchFamily="34" charset="-122"/>
                          <a:ea typeface="微软雅黑" pitchFamily="34" charset="-122"/>
                        </a:rPr>
                        <a:t>Java11</a:t>
                      </a:r>
                      <a:r>
                        <a:rPr lang="zh-CN" altLang="en-US" sz="1400" b="0" i="0" u="none" strike="noStrike">
                          <a:latin typeface="微软雅黑" pitchFamily="34" charset="-122"/>
                          <a:ea typeface="微软雅黑" pitchFamily="34" charset="-122"/>
                        </a:rPr>
                        <a:t>发布简介</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Java11</a:t>
                      </a:r>
                      <a:r>
                        <a:rPr lang="zh-CN" altLang="en-US" sz="1400" b="0" i="0" u="none" strike="noStrike">
                          <a:latin typeface="微软雅黑" pitchFamily="34" charset="-122"/>
                          <a:ea typeface="微软雅黑" pitchFamily="34" charset="-122"/>
                        </a:rPr>
                        <a:t>发布简介</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了解</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altLang="zh-CN" sz="1400" b="0" i="0" u="none" strike="noStrike">
                          <a:latin typeface="微软雅黑" pitchFamily="34" charset="-122"/>
                          <a:ea typeface="微软雅黑" pitchFamily="34" charset="-122"/>
                        </a:rPr>
                        <a:t>Java</a:t>
                      </a:r>
                      <a:r>
                        <a:rPr lang="zh-CN" altLang="en-US" sz="1400" b="0" i="0" u="none" strike="noStrike">
                          <a:latin typeface="微软雅黑" pitchFamily="34" charset="-122"/>
                          <a:ea typeface="微软雅黑" pitchFamily="34" charset="-122"/>
                        </a:rPr>
                        <a:t>版本发布介绍</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latin typeface="微软雅黑" pitchFamily="34" charset="-122"/>
                          <a:ea typeface="微软雅黑" pitchFamily="34" charset="-122"/>
                        </a:rPr>
                        <a:t>Java</a:t>
                      </a:r>
                      <a:r>
                        <a:rPr lang="zh-CN" altLang="en-US" sz="1400" b="0" i="0" u="none" strike="noStrike">
                          <a:latin typeface="微软雅黑" pitchFamily="34" charset="-122"/>
                          <a:ea typeface="微软雅黑" pitchFamily="34" charset="-122"/>
                        </a:rPr>
                        <a:t>版本发布介绍</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了解</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sz="1400" b="0" i="0" u="none" strike="noStrike">
                          <a:latin typeface="微软雅黑" pitchFamily="34" charset="-122"/>
                          <a:ea typeface="微软雅黑" pitchFamily="34" charset="-122"/>
                        </a:rPr>
                        <a:t>JDK8~11</a:t>
                      </a:r>
                      <a:r>
                        <a:rPr lang="zh-CN" altLang="en-US" sz="1400" b="0" i="0" u="none" strike="noStrike">
                          <a:latin typeface="微软雅黑" pitchFamily="34" charset="-122"/>
                          <a:ea typeface="微软雅黑" pitchFamily="34" charset="-122"/>
                        </a:rPr>
                        <a:t>新特性对比表</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JDK8~11</a:t>
                      </a:r>
                      <a:r>
                        <a:rPr lang="zh-CN" altLang="en-US" sz="1400" b="0" i="0" u="none" strike="noStrike">
                          <a:latin typeface="微软雅黑" pitchFamily="34" charset="-122"/>
                          <a:ea typeface="微软雅黑" pitchFamily="34" charset="-122"/>
                        </a:rPr>
                        <a:t>新特性对比表</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了解</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altLang="zh-CN" sz="1400" b="0" i="0" u="none" strike="noStrike">
                          <a:latin typeface="微软雅黑" pitchFamily="34" charset="-122"/>
                          <a:ea typeface="微软雅黑" pitchFamily="34" charset="-122"/>
                        </a:rPr>
                        <a:t>Java11</a:t>
                      </a:r>
                      <a:r>
                        <a:rPr lang="zh-CN" altLang="en-US" sz="1400" b="0" i="0" u="none" strike="noStrike">
                          <a:latin typeface="微软雅黑" pitchFamily="34" charset="-122"/>
                          <a:ea typeface="微软雅黑" pitchFamily="34" charset="-122"/>
                        </a:rPr>
                        <a:t>开发环境说明</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latin typeface="微软雅黑" pitchFamily="34" charset="-122"/>
                          <a:ea typeface="微软雅黑" pitchFamily="34" charset="-122"/>
                        </a:rPr>
                        <a:t>Java11</a:t>
                      </a:r>
                      <a:r>
                        <a:rPr lang="zh-CN" altLang="en-US" sz="1400" b="0" i="0" u="none" strike="noStrike">
                          <a:latin typeface="微软雅黑" pitchFamily="34" charset="-122"/>
                          <a:ea typeface="微软雅黑" pitchFamily="34" charset="-122"/>
                        </a:rPr>
                        <a:t>开发环境说明</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zh-CN" altLang="en-US" sz="1400" b="0" i="0" u="none" strike="noStrike">
                          <a:latin typeface="微软雅黑" pitchFamily="34" charset="-122"/>
                          <a:ea typeface="微软雅黑" pitchFamily="34" charset="-122"/>
                        </a:rPr>
                        <a:t>局部变量的类型推断</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局部变量的类型推断</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0131">
                <a:tc>
                  <a:txBody>
                    <a:bodyPr/>
                    <a:lstStyle/>
                    <a:p>
                      <a:pPr algn="l" fontAlgn="ctr"/>
                      <a:r>
                        <a:rPr lang="zh-CN" altLang="en-US" sz="1400" b="0" i="0" u="none" strike="noStrike">
                          <a:latin typeface="微软雅黑" pitchFamily="34" charset="-122"/>
                          <a:ea typeface="微软雅黑" pitchFamily="34" charset="-122"/>
                        </a:rPr>
                        <a:t>用于</a:t>
                      </a:r>
                      <a:r>
                        <a:rPr lang="en-US" altLang="zh-CN" sz="1400" b="0" i="0" u="none" strike="noStrike">
                          <a:latin typeface="微软雅黑" pitchFamily="34" charset="-122"/>
                          <a:ea typeface="微软雅黑" pitchFamily="34" charset="-122"/>
                        </a:rPr>
                        <a:t>Lambda</a:t>
                      </a:r>
                      <a:r>
                        <a:rPr lang="zh-CN" altLang="en-US" sz="1400" b="0" i="0" u="none" strike="noStrike">
                          <a:latin typeface="微软雅黑" pitchFamily="34" charset="-122"/>
                          <a:ea typeface="微软雅黑" pitchFamily="34" charset="-122"/>
                        </a:rPr>
                        <a:t>参数的局部变量语法</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用于</a:t>
                      </a:r>
                      <a:r>
                        <a:rPr lang="en-US" altLang="zh-CN" sz="1400" b="0" i="0" u="none" strike="noStrike">
                          <a:latin typeface="微软雅黑" pitchFamily="34" charset="-122"/>
                          <a:ea typeface="微软雅黑" pitchFamily="34" charset="-122"/>
                        </a:rPr>
                        <a:t>Lambda</a:t>
                      </a:r>
                      <a:r>
                        <a:rPr lang="zh-CN" altLang="en-US" sz="1400" b="0" i="0" u="none" strike="noStrike">
                          <a:latin typeface="微软雅黑" pitchFamily="34" charset="-122"/>
                          <a:ea typeface="微软雅黑" pitchFamily="34" charset="-122"/>
                        </a:rPr>
                        <a:t>参数的局部变量语法</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sz="1400" b="0" i="0" u="none" strike="noStrike">
                          <a:latin typeface="微软雅黑" pitchFamily="34" charset="-122"/>
                          <a:ea typeface="微软雅黑" pitchFamily="34" charset="-122"/>
                        </a:rPr>
                        <a:t>HTTP Client (Standard)</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HTTP Client (Standard)</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zh-CN" altLang="en-US" sz="1400" b="0" i="0" u="none" strike="noStrike">
                          <a:latin typeface="微软雅黑" pitchFamily="34" charset="-122"/>
                          <a:ea typeface="微软雅黑" pitchFamily="34" charset="-122"/>
                        </a:rPr>
                        <a:t>不可变集合</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不可变集合</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zh-CN" altLang="en-US" sz="1400" b="0" i="0" u="none" strike="noStrike">
                          <a:latin typeface="微软雅黑" pitchFamily="34" charset="-122"/>
                          <a:ea typeface="微软雅黑" pitchFamily="34" charset="-122"/>
                        </a:rPr>
                        <a:t>字符串加强</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字符串加强</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sz="1400" b="0" i="0" u="none" strike="noStrike">
                          <a:latin typeface="微软雅黑" pitchFamily="34" charset="-122"/>
                          <a:ea typeface="微软雅黑" pitchFamily="34" charset="-122"/>
                        </a:rPr>
                        <a:t>try-with-resources</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try-with-resources</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sz="1400" b="0" i="0" u="none" strike="noStrike">
                          <a:latin typeface="微软雅黑" pitchFamily="34" charset="-122"/>
                          <a:ea typeface="微软雅黑" pitchFamily="34" charset="-122"/>
                        </a:rPr>
                        <a:t>jshell</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jshell</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了解</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zh-CN" altLang="en-US" sz="1400" b="0" i="0" u="none" strike="noStrike">
                          <a:latin typeface="微软雅黑" pitchFamily="34" charset="-122"/>
                          <a:ea typeface="微软雅黑" pitchFamily="34" charset="-122"/>
                        </a:rPr>
                        <a:t>私有接口方法</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私有接口方法</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zh-CN" altLang="en-US" sz="1400" b="0" i="0" u="none" strike="noStrike">
                          <a:latin typeface="微软雅黑" pitchFamily="34" charset="-122"/>
                          <a:ea typeface="微软雅黑" pitchFamily="34" charset="-122"/>
                        </a:rPr>
                        <a:t>限制使用单独下划线标识符</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pitchFamily="34" charset="-122"/>
                          <a:ea typeface="微软雅黑" pitchFamily="34" charset="-122"/>
                        </a:rPr>
                        <a:t>限制使用单独下划线标识符</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掌握</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065">
                <a:tc>
                  <a:txBody>
                    <a:bodyPr/>
                    <a:lstStyle/>
                    <a:p>
                      <a:pPr algn="l" fontAlgn="ctr"/>
                      <a:r>
                        <a:rPr lang="en-US" sz="1400" b="0" i="0" u="none" strike="noStrike">
                          <a:latin typeface="微软雅黑" pitchFamily="34" charset="-122"/>
                          <a:ea typeface="微软雅黑" pitchFamily="34" charset="-122"/>
                        </a:rPr>
                        <a:t> ZGC</a:t>
                      </a:r>
                      <a:r>
                        <a:rPr lang="zh-CN" altLang="en-US" sz="1400" b="0" i="0" u="none" strike="noStrike">
                          <a:latin typeface="微软雅黑" pitchFamily="34" charset="-122"/>
                          <a:ea typeface="微软雅黑" pitchFamily="34" charset="-122"/>
                        </a:rPr>
                        <a:t>垃圾回收器</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pitchFamily="34" charset="-122"/>
                          <a:ea typeface="微软雅黑" pitchFamily="34" charset="-122"/>
                        </a:rPr>
                        <a:t> ZGC</a:t>
                      </a:r>
                      <a:r>
                        <a:rPr lang="zh-CN" altLang="en-US" sz="1400" b="0" i="0" u="none" strike="noStrike">
                          <a:latin typeface="微软雅黑" pitchFamily="34" charset="-122"/>
                          <a:ea typeface="微软雅黑" pitchFamily="34" charset="-122"/>
                        </a:rPr>
                        <a:t>垃圾回收器</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了解</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latin typeface="微软雅黑" pitchFamily="34" charset="-122"/>
                          <a:ea typeface="微软雅黑" pitchFamily="34" charset="-122"/>
                        </a:rPr>
                        <a:t>线上</a:t>
                      </a:r>
                    </a:p>
                  </a:txBody>
                  <a:tcPr marL="5795" marR="5795" marT="5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Java11</a:t>
            </a:r>
            <a:r>
              <a:rPr lang="zh-CN" altLang="en-US" smtClean="0"/>
              <a:t>发布简介</a:t>
            </a:r>
            <a:endParaRPr lang="zh-CN" altLang="en-US"/>
          </a:p>
        </p:txBody>
      </p:sp>
      <p:sp>
        <p:nvSpPr>
          <p:cNvPr id="3" name="内容占位符 2"/>
          <p:cNvSpPr>
            <a:spLocks noGrp="1"/>
          </p:cNvSpPr>
          <p:nvPr>
            <p:ph idx="1"/>
          </p:nvPr>
        </p:nvSpPr>
        <p:spPr/>
        <p:txBody>
          <a:bodyPr/>
          <a:lstStyle/>
          <a:p>
            <a:r>
              <a:rPr lang="zh-CN" altLang="en-US" smtClean="0"/>
              <a:t>美国当地时间</a:t>
            </a:r>
            <a:r>
              <a:rPr lang="en-US" altLang="zh-CN" smtClean="0"/>
              <a:t>9</a:t>
            </a:r>
            <a:r>
              <a:rPr lang="zh-CN" altLang="en-US" smtClean="0"/>
              <a:t>月</a:t>
            </a:r>
            <a:r>
              <a:rPr lang="en-US" altLang="zh-CN" smtClean="0"/>
              <a:t>25</a:t>
            </a:r>
            <a:r>
              <a:rPr lang="zh-CN" altLang="en-US" smtClean="0"/>
              <a:t>日，</a:t>
            </a:r>
            <a:r>
              <a:rPr lang="en-US" altLang="zh-CN" smtClean="0"/>
              <a:t>Oracle </a:t>
            </a:r>
            <a:r>
              <a:rPr lang="zh-CN" altLang="en-US" smtClean="0"/>
              <a:t>官方宣布 </a:t>
            </a:r>
            <a:r>
              <a:rPr lang="en-US" altLang="zh-CN" smtClean="0"/>
              <a:t>Java 11 (18.9 LTS) </a:t>
            </a:r>
            <a:r>
              <a:rPr lang="zh-CN" altLang="en-US" smtClean="0"/>
              <a:t>正式发布，可在生产环境中使用！这是自 </a:t>
            </a:r>
            <a:r>
              <a:rPr lang="en-US" altLang="zh-CN" smtClean="0"/>
              <a:t>Java 8 </a:t>
            </a:r>
            <a:r>
              <a:rPr lang="zh-CN" altLang="en-US" smtClean="0"/>
              <a:t>后的首个长期支持版本</a:t>
            </a:r>
            <a:endParaRPr lang="en-US" altLang="zh-CN" smtClean="0"/>
          </a:p>
          <a:p>
            <a:pPr lvl="1"/>
            <a:r>
              <a:rPr lang="zh-CN" altLang="en-US" smtClean="0"/>
              <a:t>按照 </a:t>
            </a:r>
            <a:r>
              <a:rPr lang="en-US" altLang="zh-CN" smtClean="0"/>
              <a:t>Oracle </a:t>
            </a:r>
            <a:r>
              <a:rPr lang="zh-CN" altLang="en-US" smtClean="0"/>
              <a:t>公布的支持路线图，</a:t>
            </a:r>
            <a:r>
              <a:rPr lang="en-US" altLang="zh-CN" smtClean="0"/>
              <a:t>Java 11 </a:t>
            </a:r>
            <a:r>
              <a:rPr lang="zh-CN" altLang="en-US" smtClean="0"/>
              <a:t>将会获得 </a:t>
            </a:r>
            <a:r>
              <a:rPr lang="en-US" altLang="zh-CN" smtClean="0"/>
              <a:t>Oracle </a:t>
            </a:r>
            <a:r>
              <a:rPr lang="zh-CN" altLang="en-US" smtClean="0"/>
              <a:t>提供的长期支持服务，直至</a:t>
            </a:r>
            <a:r>
              <a:rPr lang="en-US" altLang="zh-CN" smtClean="0"/>
              <a:t>2026</a:t>
            </a:r>
            <a:r>
              <a:rPr lang="zh-CN" altLang="en-US" smtClean="0"/>
              <a:t>年</a:t>
            </a:r>
            <a:r>
              <a:rPr lang="en-US" altLang="zh-CN" smtClean="0"/>
              <a:t>9</a:t>
            </a:r>
            <a:r>
              <a:rPr lang="zh-CN" altLang="en-US" smtClean="0"/>
              <a:t>月。</a:t>
            </a:r>
            <a:endParaRPr lang="zh-CN" altLang="en-US"/>
          </a:p>
        </p:txBody>
      </p:sp>
      <p:pic>
        <p:nvPicPr>
          <p:cNvPr id="1026" name="Picture 2" descr="https://static.oschina.net/uploads/space/2018/0926/062301_mTtL_2720166.jpeg"/>
          <p:cNvPicPr>
            <a:picLocks noChangeAspect="1" noChangeArrowheads="1"/>
          </p:cNvPicPr>
          <p:nvPr/>
        </p:nvPicPr>
        <p:blipFill>
          <a:blip r:embed="rId2" cstate="print"/>
          <a:srcRect/>
          <a:stretch>
            <a:fillRect/>
          </a:stretch>
        </p:blipFill>
        <p:spPr bwMode="auto">
          <a:xfrm>
            <a:off x="0" y="3284984"/>
            <a:ext cx="1979712" cy="1080120"/>
          </a:xfrm>
          <a:prstGeom prst="rect">
            <a:avLst/>
          </a:prstGeom>
          <a:noFill/>
        </p:spPr>
      </p:pic>
      <p:pic>
        <p:nvPicPr>
          <p:cNvPr id="7" name="Picture 2" descr="https://oscimg.oschina.net/oscnet/c1ee35fb00e03e15a43af53f7f648c14f46.jpg"/>
          <p:cNvPicPr>
            <a:picLocks noChangeAspect="1" noChangeArrowheads="1"/>
          </p:cNvPicPr>
          <p:nvPr/>
        </p:nvPicPr>
        <p:blipFill>
          <a:blip r:embed="rId3" cstate="print"/>
          <a:srcRect/>
          <a:stretch>
            <a:fillRect/>
          </a:stretch>
        </p:blipFill>
        <p:spPr bwMode="auto">
          <a:xfrm>
            <a:off x="1943200" y="2348880"/>
            <a:ext cx="7200800" cy="4509120"/>
          </a:xfrm>
          <a:prstGeom prst="rect">
            <a:avLst/>
          </a:prstGeom>
          <a:noFill/>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版本发布介绍</a:t>
            </a:r>
            <a:endParaRPr lang="zh-CN" altLang="en-US" dirty="0"/>
          </a:p>
        </p:txBody>
      </p:sp>
      <p:graphicFrame>
        <p:nvGraphicFramePr>
          <p:cNvPr id="4" name="内容占位符 3"/>
          <p:cNvGraphicFramePr>
            <a:graphicFrameLocks noGrp="1"/>
          </p:cNvGraphicFramePr>
          <p:nvPr>
            <p:ph idx="1"/>
          </p:nvPr>
        </p:nvGraphicFramePr>
        <p:xfrm>
          <a:off x="323528" y="1052736"/>
          <a:ext cx="8424936" cy="5179248"/>
        </p:xfrm>
        <a:graphic>
          <a:graphicData uri="http://schemas.openxmlformats.org/drawingml/2006/table">
            <a:tbl>
              <a:tblPr/>
              <a:tblGrid>
                <a:gridCol w="1442106"/>
                <a:gridCol w="3094398"/>
                <a:gridCol w="3888432"/>
              </a:tblGrid>
              <a:tr h="160542">
                <a:tc>
                  <a:txBody>
                    <a:bodyPr/>
                    <a:lstStyle/>
                    <a:p>
                      <a:pPr algn="ctr">
                        <a:spcAft>
                          <a:spcPts val="0"/>
                        </a:spcAft>
                      </a:pPr>
                      <a:r>
                        <a:rPr lang="zh-CN" sz="1400" b="1" kern="0">
                          <a:latin typeface="微软雅黑" pitchFamily="34" charset="-122"/>
                          <a:ea typeface="微软雅黑" pitchFamily="34" charset="-122"/>
                          <a:cs typeface="宋体"/>
                        </a:rPr>
                        <a:t>版本</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0">
                          <a:latin typeface="微软雅黑" pitchFamily="34" charset="-122"/>
                          <a:ea typeface="微软雅黑" pitchFamily="34" charset="-122"/>
                          <a:cs typeface="宋体"/>
                        </a:rPr>
                        <a:t>描述</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latin typeface="微软雅黑" pitchFamily="34" charset="-122"/>
                          <a:ea typeface="微软雅黑" pitchFamily="34" charset="-122"/>
                          <a:cs typeface="宋体"/>
                        </a:rPr>
                        <a:t>备注</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1996</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1</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JDK1.0</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1997</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J2SE1.1</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1998</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12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J2SE1.2</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083">
                <a:tc>
                  <a:txBody>
                    <a:bodyPr/>
                    <a:lstStyle/>
                    <a:p>
                      <a:pPr algn="l">
                        <a:spcAft>
                          <a:spcPts val="0"/>
                        </a:spcAft>
                      </a:pPr>
                      <a:r>
                        <a:rPr lang="en-US" sz="1400" kern="0">
                          <a:latin typeface="微软雅黑" pitchFamily="34" charset="-122"/>
                          <a:ea typeface="微软雅黑" pitchFamily="34" charset="-122"/>
                          <a:cs typeface="宋体"/>
                        </a:rPr>
                        <a:t>1999</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6</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发布</a:t>
                      </a:r>
                      <a:r>
                        <a:rPr lang="en-US" sz="1400" kern="0">
                          <a:latin typeface="微软雅黑" pitchFamily="34" charset="-122"/>
                          <a:ea typeface="微软雅黑" pitchFamily="34" charset="-122"/>
                          <a:cs typeface="宋体"/>
                        </a:rPr>
                        <a:t>Java</a:t>
                      </a:r>
                      <a:r>
                        <a:rPr lang="zh-CN" sz="1400" kern="0">
                          <a:latin typeface="微软雅黑" pitchFamily="34" charset="-122"/>
                          <a:ea typeface="微软雅黑" pitchFamily="34" charset="-122"/>
                          <a:cs typeface="宋体"/>
                        </a:rPr>
                        <a:t>的三个版本：</a:t>
                      </a:r>
                      <a:r>
                        <a:rPr lang="en-US" sz="1400" kern="0">
                          <a:latin typeface="微软雅黑" pitchFamily="34" charset="-122"/>
                          <a:ea typeface="微软雅黑" pitchFamily="34" charset="-122"/>
                          <a:cs typeface="宋体"/>
                        </a:rPr>
                        <a:t>J2SE</a:t>
                      </a:r>
                      <a:r>
                        <a:rPr lang="zh-CN" sz="1400" kern="0">
                          <a:latin typeface="微软雅黑" pitchFamily="34" charset="-122"/>
                          <a:ea typeface="微软雅黑" pitchFamily="34" charset="-122"/>
                          <a:cs typeface="宋体"/>
                        </a:rPr>
                        <a:t>、</a:t>
                      </a:r>
                      <a:r>
                        <a:rPr lang="en-US" sz="1400" kern="0">
                          <a:latin typeface="微软雅黑" pitchFamily="34" charset="-122"/>
                          <a:ea typeface="微软雅黑" pitchFamily="34" charset="-122"/>
                          <a:cs typeface="宋体"/>
                        </a:rPr>
                        <a:t>J2EE</a:t>
                      </a:r>
                      <a:r>
                        <a:rPr lang="zh-CN" sz="1400" kern="0">
                          <a:latin typeface="微软雅黑" pitchFamily="34" charset="-122"/>
                          <a:ea typeface="微软雅黑" pitchFamily="34" charset="-122"/>
                          <a:cs typeface="宋体"/>
                        </a:rPr>
                        <a:t>、</a:t>
                      </a:r>
                      <a:r>
                        <a:rPr lang="en-US" sz="1400" kern="0">
                          <a:latin typeface="微软雅黑" pitchFamily="34" charset="-122"/>
                          <a:ea typeface="微软雅黑" pitchFamily="34" charset="-122"/>
                          <a:cs typeface="宋体"/>
                        </a:rPr>
                        <a:t>J2ME</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2000</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5</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J2SE1.3</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2001</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9</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J2EE1.3</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2002</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J2SE1.4</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083">
                <a:tc>
                  <a:txBody>
                    <a:bodyPr/>
                    <a:lstStyle/>
                    <a:p>
                      <a:pPr algn="l">
                        <a:spcAft>
                          <a:spcPts val="0"/>
                        </a:spcAft>
                      </a:pPr>
                      <a:r>
                        <a:rPr lang="en-US" sz="1400" kern="0">
                          <a:latin typeface="微软雅黑" pitchFamily="34" charset="-122"/>
                          <a:ea typeface="微软雅黑" pitchFamily="34" charset="-122"/>
                          <a:cs typeface="宋体"/>
                        </a:rPr>
                        <a:t>2004</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9</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J2SE1.5</a:t>
                      </a:r>
                      <a:r>
                        <a:rPr lang="zh-CN" sz="1400" kern="0">
                          <a:latin typeface="微软雅黑" pitchFamily="34" charset="-122"/>
                          <a:ea typeface="微软雅黑" pitchFamily="34" charset="-122"/>
                          <a:cs typeface="宋体"/>
                        </a:rPr>
                        <a:t>发布，将</a:t>
                      </a:r>
                      <a:r>
                        <a:rPr lang="en-US" sz="1400" kern="0">
                          <a:latin typeface="微软雅黑" pitchFamily="34" charset="-122"/>
                          <a:ea typeface="微软雅黑" pitchFamily="34" charset="-122"/>
                          <a:cs typeface="宋体"/>
                        </a:rPr>
                        <a:t>J2SE1.5</a:t>
                      </a:r>
                      <a:r>
                        <a:rPr lang="zh-CN" sz="1400" kern="0">
                          <a:latin typeface="微软雅黑" pitchFamily="34" charset="-122"/>
                          <a:ea typeface="微软雅黑" pitchFamily="34" charset="-122"/>
                          <a:cs typeface="宋体"/>
                        </a:rPr>
                        <a:t>改名</a:t>
                      </a:r>
                      <a:r>
                        <a:rPr lang="en-US" sz="1400" kern="0">
                          <a:latin typeface="微软雅黑" pitchFamily="34" charset="-122"/>
                          <a:ea typeface="微软雅黑" pitchFamily="34" charset="-122"/>
                          <a:cs typeface="宋体"/>
                        </a:rPr>
                        <a:t>JavaSE5.0</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625">
                <a:tc>
                  <a:txBody>
                    <a:bodyPr/>
                    <a:lstStyle/>
                    <a:p>
                      <a:pPr algn="l">
                        <a:spcAft>
                          <a:spcPts val="0"/>
                        </a:spcAft>
                      </a:pPr>
                      <a:r>
                        <a:rPr lang="en-US" sz="1400" kern="0">
                          <a:latin typeface="微软雅黑" pitchFamily="34" charset="-122"/>
                          <a:ea typeface="微软雅黑" pitchFamily="34" charset="-122"/>
                          <a:cs typeface="宋体"/>
                        </a:rPr>
                        <a:t>2005</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6</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JavaSE6.0</a:t>
                      </a:r>
                      <a:r>
                        <a:rPr lang="zh-CN" sz="1400" kern="0">
                          <a:latin typeface="微软雅黑" pitchFamily="34" charset="-122"/>
                          <a:ea typeface="微软雅黑" pitchFamily="34" charset="-122"/>
                          <a:cs typeface="宋体"/>
                        </a:rPr>
                        <a:t>发布</a:t>
                      </a:r>
                      <a:r>
                        <a:rPr lang="en-US" sz="1400" kern="0">
                          <a:latin typeface="微软雅黑" pitchFamily="34" charset="-122"/>
                          <a:ea typeface="微软雅黑" pitchFamily="34" charset="-122"/>
                          <a:cs typeface="宋体"/>
                        </a:rPr>
                        <a:t>,J2EE</a:t>
                      </a:r>
                      <a:r>
                        <a:rPr lang="zh-CN" sz="1400" kern="0">
                          <a:latin typeface="微软雅黑" pitchFamily="34" charset="-122"/>
                          <a:ea typeface="微软雅黑" pitchFamily="34" charset="-122"/>
                          <a:cs typeface="宋体"/>
                        </a:rPr>
                        <a:t>更名为</a:t>
                      </a:r>
                      <a:r>
                        <a:rPr lang="en-US" sz="1400" kern="0">
                          <a:latin typeface="微软雅黑" pitchFamily="34" charset="-122"/>
                          <a:ea typeface="微软雅黑" pitchFamily="34" charset="-122"/>
                          <a:cs typeface="宋体"/>
                        </a:rPr>
                        <a:t>JavaEE</a:t>
                      </a:r>
                      <a:r>
                        <a:rPr lang="zh-CN" sz="1400" kern="0">
                          <a:latin typeface="微软雅黑" pitchFamily="34" charset="-122"/>
                          <a:ea typeface="微软雅黑" pitchFamily="34" charset="-122"/>
                          <a:cs typeface="宋体"/>
                        </a:rPr>
                        <a:t>，</a:t>
                      </a:r>
                      <a:r>
                        <a:rPr lang="en-US" sz="1400" kern="0">
                          <a:latin typeface="微软雅黑" pitchFamily="34" charset="-122"/>
                          <a:ea typeface="微软雅黑" pitchFamily="34" charset="-122"/>
                          <a:cs typeface="宋体"/>
                        </a:rPr>
                        <a:t>J2SE</a:t>
                      </a:r>
                      <a:r>
                        <a:rPr lang="zh-CN" sz="1400" kern="0">
                          <a:latin typeface="微软雅黑" pitchFamily="34" charset="-122"/>
                          <a:ea typeface="微软雅黑" pitchFamily="34" charset="-122"/>
                          <a:cs typeface="宋体"/>
                        </a:rPr>
                        <a:t>更名为</a:t>
                      </a:r>
                      <a:r>
                        <a:rPr lang="en-US" sz="1400" kern="0">
                          <a:latin typeface="微软雅黑" pitchFamily="34" charset="-122"/>
                          <a:ea typeface="微软雅黑" pitchFamily="34" charset="-122"/>
                          <a:cs typeface="宋体"/>
                        </a:rPr>
                        <a:t>JavaSE</a:t>
                      </a:r>
                      <a:r>
                        <a:rPr lang="zh-CN" sz="1400" kern="0">
                          <a:latin typeface="微软雅黑" pitchFamily="34" charset="-122"/>
                          <a:ea typeface="微软雅黑" pitchFamily="34" charset="-122"/>
                          <a:cs typeface="宋体"/>
                        </a:rPr>
                        <a:t>，</a:t>
                      </a:r>
                      <a:r>
                        <a:rPr lang="en-US" sz="1400" kern="0">
                          <a:latin typeface="微软雅黑" pitchFamily="34" charset="-122"/>
                          <a:ea typeface="微软雅黑" pitchFamily="34" charset="-122"/>
                          <a:cs typeface="宋体"/>
                        </a:rPr>
                        <a:t>J2ME</a:t>
                      </a:r>
                      <a:r>
                        <a:rPr lang="zh-CN" sz="1400" kern="0">
                          <a:latin typeface="微软雅黑" pitchFamily="34" charset="-122"/>
                          <a:ea typeface="微软雅黑" pitchFamily="34" charset="-122"/>
                          <a:cs typeface="宋体"/>
                        </a:rPr>
                        <a:t>更名为</a:t>
                      </a:r>
                      <a:r>
                        <a:rPr lang="en-US" sz="1400" kern="0">
                          <a:latin typeface="微软雅黑" pitchFamily="34" charset="-122"/>
                          <a:ea typeface="微软雅黑" pitchFamily="34" charset="-122"/>
                          <a:cs typeface="宋体"/>
                        </a:rPr>
                        <a:t>JavaME</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2006</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12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JRE6.0</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2006</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12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JavaSE6</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2009</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12</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JavaEE6</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2009</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4</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Oracle</a:t>
                      </a:r>
                      <a:r>
                        <a:rPr lang="zh-CN" sz="1400" kern="0">
                          <a:latin typeface="微软雅黑" pitchFamily="34" charset="-122"/>
                          <a:ea typeface="微软雅黑" pitchFamily="34" charset="-122"/>
                          <a:cs typeface="宋体"/>
                        </a:rPr>
                        <a:t>收购</a:t>
                      </a:r>
                      <a:r>
                        <a:rPr lang="en-US" sz="1400" kern="0">
                          <a:latin typeface="微软雅黑" pitchFamily="34" charset="-122"/>
                          <a:ea typeface="微软雅黑" pitchFamily="34" charset="-122"/>
                          <a:cs typeface="宋体"/>
                        </a:rPr>
                        <a:t>Sun</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2011</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7</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JavaSE7</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2014</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3</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JavaSE8</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　</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542">
                <a:tc>
                  <a:txBody>
                    <a:bodyPr/>
                    <a:lstStyle/>
                    <a:p>
                      <a:pPr algn="l">
                        <a:spcAft>
                          <a:spcPts val="0"/>
                        </a:spcAft>
                      </a:pPr>
                      <a:r>
                        <a:rPr lang="en-US" sz="1400" kern="0">
                          <a:latin typeface="微软雅黑" pitchFamily="34" charset="-122"/>
                          <a:ea typeface="微软雅黑" pitchFamily="34" charset="-122"/>
                          <a:cs typeface="宋体"/>
                        </a:rPr>
                        <a:t>2017</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9</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JavaSE9</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只提供半年的技术支持</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968">
                <a:tc>
                  <a:txBody>
                    <a:bodyPr/>
                    <a:lstStyle/>
                    <a:p>
                      <a:pPr algn="l">
                        <a:spcAft>
                          <a:spcPts val="0"/>
                        </a:spcAft>
                      </a:pPr>
                      <a:r>
                        <a:rPr lang="en-US" sz="1400" kern="0">
                          <a:latin typeface="微软雅黑" pitchFamily="34" charset="-122"/>
                          <a:ea typeface="微软雅黑" pitchFamily="34" charset="-122"/>
                          <a:cs typeface="宋体"/>
                        </a:rPr>
                        <a:t>2018</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3</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JavaSE10</a:t>
                      </a:r>
                      <a:r>
                        <a:rPr lang="zh-CN" sz="1400" kern="0">
                          <a:latin typeface="微软雅黑" pitchFamily="34" charset="-122"/>
                          <a:ea typeface="微软雅黑" pitchFamily="34" charset="-122"/>
                          <a:cs typeface="宋体"/>
                        </a:rPr>
                        <a:t>发布</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 </a:t>
                      </a:r>
                      <a:r>
                        <a:rPr lang="zh-CN" sz="1400" kern="0">
                          <a:latin typeface="微软雅黑" pitchFamily="34" charset="-122"/>
                          <a:ea typeface="微软雅黑" pitchFamily="34" charset="-122"/>
                          <a:cs typeface="宋体"/>
                        </a:rPr>
                        <a:t>的版本发布周期变更为每六个月一</a:t>
                      </a:r>
                      <a:r>
                        <a:rPr lang="zh-CN" sz="1400" kern="0" smtClean="0">
                          <a:latin typeface="微软雅黑" pitchFamily="34" charset="-122"/>
                          <a:ea typeface="微软雅黑" pitchFamily="34" charset="-122"/>
                          <a:cs typeface="宋体"/>
                        </a:rPr>
                        <a:t>次</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083">
                <a:tc>
                  <a:txBody>
                    <a:bodyPr/>
                    <a:lstStyle/>
                    <a:p>
                      <a:pPr algn="l">
                        <a:spcAft>
                          <a:spcPts val="0"/>
                        </a:spcAft>
                      </a:pPr>
                      <a:r>
                        <a:rPr lang="en-US" sz="1400" kern="0">
                          <a:latin typeface="微软雅黑" pitchFamily="34" charset="-122"/>
                          <a:ea typeface="微软雅黑" pitchFamily="34" charset="-122"/>
                          <a:cs typeface="宋体"/>
                        </a:rPr>
                        <a:t>2018</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9</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latin typeface="微软雅黑" pitchFamily="34" charset="-122"/>
                          <a:ea typeface="微软雅黑" pitchFamily="34" charset="-122"/>
                          <a:cs typeface="宋体"/>
                        </a:rPr>
                        <a:t>JavaSE11 (18.9 LTS) </a:t>
                      </a:r>
                      <a:r>
                        <a:rPr lang="zh-CN" sz="1400" kern="0">
                          <a:latin typeface="微软雅黑" pitchFamily="34" charset="-122"/>
                          <a:ea typeface="微软雅黑" pitchFamily="34" charset="-122"/>
                          <a:cs typeface="宋体"/>
                        </a:rPr>
                        <a:t>长期服务版本</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latin typeface="微软雅黑" pitchFamily="34" charset="-122"/>
                          <a:ea typeface="微软雅黑" pitchFamily="34" charset="-122"/>
                          <a:cs typeface="宋体"/>
                        </a:rPr>
                        <a:t>自</a:t>
                      </a:r>
                      <a:r>
                        <a:rPr lang="en-US" sz="1400" kern="0">
                          <a:latin typeface="微软雅黑" pitchFamily="34" charset="-122"/>
                          <a:ea typeface="微软雅黑" pitchFamily="34" charset="-122"/>
                          <a:cs typeface="宋体"/>
                        </a:rPr>
                        <a:t> Java 8 </a:t>
                      </a:r>
                      <a:r>
                        <a:rPr lang="zh-CN" sz="1400" kern="0">
                          <a:latin typeface="微软雅黑" pitchFamily="34" charset="-122"/>
                          <a:ea typeface="微软雅黑" pitchFamily="34" charset="-122"/>
                          <a:cs typeface="宋体"/>
                        </a:rPr>
                        <a:t>后的首个长期支持版本，直至</a:t>
                      </a:r>
                      <a:r>
                        <a:rPr lang="en-US" sz="1400" kern="0">
                          <a:latin typeface="微软雅黑" pitchFamily="34" charset="-122"/>
                          <a:ea typeface="微软雅黑" pitchFamily="34" charset="-122"/>
                          <a:cs typeface="宋体"/>
                        </a:rPr>
                        <a:t>2026</a:t>
                      </a:r>
                      <a:r>
                        <a:rPr lang="zh-CN" sz="1400" kern="0">
                          <a:latin typeface="微软雅黑" pitchFamily="34" charset="-122"/>
                          <a:ea typeface="微软雅黑" pitchFamily="34" charset="-122"/>
                          <a:cs typeface="宋体"/>
                        </a:rPr>
                        <a:t>年</a:t>
                      </a:r>
                      <a:r>
                        <a:rPr lang="en-US" sz="1400" kern="0">
                          <a:latin typeface="微软雅黑" pitchFamily="34" charset="-122"/>
                          <a:ea typeface="微软雅黑" pitchFamily="34" charset="-122"/>
                          <a:cs typeface="宋体"/>
                        </a:rPr>
                        <a:t>9</a:t>
                      </a:r>
                      <a:r>
                        <a:rPr lang="zh-CN" sz="1400" kern="0">
                          <a:latin typeface="微软雅黑" pitchFamily="34" charset="-122"/>
                          <a:ea typeface="微软雅黑" pitchFamily="34" charset="-122"/>
                          <a:cs typeface="宋体"/>
                        </a:rPr>
                        <a:t>月。</a:t>
                      </a:r>
                      <a:endParaRPr lang="zh-CN" sz="1400" kern="100">
                        <a:latin typeface="微软雅黑" pitchFamily="34" charset="-122"/>
                        <a:ea typeface="微软雅黑" pitchFamily="34" charset="-122"/>
                        <a:cs typeface="Times New Roman"/>
                      </a:endParaRPr>
                    </a:p>
                  </a:txBody>
                  <a:tcPr marL="64657" marR="646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xmlns="" val="3709321662"/>
      </p:ext>
    </p:extLst>
  </p:cSld>
  <p:clrMapOvr>
    <a:masterClrMapping/>
  </p:clrMapOvr>
  <mc:AlternateContent xmlns:mc="http://schemas.openxmlformats.org/markup-compatibility/2006">
    <mc:Choice xmlns:p14="http://schemas.microsoft.com/office/powerpoint/2010/main" xmlns="" Requires="p14">
      <p:transition spd="slow" p14:dur="15000" advTm="45000"/>
    </mc:Choice>
    <mc:Fallback>
      <p:transition spd="slow" advTm="4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a:t>
            </a:r>
            <a:r>
              <a:rPr lang="zh-CN" altLang="en-US" smtClean="0"/>
              <a:t>版本发布介绍</a:t>
            </a:r>
            <a:endParaRPr lang="zh-CN" altLang="en-US"/>
          </a:p>
        </p:txBody>
      </p:sp>
      <p:sp>
        <p:nvSpPr>
          <p:cNvPr id="3" name="内容占位符 2"/>
          <p:cNvSpPr>
            <a:spLocks noGrp="1"/>
          </p:cNvSpPr>
          <p:nvPr>
            <p:ph idx="1"/>
          </p:nvPr>
        </p:nvSpPr>
        <p:spPr/>
        <p:txBody>
          <a:bodyPr/>
          <a:lstStyle/>
          <a:p>
            <a:r>
              <a:rPr lang="en-US" altLang="zh-CN" smtClean="0"/>
              <a:t>2017</a:t>
            </a:r>
            <a:r>
              <a:rPr lang="zh-CN" altLang="en-US" smtClean="0"/>
              <a:t>年</a:t>
            </a:r>
            <a:r>
              <a:rPr lang="en-US" altLang="zh-CN" smtClean="0"/>
              <a:t>09</a:t>
            </a:r>
            <a:r>
              <a:rPr lang="zh-CN" altLang="en-US" smtClean="0"/>
              <a:t>月</a:t>
            </a:r>
            <a:r>
              <a:rPr lang="en-US" altLang="zh-CN" smtClean="0"/>
              <a:t>6</a:t>
            </a:r>
            <a:r>
              <a:rPr lang="zh-CN" altLang="en-US" smtClean="0"/>
              <a:t> </a:t>
            </a:r>
            <a:r>
              <a:rPr lang="en-US" altLang="zh-CN" smtClean="0"/>
              <a:t>Oracle</a:t>
            </a:r>
            <a:r>
              <a:rPr lang="zh-CN" altLang="en-US" smtClean="0"/>
              <a:t>宣布将加快 </a:t>
            </a:r>
            <a:r>
              <a:rPr lang="en-US" altLang="zh-CN" smtClean="0"/>
              <a:t>Java </a:t>
            </a:r>
            <a:r>
              <a:rPr lang="zh-CN" altLang="en-US" smtClean="0"/>
              <a:t>的发布频率，从</a:t>
            </a:r>
            <a:r>
              <a:rPr lang="en-US" altLang="zh-CN" smtClean="0"/>
              <a:t>JDK9</a:t>
            </a:r>
            <a:r>
              <a:rPr lang="zh-CN" altLang="en-US" smtClean="0"/>
              <a:t>开始改为每六个月一次，新的发布周期严格遵循时间点，将在每年的</a:t>
            </a:r>
            <a:r>
              <a:rPr lang="en-US" altLang="zh-CN" smtClean="0"/>
              <a:t>3</a:t>
            </a:r>
            <a:r>
              <a:rPr lang="zh-CN" altLang="en-US" smtClean="0"/>
              <a:t>月份和</a:t>
            </a:r>
            <a:r>
              <a:rPr lang="en-US" altLang="zh-CN" smtClean="0"/>
              <a:t>9</a:t>
            </a:r>
            <a:r>
              <a:rPr lang="zh-CN" altLang="en-US" smtClean="0"/>
              <a:t>月份发布，相应的版本号为</a:t>
            </a:r>
            <a:r>
              <a:rPr lang="en-US" altLang="zh-CN" smtClean="0"/>
              <a:t>18.3</a:t>
            </a:r>
            <a:r>
              <a:rPr lang="zh-CN" altLang="en-US" smtClean="0"/>
              <a:t>、</a:t>
            </a:r>
            <a:r>
              <a:rPr lang="en-US" altLang="zh-CN" smtClean="0"/>
              <a:t>18.9</a:t>
            </a:r>
            <a:r>
              <a:rPr lang="zh-CN" altLang="en-US" smtClean="0"/>
              <a:t>、</a:t>
            </a:r>
            <a:r>
              <a:rPr lang="en-US" altLang="zh-CN" smtClean="0"/>
              <a:t>19.3</a:t>
            </a:r>
            <a:r>
              <a:rPr lang="zh-CN" altLang="en-US" smtClean="0"/>
              <a:t>等，</a:t>
            </a:r>
            <a:endParaRPr lang="en-US" altLang="zh-CN" smtClean="0"/>
          </a:p>
          <a:p>
            <a:r>
              <a:rPr lang="zh-CN" altLang="en-US" smtClean="0"/>
              <a:t>除了新的发布周期，</a:t>
            </a:r>
            <a:r>
              <a:rPr lang="en-US" altLang="zh-CN" smtClean="0"/>
              <a:t>Oracle</a:t>
            </a:r>
            <a:r>
              <a:rPr lang="zh-CN" altLang="en-US" smtClean="0"/>
              <a:t>将会继续每个季度发布更新版本，时间分别为</a:t>
            </a:r>
            <a:r>
              <a:rPr lang="en-US" altLang="zh-CN" smtClean="0"/>
              <a:t>1</a:t>
            </a:r>
            <a:r>
              <a:rPr lang="zh-CN" altLang="en-US" smtClean="0"/>
              <a:t>月份、</a:t>
            </a:r>
            <a:r>
              <a:rPr lang="en-US" altLang="zh-CN" smtClean="0"/>
              <a:t>4</a:t>
            </a:r>
            <a:r>
              <a:rPr lang="zh-CN" altLang="en-US" smtClean="0"/>
              <a:t>月份、</a:t>
            </a:r>
            <a:r>
              <a:rPr lang="en-US" altLang="zh-CN" smtClean="0"/>
              <a:t>7</a:t>
            </a:r>
            <a:r>
              <a:rPr lang="zh-CN" altLang="en-US" smtClean="0"/>
              <a:t>月份和</a:t>
            </a:r>
            <a:r>
              <a:rPr lang="en-US" altLang="zh-CN" smtClean="0"/>
              <a:t>10</a:t>
            </a:r>
            <a:r>
              <a:rPr lang="zh-CN" altLang="en-US" smtClean="0"/>
              <a:t>月份。也就是说，在下一个大版本发布之前，当前版本都会有两个更新版本。更新版本只包含安全问题修复或回归错误的修复。</a:t>
            </a:r>
          </a:p>
          <a:p>
            <a:endParaRPr lang="zh-CN" altLang="en-US"/>
          </a:p>
        </p:txBody>
      </p:sp>
      <p:pic>
        <p:nvPicPr>
          <p:cNvPr id="4" name="Picture 2" descr="https://oscimg.oschina.net/oscnet/e4be22aba7279910a74472435a4f00d1085.jpg"/>
          <p:cNvPicPr>
            <a:picLocks noChangeAspect="1" noChangeArrowheads="1"/>
          </p:cNvPicPr>
          <p:nvPr/>
        </p:nvPicPr>
        <p:blipFill>
          <a:blip r:embed="rId2" cstate="print"/>
          <a:srcRect/>
          <a:stretch>
            <a:fillRect/>
          </a:stretch>
        </p:blipFill>
        <p:spPr bwMode="auto">
          <a:xfrm>
            <a:off x="899592" y="3284984"/>
            <a:ext cx="7915275" cy="3384376"/>
          </a:xfrm>
          <a:prstGeom prst="rect">
            <a:avLst/>
          </a:prstGeom>
          <a:noFill/>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JDK8~11</a:t>
            </a:r>
            <a:r>
              <a:rPr lang="zh-CN" altLang="en-US" smtClean="0"/>
              <a:t>新特性对比表</a:t>
            </a:r>
            <a:endParaRPr lang="zh-CN" altLang="en-US"/>
          </a:p>
        </p:txBody>
      </p:sp>
      <p:graphicFrame>
        <p:nvGraphicFramePr>
          <p:cNvPr id="4" name="内容占位符 3"/>
          <p:cNvGraphicFramePr>
            <a:graphicFrameLocks noGrp="1"/>
          </p:cNvGraphicFramePr>
          <p:nvPr>
            <p:ph idx="1"/>
          </p:nvPr>
        </p:nvGraphicFramePr>
        <p:xfrm>
          <a:off x="107505" y="1412776"/>
          <a:ext cx="8928991" cy="3800474"/>
        </p:xfrm>
        <a:graphic>
          <a:graphicData uri="http://schemas.openxmlformats.org/drawingml/2006/table">
            <a:tbl>
              <a:tblPr/>
              <a:tblGrid>
                <a:gridCol w="1584176"/>
                <a:gridCol w="1656184"/>
                <a:gridCol w="2088232"/>
                <a:gridCol w="3600399"/>
              </a:tblGrid>
              <a:tr h="197957">
                <a:tc>
                  <a:txBody>
                    <a:bodyPr/>
                    <a:lstStyle/>
                    <a:p>
                      <a:pPr algn="ctr" fontAlgn="ctr"/>
                      <a:r>
                        <a:rPr lang="en-US" sz="1100" b="1" i="0" u="none" strike="noStrike">
                          <a:solidFill>
                            <a:srgbClr val="FFFFFF"/>
                          </a:solidFill>
                          <a:latin typeface="微软雅黑" pitchFamily="34" charset="-122"/>
                          <a:ea typeface="微软雅黑" pitchFamily="34" charset="-122"/>
                        </a:rPr>
                        <a:t>jdk8</a:t>
                      </a:r>
                      <a:r>
                        <a:rPr lang="zh-CN" altLang="en-US" sz="1100" b="1" i="0" u="none" strike="noStrike">
                          <a:solidFill>
                            <a:srgbClr val="FFFFFF"/>
                          </a:solidFill>
                          <a:latin typeface="微软雅黑" pitchFamily="34" charset="-122"/>
                          <a:ea typeface="微软雅黑" pitchFamily="34" charset="-122"/>
                        </a:rPr>
                        <a:t>新特性</a:t>
                      </a: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latin typeface="微软雅黑" pitchFamily="34" charset="-122"/>
                          <a:ea typeface="微软雅黑" pitchFamily="34" charset="-122"/>
                        </a:rPr>
                        <a:t>jdk9</a:t>
                      </a:r>
                      <a:r>
                        <a:rPr lang="zh-CN" altLang="en-US" sz="1100" b="1" i="0" u="none" strike="noStrike">
                          <a:solidFill>
                            <a:srgbClr val="FFFFFF"/>
                          </a:solidFill>
                          <a:latin typeface="微软雅黑" pitchFamily="34" charset="-122"/>
                          <a:ea typeface="微软雅黑" pitchFamily="34" charset="-122"/>
                        </a:rPr>
                        <a:t>新特性</a:t>
                      </a: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latin typeface="微软雅黑" pitchFamily="34" charset="-122"/>
                          <a:ea typeface="微软雅黑" pitchFamily="34" charset="-122"/>
                        </a:rPr>
                        <a:t>jdk10</a:t>
                      </a:r>
                      <a:r>
                        <a:rPr lang="zh-CN" altLang="en-US" sz="1100" b="1" i="0" u="none" strike="noStrike">
                          <a:solidFill>
                            <a:srgbClr val="FFFFFF"/>
                          </a:solidFill>
                          <a:latin typeface="微软雅黑" pitchFamily="34" charset="-122"/>
                          <a:ea typeface="微软雅黑" pitchFamily="34" charset="-122"/>
                        </a:rPr>
                        <a:t>新特性</a:t>
                      </a: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latin typeface="微软雅黑" pitchFamily="34" charset="-122"/>
                          <a:ea typeface="微软雅黑" pitchFamily="34" charset="-122"/>
                        </a:rPr>
                        <a:t>jdk11</a:t>
                      </a:r>
                      <a:r>
                        <a:rPr lang="zh-CN" altLang="en-US" sz="1100" b="1" i="0" u="none" strike="noStrike">
                          <a:solidFill>
                            <a:srgbClr val="FFFFFF"/>
                          </a:solidFill>
                          <a:latin typeface="微软雅黑" pitchFamily="34" charset="-122"/>
                          <a:ea typeface="微软雅黑" pitchFamily="34" charset="-122"/>
                        </a:rPr>
                        <a:t>新特性</a:t>
                      </a: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602517">
                <a:tc>
                  <a:txBody>
                    <a:bodyPr/>
                    <a:lstStyle/>
                    <a:p>
                      <a:pPr marL="228600" indent="-228600" algn="l" fontAlgn="ctr">
                        <a:buAutoNum type="arabicPeriod"/>
                      </a:pPr>
                      <a:r>
                        <a:rPr lang="zh-CN" altLang="en-US" sz="1100" b="0" i="0" u="none" strike="noStrike" smtClean="0">
                          <a:solidFill>
                            <a:srgbClr val="000000"/>
                          </a:solidFill>
                          <a:latin typeface="微软雅黑" pitchFamily="34" charset="-122"/>
                          <a:ea typeface="微软雅黑" pitchFamily="34" charset="-122"/>
                        </a:rPr>
                        <a:t>接口</a:t>
                      </a:r>
                      <a:r>
                        <a:rPr lang="zh-CN" altLang="en-US" sz="1100" b="0" i="0" u="none" strike="noStrike">
                          <a:solidFill>
                            <a:srgbClr val="000000"/>
                          </a:solidFill>
                          <a:latin typeface="微软雅黑" pitchFamily="34" charset="-122"/>
                          <a:ea typeface="微软雅黑" pitchFamily="34" charset="-122"/>
                        </a:rPr>
                        <a:t>的默认</a:t>
                      </a:r>
                      <a:r>
                        <a:rPr lang="zh-CN" altLang="en-US" sz="1100" b="0" i="0" u="none" strike="noStrike" smtClean="0">
                          <a:solidFill>
                            <a:srgbClr val="000000"/>
                          </a:solidFill>
                          <a:latin typeface="微软雅黑" pitchFamily="34" charset="-122"/>
                          <a:ea typeface="微软雅黑" pitchFamily="34" charset="-122"/>
                        </a:rPr>
                        <a:t>方法</a:t>
                      </a:r>
                      <a:endParaRPr lang="en-US" altLang="zh-CN" sz="1100" b="0" i="0" u="none" strike="noStrike" smtClean="0">
                        <a:solidFill>
                          <a:srgbClr val="000000"/>
                        </a:solidFill>
                        <a:latin typeface="微软雅黑" pitchFamily="34" charset="-122"/>
                        <a:ea typeface="微软雅黑" pitchFamily="34" charset="-122"/>
                      </a:endParaRPr>
                    </a:p>
                    <a:p>
                      <a:pPr marL="228600" indent="-228600" algn="l" fontAlgn="ctr">
                        <a:buAutoNum type="arabicPeriod"/>
                      </a:pPr>
                      <a:r>
                        <a:rPr lang="en-US" altLang="zh-CN" sz="1100" b="0" i="0" u="none" strike="noStrike" smtClean="0">
                          <a:solidFill>
                            <a:srgbClr val="000000"/>
                          </a:solidFill>
                          <a:latin typeface="微软雅黑" pitchFamily="34" charset="-122"/>
                          <a:ea typeface="微软雅黑" pitchFamily="34" charset="-122"/>
                        </a:rPr>
                        <a:t>Lambda </a:t>
                      </a:r>
                      <a:r>
                        <a:rPr lang="zh-CN" altLang="en-US" sz="1100" b="0" i="0" u="none" strike="noStrike" smtClean="0">
                          <a:solidFill>
                            <a:srgbClr val="000000"/>
                          </a:solidFill>
                          <a:latin typeface="微软雅黑" pitchFamily="34" charset="-122"/>
                          <a:ea typeface="微软雅黑" pitchFamily="34" charset="-122"/>
                        </a:rPr>
                        <a:t>表达式</a:t>
                      </a:r>
                      <a:endParaRPr lang="en-US" altLang="zh-CN" sz="1100" b="0" i="0" u="none" strike="noStrike" smtClean="0">
                        <a:solidFill>
                          <a:srgbClr val="000000"/>
                        </a:solidFill>
                        <a:latin typeface="微软雅黑" pitchFamily="34" charset="-122"/>
                        <a:ea typeface="微软雅黑" pitchFamily="34" charset="-122"/>
                      </a:endParaRPr>
                    </a:p>
                    <a:p>
                      <a:pPr marL="228600" indent="-228600" algn="l" fontAlgn="ctr">
                        <a:buAutoNum type="arabicPeriod"/>
                      </a:pPr>
                      <a:r>
                        <a:rPr lang="en-US" altLang="zh-CN" sz="1100" b="0" i="0" u="none" strike="noStrike" smtClean="0">
                          <a:solidFill>
                            <a:srgbClr val="000000"/>
                          </a:solidFill>
                          <a:latin typeface="微软雅黑" pitchFamily="34" charset="-122"/>
                          <a:ea typeface="微软雅黑" pitchFamily="34" charset="-122"/>
                        </a:rPr>
                        <a:t> </a:t>
                      </a:r>
                      <a:r>
                        <a:rPr lang="zh-CN" altLang="en-US" sz="1100" b="0" i="0" u="none" strike="noStrike">
                          <a:solidFill>
                            <a:srgbClr val="000000"/>
                          </a:solidFill>
                          <a:latin typeface="微软雅黑" pitchFamily="34" charset="-122"/>
                          <a:ea typeface="微软雅黑" pitchFamily="34" charset="-122"/>
                        </a:rPr>
                        <a:t>函数式</a:t>
                      </a:r>
                      <a:r>
                        <a:rPr lang="zh-CN" altLang="en-US" sz="1100" b="0" i="0" u="none" strike="noStrike" smtClean="0">
                          <a:solidFill>
                            <a:srgbClr val="000000"/>
                          </a:solidFill>
                          <a:latin typeface="微软雅黑" pitchFamily="34" charset="-122"/>
                          <a:ea typeface="微软雅黑" pitchFamily="34" charset="-122"/>
                        </a:rPr>
                        <a:t>接口</a:t>
                      </a:r>
                      <a:endParaRPr lang="en-US" altLang="zh-CN" sz="1100" b="0" i="0" u="none" strike="noStrike" smtClean="0">
                        <a:solidFill>
                          <a:srgbClr val="000000"/>
                        </a:solidFill>
                        <a:latin typeface="微软雅黑" pitchFamily="34" charset="-122"/>
                        <a:ea typeface="微软雅黑" pitchFamily="34" charset="-122"/>
                      </a:endParaRPr>
                    </a:p>
                    <a:p>
                      <a:pPr marL="228600" indent="-228600" algn="l" fontAlgn="ctr">
                        <a:buAutoNum type="arabicPeriod"/>
                      </a:pPr>
                      <a:r>
                        <a:rPr lang="zh-CN" altLang="en-US" sz="1100" b="0" i="0" u="none" strike="noStrike" smtClean="0">
                          <a:solidFill>
                            <a:srgbClr val="000000"/>
                          </a:solidFill>
                          <a:latin typeface="微软雅黑" pitchFamily="34" charset="-122"/>
                          <a:ea typeface="微软雅黑" pitchFamily="34" charset="-122"/>
                        </a:rPr>
                        <a:t>方法引用</a:t>
                      </a:r>
                      <a:endParaRPr lang="en-US" altLang="zh-CN" sz="1100" b="0" i="0" u="none" strike="noStrike" smtClean="0">
                        <a:solidFill>
                          <a:srgbClr val="000000"/>
                        </a:solidFill>
                        <a:latin typeface="微软雅黑" pitchFamily="34" charset="-122"/>
                        <a:ea typeface="微软雅黑" pitchFamily="34" charset="-122"/>
                      </a:endParaRPr>
                    </a:p>
                    <a:p>
                      <a:pPr marL="228600" indent="-228600" algn="l" fontAlgn="ctr">
                        <a:buAutoNum type="arabicPeriod"/>
                      </a:pPr>
                      <a:r>
                        <a:rPr lang="zh-CN" altLang="en-US" sz="1100" b="0" i="0" u="none" strike="noStrike" kern="1200" smtClean="0">
                          <a:solidFill>
                            <a:srgbClr val="000000"/>
                          </a:solidFill>
                          <a:latin typeface="微软雅黑" pitchFamily="34" charset="-122"/>
                          <a:ea typeface="微软雅黑" pitchFamily="34" charset="-122"/>
                          <a:cs typeface="+mn-cs"/>
                        </a:rPr>
                        <a:t>新的编译工具</a:t>
                      </a:r>
                      <a:endParaRPr lang="en-US" altLang="zh-CN" sz="1100" b="0" i="0" u="none" strike="noStrike" kern="1200" smtClean="0">
                        <a:solidFill>
                          <a:srgbClr val="000000"/>
                        </a:solidFill>
                        <a:latin typeface="微软雅黑" pitchFamily="34" charset="-122"/>
                        <a:ea typeface="微软雅黑" pitchFamily="34" charset="-122"/>
                        <a:cs typeface="+mn-cs"/>
                      </a:endParaRPr>
                    </a:p>
                    <a:p>
                      <a:pPr marL="228600" indent="-228600" algn="l" fontAlgn="ctr">
                        <a:buAutoNum type="arabicPeriod"/>
                      </a:pPr>
                      <a:r>
                        <a:rPr lang="en-US" altLang="zh-CN" sz="1100" b="0" i="0" u="none" strike="noStrike" kern="1200" smtClean="0">
                          <a:solidFill>
                            <a:srgbClr val="000000"/>
                          </a:solidFill>
                          <a:latin typeface="微软雅黑" pitchFamily="34" charset="-122"/>
                          <a:ea typeface="微软雅黑" pitchFamily="34" charset="-122"/>
                          <a:cs typeface="+mn-cs"/>
                        </a:rPr>
                        <a:t>Stream API</a:t>
                      </a:r>
                      <a:r>
                        <a:rPr lang="zh-CN" altLang="en-US" sz="1100" b="0" i="0" u="none" strike="noStrike" kern="1200" smtClean="0">
                          <a:solidFill>
                            <a:srgbClr val="000000"/>
                          </a:solidFill>
                          <a:latin typeface="微软雅黑" pitchFamily="34" charset="-122"/>
                          <a:ea typeface="微软雅黑" pitchFamily="34" charset="-122"/>
                          <a:cs typeface="+mn-cs"/>
                        </a:rPr>
                        <a:t> </a:t>
                      </a:r>
                      <a:endParaRPr lang="en-US" altLang="zh-CN" sz="1100" b="0" i="0" u="none" strike="noStrike" kern="1200" smtClean="0">
                        <a:solidFill>
                          <a:srgbClr val="000000"/>
                        </a:solidFill>
                        <a:latin typeface="微软雅黑" pitchFamily="34" charset="-122"/>
                        <a:ea typeface="微软雅黑" pitchFamily="34" charset="-122"/>
                        <a:cs typeface="+mn-cs"/>
                      </a:endParaRPr>
                    </a:p>
                    <a:p>
                      <a:pPr marL="228600" indent="-228600" algn="l" fontAlgn="ctr">
                        <a:buAutoNum type="arabicPeriod"/>
                      </a:pPr>
                      <a:r>
                        <a:rPr lang="en-US" altLang="zh-CN" sz="1100" b="0" i="0" u="none" strike="noStrike" kern="1200" smtClean="0">
                          <a:solidFill>
                            <a:srgbClr val="000000"/>
                          </a:solidFill>
                          <a:latin typeface="微软雅黑" pitchFamily="34" charset="-122"/>
                          <a:ea typeface="微软雅黑" pitchFamily="34" charset="-122"/>
                          <a:cs typeface="+mn-cs"/>
                        </a:rPr>
                        <a:t>Date Time API</a:t>
                      </a:r>
                    </a:p>
                    <a:p>
                      <a:pPr marL="228600" indent="-228600" algn="l" fontAlgn="ctr">
                        <a:buAutoNum type="arabicPeriod"/>
                      </a:pPr>
                      <a:r>
                        <a:rPr lang="en-US" altLang="zh-CN" sz="1100" b="0" i="0" u="none" strike="noStrike" kern="1200" smtClean="0">
                          <a:solidFill>
                            <a:srgbClr val="000000"/>
                          </a:solidFill>
                          <a:latin typeface="微软雅黑" pitchFamily="34" charset="-122"/>
                          <a:ea typeface="微软雅黑" pitchFamily="34" charset="-122"/>
                          <a:cs typeface="+mn-cs"/>
                        </a:rPr>
                        <a:t>Optional </a:t>
                      </a:r>
                      <a:r>
                        <a:rPr lang="zh-CN" altLang="en-US" sz="1100" b="0" i="0" u="none" strike="noStrike" kern="1200" smtClean="0">
                          <a:solidFill>
                            <a:srgbClr val="000000"/>
                          </a:solidFill>
                          <a:latin typeface="微软雅黑" pitchFamily="34" charset="-122"/>
                          <a:ea typeface="微软雅黑" pitchFamily="34" charset="-122"/>
                          <a:cs typeface="+mn-cs"/>
                        </a:rPr>
                        <a:t>类</a:t>
                      </a:r>
                      <a:endParaRPr lang="en-US" altLang="zh-CN" sz="1100" b="0" i="0" u="none" strike="noStrike" kern="1200" smtClean="0">
                        <a:solidFill>
                          <a:srgbClr val="000000"/>
                        </a:solidFill>
                        <a:latin typeface="微软雅黑" pitchFamily="34" charset="-122"/>
                        <a:ea typeface="微软雅黑" pitchFamily="34" charset="-122"/>
                        <a:cs typeface="+mn-cs"/>
                      </a:endParaRPr>
                    </a:p>
                    <a:p>
                      <a:pPr marL="228600" indent="-228600" algn="l" fontAlgn="ctr">
                        <a:buAutoNum type="arabicPeriod"/>
                      </a:pPr>
                      <a:r>
                        <a:rPr lang="en-US" altLang="zh-CN" sz="1100" b="0" i="0" u="none" strike="noStrike" kern="1200" smtClean="0">
                          <a:solidFill>
                            <a:srgbClr val="000000"/>
                          </a:solidFill>
                          <a:latin typeface="微软雅黑" pitchFamily="34" charset="-122"/>
                          <a:ea typeface="微软雅黑" pitchFamily="34" charset="-122"/>
                          <a:cs typeface="+mn-cs"/>
                        </a:rPr>
                        <a:t>Nashorn, JavaScript </a:t>
                      </a:r>
                      <a:r>
                        <a:rPr lang="zh-CN" altLang="en-US" sz="1100" b="0" i="0" u="none" strike="noStrike" kern="1200" smtClean="0">
                          <a:solidFill>
                            <a:srgbClr val="000000"/>
                          </a:solidFill>
                          <a:latin typeface="微软雅黑" pitchFamily="34" charset="-122"/>
                          <a:ea typeface="微软雅黑" pitchFamily="34" charset="-122"/>
                          <a:cs typeface="+mn-cs"/>
                        </a:rPr>
                        <a:t>引擎 </a:t>
                      </a:r>
                      <a:endParaRPr lang="zh-CN" altLang="en-US" sz="1100" b="0" i="0" u="none" strike="noStrike" kern="1200">
                        <a:solidFill>
                          <a:srgbClr val="000000"/>
                        </a:solidFill>
                        <a:latin typeface="微软雅黑" pitchFamily="34" charset="-122"/>
                        <a:ea typeface="微软雅黑" pitchFamily="34" charset="-122"/>
                        <a:cs typeface="+mn-cs"/>
                      </a:endParaRP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微软雅黑" pitchFamily="34" charset="-122"/>
                          <a:ea typeface="微软雅黑" pitchFamily="34" charset="-122"/>
                        </a:rPr>
                        <a:t>1. Java </a:t>
                      </a:r>
                      <a:r>
                        <a:rPr lang="zh-CN" altLang="en-US" sz="1100" b="0" i="0" u="none" strike="noStrike">
                          <a:solidFill>
                            <a:srgbClr val="000000"/>
                          </a:solidFill>
                          <a:latin typeface="微软雅黑" pitchFamily="34" charset="-122"/>
                          <a:ea typeface="微软雅黑" pitchFamily="34" charset="-122"/>
                        </a:rPr>
                        <a:t>平台级模块系统</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2. </a:t>
                      </a:r>
                      <a:r>
                        <a:rPr lang="en-US" sz="1100" b="0" i="0" u="none" strike="noStrike">
                          <a:solidFill>
                            <a:srgbClr val="000000"/>
                          </a:solidFill>
                          <a:latin typeface="微软雅黑" pitchFamily="34" charset="-122"/>
                          <a:ea typeface="微软雅黑" pitchFamily="34" charset="-122"/>
                        </a:rPr>
                        <a:t>Linking</a:t>
                      </a:r>
                      <a:br>
                        <a:rPr lang="en-US" sz="1100" b="0" i="0" u="none" strike="noStrike">
                          <a:solidFill>
                            <a:srgbClr val="000000"/>
                          </a:solidFill>
                          <a:latin typeface="微软雅黑" pitchFamily="34" charset="-122"/>
                          <a:ea typeface="微软雅黑" pitchFamily="34" charset="-122"/>
                        </a:rPr>
                      </a:br>
                      <a:r>
                        <a:rPr lang="en-US" sz="1100" b="0" i="0" u="none" strike="noStrike">
                          <a:solidFill>
                            <a:srgbClr val="000000"/>
                          </a:solidFill>
                          <a:latin typeface="微软雅黑" pitchFamily="34" charset="-122"/>
                          <a:ea typeface="微软雅黑" pitchFamily="34" charset="-122"/>
                        </a:rPr>
                        <a:t>3. JShell : </a:t>
                      </a:r>
                      <a:r>
                        <a:rPr lang="zh-CN" altLang="en-US" sz="1100" b="0" i="0" u="none" strike="noStrike">
                          <a:solidFill>
                            <a:srgbClr val="000000"/>
                          </a:solidFill>
                          <a:latin typeface="微软雅黑" pitchFamily="34" charset="-122"/>
                          <a:ea typeface="微软雅黑" pitchFamily="34" charset="-122"/>
                        </a:rPr>
                        <a:t>交互式 </a:t>
                      </a:r>
                      <a:r>
                        <a:rPr lang="en-US" sz="1100" b="0" i="0" u="none" strike="noStrike">
                          <a:solidFill>
                            <a:srgbClr val="000000"/>
                          </a:solidFill>
                          <a:latin typeface="微软雅黑" pitchFamily="34" charset="-122"/>
                          <a:ea typeface="微软雅黑" pitchFamily="34" charset="-122"/>
                        </a:rPr>
                        <a:t>Java REPL</a:t>
                      </a:r>
                      <a:br>
                        <a:rPr lang="en-US" sz="1100" b="0" i="0" u="none" strike="noStrike">
                          <a:solidFill>
                            <a:srgbClr val="000000"/>
                          </a:solidFill>
                          <a:latin typeface="微软雅黑" pitchFamily="34" charset="-122"/>
                          <a:ea typeface="微软雅黑" pitchFamily="34" charset="-122"/>
                        </a:rPr>
                      </a:br>
                      <a:r>
                        <a:rPr lang="en-US" sz="1100" b="0" i="0" u="none" strike="noStrike">
                          <a:solidFill>
                            <a:srgbClr val="000000"/>
                          </a:solidFill>
                          <a:latin typeface="微软雅黑" pitchFamily="34" charset="-122"/>
                          <a:ea typeface="微软雅黑" pitchFamily="34" charset="-122"/>
                        </a:rPr>
                        <a:t>4. </a:t>
                      </a:r>
                      <a:r>
                        <a:rPr lang="zh-CN" altLang="en-US" sz="1100" b="0" i="0" u="none" strike="noStrike">
                          <a:solidFill>
                            <a:srgbClr val="000000"/>
                          </a:solidFill>
                          <a:latin typeface="微软雅黑" pitchFamily="34" charset="-122"/>
                          <a:ea typeface="微软雅黑" pitchFamily="34" charset="-122"/>
                        </a:rPr>
                        <a:t>改进的 </a:t>
                      </a:r>
                      <a:r>
                        <a:rPr lang="en-US" sz="1100" b="0" i="0" u="none" strike="noStrike">
                          <a:solidFill>
                            <a:srgbClr val="000000"/>
                          </a:solidFill>
                          <a:latin typeface="微软雅黑" pitchFamily="34" charset="-122"/>
                          <a:ea typeface="微软雅黑" pitchFamily="34" charset="-122"/>
                        </a:rPr>
                        <a:t>Javadoc</a:t>
                      </a:r>
                      <a:br>
                        <a:rPr lang="en-US" sz="1100" b="0" i="0" u="none" strike="noStrike">
                          <a:solidFill>
                            <a:srgbClr val="000000"/>
                          </a:solidFill>
                          <a:latin typeface="微软雅黑" pitchFamily="34" charset="-122"/>
                          <a:ea typeface="微软雅黑" pitchFamily="34" charset="-122"/>
                        </a:rPr>
                      </a:br>
                      <a:r>
                        <a:rPr lang="en-US" sz="1100" b="0" i="0" u="none" strike="noStrike">
                          <a:solidFill>
                            <a:srgbClr val="000000"/>
                          </a:solidFill>
                          <a:latin typeface="微软雅黑" pitchFamily="34" charset="-122"/>
                          <a:ea typeface="微软雅黑" pitchFamily="34" charset="-122"/>
                        </a:rPr>
                        <a:t>5. </a:t>
                      </a:r>
                      <a:r>
                        <a:rPr lang="zh-CN" altLang="en-US" sz="1100" b="0" i="0" u="none" strike="noStrike">
                          <a:solidFill>
                            <a:srgbClr val="000000"/>
                          </a:solidFill>
                          <a:latin typeface="微软雅黑" pitchFamily="34" charset="-122"/>
                          <a:ea typeface="微软雅黑" pitchFamily="34" charset="-122"/>
                        </a:rPr>
                        <a:t>集合工厂方法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6. </a:t>
                      </a:r>
                      <a:r>
                        <a:rPr lang="zh-CN" altLang="en-US" sz="1100" b="0" i="0" u="none" strike="noStrike">
                          <a:solidFill>
                            <a:srgbClr val="000000"/>
                          </a:solidFill>
                          <a:latin typeface="微软雅黑" pitchFamily="34" charset="-122"/>
                          <a:ea typeface="微软雅黑" pitchFamily="34" charset="-122"/>
                        </a:rPr>
                        <a:t>改进的 </a:t>
                      </a:r>
                      <a:r>
                        <a:rPr lang="en-US" sz="1100" b="0" i="0" u="none" strike="noStrike">
                          <a:solidFill>
                            <a:srgbClr val="000000"/>
                          </a:solidFill>
                          <a:latin typeface="微软雅黑" pitchFamily="34" charset="-122"/>
                          <a:ea typeface="微软雅黑" pitchFamily="34" charset="-122"/>
                        </a:rPr>
                        <a:t>Stream API</a:t>
                      </a:r>
                      <a:br>
                        <a:rPr lang="en-US" sz="1100" b="0" i="0" u="none" strike="noStrike">
                          <a:solidFill>
                            <a:srgbClr val="000000"/>
                          </a:solidFill>
                          <a:latin typeface="微软雅黑" pitchFamily="34" charset="-122"/>
                          <a:ea typeface="微软雅黑" pitchFamily="34" charset="-122"/>
                        </a:rPr>
                      </a:br>
                      <a:r>
                        <a:rPr lang="en-US" sz="1100" b="0" i="0" u="none" strike="noStrike">
                          <a:solidFill>
                            <a:srgbClr val="000000"/>
                          </a:solidFill>
                          <a:latin typeface="微软雅黑" pitchFamily="34" charset="-122"/>
                          <a:ea typeface="微软雅黑" pitchFamily="34" charset="-122"/>
                        </a:rPr>
                        <a:t>7. </a:t>
                      </a:r>
                      <a:r>
                        <a:rPr lang="zh-CN" altLang="en-US" sz="1100" b="0" i="0" u="none" strike="noStrike">
                          <a:solidFill>
                            <a:srgbClr val="000000"/>
                          </a:solidFill>
                          <a:latin typeface="微软雅黑" pitchFamily="34" charset="-122"/>
                          <a:ea typeface="微软雅黑" pitchFamily="34" charset="-122"/>
                        </a:rPr>
                        <a:t>私有接口方法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8. </a:t>
                      </a:r>
                      <a:r>
                        <a:rPr lang="en-US" sz="1100" b="0" i="0" u="none" strike="noStrike">
                          <a:solidFill>
                            <a:srgbClr val="000000"/>
                          </a:solidFill>
                          <a:latin typeface="微软雅黑" pitchFamily="34" charset="-122"/>
                          <a:ea typeface="微软雅黑" pitchFamily="34" charset="-122"/>
                        </a:rPr>
                        <a:t>HTTP/2</a:t>
                      </a:r>
                      <a:br>
                        <a:rPr lang="en-US" sz="1100" b="0" i="0" u="none" strike="noStrike">
                          <a:solidFill>
                            <a:srgbClr val="000000"/>
                          </a:solidFill>
                          <a:latin typeface="微软雅黑" pitchFamily="34" charset="-122"/>
                          <a:ea typeface="微软雅黑" pitchFamily="34" charset="-122"/>
                        </a:rPr>
                      </a:br>
                      <a:r>
                        <a:rPr lang="en-US" sz="1100" b="0" i="0" u="none" strike="noStrike">
                          <a:solidFill>
                            <a:srgbClr val="000000"/>
                          </a:solidFill>
                          <a:latin typeface="微软雅黑" pitchFamily="34" charset="-122"/>
                          <a:ea typeface="微软雅黑" pitchFamily="34" charset="-122"/>
                        </a:rPr>
                        <a:t>9. </a:t>
                      </a:r>
                      <a:r>
                        <a:rPr lang="zh-CN" altLang="en-US" sz="1100" b="0" i="0" u="none" strike="noStrike">
                          <a:solidFill>
                            <a:srgbClr val="000000"/>
                          </a:solidFill>
                          <a:latin typeface="微软雅黑" pitchFamily="34" charset="-122"/>
                          <a:ea typeface="微软雅黑" pitchFamily="34" charset="-122"/>
                        </a:rPr>
                        <a:t>多版本兼容 </a:t>
                      </a:r>
                      <a:r>
                        <a:rPr lang="en-US" sz="1100" b="0" i="0" u="none" strike="noStrike">
                          <a:solidFill>
                            <a:srgbClr val="000000"/>
                          </a:solidFill>
                          <a:latin typeface="微软雅黑" pitchFamily="34" charset="-122"/>
                          <a:ea typeface="微软雅黑" pitchFamily="34" charset="-122"/>
                        </a:rPr>
                        <a:t>JAR</a:t>
                      </a:r>
                      <a:br>
                        <a:rPr lang="en-US" sz="1100" b="0" i="0" u="none" strike="noStrike">
                          <a:solidFill>
                            <a:srgbClr val="000000"/>
                          </a:solidFill>
                          <a:latin typeface="微软雅黑" pitchFamily="34" charset="-122"/>
                          <a:ea typeface="微软雅黑" pitchFamily="34" charset="-122"/>
                        </a:rPr>
                      </a:br>
                      <a:endParaRPr lang="en-US" sz="1100" b="0" i="0" u="none" strike="noStrike">
                        <a:solidFill>
                          <a:srgbClr val="000000"/>
                        </a:solidFill>
                        <a:latin typeface="微软雅黑" pitchFamily="34" charset="-122"/>
                        <a:ea typeface="微软雅黑" pitchFamily="34" charset="-122"/>
                      </a:endParaRP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latin typeface="微软雅黑" pitchFamily="34" charset="-122"/>
                          <a:ea typeface="微软雅黑" pitchFamily="34" charset="-122"/>
                        </a:rPr>
                        <a:t>1. </a:t>
                      </a:r>
                      <a:r>
                        <a:rPr lang="zh-CN" altLang="en-US" sz="1100" b="0" i="0" u="none" strike="noStrike">
                          <a:solidFill>
                            <a:srgbClr val="000000"/>
                          </a:solidFill>
                          <a:latin typeface="微软雅黑" pitchFamily="34" charset="-122"/>
                          <a:ea typeface="微软雅黑" pitchFamily="34" charset="-122"/>
                        </a:rPr>
                        <a:t>局部变量类型推断</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2. GC</a:t>
                      </a:r>
                      <a:r>
                        <a:rPr lang="zh-CN" altLang="en-US" sz="1100" b="0" i="0" u="none" strike="noStrike">
                          <a:solidFill>
                            <a:srgbClr val="000000"/>
                          </a:solidFill>
                          <a:latin typeface="微软雅黑" pitchFamily="34" charset="-122"/>
                          <a:ea typeface="微软雅黑" pitchFamily="34" charset="-122"/>
                        </a:rPr>
                        <a:t>改进和内存管理</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3. </a:t>
                      </a:r>
                      <a:r>
                        <a:rPr lang="zh-CN" altLang="en-US" sz="1100" b="0" i="0" u="none" strike="noStrike">
                          <a:solidFill>
                            <a:srgbClr val="000000"/>
                          </a:solidFill>
                          <a:latin typeface="微软雅黑" pitchFamily="34" charset="-122"/>
                          <a:ea typeface="微软雅黑" pitchFamily="34" charset="-122"/>
                        </a:rPr>
                        <a:t>线程本地握手</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4. </a:t>
                      </a:r>
                      <a:r>
                        <a:rPr lang="zh-CN" altLang="en-US" sz="1100" b="0" i="0" u="none" strike="noStrike">
                          <a:solidFill>
                            <a:srgbClr val="000000"/>
                          </a:solidFill>
                          <a:latin typeface="微软雅黑" pitchFamily="34" charset="-122"/>
                          <a:ea typeface="微软雅黑" pitchFamily="34" charset="-122"/>
                        </a:rPr>
                        <a:t>备用内存设备上的堆分配</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5. </a:t>
                      </a:r>
                      <a:r>
                        <a:rPr lang="zh-CN" altLang="en-US" sz="1100" b="0" i="0" u="none" strike="noStrike">
                          <a:solidFill>
                            <a:srgbClr val="000000"/>
                          </a:solidFill>
                          <a:latin typeface="微软雅黑" pitchFamily="34" charset="-122"/>
                          <a:ea typeface="微软雅黑" pitchFamily="34" charset="-122"/>
                        </a:rPr>
                        <a:t>其他</a:t>
                      </a:r>
                      <a:r>
                        <a:rPr lang="en-US" altLang="zh-CN" sz="1100" b="0" i="0" u="none" strike="noStrike">
                          <a:solidFill>
                            <a:srgbClr val="000000"/>
                          </a:solidFill>
                          <a:latin typeface="微软雅黑" pitchFamily="34" charset="-122"/>
                          <a:ea typeface="微软雅黑" pitchFamily="34" charset="-122"/>
                        </a:rPr>
                        <a:t>Unicode</a:t>
                      </a:r>
                      <a:r>
                        <a:rPr lang="zh-CN" altLang="en-US" sz="1100" b="0" i="0" u="none" strike="noStrike">
                          <a:solidFill>
                            <a:srgbClr val="000000"/>
                          </a:solidFill>
                          <a:latin typeface="微软雅黑" pitchFamily="34" charset="-122"/>
                          <a:ea typeface="微软雅黑" pitchFamily="34" charset="-122"/>
                        </a:rPr>
                        <a:t>语言 </a:t>
                      </a:r>
                      <a:r>
                        <a:rPr lang="en-US" altLang="zh-CN" sz="1100" b="0" i="0" u="none" strike="noStrike">
                          <a:solidFill>
                            <a:srgbClr val="000000"/>
                          </a:solidFill>
                          <a:latin typeface="微软雅黑" pitchFamily="34" charset="-122"/>
                          <a:ea typeface="微软雅黑" pitchFamily="34" charset="-122"/>
                        </a:rPr>
                        <a:t>- </a:t>
                      </a:r>
                      <a:r>
                        <a:rPr lang="zh-CN" altLang="en-US" sz="1100" b="0" i="0" u="none" strike="noStrike">
                          <a:solidFill>
                            <a:srgbClr val="000000"/>
                          </a:solidFill>
                          <a:latin typeface="微软雅黑" pitchFamily="34" charset="-122"/>
                          <a:ea typeface="微软雅黑" pitchFamily="34" charset="-122"/>
                        </a:rPr>
                        <a:t>标记扩展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6. </a:t>
                      </a:r>
                      <a:r>
                        <a:rPr lang="zh-CN" altLang="en-US" sz="1100" b="0" i="0" u="none" strike="noStrike">
                          <a:solidFill>
                            <a:srgbClr val="000000"/>
                          </a:solidFill>
                          <a:latin typeface="微软雅黑" pitchFamily="34" charset="-122"/>
                          <a:ea typeface="微软雅黑" pitchFamily="34" charset="-122"/>
                        </a:rPr>
                        <a:t>基于</a:t>
                      </a:r>
                      <a:r>
                        <a:rPr lang="en-US" altLang="zh-CN" sz="1100" b="0" i="0" u="none" strike="noStrike">
                          <a:solidFill>
                            <a:srgbClr val="000000"/>
                          </a:solidFill>
                          <a:latin typeface="微软雅黑" pitchFamily="34" charset="-122"/>
                          <a:ea typeface="微软雅黑" pitchFamily="34" charset="-122"/>
                        </a:rPr>
                        <a:t>Java</a:t>
                      </a:r>
                      <a:r>
                        <a:rPr lang="zh-CN" altLang="en-US" sz="1100" b="0" i="0" u="none" strike="noStrike">
                          <a:solidFill>
                            <a:srgbClr val="000000"/>
                          </a:solidFill>
                          <a:latin typeface="微软雅黑" pitchFamily="34" charset="-122"/>
                          <a:ea typeface="微软雅黑" pitchFamily="34" charset="-122"/>
                        </a:rPr>
                        <a:t>的实验性</a:t>
                      </a:r>
                      <a:r>
                        <a:rPr lang="en-US" altLang="zh-CN" sz="1100" b="0" i="0" u="none" strike="noStrike">
                          <a:solidFill>
                            <a:srgbClr val="000000"/>
                          </a:solidFill>
                          <a:latin typeface="微软雅黑" pitchFamily="34" charset="-122"/>
                          <a:ea typeface="微软雅黑" pitchFamily="34" charset="-122"/>
                        </a:rPr>
                        <a:t>JIT</a:t>
                      </a:r>
                      <a:r>
                        <a:rPr lang="zh-CN" altLang="en-US" sz="1100" b="0" i="0" u="none" strike="noStrike">
                          <a:solidFill>
                            <a:srgbClr val="000000"/>
                          </a:solidFill>
                          <a:latin typeface="微软雅黑" pitchFamily="34" charset="-122"/>
                          <a:ea typeface="微软雅黑" pitchFamily="34" charset="-122"/>
                        </a:rPr>
                        <a:t>编译器</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7. </a:t>
                      </a:r>
                      <a:r>
                        <a:rPr lang="zh-CN" altLang="en-US" sz="1100" b="0" i="0" u="none" strike="noStrike">
                          <a:solidFill>
                            <a:srgbClr val="000000"/>
                          </a:solidFill>
                          <a:latin typeface="微软雅黑" pitchFamily="34" charset="-122"/>
                          <a:ea typeface="微软雅黑" pitchFamily="34" charset="-122"/>
                        </a:rPr>
                        <a:t>根证书</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8. </a:t>
                      </a:r>
                      <a:r>
                        <a:rPr lang="zh-CN" altLang="en-US" sz="1100" b="0" i="0" u="none" strike="noStrike">
                          <a:solidFill>
                            <a:srgbClr val="000000"/>
                          </a:solidFill>
                          <a:latin typeface="微软雅黑" pitchFamily="34" charset="-122"/>
                          <a:ea typeface="微软雅黑" pitchFamily="34" charset="-122"/>
                        </a:rPr>
                        <a:t>根证书颁发认证</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9. </a:t>
                      </a:r>
                      <a:r>
                        <a:rPr lang="zh-CN" altLang="en-US" sz="1100" b="0" i="0" u="none" strike="noStrike">
                          <a:solidFill>
                            <a:srgbClr val="000000"/>
                          </a:solidFill>
                          <a:latin typeface="微软雅黑" pitchFamily="34" charset="-122"/>
                          <a:ea typeface="微软雅黑" pitchFamily="34" charset="-122"/>
                        </a:rPr>
                        <a:t>将</a:t>
                      </a:r>
                      <a:r>
                        <a:rPr lang="en-US" altLang="zh-CN" sz="1100" b="0" i="0" u="none" strike="noStrike">
                          <a:solidFill>
                            <a:srgbClr val="000000"/>
                          </a:solidFill>
                          <a:latin typeface="微软雅黑" pitchFamily="34" charset="-122"/>
                          <a:ea typeface="微软雅黑" pitchFamily="34" charset="-122"/>
                        </a:rPr>
                        <a:t>JDK</a:t>
                      </a:r>
                      <a:r>
                        <a:rPr lang="zh-CN" altLang="en-US" sz="1100" b="0" i="0" u="none" strike="noStrike">
                          <a:solidFill>
                            <a:srgbClr val="000000"/>
                          </a:solidFill>
                          <a:latin typeface="微软雅黑" pitchFamily="34" charset="-122"/>
                          <a:ea typeface="微软雅黑" pitchFamily="34" charset="-122"/>
                        </a:rPr>
                        <a:t>生态整合单个存储库</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10. </a:t>
                      </a:r>
                      <a:r>
                        <a:rPr lang="zh-CN" altLang="en-US" sz="1100" b="0" i="0" u="none" strike="noStrike">
                          <a:solidFill>
                            <a:srgbClr val="000000"/>
                          </a:solidFill>
                          <a:latin typeface="微软雅黑" pitchFamily="34" charset="-122"/>
                          <a:ea typeface="微软雅黑" pitchFamily="34" charset="-122"/>
                        </a:rPr>
                        <a:t>删除工具</a:t>
                      </a:r>
                      <a:r>
                        <a:rPr lang="en-US" altLang="zh-CN" sz="1100" b="0" i="0" u="none" strike="noStrike">
                          <a:solidFill>
                            <a:srgbClr val="000000"/>
                          </a:solidFill>
                          <a:latin typeface="微软雅黑" pitchFamily="34" charset="-122"/>
                          <a:ea typeface="微软雅黑" pitchFamily="34" charset="-122"/>
                        </a:rPr>
                        <a:t>javah</a:t>
                      </a:r>
                      <a:br>
                        <a:rPr lang="en-US" altLang="zh-CN" sz="1100" b="0" i="0" u="none" strike="noStrike">
                          <a:solidFill>
                            <a:srgbClr val="000000"/>
                          </a:solidFill>
                          <a:latin typeface="微软雅黑" pitchFamily="34" charset="-122"/>
                          <a:ea typeface="微软雅黑" pitchFamily="34" charset="-122"/>
                        </a:rPr>
                      </a:br>
                      <a:endParaRPr lang="en-US" altLang="zh-CN" sz="1100" b="0" i="0" u="none" strike="noStrike">
                        <a:solidFill>
                          <a:srgbClr val="000000"/>
                        </a:solidFill>
                        <a:latin typeface="微软雅黑" pitchFamily="34" charset="-122"/>
                        <a:ea typeface="微软雅黑" pitchFamily="34" charset="-122"/>
                      </a:endParaRP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smtClean="0">
                          <a:solidFill>
                            <a:srgbClr val="000000"/>
                          </a:solidFill>
                          <a:latin typeface="微软雅黑" pitchFamily="34" charset="-122"/>
                          <a:ea typeface="微软雅黑" pitchFamily="34" charset="-122"/>
                        </a:rPr>
                        <a:t>1. </a:t>
                      </a:r>
                      <a:r>
                        <a:rPr lang="zh-CN" altLang="en-US" sz="1100" b="0" i="0" u="none" strike="noStrike" smtClean="0">
                          <a:solidFill>
                            <a:srgbClr val="000000"/>
                          </a:solidFill>
                          <a:latin typeface="微软雅黑" pitchFamily="34" charset="-122"/>
                          <a:ea typeface="微软雅黑" pitchFamily="34" charset="-122"/>
                        </a:rPr>
                        <a:t>基于</a:t>
                      </a:r>
                      <a:r>
                        <a:rPr lang="zh-CN" altLang="en-US" sz="1100" b="0" i="0" u="none" strike="noStrike">
                          <a:solidFill>
                            <a:srgbClr val="000000"/>
                          </a:solidFill>
                          <a:latin typeface="微软雅黑" pitchFamily="34" charset="-122"/>
                          <a:ea typeface="微软雅黑" pitchFamily="34" charset="-122"/>
                        </a:rPr>
                        <a:t>嵌套的访问控制</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2. </a:t>
                      </a:r>
                      <a:r>
                        <a:rPr lang="zh-CN" altLang="en-US" sz="1100" b="0" i="0" u="none" strike="noStrike">
                          <a:solidFill>
                            <a:srgbClr val="000000"/>
                          </a:solidFill>
                          <a:latin typeface="微软雅黑" pitchFamily="34" charset="-122"/>
                          <a:ea typeface="微软雅黑" pitchFamily="34" charset="-122"/>
                        </a:rPr>
                        <a:t>动态的类文件常量</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3. </a:t>
                      </a:r>
                      <a:r>
                        <a:rPr lang="zh-CN" altLang="en-US" sz="1100" b="0" i="0" u="none" strike="noStrike">
                          <a:solidFill>
                            <a:srgbClr val="000000"/>
                          </a:solidFill>
                          <a:latin typeface="微软雅黑" pitchFamily="34" charset="-122"/>
                          <a:ea typeface="微软雅黑" pitchFamily="34" charset="-122"/>
                        </a:rPr>
                        <a:t>改进 </a:t>
                      </a:r>
                      <a:r>
                        <a:rPr lang="en-US" altLang="zh-CN" sz="1100" b="0" i="0" u="none" strike="noStrike">
                          <a:solidFill>
                            <a:srgbClr val="000000"/>
                          </a:solidFill>
                          <a:latin typeface="微软雅黑" pitchFamily="34" charset="-122"/>
                          <a:ea typeface="微软雅黑" pitchFamily="34" charset="-122"/>
                        </a:rPr>
                        <a:t>Aarch64 Intrinsics</a:t>
                      </a:r>
                      <a:br>
                        <a:rPr lang="en-US" altLang="zh-CN"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4. Epsilon </a:t>
                      </a:r>
                      <a:r>
                        <a:rPr lang="zh-CN" altLang="en-US" sz="1100" b="0" i="0" u="none" strike="noStrike">
                          <a:solidFill>
                            <a:srgbClr val="000000"/>
                          </a:solidFill>
                          <a:latin typeface="微软雅黑" pitchFamily="34" charset="-122"/>
                          <a:ea typeface="微软雅黑" pitchFamily="34" charset="-122"/>
                        </a:rPr>
                        <a:t>垃圾回收器，又被称为</a:t>
                      </a:r>
                      <a:r>
                        <a:rPr lang="en-US" altLang="zh-CN" sz="1100" b="0" i="0" u="none" strike="noStrike">
                          <a:solidFill>
                            <a:srgbClr val="000000"/>
                          </a:solidFill>
                          <a:latin typeface="微软雅黑" pitchFamily="34" charset="-122"/>
                          <a:ea typeface="微软雅黑" pitchFamily="34" charset="-122"/>
                        </a:rPr>
                        <a:t>"No-Op</a:t>
                      </a:r>
                      <a:r>
                        <a:rPr lang="zh-CN" altLang="en-US" sz="1100" b="0" i="0" u="none" strike="noStrike">
                          <a:solidFill>
                            <a:srgbClr val="000000"/>
                          </a:solidFill>
                          <a:latin typeface="微软雅黑" pitchFamily="34" charset="-122"/>
                          <a:ea typeface="微软雅黑" pitchFamily="34" charset="-122"/>
                        </a:rPr>
                        <a:t>（无操作）</a:t>
                      </a:r>
                      <a:r>
                        <a:rPr lang="en-US" altLang="zh-CN" sz="1100" b="0" i="0" u="none" strike="noStrike">
                          <a:solidFill>
                            <a:srgbClr val="0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回收</a:t>
                      </a:r>
                      <a:r>
                        <a:rPr lang="zh-CN" altLang="en-US" sz="1100" b="0" i="0" u="none" strike="noStrike" smtClean="0">
                          <a:solidFill>
                            <a:srgbClr val="000000"/>
                          </a:solidFill>
                          <a:latin typeface="微软雅黑" pitchFamily="34" charset="-122"/>
                          <a:ea typeface="微软雅黑" pitchFamily="34" charset="-122"/>
                        </a:rPr>
                        <a:t>器</a:t>
                      </a:r>
                      <a:br>
                        <a:rPr lang="zh-CN" altLang="en-US" sz="1100" b="0" i="0" u="none" strike="noStrike" smtClean="0">
                          <a:solidFill>
                            <a:srgbClr val="000000"/>
                          </a:solidFill>
                          <a:latin typeface="微软雅黑" pitchFamily="34" charset="-122"/>
                          <a:ea typeface="微软雅黑" pitchFamily="34" charset="-122"/>
                        </a:rPr>
                      </a:br>
                      <a:r>
                        <a:rPr lang="en-US" altLang="zh-CN" sz="1100" b="0" i="0" u="none" strike="noStrike" smtClean="0">
                          <a:solidFill>
                            <a:srgbClr val="000000"/>
                          </a:solidFill>
                          <a:latin typeface="微软雅黑" pitchFamily="34" charset="-122"/>
                          <a:ea typeface="微软雅黑" pitchFamily="34" charset="-122"/>
                        </a:rPr>
                        <a:t>5. </a:t>
                      </a:r>
                      <a:r>
                        <a:rPr lang="zh-CN" altLang="en-US" sz="1100" b="0" i="0" u="none" strike="noStrike" smtClean="0">
                          <a:solidFill>
                            <a:srgbClr val="000000"/>
                          </a:solidFill>
                          <a:latin typeface="微软雅黑" pitchFamily="34" charset="-122"/>
                          <a:ea typeface="微软雅黑" pitchFamily="34" charset="-122"/>
                        </a:rPr>
                        <a:t>移除 </a:t>
                      </a:r>
                      <a:r>
                        <a:rPr lang="en-US" altLang="zh-CN" sz="1100" b="0" i="0" u="none" strike="noStrike" smtClean="0">
                          <a:solidFill>
                            <a:srgbClr val="000000"/>
                          </a:solidFill>
                          <a:latin typeface="微软雅黑" pitchFamily="34" charset="-122"/>
                          <a:ea typeface="微软雅黑" pitchFamily="34" charset="-122"/>
                        </a:rPr>
                        <a:t>Java EE </a:t>
                      </a:r>
                      <a:r>
                        <a:rPr lang="zh-CN" altLang="en-US" sz="1100" b="0" i="0" u="none" strike="noStrike" smtClean="0">
                          <a:solidFill>
                            <a:srgbClr val="000000"/>
                          </a:solidFill>
                          <a:latin typeface="微软雅黑" pitchFamily="34" charset="-122"/>
                          <a:ea typeface="微软雅黑" pitchFamily="34" charset="-122"/>
                        </a:rPr>
                        <a:t>和 </a:t>
                      </a:r>
                      <a:r>
                        <a:rPr lang="en-US" altLang="zh-CN" sz="1100" b="0" i="0" u="none" strike="noStrike" smtClean="0">
                          <a:solidFill>
                            <a:srgbClr val="000000"/>
                          </a:solidFill>
                          <a:latin typeface="微软雅黑" pitchFamily="34" charset="-122"/>
                          <a:ea typeface="微软雅黑" pitchFamily="34" charset="-122"/>
                        </a:rPr>
                        <a:t>CORBA </a:t>
                      </a:r>
                      <a:r>
                        <a:rPr lang="zh-CN" altLang="en-US" sz="1100" b="0" i="0" u="none" strike="noStrike" smtClean="0">
                          <a:solidFill>
                            <a:srgbClr val="000000"/>
                          </a:solidFill>
                          <a:latin typeface="微软雅黑" pitchFamily="34" charset="-122"/>
                          <a:ea typeface="微软雅黑" pitchFamily="34" charset="-122"/>
                        </a:rPr>
                        <a:t>模块，</a:t>
                      </a:r>
                      <a:r>
                        <a:rPr lang="en-US" altLang="zh-CN" sz="1100" b="0" i="0" u="none" strike="noStrike" smtClean="0">
                          <a:solidFill>
                            <a:srgbClr val="000000"/>
                          </a:solidFill>
                          <a:latin typeface="微软雅黑" pitchFamily="34" charset="-122"/>
                          <a:ea typeface="微软雅黑" pitchFamily="34" charset="-122"/>
                        </a:rPr>
                        <a:t>JavaFX </a:t>
                      </a:r>
                      <a:r>
                        <a:rPr lang="zh-CN" altLang="en-US" sz="1100" b="0" i="0" u="none" strike="noStrike" smtClean="0">
                          <a:solidFill>
                            <a:srgbClr val="000000"/>
                          </a:solidFill>
                          <a:latin typeface="微软雅黑" pitchFamily="34" charset="-122"/>
                          <a:ea typeface="微软雅黑" pitchFamily="34" charset="-122"/>
                        </a:rPr>
                        <a:t>也已被移除）</a:t>
                      </a:r>
                      <a:r>
                        <a:rPr lang="zh-CN" altLang="en-US" sz="1100" b="0" i="0" u="none" strike="noStrike">
                          <a:solidFill>
                            <a:srgbClr val="000000"/>
                          </a:solidFill>
                          <a:latin typeface="微软雅黑" pitchFamily="34" charset="-122"/>
                          <a:ea typeface="微软雅黑" pitchFamily="34" charset="-122"/>
                        </a:rPr>
                        <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6.  HTTP Client (Standard)</a:t>
                      </a:r>
                      <a:br>
                        <a:rPr lang="en-US" altLang="zh-CN"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7. </a:t>
                      </a:r>
                      <a:r>
                        <a:rPr lang="zh-CN" altLang="en-US" sz="1100" b="0" i="0" u="none" strike="noStrike">
                          <a:solidFill>
                            <a:srgbClr val="000000"/>
                          </a:solidFill>
                          <a:latin typeface="微软雅黑" pitchFamily="34" charset="-122"/>
                          <a:ea typeface="微软雅黑" pitchFamily="34" charset="-122"/>
                        </a:rPr>
                        <a:t>用于 </a:t>
                      </a:r>
                      <a:r>
                        <a:rPr lang="en-US" altLang="zh-CN" sz="1100" b="0" i="0" u="none" strike="noStrike">
                          <a:solidFill>
                            <a:srgbClr val="000000"/>
                          </a:solidFill>
                          <a:latin typeface="微软雅黑" pitchFamily="34" charset="-122"/>
                          <a:ea typeface="微软雅黑" pitchFamily="34" charset="-122"/>
                        </a:rPr>
                        <a:t>Lambda </a:t>
                      </a:r>
                      <a:r>
                        <a:rPr lang="zh-CN" altLang="en-US" sz="1100" b="0" i="0" u="none" strike="noStrike">
                          <a:solidFill>
                            <a:srgbClr val="000000"/>
                          </a:solidFill>
                          <a:latin typeface="微软雅黑" pitchFamily="34" charset="-122"/>
                          <a:ea typeface="微软雅黑" pitchFamily="34" charset="-122"/>
                        </a:rPr>
                        <a:t>参数的局部变量语法）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8. </a:t>
                      </a:r>
                      <a:r>
                        <a:rPr lang="zh-CN" altLang="en-US" sz="1100" b="0" i="0" u="none" strike="noStrike">
                          <a:solidFill>
                            <a:srgbClr val="000000"/>
                          </a:solidFill>
                          <a:latin typeface="微软雅黑" pitchFamily="34" charset="-122"/>
                          <a:ea typeface="微软雅黑" pitchFamily="34" charset="-122"/>
                        </a:rPr>
                        <a:t>采用 </a:t>
                      </a:r>
                      <a:r>
                        <a:rPr lang="en-US" altLang="zh-CN" sz="1100" b="0" i="0" u="none" strike="noStrike">
                          <a:solidFill>
                            <a:srgbClr val="000000"/>
                          </a:solidFill>
                          <a:latin typeface="微软雅黑" pitchFamily="34" charset="-122"/>
                          <a:ea typeface="微软雅黑" pitchFamily="34" charset="-122"/>
                        </a:rPr>
                        <a:t>Curve25519 </a:t>
                      </a:r>
                      <a:r>
                        <a:rPr lang="zh-CN" altLang="en-US" sz="1100" b="0" i="0" u="none" strike="noStrike">
                          <a:solidFill>
                            <a:srgbClr val="000000"/>
                          </a:solidFill>
                          <a:latin typeface="微软雅黑" pitchFamily="34" charset="-122"/>
                          <a:ea typeface="微软雅黑" pitchFamily="34" charset="-122"/>
                        </a:rPr>
                        <a:t>和 </a:t>
                      </a:r>
                      <a:r>
                        <a:rPr lang="en-US" altLang="zh-CN" sz="1100" b="0" i="0" u="none" strike="noStrike">
                          <a:solidFill>
                            <a:srgbClr val="000000"/>
                          </a:solidFill>
                          <a:latin typeface="微软雅黑" pitchFamily="34" charset="-122"/>
                          <a:ea typeface="微软雅黑" pitchFamily="34" charset="-122"/>
                        </a:rPr>
                        <a:t>Curve448 </a:t>
                      </a:r>
                      <a:r>
                        <a:rPr lang="zh-CN" altLang="en-US" sz="1100" b="0" i="0" u="none" strike="noStrike">
                          <a:solidFill>
                            <a:srgbClr val="000000"/>
                          </a:solidFill>
                          <a:latin typeface="微软雅黑" pitchFamily="34" charset="-122"/>
                          <a:ea typeface="微软雅黑" pitchFamily="34" charset="-122"/>
                        </a:rPr>
                        <a:t>算法实现的密钥协议</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9. Unicode 10</a:t>
                      </a:r>
                      <a:br>
                        <a:rPr lang="en-US" altLang="zh-CN"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10. </a:t>
                      </a:r>
                      <a:r>
                        <a:rPr lang="zh-CN" altLang="en-US" sz="1100" b="0" i="0" u="none" strike="noStrike">
                          <a:solidFill>
                            <a:srgbClr val="000000"/>
                          </a:solidFill>
                          <a:latin typeface="微软雅黑" pitchFamily="34" charset="-122"/>
                          <a:ea typeface="微软雅黑" pitchFamily="34" charset="-122"/>
                        </a:rPr>
                        <a:t>飞行记录仪）</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11. </a:t>
                      </a:r>
                      <a:r>
                        <a:rPr lang="zh-CN" altLang="en-US" sz="1100" b="0" i="0" u="none" strike="noStrike">
                          <a:solidFill>
                            <a:srgbClr val="000000"/>
                          </a:solidFill>
                          <a:latin typeface="微软雅黑" pitchFamily="34" charset="-122"/>
                          <a:ea typeface="微软雅黑" pitchFamily="34" charset="-122"/>
                        </a:rPr>
                        <a:t>实现 </a:t>
                      </a:r>
                      <a:r>
                        <a:rPr lang="en-US" altLang="zh-CN" sz="1100" b="0" i="0" u="none" strike="noStrike">
                          <a:solidFill>
                            <a:srgbClr val="000000"/>
                          </a:solidFill>
                          <a:latin typeface="微软雅黑" pitchFamily="34" charset="-122"/>
                          <a:ea typeface="微软雅黑" pitchFamily="34" charset="-122"/>
                        </a:rPr>
                        <a:t>ChaCha20 </a:t>
                      </a:r>
                      <a:r>
                        <a:rPr lang="zh-CN" altLang="en-US" sz="1100" b="0" i="0" u="none" strike="noStrike">
                          <a:solidFill>
                            <a:srgbClr val="000000"/>
                          </a:solidFill>
                          <a:latin typeface="微软雅黑" pitchFamily="34" charset="-122"/>
                          <a:ea typeface="微软雅黑" pitchFamily="34" charset="-122"/>
                        </a:rPr>
                        <a:t>和 </a:t>
                      </a:r>
                      <a:r>
                        <a:rPr lang="en-US" altLang="zh-CN" sz="1100" b="0" i="0" u="none" strike="noStrike">
                          <a:solidFill>
                            <a:srgbClr val="000000"/>
                          </a:solidFill>
                          <a:latin typeface="微软雅黑" pitchFamily="34" charset="-122"/>
                          <a:ea typeface="微软雅黑" pitchFamily="34" charset="-122"/>
                        </a:rPr>
                        <a:t>Poly1305 </a:t>
                      </a:r>
                      <a:r>
                        <a:rPr lang="zh-CN" altLang="en-US" sz="1100" b="0" i="0" u="none" strike="noStrike">
                          <a:solidFill>
                            <a:srgbClr val="000000"/>
                          </a:solidFill>
                          <a:latin typeface="微软雅黑" pitchFamily="34" charset="-122"/>
                          <a:ea typeface="微软雅黑" pitchFamily="34" charset="-122"/>
                        </a:rPr>
                        <a:t>加密算法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12. </a:t>
                      </a:r>
                      <a:r>
                        <a:rPr lang="zh-CN" altLang="en-US" sz="1100" b="0" i="0" u="none" strike="noStrike">
                          <a:solidFill>
                            <a:srgbClr val="000000"/>
                          </a:solidFill>
                          <a:latin typeface="微软雅黑" pitchFamily="34" charset="-122"/>
                          <a:ea typeface="微软雅黑" pitchFamily="34" charset="-122"/>
                        </a:rPr>
                        <a:t>启动单个 </a:t>
                      </a:r>
                      <a:r>
                        <a:rPr lang="en-US" altLang="zh-CN" sz="1100" b="0" i="0" u="none" strike="noStrike">
                          <a:solidFill>
                            <a:srgbClr val="000000"/>
                          </a:solidFill>
                          <a:latin typeface="微软雅黑" pitchFamily="34" charset="-122"/>
                          <a:ea typeface="微软雅黑" pitchFamily="34" charset="-122"/>
                        </a:rPr>
                        <a:t>Java </a:t>
                      </a:r>
                      <a:r>
                        <a:rPr lang="zh-CN" altLang="en-US" sz="1100" b="0" i="0" u="none" strike="noStrike">
                          <a:solidFill>
                            <a:srgbClr val="000000"/>
                          </a:solidFill>
                          <a:latin typeface="微软雅黑" pitchFamily="34" charset="-122"/>
                          <a:ea typeface="微软雅黑" pitchFamily="34" charset="-122"/>
                        </a:rPr>
                        <a:t>源代码文件的程序</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13. </a:t>
                      </a:r>
                      <a:r>
                        <a:rPr lang="zh-CN" altLang="en-US" sz="1100" b="0" i="0" u="none" strike="noStrike">
                          <a:solidFill>
                            <a:srgbClr val="000000"/>
                          </a:solidFill>
                          <a:latin typeface="微软雅黑" pitchFamily="34" charset="-122"/>
                          <a:ea typeface="微软雅黑" pitchFamily="34" charset="-122"/>
                        </a:rPr>
                        <a:t>低开销的堆分配采样方法</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14. </a:t>
                      </a:r>
                      <a:r>
                        <a:rPr lang="zh-CN" altLang="en-US" sz="1100" b="0" i="0" u="none" strike="noStrike">
                          <a:solidFill>
                            <a:srgbClr val="000000"/>
                          </a:solidFill>
                          <a:latin typeface="微软雅黑" pitchFamily="34" charset="-122"/>
                          <a:ea typeface="微软雅黑" pitchFamily="34" charset="-122"/>
                        </a:rPr>
                        <a:t>对 </a:t>
                      </a:r>
                      <a:r>
                        <a:rPr lang="en-US" altLang="zh-CN" sz="1100" b="0" i="0" u="none" strike="noStrike">
                          <a:solidFill>
                            <a:srgbClr val="000000"/>
                          </a:solidFill>
                          <a:latin typeface="微软雅黑" pitchFamily="34" charset="-122"/>
                          <a:ea typeface="微软雅黑" pitchFamily="34" charset="-122"/>
                        </a:rPr>
                        <a:t>TLS 1.3 </a:t>
                      </a:r>
                      <a:r>
                        <a:rPr lang="zh-CN" altLang="en-US" sz="1100" b="0" i="0" u="none" strike="noStrike">
                          <a:solidFill>
                            <a:srgbClr val="000000"/>
                          </a:solidFill>
                          <a:latin typeface="微软雅黑" pitchFamily="34" charset="-122"/>
                          <a:ea typeface="微软雅黑" pitchFamily="34" charset="-122"/>
                        </a:rPr>
                        <a:t>的支持</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15. ZGC</a:t>
                      </a:r>
                      <a:r>
                        <a:rPr lang="zh-CN" altLang="en-US" sz="1100" b="0" i="0" u="none" strike="noStrike">
                          <a:solidFill>
                            <a:srgbClr val="000000"/>
                          </a:solidFill>
                          <a:latin typeface="微软雅黑" pitchFamily="34" charset="-122"/>
                          <a:ea typeface="微软雅黑" pitchFamily="34" charset="-122"/>
                        </a:rPr>
                        <a:t>：可伸缩的低延迟垃圾回收器，处于实验性阶段</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16. </a:t>
                      </a:r>
                      <a:r>
                        <a:rPr lang="zh-CN" altLang="en-US" sz="1100" b="0" i="0" u="none" strike="noStrike">
                          <a:solidFill>
                            <a:srgbClr val="000000"/>
                          </a:solidFill>
                          <a:latin typeface="微软雅黑" pitchFamily="34" charset="-122"/>
                          <a:ea typeface="微软雅黑" pitchFamily="34" charset="-122"/>
                        </a:rPr>
                        <a:t>弃用 </a:t>
                      </a:r>
                      <a:r>
                        <a:rPr lang="en-US" altLang="zh-CN" sz="1100" b="0" i="0" u="none" strike="noStrike">
                          <a:solidFill>
                            <a:srgbClr val="000000"/>
                          </a:solidFill>
                          <a:latin typeface="微软雅黑" pitchFamily="34" charset="-122"/>
                          <a:ea typeface="微软雅黑" pitchFamily="34" charset="-122"/>
                        </a:rPr>
                        <a:t>Nashorn JavaScript </a:t>
                      </a:r>
                      <a:r>
                        <a:rPr lang="zh-CN" altLang="en-US" sz="1100" b="0" i="0" u="none" strike="noStrike">
                          <a:solidFill>
                            <a:srgbClr val="000000"/>
                          </a:solidFill>
                          <a:latin typeface="微软雅黑" pitchFamily="34" charset="-122"/>
                          <a:ea typeface="微软雅黑" pitchFamily="34" charset="-122"/>
                        </a:rPr>
                        <a:t>引擎</a:t>
                      </a:r>
                      <a:br>
                        <a:rPr lang="zh-CN" altLang="en-US" sz="1100" b="0" i="0" u="none" strike="noStrike">
                          <a:solidFill>
                            <a:srgbClr val="000000"/>
                          </a:solidFill>
                          <a:latin typeface="微软雅黑" pitchFamily="34" charset="-122"/>
                          <a:ea typeface="微软雅黑" pitchFamily="34" charset="-122"/>
                        </a:rPr>
                      </a:br>
                      <a:r>
                        <a:rPr lang="en-US" altLang="zh-CN" sz="1100" b="0" i="0" u="none" strike="noStrike">
                          <a:solidFill>
                            <a:srgbClr val="000000"/>
                          </a:solidFill>
                          <a:latin typeface="微软雅黑" pitchFamily="34" charset="-122"/>
                          <a:ea typeface="微软雅黑" pitchFamily="34" charset="-122"/>
                        </a:rPr>
                        <a:t>17. </a:t>
                      </a:r>
                      <a:r>
                        <a:rPr lang="zh-CN" altLang="en-US" sz="1100" b="0" i="0" u="none" strike="noStrike">
                          <a:solidFill>
                            <a:srgbClr val="000000"/>
                          </a:solidFill>
                          <a:latin typeface="微软雅黑" pitchFamily="34" charset="-122"/>
                          <a:ea typeface="微软雅黑" pitchFamily="34" charset="-122"/>
                        </a:rPr>
                        <a:t>弃用 </a:t>
                      </a:r>
                      <a:r>
                        <a:rPr lang="en-US" altLang="zh-CN" sz="1100" b="0" i="0" u="none" strike="noStrike">
                          <a:solidFill>
                            <a:srgbClr val="000000"/>
                          </a:solidFill>
                          <a:latin typeface="微软雅黑" pitchFamily="34" charset="-122"/>
                          <a:ea typeface="微软雅黑" pitchFamily="34" charset="-122"/>
                        </a:rPr>
                        <a:t>Pack200 </a:t>
                      </a:r>
                      <a:r>
                        <a:rPr lang="zh-CN" altLang="en-US" sz="1100" b="0" i="0" u="none" strike="noStrike">
                          <a:solidFill>
                            <a:srgbClr val="000000"/>
                          </a:solidFill>
                          <a:latin typeface="微软雅黑" pitchFamily="34" charset="-122"/>
                          <a:ea typeface="微软雅黑" pitchFamily="34" charset="-122"/>
                        </a:rPr>
                        <a:t>工具及其 </a:t>
                      </a:r>
                      <a:r>
                        <a:rPr lang="en-US" altLang="zh-CN" sz="1100" b="0" i="0" u="none" strike="noStrike" smtClean="0">
                          <a:solidFill>
                            <a:srgbClr val="000000"/>
                          </a:solidFill>
                          <a:latin typeface="微软雅黑" pitchFamily="34" charset="-122"/>
                          <a:ea typeface="微软雅黑" pitchFamily="34" charset="-122"/>
                        </a:rPr>
                        <a:t>API</a:t>
                      </a:r>
                      <a:r>
                        <a:rPr lang="en-US" altLang="zh-CN" sz="1100" b="0" i="0" u="none" strike="noStrike">
                          <a:solidFill>
                            <a:srgbClr val="000000"/>
                          </a:solidFill>
                          <a:latin typeface="微软雅黑" pitchFamily="34" charset="-122"/>
                          <a:ea typeface="微软雅黑" pitchFamily="34" charset="-122"/>
                        </a:rPr>
                        <a:t/>
                      </a:r>
                      <a:br>
                        <a:rPr lang="en-US" altLang="zh-CN" sz="1100" b="0" i="0" u="none" strike="noStrike">
                          <a:solidFill>
                            <a:srgbClr val="000000"/>
                          </a:solidFill>
                          <a:latin typeface="微软雅黑" pitchFamily="34" charset="-122"/>
                          <a:ea typeface="微软雅黑" pitchFamily="34" charset="-122"/>
                        </a:rPr>
                      </a:br>
                      <a:endParaRPr lang="en-US" altLang="zh-CN" sz="1100" b="0" i="0" u="none" strike="noStrike">
                        <a:solidFill>
                          <a:srgbClr val="000000"/>
                        </a:solidFill>
                        <a:latin typeface="微软雅黑" pitchFamily="34" charset="-122"/>
                        <a:ea typeface="微软雅黑" pitchFamily="34" charset="-122"/>
                      </a:endParaRPr>
                    </a:p>
                  </a:txBody>
                  <a:tcPr marL="7813" marR="7813" marT="7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Java11</a:t>
            </a:r>
            <a:r>
              <a:rPr lang="zh-CN" altLang="en-US" smtClean="0"/>
              <a:t>开发环境说明</a:t>
            </a:r>
            <a:endParaRPr lang="zh-CN" altLang="en-US"/>
          </a:p>
        </p:txBody>
      </p:sp>
      <p:sp>
        <p:nvSpPr>
          <p:cNvPr id="3" name="内容占位符 2"/>
          <p:cNvSpPr>
            <a:spLocks noGrp="1"/>
          </p:cNvSpPr>
          <p:nvPr>
            <p:ph idx="1"/>
          </p:nvPr>
        </p:nvSpPr>
        <p:spPr/>
        <p:txBody>
          <a:bodyPr/>
          <a:lstStyle/>
          <a:p>
            <a:r>
              <a:rPr lang="en-US" altLang="zh-CN" smtClean="0"/>
              <a:t>Eclipse 4.9.0</a:t>
            </a:r>
          </a:p>
          <a:p>
            <a:r>
              <a:rPr lang="en-US" altLang="zh-CN" smtClean="0"/>
              <a:t>Intellij 2018.2</a:t>
            </a:r>
            <a:endParaRPr lang="zh-CN" altLang="en-US"/>
          </a:p>
        </p:txBody>
      </p:sp>
      <p:pic>
        <p:nvPicPr>
          <p:cNvPr id="144386" name="Picture 2"/>
          <p:cNvPicPr>
            <a:picLocks noChangeAspect="1" noChangeArrowheads="1"/>
          </p:cNvPicPr>
          <p:nvPr/>
        </p:nvPicPr>
        <p:blipFill>
          <a:blip r:embed="rId2" cstate="print"/>
          <a:srcRect/>
          <a:stretch>
            <a:fillRect/>
          </a:stretch>
        </p:blipFill>
        <p:spPr bwMode="auto">
          <a:xfrm>
            <a:off x="0" y="2924944"/>
            <a:ext cx="4604212" cy="331236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823520" y="2852936"/>
            <a:ext cx="4320480" cy="324036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491880" y="980727"/>
            <a:ext cx="5256584" cy="1749389"/>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局部变量的类型推断</a:t>
            </a:r>
            <a:endParaRPr lang="zh-CN" altLang="en-US"/>
          </a:p>
        </p:txBody>
      </p:sp>
      <p:sp>
        <p:nvSpPr>
          <p:cNvPr id="5" name="内容占位符 4"/>
          <p:cNvSpPr>
            <a:spLocks noGrp="1"/>
          </p:cNvSpPr>
          <p:nvPr>
            <p:ph idx="1"/>
          </p:nvPr>
        </p:nvSpPr>
        <p:spPr/>
        <p:txBody>
          <a:bodyPr/>
          <a:lstStyle/>
          <a:p>
            <a:r>
              <a:rPr lang="zh-CN" altLang="en-US" smtClean="0"/>
              <a:t>使用</a:t>
            </a:r>
            <a:r>
              <a:rPr lang="en-US" altLang="zh-CN" smtClean="0"/>
              <a:t>var</a:t>
            </a:r>
            <a:r>
              <a:rPr lang="zh-CN" altLang="en-US" smtClean="0"/>
              <a:t>代替类型声明</a:t>
            </a:r>
            <a:endParaRPr lang="en-US" altLang="zh-CN" smtClean="0"/>
          </a:p>
          <a:p>
            <a:pPr lvl="1"/>
            <a:r>
              <a:rPr lang="zh-CN" altLang="en-US" smtClean="0"/>
              <a:t>在</a:t>
            </a:r>
            <a:r>
              <a:rPr lang="en-US" altLang="zh-CN" smtClean="0"/>
              <a:t>Java 7</a:t>
            </a:r>
            <a:endParaRPr lang="zh-CN" altLang="en-US" smtClean="0"/>
          </a:p>
          <a:p>
            <a:pPr lvl="2"/>
            <a:r>
              <a:rPr lang="en-US" altLang="zh-CN" smtClean="0"/>
              <a:t>List&lt;String&gt; list = new ArrayList&lt;String&gt;();</a:t>
            </a:r>
          </a:p>
          <a:p>
            <a:pPr lvl="1"/>
            <a:r>
              <a:rPr lang="en-US" altLang="zh-CN" smtClean="0"/>
              <a:t>Java 8/9</a:t>
            </a:r>
            <a:r>
              <a:rPr lang="zh-CN" altLang="en-US" smtClean="0"/>
              <a:t>可以改写为：</a:t>
            </a:r>
            <a:endParaRPr lang="en-US" altLang="zh-CN" smtClean="0"/>
          </a:p>
          <a:p>
            <a:pPr lvl="2"/>
            <a:r>
              <a:rPr lang="en-US" altLang="zh-CN" smtClean="0"/>
              <a:t>List&lt;String&gt; list = new ArrayList();</a:t>
            </a:r>
          </a:p>
          <a:p>
            <a:pPr lvl="1"/>
            <a:r>
              <a:rPr lang="en-US" altLang="zh-CN" smtClean="0"/>
              <a:t>Java 10</a:t>
            </a:r>
            <a:r>
              <a:rPr lang="zh-CN" altLang="en-US" smtClean="0"/>
              <a:t>引入了</a:t>
            </a:r>
            <a:r>
              <a:rPr lang="en-US" altLang="zh-CN" smtClean="0"/>
              <a:t>var</a:t>
            </a:r>
          </a:p>
          <a:p>
            <a:pPr lvl="2"/>
            <a:r>
              <a:rPr lang="en-US" altLang="zh-CN" smtClean="0"/>
              <a:t>var list = new ArrayList();</a:t>
            </a:r>
          </a:p>
          <a:p>
            <a:pPr lvl="2"/>
            <a:r>
              <a:rPr lang="en-US" altLang="zh-CN" smtClean="0"/>
              <a:t>var</a:t>
            </a:r>
            <a:r>
              <a:rPr lang="zh-CN" altLang="en-US" smtClean="0"/>
              <a:t>声明的为局部变量，它允许开发人员跳过局部变量类型的声明，局部变量的类型会由</a:t>
            </a:r>
            <a:r>
              <a:rPr lang="en-US" altLang="zh-CN" smtClean="0"/>
              <a:t>JDK</a:t>
            </a:r>
            <a:r>
              <a:rPr lang="zh-CN" altLang="en-US" smtClean="0"/>
              <a:t>推断出，</a:t>
            </a:r>
            <a:r>
              <a:rPr lang="en-US" altLang="zh-CN" smtClean="0"/>
              <a:t>JDK</a:t>
            </a:r>
            <a:r>
              <a:rPr lang="zh-CN" altLang="en-US" smtClean="0"/>
              <a:t>会把列表的泛型类型推断为</a:t>
            </a:r>
            <a:r>
              <a:rPr lang="en-US" altLang="zh-CN" smtClean="0"/>
              <a:t>Object</a:t>
            </a:r>
          </a:p>
          <a:p>
            <a:r>
              <a:rPr lang="en-US" altLang="zh-CN" smtClean="0"/>
              <a:t>var</a:t>
            </a:r>
            <a:r>
              <a:rPr lang="zh-CN" altLang="en-US" smtClean="0"/>
              <a:t>使用位置</a:t>
            </a:r>
            <a:endParaRPr lang="en-US" altLang="zh-CN" smtClean="0"/>
          </a:p>
          <a:p>
            <a:pPr lvl="1"/>
            <a:r>
              <a:rPr lang="zh-CN" altLang="en-US" smtClean="0"/>
              <a:t>在</a:t>
            </a:r>
            <a:r>
              <a:rPr lang="en-US" altLang="zh-CN" smtClean="0"/>
              <a:t>static</a:t>
            </a:r>
            <a:r>
              <a:rPr lang="zh-CN" altLang="en-US" smtClean="0"/>
              <a:t>初始化代码块里使用</a:t>
            </a:r>
            <a:endParaRPr lang="en-US" altLang="zh-CN" smtClean="0"/>
          </a:p>
          <a:p>
            <a:pPr lvl="1"/>
            <a:r>
              <a:rPr lang="zh-CN" altLang="en-US" smtClean="0"/>
              <a:t>方法体里的局部变量</a:t>
            </a:r>
            <a:endParaRPr lang="en-US" altLang="zh-CN" smtClean="0"/>
          </a:p>
          <a:p>
            <a:pPr lvl="1"/>
            <a:r>
              <a:rPr lang="en-US" altLang="zh-CN" smtClean="0"/>
              <a:t>for</a:t>
            </a:r>
            <a:r>
              <a:rPr lang="zh-CN" altLang="en-US" smtClean="0"/>
              <a:t>循环</a:t>
            </a:r>
            <a:endParaRPr lang="en-US" altLang="zh-CN" smtClean="0"/>
          </a:p>
          <a:p>
            <a:pPr lvl="1"/>
            <a:r>
              <a:rPr lang="zh-CN" altLang="en-US" smtClean="0"/>
              <a:t>接收方法的返回值</a:t>
            </a:r>
            <a:endParaRPr lang="en-US" altLang="zh-CN" smtClean="0"/>
          </a:p>
          <a:p>
            <a:pPr lvl="1"/>
            <a:r>
              <a:rPr lang="en-US" altLang="zh-CN" smtClean="0"/>
              <a:t>var</a:t>
            </a:r>
            <a:r>
              <a:rPr lang="zh-CN" altLang="en-US" smtClean="0"/>
              <a:t>并不是保留字，是允许“</a:t>
            </a:r>
            <a:r>
              <a:rPr lang="en-US" altLang="zh-CN" smtClean="0"/>
              <a:t>var”</a:t>
            </a:r>
            <a:r>
              <a:rPr lang="zh-CN" altLang="en-US" smtClean="0"/>
              <a:t>作为变量名使用。</a:t>
            </a:r>
            <a:endParaRPr lang="en-US" altLang="zh-CN" smtClean="0"/>
          </a:p>
          <a:p>
            <a:r>
              <a:rPr lang="en-US" altLang="zh-CN" smtClean="0"/>
              <a:t>var</a:t>
            </a:r>
            <a:r>
              <a:rPr lang="zh-CN" altLang="en-US" smtClean="0"/>
              <a:t>禁止使用的地方</a:t>
            </a:r>
          </a:p>
          <a:p>
            <a:pPr lvl="1"/>
            <a:r>
              <a:rPr lang="zh-CN" altLang="en-US" smtClean="0"/>
              <a:t>不能作为构造函数的参数、方法的参数、</a:t>
            </a:r>
            <a:r>
              <a:rPr lang="en-US" altLang="zh-CN" smtClean="0"/>
              <a:t>catch</a:t>
            </a:r>
            <a:r>
              <a:rPr lang="zh-CN" altLang="en-US" smtClean="0"/>
              <a:t>的参数</a:t>
            </a:r>
            <a:endParaRPr lang="en-US" altLang="zh-CN" smtClean="0"/>
          </a:p>
          <a:p>
            <a:pPr lvl="1"/>
            <a:r>
              <a:rPr lang="en-US" altLang="zh-CN" smtClean="0"/>
              <a:t>var</a:t>
            </a:r>
            <a:r>
              <a:rPr lang="zh-CN" altLang="en-US" smtClean="0"/>
              <a:t>不允许声明多个变量、</a:t>
            </a:r>
            <a:r>
              <a:rPr lang="en-US" altLang="zh-CN" smtClean="0"/>
              <a:t>var</a:t>
            </a:r>
            <a:r>
              <a:rPr lang="zh-CN" altLang="en-US" smtClean="0"/>
              <a:t>不能用于声明数组</a:t>
            </a:r>
            <a:endParaRPr lang="en-US" altLang="zh-CN" smtClean="0"/>
          </a:p>
          <a:p>
            <a:pPr lvl="1"/>
            <a:r>
              <a:rPr lang="zh-CN" altLang="en-US" smtClean="0">
                <a:solidFill>
                  <a:srgbClr val="FF0000"/>
                </a:solidFill>
              </a:rPr>
              <a:t>示例代码： </a:t>
            </a:r>
            <a:r>
              <a:rPr lang="en-US" altLang="zh-CN" smtClean="0">
                <a:solidFill>
                  <a:srgbClr val="FF0000"/>
                </a:solidFill>
              </a:rPr>
              <a:t>VarDemo.java</a:t>
            </a:r>
            <a:endParaRPr lang="zh-CN" altLang="en-US">
              <a:solidFill>
                <a:srgbClr val="FF0000"/>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用于</a:t>
            </a:r>
            <a:r>
              <a:rPr lang="en-US" altLang="zh-CN" smtClean="0"/>
              <a:t>Lambda</a:t>
            </a:r>
            <a:r>
              <a:rPr lang="zh-CN" altLang="en-US" smtClean="0"/>
              <a:t>参数的局部变量语法</a:t>
            </a:r>
            <a:endParaRPr lang="zh-CN" altLang="en-US"/>
          </a:p>
        </p:txBody>
      </p:sp>
      <p:sp>
        <p:nvSpPr>
          <p:cNvPr id="3" name="内容占位符 2"/>
          <p:cNvSpPr>
            <a:spLocks noGrp="1"/>
          </p:cNvSpPr>
          <p:nvPr>
            <p:ph idx="1"/>
          </p:nvPr>
        </p:nvSpPr>
        <p:spPr/>
        <p:txBody>
          <a:bodyPr/>
          <a:lstStyle/>
          <a:p>
            <a:r>
              <a:rPr lang="zh-CN" altLang="en-US" smtClean="0"/>
              <a:t>从</a:t>
            </a:r>
            <a:r>
              <a:rPr lang="en-US" altLang="zh-CN" smtClean="0"/>
              <a:t>Java 11</a:t>
            </a:r>
            <a:r>
              <a:rPr lang="zh-CN" altLang="en-US" smtClean="0"/>
              <a:t>开始</a:t>
            </a:r>
            <a:r>
              <a:rPr lang="en-US" altLang="zh-CN" smtClean="0"/>
              <a:t>var</a:t>
            </a:r>
            <a:r>
              <a:rPr lang="zh-CN" altLang="en-US" smtClean="0"/>
              <a:t>也可以用作</a:t>
            </a:r>
            <a:r>
              <a:rPr lang="en-US" altLang="zh-CN" smtClean="0"/>
              <a:t>lambda</a:t>
            </a:r>
            <a:r>
              <a:rPr lang="zh-CN" altLang="en-US" smtClean="0"/>
              <a:t>参数，从而能为这些参数添加注释。</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marL="342900" lvl="1" indent="-342900">
              <a:buBlip>
                <a:blip r:embed="rId2"/>
              </a:buBlip>
            </a:pPr>
            <a:r>
              <a:rPr lang="zh-CN" altLang="en-US" smtClean="0">
                <a:solidFill>
                  <a:srgbClr val="FF0000"/>
                </a:solidFill>
              </a:rPr>
              <a:t>示例代码： </a:t>
            </a:r>
            <a:r>
              <a:rPr lang="en-US" altLang="zh-CN" smtClean="0">
                <a:solidFill>
                  <a:srgbClr val="FF0000"/>
                </a:solidFill>
              </a:rPr>
              <a:t>LambdaVarDemo.java</a:t>
            </a:r>
            <a:endParaRPr lang="zh-CN" altLang="en-US" smtClean="0">
              <a:solidFill>
                <a:srgbClr val="FF0000"/>
              </a:solidFill>
            </a:endParaRP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a:buNone/>
            </a:pPr>
            <a:endParaRPr lang="en-US" altLang="zh-CN" smtClean="0"/>
          </a:p>
          <a:p>
            <a:endParaRPr lang="en-US" altLang="zh-CN" smtClean="0"/>
          </a:p>
          <a:p>
            <a:endParaRPr lang="en-US" altLang="zh-CN" smtClean="0"/>
          </a:p>
          <a:p>
            <a:endParaRPr lang="zh-CN" altLang="en-US" smtClean="0"/>
          </a:p>
          <a:p>
            <a:endParaRPr lang="zh-CN" altLang="en-US"/>
          </a:p>
        </p:txBody>
      </p:sp>
      <p:pic>
        <p:nvPicPr>
          <p:cNvPr id="141313" name="Picture 1"/>
          <p:cNvPicPr>
            <a:picLocks noChangeAspect="1" noChangeArrowheads="1"/>
          </p:cNvPicPr>
          <p:nvPr/>
        </p:nvPicPr>
        <p:blipFill>
          <a:blip r:embed="rId3" cstate="print"/>
          <a:srcRect/>
          <a:stretch>
            <a:fillRect/>
          </a:stretch>
        </p:blipFill>
        <p:spPr bwMode="auto">
          <a:xfrm>
            <a:off x="755576" y="1916832"/>
            <a:ext cx="7991475" cy="1728192"/>
          </a:xfrm>
          <a:prstGeom prst="rect">
            <a:avLst/>
          </a:prstGeom>
          <a:noFill/>
          <a:ln w="9525">
            <a:noFill/>
            <a:miter lim="800000"/>
            <a:headEnd/>
            <a:tailEnd/>
          </a:ln>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TIMING" val="|0.5|0|0"/>
</p:tagLst>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5512</TotalTime>
  <Words>1402</Words>
  <Application>Microsoft Office PowerPoint</Application>
  <PresentationFormat>全屏显示(4:3)</PresentationFormat>
  <Paragraphs>315</Paragraphs>
  <Slides>17</Slides>
  <Notes>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5_默认设计模板</vt:lpstr>
      <vt:lpstr>Java11新特性教学实践应用 </vt:lpstr>
      <vt:lpstr>本章内容</vt:lpstr>
      <vt:lpstr>Java11发布简介</vt:lpstr>
      <vt:lpstr>Java版本发布介绍</vt:lpstr>
      <vt:lpstr>Java版本发布介绍</vt:lpstr>
      <vt:lpstr>JDK8~11新特性对比表</vt:lpstr>
      <vt:lpstr>Java11开发环境说明</vt:lpstr>
      <vt:lpstr>局部变量的类型推断</vt:lpstr>
      <vt:lpstr>用于Lambda参数的局部变量语法</vt:lpstr>
      <vt:lpstr>HTTP Client (Standard)</vt:lpstr>
      <vt:lpstr>不可变集合</vt:lpstr>
      <vt:lpstr>字符串加强</vt:lpstr>
      <vt:lpstr>try-with-resources</vt:lpstr>
      <vt:lpstr>jshell</vt:lpstr>
      <vt:lpstr>私有接口方法</vt:lpstr>
      <vt:lpstr>限制使用单独下划线标识符</vt:lpstr>
      <vt:lpstr> ZGC：可伸缩的低延迟垃圾回收器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benhail</dc:creator>
  <cp:lastModifiedBy>Andyxie</cp:lastModifiedBy>
  <cp:revision>418</cp:revision>
  <dcterms:created xsi:type="dcterms:W3CDTF">2014-05-28T09:51:33Z</dcterms:created>
  <dcterms:modified xsi:type="dcterms:W3CDTF">2018-09-30T01:08:17Z</dcterms:modified>
</cp:coreProperties>
</file>