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7" r:id="rId1"/>
  </p:sldMasterIdLst>
  <p:notesMasterIdLst>
    <p:notesMasterId r:id="rId62"/>
  </p:notesMasterIdLst>
  <p:handoutMasterIdLst>
    <p:handoutMasterId r:id="rId63"/>
  </p:handoutMasterIdLst>
  <p:sldIdLst>
    <p:sldId id="518" r:id="rId2"/>
    <p:sldId id="750" r:id="rId3"/>
    <p:sldId id="748" r:id="rId4"/>
    <p:sldId id="534" r:id="rId5"/>
    <p:sldId id="535" r:id="rId6"/>
    <p:sldId id="536" r:id="rId7"/>
    <p:sldId id="540" r:id="rId8"/>
    <p:sldId id="737" r:id="rId9"/>
    <p:sldId id="739" r:id="rId10"/>
    <p:sldId id="634" r:id="rId11"/>
    <p:sldId id="738" r:id="rId12"/>
    <p:sldId id="552" r:id="rId13"/>
    <p:sldId id="652" r:id="rId14"/>
    <p:sldId id="654" r:id="rId15"/>
    <p:sldId id="656" r:id="rId16"/>
    <p:sldId id="657" r:id="rId17"/>
    <p:sldId id="658" r:id="rId18"/>
    <p:sldId id="713" r:id="rId19"/>
    <p:sldId id="717" r:id="rId20"/>
    <p:sldId id="718" r:id="rId21"/>
    <p:sldId id="719" r:id="rId22"/>
    <p:sldId id="747" r:id="rId23"/>
    <p:sldId id="660" r:id="rId24"/>
    <p:sldId id="720" r:id="rId25"/>
    <p:sldId id="691" r:id="rId26"/>
    <p:sldId id="692" r:id="rId27"/>
    <p:sldId id="693" r:id="rId28"/>
    <p:sldId id="694" r:id="rId29"/>
    <p:sldId id="695" r:id="rId30"/>
    <p:sldId id="696" r:id="rId31"/>
    <p:sldId id="697" r:id="rId32"/>
    <p:sldId id="698" r:id="rId33"/>
    <p:sldId id="699" r:id="rId34"/>
    <p:sldId id="701" r:id="rId35"/>
    <p:sldId id="702" r:id="rId36"/>
    <p:sldId id="703" r:id="rId37"/>
    <p:sldId id="704" r:id="rId38"/>
    <p:sldId id="705" r:id="rId39"/>
    <p:sldId id="706" r:id="rId40"/>
    <p:sldId id="707" r:id="rId41"/>
    <p:sldId id="708" r:id="rId42"/>
    <p:sldId id="744" r:id="rId43"/>
    <p:sldId id="664" r:id="rId44"/>
    <p:sldId id="725" r:id="rId45"/>
    <p:sldId id="728" r:id="rId46"/>
    <p:sldId id="723" r:id="rId47"/>
    <p:sldId id="724" r:id="rId48"/>
    <p:sldId id="731" r:id="rId49"/>
    <p:sldId id="732" r:id="rId50"/>
    <p:sldId id="667" r:id="rId51"/>
    <p:sldId id="669" r:id="rId52"/>
    <p:sldId id="733" r:id="rId53"/>
    <p:sldId id="672" r:id="rId54"/>
    <p:sldId id="673" r:id="rId55"/>
    <p:sldId id="674" r:id="rId56"/>
    <p:sldId id="675" r:id="rId57"/>
    <p:sldId id="746" r:id="rId58"/>
    <p:sldId id="670" r:id="rId59"/>
    <p:sldId id="609" r:id="rId60"/>
    <p:sldId id="630" r:id="rId61"/>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charset="0"/>
        <a:ea typeface="宋体" charset="-122"/>
        <a:cs typeface="+mn-cs"/>
      </a:defRPr>
    </a:lvl1pPr>
    <a:lvl2pPr marL="457200" algn="l" rtl="0" fontAlgn="base">
      <a:spcBef>
        <a:spcPct val="0"/>
      </a:spcBef>
      <a:spcAft>
        <a:spcPct val="0"/>
      </a:spcAft>
      <a:defRPr sz="1600" kern="1200">
        <a:solidFill>
          <a:schemeClr val="tx1"/>
        </a:solidFill>
        <a:latin typeface="Arial" charset="0"/>
        <a:ea typeface="宋体" charset="-122"/>
        <a:cs typeface="+mn-cs"/>
      </a:defRPr>
    </a:lvl2pPr>
    <a:lvl3pPr marL="914400" algn="l" rtl="0" fontAlgn="base">
      <a:spcBef>
        <a:spcPct val="0"/>
      </a:spcBef>
      <a:spcAft>
        <a:spcPct val="0"/>
      </a:spcAft>
      <a:defRPr sz="1600" kern="1200">
        <a:solidFill>
          <a:schemeClr val="tx1"/>
        </a:solidFill>
        <a:latin typeface="Arial" charset="0"/>
        <a:ea typeface="宋体" charset="-122"/>
        <a:cs typeface="+mn-cs"/>
      </a:defRPr>
    </a:lvl3pPr>
    <a:lvl4pPr marL="1371600" algn="l" rtl="0" fontAlgn="base">
      <a:spcBef>
        <a:spcPct val="0"/>
      </a:spcBef>
      <a:spcAft>
        <a:spcPct val="0"/>
      </a:spcAft>
      <a:defRPr sz="1600" kern="1200">
        <a:solidFill>
          <a:schemeClr val="tx1"/>
        </a:solidFill>
        <a:latin typeface="Arial" charset="0"/>
        <a:ea typeface="宋体" charset="-122"/>
        <a:cs typeface="+mn-cs"/>
      </a:defRPr>
    </a:lvl4pPr>
    <a:lvl5pPr marL="1828800" algn="l" rtl="0" fontAlgn="base">
      <a:spcBef>
        <a:spcPct val="0"/>
      </a:spcBef>
      <a:spcAft>
        <a:spcPct val="0"/>
      </a:spcAft>
      <a:defRPr sz="1600" kern="1200">
        <a:solidFill>
          <a:schemeClr val="tx1"/>
        </a:solidFill>
        <a:latin typeface="Arial" charset="0"/>
        <a:ea typeface="宋体" charset="-122"/>
        <a:cs typeface="+mn-cs"/>
      </a:defRPr>
    </a:lvl5pPr>
    <a:lvl6pPr marL="2286000" algn="l" defTabSz="914400" rtl="0" eaLnBrk="1" latinLnBrk="0" hangingPunct="1">
      <a:defRPr sz="1600" kern="1200">
        <a:solidFill>
          <a:schemeClr val="tx1"/>
        </a:solidFill>
        <a:latin typeface="Arial" charset="0"/>
        <a:ea typeface="宋体" charset="-122"/>
        <a:cs typeface="+mn-cs"/>
      </a:defRPr>
    </a:lvl6pPr>
    <a:lvl7pPr marL="2743200" algn="l" defTabSz="914400" rtl="0" eaLnBrk="1" latinLnBrk="0" hangingPunct="1">
      <a:defRPr sz="1600" kern="1200">
        <a:solidFill>
          <a:schemeClr val="tx1"/>
        </a:solidFill>
        <a:latin typeface="Arial" charset="0"/>
        <a:ea typeface="宋体" charset="-122"/>
        <a:cs typeface="+mn-cs"/>
      </a:defRPr>
    </a:lvl7pPr>
    <a:lvl8pPr marL="3200400" algn="l" defTabSz="914400" rtl="0" eaLnBrk="1" latinLnBrk="0" hangingPunct="1">
      <a:defRPr sz="1600" kern="1200">
        <a:solidFill>
          <a:schemeClr val="tx1"/>
        </a:solidFill>
        <a:latin typeface="Arial" charset="0"/>
        <a:ea typeface="宋体" charset="-122"/>
        <a:cs typeface="+mn-cs"/>
      </a:defRPr>
    </a:lvl8pPr>
    <a:lvl9pPr marL="3657600" algn="l" defTabSz="914400" rtl="0" eaLnBrk="1" latinLnBrk="0" hangingPunct="1">
      <a:defRPr sz="16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91280" autoAdjust="0"/>
  </p:normalViewPr>
  <p:slideViewPr>
    <p:cSldViewPr>
      <p:cViewPr>
        <p:scale>
          <a:sx n="60" d="100"/>
          <a:sy n="60" d="100"/>
        </p:scale>
        <p:origin x="-2112"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1F838AA8-6894-4019-AB78-B9B92AFCA213}" type="slidenum">
              <a:rPr lang="en-US" altLang="zh-CN"/>
              <a:pPr>
                <a:defRPr/>
              </a:pPr>
              <a:t>‹#›</a:t>
            </a:fld>
            <a:endParaRPr lang="en-US" altLang="zh-CN"/>
          </a:p>
        </p:txBody>
      </p:sp>
    </p:spTree>
    <p:extLst>
      <p:ext uri="{BB962C8B-B14F-4D97-AF65-F5344CB8AC3E}">
        <p14:creationId xmlns="" xmlns:p14="http://schemas.microsoft.com/office/powerpoint/2010/main" val="9085706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3582C255-960A-4DD1-94C9-AE3848DA7CDE}" type="slidenum">
              <a:rPr lang="en-US" altLang="zh-CN"/>
              <a:pPr>
                <a:defRPr/>
              </a:pPr>
              <a:t>‹#›</a:t>
            </a:fld>
            <a:endParaRPr lang="en-US" altLang="zh-CN"/>
          </a:p>
        </p:txBody>
      </p:sp>
    </p:spTree>
    <p:extLst>
      <p:ext uri="{BB962C8B-B14F-4D97-AF65-F5344CB8AC3E}">
        <p14:creationId xmlns="" xmlns:p14="http://schemas.microsoft.com/office/powerpoint/2010/main" val="42504499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27A43F3-59A3-465F-B71D-F8C88CA45710}" type="slidenum">
              <a:rPr lang="en-US" altLang="zh-CN" smtClean="0">
                <a:ea typeface="宋体" charset="-122"/>
              </a:rPr>
              <a:pPr/>
              <a:t>12</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E76C38-1717-4613-A2D5-86DCD6A15D25}" type="slidenum">
              <a:rPr lang="en-US" altLang="zh-CN" smtClean="0">
                <a:ea typeface="宋体" charset="-122"/>
              </a:rPr>
              <a:pPr/>
              <a:t>4</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lnSpc>
                <a:spcPct val="90000"/>
              </a:lnSpc>
            </a:pPr>
            <a:r>
              <a:rPr lang="zh-CN" altLang="en-US" sz="900" smtClean="0">
                <a:ea typeface="宋体" charset="-122"/>
              </a:rPr>
              <a:t>课堂笔记：</a:t>
            </a:r>
            <a:endParaRPr lang="en-US" altLang="zh-CN" sz="900"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93DEF72-43A1-4971-B71C-5C92CA2EDE93}" type="slidenum">
              <a:rPr lang="en-US" altLang="zh-CN" smtClean="0">
                <a:ea typeface="宋体" charset="-122"/>
              </a:rPr>
              <a:pPr/>
              <a:t>5</a:t>
            </a:fld>
            <a:endParaRPr lang="en-US" altLang="zh-CN" smtClean="0">
              <a:ea typeface="宋体" charset="-122"/>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CCCB08F-A04A-4D79-8BAD-45C30C96FE61}" type="slidenum">
              <a:rPr lang="en-US" altLang="zh-CN" smtClean="0">
                <a:ea typeface="宋体" charset="-122"/>
              </a:rPr>
              <a:pPr/>
              <a:t>6</a:t>
            </a:fld>
            <a:endParaRPr lang="en-US" altLang="zh-CN" smtClean="0">
              <a:ea typeface="宋体"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90C688D-E7BC-4D08-830B-093AB9CA7325}" type="slidenum">
              <a:rPr lang="en-US" altLang="zh-CN" smtClean="0">
                <a:ea typeface="宋体" charset="-122"/>
              </a:rPr>
              <a:pPr/>
              <a:t>7</a:t>
            </a:fld>
            <a:endParaRPr lang="en-US" altLang="zh-CN" smtClean="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B39B113-953D-4F22-8EFC-D37BA6DAA7E1}" type="slidenum">
              <a:rPr lang="en-US" altLang="zh-CN" smtClean="0">
                <a:ea typeface="宋体" charset="-122"/>
              </a:rPr>
              <a:pPr/>
              <a:t>59</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课堂笔记：</a:t>
            </a:r>
          </a:p>
          <a:p>
            <a:pPr eaLnBrk="1" hangingPunct="1"/>
            <a:endParaRPr lang="zh-CN" altLang="zh-CN" dirty="0" smtClean="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AE75D87-E092-46CF-AE09-06653AA04A18}" type="slidenum">
              <a:rPr lang="en-US" altLang="zh-CN" smtClean="0">
                <a:ea typeface="宋体" charset="-122"/>
              </a:rPr>
              <a:pPr/>
              <a:t>8</a:t>
            </a:fld>
            <a:endParaRPr lang="en-US" altLang="zh-CN" smtClean="0">
              <a:ea typeface="宋体"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5DAAD2B-ACB6-4BD7-AB64-BFC0D038EC82}" type="slidenum">
              <a:rPr lang="en-US" altLang="zh-CN" smtClean="0">
                <a:ea typeface="宋体" charset="-122"/>
              </a:rPr>
              <a:pPr/>
              <a:t>9</a:t>
            </a:fld>
            <a:endParaRPr lang="en-US" altLang="zh-CN" smtClean="0">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en-US"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E670191-802E-4DD1-89A1-C934A7BA8930}" type="slidenum">
              <a:rPr lang="en-US" altLang="zh-CN" smtClean="0">
                <a:ea typeface="宋体" charset="-122"/>
              </a:rPr>
              <a:pPr/>
              <a:t>10</a:t>
            </a:fld>
            <a:endParaRPr lang="en-US" altLang="zh-CN" smtClean="0">
              <a:ea typeface="宋体"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课堂笔记：</a:t>
            </a:r>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smtClean="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t="6085" b="7863"/>
          <a:stretch/>
        </p:blipFill>
        <p:spPr>
          <a:xfrm>
            <a:off x="-16190" y="-27384"/>
            <a:ext cx="9160190" cy="6885384"/>
          </a:xfrm>
          <a:prstGeom prst="rect">
            <a:avLst/>
          </a:prstGeom>
        </p:spPr>
      </p:pic>
    </p:spTree>
    <p:extLst>
      <p:ext uri="{BB962C8B-B14F-4D97-AF65-F5344CB8AC3E}">
        <p14:creationId xmlns="" xmlns:p14="http://schemas.microsoft.com/office/powerpoint/2010/main" val="235367085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97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990600"/>
            <a:ext cx="8229600" cy="51355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815B1B4-7F3C-495C-9A55-3295C0749CF1}" type="slidenum">
              <a:rPr lang="en-US" altLang="zh-CN"/>
              <a:pPr>
                <a:defRPr/>
              </a:pPr>
              <a:t>‹#›</a:t>
            </a:fld>
            <a:endParaRPr lang="en-US" altLang="zh-CN"/>
          </a:p>
        </p:txBody>
      </p:sp>
    </p:spTree>
    <p:extLst>
      <p:ext uri="{BB962C8B-B14F-4D97-AF65-F5344CB8AC3E}">
        <p14:creationId xmlns="" xmlns:p14="http://schemas.microsoft.com/office/powerpoint/2010/main" val="22045721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7" name="Picture 2" descr="D:\07 公司资料\PPT+Word模版\logo蓝.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1674280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图片 4"/>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 xmlns:p14="http://schemas.microsoft.com/office/powerpoint/2010/main" val="3028201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图片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 xmlns:p14="http://schemas.microsoft.com/office/powerpoint/2010/main" val="16059585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6" name="Picture 2" descr="D:\07 公司资料\PPT+Word模版\logo蓝.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1403648" y="2852936"/>
            <a:ext cx="6144251" cy="1584325"/>
          </a:xfrm>
          <a:prstGeom prst="rect">
            <a:avLst/>
          </a:prstGeom>
        </p:spPr>
        <p:txBody>
          <a:bodyPr>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1403648" y="2132856"/>
            <a:ext cx="6336704" cy="575122"/>
          </a:xfrm>
          <a:prstGeom prst="rect">
            <a:avLst/>
          </a:prstGeom>
        </p:spPr>
        <p:txBody>
          <a:bodyPr anchor="ctr"/>
          <a:lstStyle>
            <a:lvl1pPr marL="342900" marR="0" indent="-342900" algn="ctr"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1401981" y="1556792"/>
            <a:ext cx="6145868" cy="1152128"/>
          </a:xfrm>
          <a:prstGeom prst="rect">
            <a:avLst/>
          </a:prstGeom>
        </p:spPr>
        <p:txBody>
          <a:bodyPr anchor="b"/>
          <a:lstStyle>
            <a:lvl1pPr algn="ctr">
              <a:defRPr sz="4500"/>
            </a:lvl1pPr>
          </a:lstStyle>
          <a:p>
            <a:r>
              <a:rPr lang="zh-CN" altLang="en-US" dirty="0" smtClean="0"/>
              <a:t>主标题样式</a:t>
            </a:r>
            <a:endParaRPr lang="zh-CN" altLang="en-US" dirty="0"/>
          </a:p>
        </p:txBody>
      </p:sp>
      <p:pic>
        <p:nvPicPr>
          <p:cNvPr id="7" name="图片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4726507"/>
            <a:ext cx="9144000" cy="2158877"/>
          </a:xfrm>
          <a:prstGeom prst="rect">
            <a:avLst/>
          </a:prstGeom>
        </p:spPr>
      </p:pic>
    </p:spTree>
    <p:extLst>
      <p:ext uri="{BB962C8B-B14F-4D97-AF65-F5344CB8AC3E}">
        <p14:creationId xmlns="" xmlns:p14="http://schemas.microsoft.com/office/powerpoint/2010/main" val="13294570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8" name="Picture 2" descr="D:\07 公司资料\PPT+Word模版\logo蓝.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文本占位符 9"/>
          <p:cNvSpPr>
            <a:spLocks noGrp="1"/>
          </p:cNvSpPr>
          <p:nvPr>
            <p:ph type="body" sz="quarter" idx="16" hasCustomPrompt="1"/>
          </p:nvPr>
        </p:nvSpPr>
        <p:spPr>
          <a:xfrm>
            <a:off x="685235" y="2852936"/>
            <a:ext cx="6911101" cy="1584325"/>
          </a:xfrm>
          <a:prstGeom prst="rect">
            <a:avLst/>
          </a:prstGeom>
        </p:spPr>
        <p:txBody>
          <a:bodyPr>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algn="l"/>
            <a:r>
              <a:rPr lang="zh-CN" altLang="en-US" dirty="0" smtClean="0"/>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黑体</a:t>
            </a:r>
          </a:p>
        </p:txBody>
      </p:sp>
      <p:sp>
        <p:nvSpPr>
          <p:cNvPr id="16" name="文本占位符 10"/>
          <p:cNvSpPr>
            <a:spLocks noGrp="1"/>
          </p:cNvSpPr>
          <p:nvPr>
            <p:ph type="body" sz="quarter" idx="17" hasCustomPrompt="1"/>
          </p:nvPr>
        </p:nvSpPr>
        <p:spPr>
          <a:xfrm>
            <a:off x="685234" y="2132856"/>
            <a:ext cx="7496405" cy="575122"/>
          </a:xfrm>
          <a:prstGeom prst="rect">
            <a:avLst/>
          </a:prstGeom>
        </p:spPr>
        <p:txBody>
          <a:bodyPr anchor="ctr"/>
          <a:lstStyle>
            <a:lvl1pPr marL="342900" marR="0" indent="-342900" algn="l" defTabSz="914400" rtl="0" eaLnBrk="1" fontAlgn="auto" latinLnBrk="0" hangingPunct="1">
              <a:lnSpc>
                <a:spcPct val="100000"/>
              </a:lnSpc>
              <a:spcBef>
                <a:spcPct val="20000"/>
              </a:spcBef>
              <a:spcAft>
                <a:spcPts val="0"/>
              </a:spcAft>
              <a:buClrTx/>
              <a:buSzTx/>
              <a:buFontTx/>
              <a:buNone/>
              <a:tabLst/>
              <a:defRPr sz="3200">
                <a:latin typeface="+mj-ea"/>
                <a:ea typeface="+mj-ea"/>
              </a:defRPr>
            </a:lvl1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zh-CN" altLang="en-US" sz="2500" dirty="0" smtClean="0">
                <a:solidFill>
                  <a:srgbClr val="333333"/>
                </a:solidFill>
              </a:rPr>
              <a:t>主标题</a:t>
            </a:r>
          </a:p>
        </p:txBody>
      </p:sp>
      <p:sp>
        <p:nvSpPr>
          <p:cNvPr id="17" name="标题 5"/>
          <p:cNvSpPr>
            <a:spLocks noGrp="1"/>
          </p:cNvSpPr>
          <p:nvPr>
            <p:ph type="title" hasCustomPrompt="1"/>
          </p:nvPr>
        </p:nvSpPr>
        <p:spPr>
          <a:xfrm>
            <a:off x="683568" y="1556792"/>
            <a:ext cx="6912920" cy="1152128"/>
          </a:xfrm>
          <a:prstGeom prst="rect">
            <a:avLst/>
          </a:prstGeom>
        </p:spPr>
        <p:txBody>
          <a:bodyPr anchor="b"/>
          <a:lstStyle>
            <a:lvl1pPr algn="l">
              <a:defRPr sz="4500"/>
            </a:lvl1pPr>
          </a:lstStyle>
          <a:p>
            <a:r>
              <a:rPr lang="zh-CN" altLang="en-US" dirty="0" smtClean="0"/>
              <a:t>主标题样式</a:t>
            </a:r>
            <a:endParaRPr lang="zh-CN" altLang="en-US" dirty="0"/>
          </a:p>
        </p:txBody>
      </p:sp>
      <p:pic>
        <p:nvPicPr>
          <p:cNvPr id="10" name="图片 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3947887"/>
            <a:ext cx="9144000" cy="2937497"/>
          </a:xfrm>
          <a:prstGeom prst="rect">
            <a:avLst/>
          </a:prstGeom>
        </p:spPr>
      </p:pic>
    </p:spTree>
    <p:extLst>
      <p:ext uri="{BB962C8B-B14F-4D97-AF65-F5344CB8AC3E}">
        <p14:creationId xmlns="" xmlns:p14="http://schemas.microsoft.com/office/powerpoint/2010/main" val="1227075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5225"/>
            <a:ext cx="2133600" cy="476250"/>
          </a:xfrm>
          <a:prstGeom prst="rect">
            <a:avLst/>
          </a:prstGeom>
        </p:spPr>
        <p:txBody>
          <a:body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p>
            <a:pPr>
              <a:defRPr/>
            </a:pPr>
            <a:fld id="{F2BCA28B-B398-4DE1-874F-CAEBC3CDD04F}" type="slidenum">
              <a:rPr lang="en-US" altLang="zh-CN" smtClean="0"/>
              <a:pPr>
                <a:defRPr/>
              </a:pPr>
              <a:t>‹#›</a:t>
            </a:fld>
            <a:endParaRPr lang="en-US" altLang="zh-CN"/>
          </a:p>
        </p:txBody>
      </p:sp>
      <p:pic>
        <p:nvPicPr>
          <p:cNvPr id="7170" name="Picture 2" descr="D:\07 公司资料\PPT+Word模版\首页白.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 y="908720"/>
            <a:ext cx="9144001" cy="5982618"/>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D:\07 公司资料\PPT+Word模版\logo蓝.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矩形 12"/>
          <p:cNvSpPr/>
          <p:nvPr userDrawn="1"/>
        </p:nvSpPr>
        <p:spPr>
          <a:xfrm>
            <a:off x="0" y="3573016"/>
            <a:ext cx="9144000" cy="3284984"/>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83824" y="6309320"/>
            <a:ext cx="2036648" cy="338554"/>
          </a:xfrm>
          <a:prstGeom prst="rect">
            <a:avLst/>
          </a:prstGeom>
        </p:spPr>
        <p:txBody>
          <a:bodyPr wrap="none">
            <a:spAutoFit/>
          </a:bodyPr>
          <a:lstStyle/>
          <a:p>
            <a:r>
              <a:rPr lang="en-US" altLang="zh-CN" sz="1600" b="1" dirty="0" smtClean="0">
                <a:solidFill>
                  <a:schemeClr val="tx1"/>
                </a:solidFill>
                <a:latin typeface="微软雅黑" panose="020B0503020204020204" pitchFamily="34" charset="-122"/>
                <a:ea typeface="微软雅黑" panose="020B0503020204020204" pitchFamily="34" charset="-122"/>
              </a:rPr>
              <a:t>www.neuedu.com</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38582077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196" name="Picture 4"/>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989" y="217081"/>
            <a:ext cx="9139011" cy="666949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 name="Picture 2" descr="D:\07 公司资料\PPT+Word模版\logo蓝.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7596336" y="260039"/>
            <a:ext cx="1170608" cy="22186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userDrawn="1"/>
        </p:nvSpPr>
        <p:spPr>
          <a:xfrm>
            <a:off x="251520" y="217081"/>
            <a:ext cx="1802160" cy="307777"/>
          </a:xfrm>
          <a:prstGeom prst="rect">
            <a:avLst/>
          </a:prstGeom>
          <a:noFill/>
        </p:spPr>
        <p:txBody>
          <a:bodyPr wrap="none" rtlCol="0">
            <a:spAutoFit/>
          </a:bodyPr>
          <a:lstStyle/>
          <a:p>
            <a:r>
              <a:rPr lang="en-US" altLang="zh-CN" sz="1400" b="1" dirty="0" smtClean="0">
                <a:solidFill>
                  <a:srgbClr val="002060"/>
                </a:solidFill>
                <a:latin typeface="微软雅黑" panose="020B0503020204020204" pitchFamily="34" charset="-122"/>
                <a:ea typeface="微软雅黑" panose="020B0503020204020204" pitchFamily="34" charset="-122"/>
              </a:rPr>
              <a:t>www.neuedu.com</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459694" y="4509120"/>
            <a:ext cx="8229600" cy="1800200"/>
          </a:xfrm>
        </p:spPr>
        <p:txBody>
          <a:bodyPr anchor="ctr"/>
          <a:lstStyle>
            <a:lvl1pPr>
              <a:defRPr sz="4000"/>
            </a:lvl1pPr>
          </a:lstStyle>
          <a:p>
            <a:r>
              <a:rPr lang="zh-CN" altLang="en-US" dirty="0" smtClean="0"/>
              <a:t>单击此处编辑母版标题样式</a:t>
            </a:r>
            <a:endParaRPr lang="zh-CN" altLang="en-US" dirty="0"/>
          </a:p>
        </p:txBody>
      </p:sp>
    </p:spTree>
    <p:extLst>
      <p:ext uri="{BB962C8B-B14F-4D97-AF65-F5344CB8AC3E}">
        <p14:creationId xmlns="" xmlns:p14="http://schemas.microsoft.com/office/powerpoint/2010/main" val="9276036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D457D8C-62F5-4186-9152-2C1D8AA24829}" type="datetimeFigureOut">
              <a:rPr lang="zh-CN" altLang="en-US" smtClean="0"/>
              <a:pPr/>
              <a:t>2018/2/12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6A98B65-C7B3-495A-AF17-9B1676A83D95}" type="slidenum">
              <a:rPr lang="zh-CN" altLang="en-US" smtClean="0"/>
              <a:pPr/>
              <a:t>‹#›</a:t>
            </a:fld>
            <a:endParaRPr lang="zh-CN" altLang="en-US"/>
          </a:p>
        </p:txBody>
      </p:sp>
    </p:spTree>
    <p:extLst>
      <p:ext uri="{BB962C8B-B14F-4D97-AF65-F5344CB8AC3E}">
        <p14:creationId xmlns="" xmlns:p14="http://schemas.microsoft.com/office/powerpoint/2010/main" val="84907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2" descr="D:\07 公司资料\PPT+Word模版\logo蓝.png"/>
          <p:cNvPicPr>
            <a:picLocks noChangeAspect="1" noChangeArrowheads="1"/>
          </p:cNvPicPr>
          <p:nvPr userDrawn="1"/>
        </p:nvPicPr>
        <p:blipFill>
          <a:blip r:embed="rId12" cstate="print">
            <a:extLst>
              <a:ext uri="{28A0092B-C50C-407E-A947-70E740481C1C}">
                <a14:useLocalDpi xmlns="" xmlns:a14="http://schemas.microsoft.com/office/drawing/2010/main" val="0"/>
              </a:ext>
            </a:extLst>
          </a:blip>
          <a:srcRect/>
          <a:stretch>
            <a:fillRect/>
          </a:stretch>
        </p:blipFill>
        <p:spPr bwMode="auto">
          <a:xfrm>
            <a:off x="7596336" y="260648"/>
            <a:ext cx="1170608" cy="22186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7"/>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0" y="6248400"/>
            <a:ext cx="9153525" cy="60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矩形 14"/>
          <p:cNvSpPr/>
          <p:nvPr userDrawn="1"/>
        </p:nvSpPr>
        <p:spPr>
          <a:xfrm>
            <a:off x="129410" y="6383923"/>
            <a:ext cx="2036648" cy="338554"/>
          </a:xfrm>
          <a:prstGeom prst="rect">
            <a:avLst/>
          </a:prstGeom>
        </p:spPr>
        <p:txBody>
          <a:bodyPr wrap="none">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www.neuedu.com</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extLst>
      <p:ext uri="{BB962C8B-B14F-4D97-AF65-F5344CB8AC3E}">
        <p14:creationId xmlns="" xmlns:p14="http://schemas.microsoft.com/office/powerpoint/2010/main" val="425359556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4000" b="1">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000" b="1">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000" b="1">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000" b="1">
          <a:solidFill>
            <a:schemeClr val="tx2"/>
          </a:solidFill>
          <a:latin typeface="Times New Roman" pitchFamily="18" charset="0"/>
          <a:ea typeface="黑体" pitchFamily="2" charset="-122"/>
        </a:defRPr>
      </a:lvl5pPr>
      <a:lvl6pPr marL="457200" algn="l" rtl="0" fontAlgn="base">
        <a:spcBef>
          <a:spcPct val="0"/>
        </a:spcBef>
        <a:spcAft>
          <a:spcPct val="0"/>
        </a:spcAft>
        <a:defRPr sz="4000" b="1">
          <a:solidFill>
            <a:schemeClr val="tx2"/>
          </a:solidFill>
          <a:latin typeface="Times New Roman" pitchFamily="18" charset="0"/>
          <a:ea typeface="黑体" pitchFamily="2" charset="-122"/>
        </a:defRPr>
      </a:lvl6pPr>
      <a:lvl7pPr marL="914400" algn="l" rtl="0" fontAlgn="base">
        <a:spcBef>
          <a:spcPct val="0"/>
        </a:spcBef>
        <a:spcAft>
          <a:spcPct val="0"/>
        </a:spcAft>
        <a:defRPr sz="4000" b="1">
          <a:solidFill>
            <a:schemeClr val="tx2"/>
          </a:solidFill>
          <a:latin typeface="Times New Roman" pitchFamily="18" charset="0"/>
          <a:ea typeface="黑体" pitchFamily="2" charset="-122"/>
        </a:defRPr>
      </a:lvl7pPr>
      <a:lvl8pPr marL="1371600" algn="l" rtl="0" fontAlgn="base">
        <a:spcBef>
          <a:spcPct val="0"/>
        </a:spcBef>
        <a:spcAft>
          <a:spcPct val="0"/>
        </a:spcAft>
        <a:defRPr sz="4000" b="1">
          <a:solidFill>
            <a:schemeClr val="tx2"/>
          </a:solidFill>
          <a:latin typeface="Times New Roman" pitchFamily="18" charset="0"/>
          <a:ea typeface="黑体" pitchFamily="2" charset="-122"/>
        </a:defRPr>
      </a:lvl8pPr>
      <a:lvl9pPr marL="1828800"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b="0">
          <a:solidFill>
            <a:schemeClr val="tx1"/>
          </a:solidFill>
          <a:latin typeface="+mn-ea"/>
          <a:ea typeface="+mn-ea"/>
          <a:cs typeface="+mn-cs"/>
        </a:defRPr>
      </a:lvl1pPr>
      <a:lvl2pPr marL="742950" indent="-285750" algn="l" rtl="0" eaLnBrk="0" fontAlgn="base" hangingPunct="0">
        <a:spcBef>
          <a:spcPct val="0"/>
        </a:spcBef>
        <a:spcAft>
          <a:spcPct val="0"/>
        </a:spcAft>
        <a:buClr>
          <a:srgbClr val="777777"/>
        </a:buClr>
        <a:buSzPct val="85000"/>
        <a:buChar char="–"/>
        <a:defRPr sz="2200" b="0">
          <a:solidFill>
            <a:schemeClr val="tx1"/>
          </a:solidFill>
          <a:latin typeface="+mn-ea"/>
          <a:ea typeface="+mn-ea"/>
        </a:defRPr>
      </a:lvl2pPr>
      <a:lvl3pPr marL="11430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3pPr>
      <a:lvl4pPr marL="16002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4pPr>
      <a:lvl5pPr marL="2057400" indent="-228600" algn="l" rtl="0" eaLnBrk="0" fontAlgn="base" hangingPunct="0">
        <a:spcBef>
          <a:spcPct val="0"/>
        </a:spcBef>
        <a:spcAft>
          <a:spcPct val="0"/>
        </a:spcAft>
        <a:buClr>
          <a:srgbClr val="777777"/>
        </a:buClr>
        <a:buSzPct val="85000"/>
        <a:buChar char="»"/>
        <a:defRPr sz="2200" b="0">
          <a:solidFill>
            <a:schemeClr val="tx1"/>
          </a:solidFill>
          <a:latin typeface="+mn-ea"/>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oracle.com/"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539552" y="4832419"/>
            <a:ext cx="6961188" cy="1200318"/>
          </a:xfrm>
          <a:prstGeom prst="rect">
            <a:avLst/>
          </a:prstGeom>
          <a:noFill/>
          <a:ln w="9525">
            <a:noFill/>
            <a:miter lim="800000"/>
            <a:headEnd/>
            <a:tailEnd/>
          </a:ln>
        </p:spPr>
        <p:txBody>
          <a:bodyPr lIns="91430" tIns="45715" rIns="91430" bIns="45715">
            <a:spAutoFit/>
          </a:bodyPr>
          <a:lstStyle/>
          <a:p>
            <a:r>
              <a:rPr lang="en-US" altLang="en-US" sz="4000" b="1" dirty="0">
                <a:latin typeface="微软雅黑" panose="020B0503020204020204" pitchFamily="34" charset="-122"/>
                <a:ea typeface="微软雅黑" panose="020B0503020204020204" pitchFamily="34" charset="-122"/>
              </a:rPr>
              <a:t>Oracle-SQL</a:t>
            </a:r>
            <a:r>
              <a:rPr lang="zh-CN" altLang="en-US" sz="4000" b="1" dirty="0" smtClean="0">
                <a:latin typeface="黑体" pitchFamily="49" charset="-122"/>
                <a:ea typeface="黑体" pitchFamily="49" charset="-122"/>
              </a:rPr>
              <a:t>开发</a:t>
            </a:r>
            <a:endParaRPr lang="en-US" altLang="zh-CN" sz="4000" b="1" dirty="0">
              <a:latin typeface="黑体" pitchFamily="49" charset="-122"/>
              <a:ea typeface="黑体" pitchFamily="49" charset="-122"/>
            </a:endParaRPr>
          </a:p>
          <a:p>
            <a:r>
              <a:rPr lang="en-US" altLang="zh-CN" sz="3200" b="1" dirty="0" smtClean="0">
                <a:latin typeface="黑体" panose="02010609060101010101" pitchFamily="49" charset="-122"/>
                <a:ea typeface="黑体" panose="02010609060101010101" pitchFamily="49" charset="-122"/>
              </a:rPr>
              <a:t>—— </a:t>
            </a:r>
            <a:r>
              <a:rPr lang="en-US" altLang="zh-CN" sz="3200" b="1" dirty="0" smtClean="0">
                <a:latin typeface="微软雅黑" panose="020B0503020204020204" pitchFamily="34" charset="-122"/>
                <a:ea typeface="微软雅黑" panose="020B0503020204020204" pitchFamily="34" charset="-122"/>
              </a:rPr>
              <a:t>Oracle</a:t>
            </a:r>
            <a:r>
              <a:rPr lang="zh-CN" altLang="en-US" sz="3200" b="1" dirty="0" smtClean="0">
                <a:latin typeface="黑体" pitchFamily="49" charset="-122"/>
                <a:ea typeface="黑体" pitchFamily="49" charset="-122"/>
              </a:rPr>
              <a:t>数据库基础</a:t>
            </a:r>
            <a:endParaRPr lang="zh-CN" altLang="en-US" sz="3200" b="1" dirty="0">
              <a:latin typeface="黑体" pitchFamily="49" charset="-122"/>
              <a:ea typeface="黑体" pitchFamily="49" charset="-122"/>
            </a:endParaRPr>
          </a:p>
        </p:txBody>
      </p:sp>
      <p:sp>
        <p:nvSpPr>
          <p:cNvPr id="4" name="TextBox 3"/>
          <p:cNvSpPr txBox="1"/>
          <p:nvPr/>
        </p:nvSpPr>
        <p:spPr>
          <a:xfrm>
            <a:off x="8388424" y="6464369"/>
            <a:ext cx="720080" cy="276999"/>
          </a:xfrm>
          <a:prstGeom prst="rect">
            <a:avLst/>
          </a:prstGeom>
          <a:noFill/>
        </p:spPr>
        <p:txBody>
          <a:bodyPr wrap="square" rtlCol="0">
            <a:spAutoFit/>
          </a:bodyPr>
          <a:lstStyle/>
          <a:p>
            <a:pPr algn="ctr"/>
            <a:r>
              <a:rPr lang="en-US" altLang="zh-CN" sz="1200" b="1" dirty="0" smtClean="0">
                <a:latin typeface="华文细黑" panose="02010600040101010101" pitchFamily="2" charset="-122"/>
                <a:ea typeface="华文细黑" panose="02010600040101010101" pitchFamily="2" charset="-122"/>
              </a:rPr>
              <a:t>V1.0</a:t>
            </a:r>
            <a:endParaRPr lang="zh-CN" altLang="en-US" sz="1200" b="1"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11267" name="Rectangle 3"/>
          <p:cNvSpPr txBox="1">
            <a:spLocks noChangeArrowheads="1"/>
          </p:cNvSpPr>
          <p:nvPr/>
        </p:nvSpPr>
        <p:spPr bwMode="auto">
          <a:xfrm>
            <a:off x="457200" y="1174750"/>
            <a:ext cx="8147050" cy="4968875"/>
          </a:xfrm>
          <a:prstGeom prst="rect">
            <a:avLst/>
          </a:prstGeom>
          <a:noFill/>
          <a:ln w="9525">
            <a:noFill/>
            <a:miter lim="800000"/>
            <a:headEnd/>
            <a:tailEnd/>
          </a:ln>
        </p:spPr>
        <p:txBody>
          <a:bodyPr lIns="91401" tIns="45700" rIns="91401" bIns="45700"/>
          <a:lstStyle/>
          <a:p>
            <a:pPr marL="342900" indent="-342900">
              <a:buClr>
                <a:srgbClr val="777777"/>
              </a:buClr>
              <a:buSzPct val="85000"/>
              <a:buFontTx/>
              <a:buChar char="•"/>
            </a:pPr>
            <a:r>
              <a:rPr lang="zh-CN" altLang="en-US" sz="2800">
                <a:latin typeface="黑体" pitchFamily="49" charset="-122"/>
                <a:ea typeface="黑体" pitchFamily="49" charset="-122"/>
              </a:rPr>
              <a:t>关系数据结构</a:t>
            </a:r>
            <a:endParaRPr lang="en-US" altLang="zh-CN" sz="2200">
              <a:latin typeface="黑体" pitchFamily="49" charset="-122"/>
              <a:ea typeface="黑体" pitchFamily="49" charset="-122"/>
            </a:endParaRPr>
          </a:p>
          <a:p>
            <a:pPr marL="742950" lvl="1" indent="-285750">
              <a:buClr>
                <a:srgbClr val="777777"/>
              </a:buClr>
              <a:buSzPct val="85000"/>
              <a:buFontTx/>
              <a:buChar char="–"/>
            </a:pPr>
            <a:endParaRPr lang="en-US" altLang="zh-CN" sz="2200">
              <a:latin typeface="黑体" pitchFamily="49" charset="-122"/>
              <a:ea typeface="黑体" pitchFamily="49" charset="-122"/>
            </a:endParaRPr>
          </a:p>
        </p:txBody>
      </p:sp>
      <p:pic>
        <p:nvPicPr>
          <p:cNvPr id="11268" name="图片 6" descr="1.png"/>
          <p:cNvPicPr>
            <a:picLocks noChangeAspect="1"/>
          </p:cNvPicPr>
          <p:nvPr/>
        </p:nvPicPr>
        <p:blipFill>
          <a:blip r:embed="rId3" cstate="print"/>
          <a:srcRect/>
          <a:stretch>
            <a:fillRect/>
          </a:stretch>
        </p:blipFill>
        <p:spPr bwMode="auto">
          <a:xfrm>
            <a:off x="428625" y="1928813"/>
            <a:ext cx="8143875" cy="4286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0" smtClean="0"/>
              <a:t>关系型数据库</a:t>
            </a:r>
            <a:endParaRPr lang="zh-CN" altLang="en-US" smtClean="0"/>
          </a:p>
        </p:txBody>
      </p:sp>
      <p:sp>
        <p:nvSpPr>
          <p:cNvPr id="12291" name="内容占位符 2"/>
          <p:cNvSpPr>
            <a:spLocks noGrp="1"/>
          </p:cNvSpPr>
          <p:nvPr>
            <p:ph idx="1"/>
          </p:nvPr>
        </p:nvSpPr>
        <p:spPr>
          <a:xfrm>
            <a:off x="457200" y="1338263"/>
            <a:ext cx="8147050" cy="4591050"/>
          </a:xfrm>
        </p:spPr>
        <p:txBody>
          <a:bodyPr/>
          <a:lstStyle/>
          <a:p>
            <a:r>
              <a:rPr lang="zh-CN" altLang="en-US" dirty="0" smtClean="0"/>
              <a:t>关系型数据库</a:t>
            </a:r>
            <a:endParaRPr lang="en-US" altLang="zh-CN" dirty="0" smtClean="0"/>
          </a:p>
          <a:p>
            <a:pPr lvl="1"/>
            <a:r>
              <a:rPr lang="zh-CN" altLang="en-US" dirty="0" smtClean="0"/>
              <a:t>是建立在关系模型基础上的数据库，现实世界中的各种实体以及实体之间的各种联系均用关系模型来表示。</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solidFill>
                  <a:schemeClr val="tx1"/>
                </a:solidFill>
              </a:rPr>
              <a:t>关系型数据库</a:t>
            </a:r>
          </a:p>
        </p:txBody>
      </p:sp>
      <p:sp>
        <p:nvSpPr>
          <p:cNvPr id="13315" name="Rectangle 3"/>
          <p:cNvSpPr>
            <a:spLocks noGrp="1" noChangeArrowheads="1"/>
          </p:cNvSpPr>
          <p:nvPr>
            <p:ph idx="1"/>
          </p:nvPr>
        </p:nvSpPr>
        <p:spPr>
          <a:xfrm>
            <a:off x="457200" y="1052513"/>
            <a:ext cx="8147050" cy="647700"/>
          </a:xfrm>
        </p:spPr>
        <p:txBody>
          <a:bodyPr/>
          <a:lstStyle/>
          <a:p>
            <a:pPr eaLnBrk="1" hangingPunct="1">
              <a:lnSpc>
                <a:spcPct val="140000"/>
              </a:lnSpc>
            </a:pPr>
            <a:r>
              <a:rPr lang="zh-CN" altLang="en-US" sz="2400" b="1" smtClean="0"/>
              <a:t>常见关系型数据库</a:t>
            </a:r>
            <a:endParaRPr lang="en-US" altLang="zh-CN" sz="2400" b="1" smtClean="0"/>
          </a:p>
          <a:p>
            <a:pPr eaLnBrk="1" hangingPunct="1"/>
            <a:endParaRPr lang="en-US" altLang="zh-CN" sz="2400" smtClean="0"/>
          </a:p>
        </p:txBody>
      </p:sp>
      <p:graphicFrame>
        <p:nvGraphicFramePr>
          <p:cNvPr id="11" name="表格 10"/>
          <p:cNvGraphicFramePr>
            <a:graphicFrameLocks noGrp="1"/>
          </p:cNvGraphicFramePr>
          <p:nvPr/>
        </p:nvGraphicFramePr>
        <p:xfrm>
          <a:off x="250825" y="1628775"/>
          <a:ext cx="4896544" cy="4690110"/>
        </p:xfrm>
        <a:graphic>
          <a:graphicData uri="http://schemas.openxmlformats.org/drawingml/2006/table">
            <a:tbl>
              <a:tblPr/>
              <a:tblGrid>
                <a:gridCol w="695684"/>
                <a:gridCol w="1779345"/>
                <a:gridCol w="1204068"/>
                <a:gridCol w="1217447"/>
              </a:tblGrid>
              <a:tr h="171450">
                <a:tc>
                  <a:txBody>
                    <a:bodyPr/>
                    <a:lstStyle/>
                    <a:p>
                      <a:pPr algn="ctr" fontAlgn="ctr"/>
                      <a:r>
                        <a:rPr lang="en-US" sz="1600" b="0" i="0" u="none" strike="noStrike" dirty="0">
                          <a:solidFill>
                            <a:srgbClr val="000000"/>
                          </a:solidFill>
                          <a:latin typeface="黑体"/>
                        </a:rPr>
                        <a:t>RDBMS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600" b="0" i="0" u="none" strike="noStrike">
                          <a:solidFill>
                            <a:srgbClr val="000000"/>
                          </a:solidFill>
                          <a:latin typeface="黑体"/>
                        </a:rPr>
                        <a:t>厂商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600" b="0" i="0" u="none" strike="noStrike">
                          <a:solidFill>
                            <a:srgbClr val="000000"/>
                          </a:solidFill>
                          <a:latin typeface="黑体"/>
                        </a:rPr>
                        <a:t>适用范围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600" b="0" i="0" u="none" strike="noStrike">
                          <a:solidFill>
                            <a:srgbClr val="000000"/>
                          </a:solidFill>
                          <a:latin typeface="黑体"/>
                        </a:rPr>
                        <a:t>开放性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2900">
                <a:tc>
                  <a:txBody>
                    <a:bodyPr/>
                    <a:lstStyle/>
                    <a:p>
                      <a:pPr algn="l" fontAlgn="ctr"/>
                      <a:r>
                        <a:rPr lang="en-US" sz="1600" b="0" i="0" u="none" strike="noStrike">
                          <a:solidFill>
                            <a:srgbClr val="000000"/>
                          </a:solidFill>
                          <a:latin typeface="黑体"/>
                        </a:rPr>
                        <a:t>Oracle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美国</a:t>
                      </a:r>
                      <a:r>
                        <a:rPr lang="en-US" altLang="zh-CN" sz="1600" b="0" i="0" u="none" strike="noStrike">
                          <a:solidFill>
                            <a:srgbClr val="000000"/>
                          </a:solidFill>
                          <a:latin typeface="黑体"/>
                        </a:rPr>
                        <a:t>Oracle</a:t>
                      </a:r>
                      <a:r>
                        <a:rPr lang="zh-CN" altLang="en-US" sz="1600" b="0" i="0" u="none" strike="noStrike">
                          <a:solidFill>
                            <a:srgbClr val="000000"/>
                          </a:solidFill>
                          <a:latin typeface="黑体"/>
                        </a:rPr>
                        <a:t>公司</a:t>
                      </a:r>
                      <a:r>
                        <a:rPr lang="en-US" altLang="zh-CN" sz="1600" b="0" i="0" u="none" strike="noStrike">
                          <a:solidFill>
                            <a:srgbClr val="000000"/>
                          </a:solidFill>
                          <a:latin typeface="黑体"/>
                        </a:rPr>
                        <a:t>/</a:t>
                      </a:r>
                      <a:r>
                        <a:rPr lang="zh-CN" altLang="en-US" sz="1600" b="0" i="0" u="none" strike="noStrike">
                          <a:solidFill>
                            <a:srgbClr val="000000"/>
                          </a:solidFill>
                          <a:latin typeface="黑体"/>
                        </a:rPr>
                        <a:t>甲骨文软件系统有限公司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大型企业级应用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l" fontAlgn="ctr"/>
                      <a:r>
                        <a:rPr lang="en-US" sz="1600" b="0" i="0" u="none" strike="noStrike">
                          <a:solidFill>
                            <a:srgbClr val="000000"/>
                          </a:solidFill>
                          <a:latin typeface="黑体"/>
                        </a:rPr>
                        <a:t>DB2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美国</a:t>
                      </a:r>
                      <a:r>
                        <a:rPr lang="en-US" altLang="zh-CN" sz="1600" b="0" i="0" u="none" strike="noStrike">
                          <a:solidFill>
                            <a:srgbClr val="000000"/>
                          </a:solidFill>
                          <a:latin typeface="黑体"/>
                        </a:rPr>
                        <a:t>IBM</a:t>
                      </a:r>
                      <a:r>
                        <a:rPr lang="zh-CN" altLang="en-US" sz="1600" b="0" i="0" u="none" strike="noStrike">
                          <a:solidFill>
                            <a:srgbClr val="000000"/>
                          </a:solidFill>
                          <a:latin typeface="黑体"/>
                        </a:rPr>
                        <a:t>公司</a:t>
                      </a:r>
                      <a:r>
                        <a:rPr lang="en-US" altLang="zh-CN" sz="1600" b="0" i="0" u="none" strike="noStrike">
                          <a:solidFill>
                            <a:srgbClr val="000000"/>
                          </a:solidFill>
                          <a:latin typeface="黑体"/>
                        </a:rPr>
                        <a:t>/</a:t>
                      </a:r>
                      <a:r>
                        <a:rPr lang="zh-CN" altLang="en-US" sz="1600" b="0" i="0" u="none" strike="noStrike">
                          <a:solidFill>
                            <a:srgbClr val="000000"/>
                          </a:solidFill>
                          <a:latin typeface="黑体"/>
                        </a:rPr>
                        <a:t>国际商业机器公司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大型企业级应用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l" fontAlgn="ctr"/>
                      <a:r>
                        <a:rPr lang="en-US" sz="1600" b="0" i="0" u="none" strike="noStrike">
                          <a:solidFill>
                            <a:srgbClr val="000000"/>
                          </a:solidFill>
                          <a:latin typeface="黑体"/>
                        </a:rPr>
                        <a:t>SQL Server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美国</a:t>
                      </a:r>
                      <a:r>
                        <a:rPr lang="en-US" sz="1600" b="0" i="0" u="none" strike="noStrike">
                          <a:solidFill>
                            <a:srgbClr val="000000"/>
                          </a:solidFill>
                          <a:latin typeface="黑体"/>
                        </a:rPr>
                        <a:t>Microsoft</a:t>
                      </a:r>
                      <a:r>
                        <a:rPr lang="zh-CN" altLang="en-US" sz="1600" b="0" i="0" u="none" strike="noStrike">
                          <a:solidFill>
                            <a:srgbClr val="000000"/>
                          </a:solidFill>
                          <a:latin typeface="黑体"/>
                        </a:rPr>
                        <a:t>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中小型企业级应用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只能在</a:t>
                      </a:r>
                      <a:r>
                        <a:rPr lang="en-US" sz="1600" b="0" i="0" u="none" strike="noStrike" dirty="0">
                          <a:solidFill>
                            <a:srgbClr val="000000"/>
                          </a:solidFill>
                          <a:latin typeface="黑体"/>
                        </a:rPr>
                        <a:t>windows</a:t>
                      </a:r>
                      <a:r>
                        <a:rPr lang="zh-CN" altLang="en-US" sz="1600" b="0" i="0" u="none" strike="noStrike" dirty="0">
                          <a:solidFill>
                            <a:srgbClr val="000000"/>
                          </a:solidFill>
                          <a:latin typeface="黑体"/>
                        </a:rPr>
                        <a:t>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5800">
                <a:tc>
                  <a:txBody>
                    <a:bodyPr/>
                    <a:lstStyle/>
                    <a:p>
                      <a:pPr algn="l" fontAlgn="ctr"/>
                      <a:r>
                        <a:rPr lang="en-US" sz="1600" b="0" i="0" u="none" strike="noStrike">
                          <a:solidFill>
                            <a:srgbClr val="000000"/>
                          </a:solidFill>
                          <a:latin typeface="黑体"/>
                        </a:rPr>
                        <a:t>My SQL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原由瑞典</a:t>
                      </a:r>
                      <a:r>
                        <a:rPr lang="en-US" altLang="zh-CN" sz="1600" b="0" i="0" u="none" strike="noStrike">
                          <a:solidFill>
                            <a:srgbClr val="000000"/>
                          </a:solidFill>
                          <a:latin typeface="黑体"/>
                        </a:rPr>
                        <a:t>MySQL AB</a:t>
                      </a:r>
                      <a:r>
                        <a:rPr lang="zh-CN" altLang="en-US" sz="1600" b="0" i="0" u="none" strike="noStrike">
                          <a:solidFill>
                            <a:srgbClr val="000000"/>
                          </a:solidFill>
                          <a:latin typeface="黑体"/>
                        </a:rPr>
                        <a:t>公司开发，</a:t>
                      </a:r>
                      <a:r>
                        <a:rPr lang="en-US" altLang="zh-CN" sz="1600" b="0" i="0" u="none" strike="noStrike">
                          <a:solidFill>
                            <a:srgbClr val="000000"/>
                          </a:solidFill>
                          <a:latin typeface="黑体"/>
                        </a:rPr>
                        <a:t>2008</a:t>
                      </a:r>
                      <a:r>
                        <a:rPr lang="zh-CN" altLang="en-US" sz="1600" b="0" i="0" u="none" strike="noStrike">
                          <a:solidFill>
                            <a:srgbClr val="000000"/>
                          </a:solidFill>
                          <a:latin typeface="黑体"/>
                        </a:rPr>
                        <a:t>年被</a:t>
                      </a:r>
                      <a:r>
                        <a:rPr lang="en-US" altLang="zh-CN" sz="1600" b="0" i="0" u="none" strike="noStrike">
                          <a:solidFill>
                            <a:srgbClr val="000000"/>
                          </a:solidFill>
                          <a:latin typeface="黑体"/>
                        </a:rPr>
                        <a:t>Sun</a:t>
                      </a:r>
                      <a:r>
                        <a:rPr lang="zh-CN" altLang="en-US" sz="1600" b="0" i="0" u="none" strike="noStrike">
                          <a:solidFill>
                            <a:srgbClr val="000000"/>
                          </a:solidFill>
                          <a:latin typeface="黑体"/>
                        </a:rPr>
                        <a:t>公司收购，</a:t>
                      </a:r>
                      <a:r>
                        <a:rPr lang="en-US" altLang="zh-CN" sz="1600" b="0" i="0" u="none" strike="noStrike">
                          <a:solidFill>
                            <a:srgbClr val="000000"/>
                          </a:solidFill>
                          <a:latin typeface="黑体"/>
                        </a:rPr>
                        <a:t>2010</a:t>
                      </a:r>
                      <a:r>
                        <a:rPr lang="zh-CN" altLang="en-US" sz="1600" b="0" i="0" u="none" strike="noStrike">
                          <a:solidFill>
                            <a:srgbClr val="000000"/>
                          </a:solidFill>
                          <a:latin typeface="黑体"/>
                        </a:rPr>
                        <a:t>年</a:t>
                      </a:r>
                      <a:r>
                        <a:rPr lang="en-US" altLang="zh-CN" sz="1600" b="0" i="0" u="none" strike="noStrike">
                          <a:solidFill>
                            <a:srgbClr val="000000"/>
                          </a:solidFill>
                          <a:latin typeface="黑体"/>
                        </a:rPr>
                        <a:t>Sun</a:t>
                      </a:r>
                      <a:r>
                        <a:rPr lang="zh-CN" altLang="en-US" sz="1600" b="0" i="0" u="none" strike="noStrike">
                          <a:solidFill>
                            <a:srgbClr val="000000"/>
                          </a:solidFill>
                          <a:latin typeface="黑体"/>
                        </a:rPr>
                        <a:t>公司被</a:t>
                      </a:r>
                      <a:r>
                        <a:rPr lang="en-US" altLang="zh-CN" sz="1600" b="0" i="0" u="none" strike="noStrike">
                          <a:solidFill>
                            <a:srgbClr val="000000"/>
                          </a:solidFill>
                          <a:latin typeface="黑体"/>
                        </a:rPr>
                        <a:t>Oracle</a:t>
                      </a:r>
                      <a:r>
                        <a:rPr lang="zh-CN" altLang="en-US" sz="1600" b="0" i="0" u="none" strike="noStrike">
                          <a:solidFill>
                            <a:srgbClr val="000000"/>
                          </a:solidFill>
                          <a:latin typeface="黑体"/>
                        </a:rPr>
                        <a:t>收购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中小型企业级应用，多用来做网站开发，免费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350">
                <a:tc>
                  <a:txBody>
                    <a:bodyPr/>
                    <a:lstStyle/>
                    <a:p>
                      <a:pPr algn="l" fontAlgn="ctr"/>
                      <a:r>
                        <a:rPr lang="en-US" sz="1600" b="0" i="0" u="none" strike="noStrike">
                          <a:solidFill>
                            <a:srgbClr val="000000"/>
                          </a:solidFill>
                          <a:latin typeface="黑体"/>
                        </a:rPr>
                        <a:t>Sybase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美国</a:t>
                      </a:r>
                      <a:r>
                        <a:rPr lang="en-US" sz="1600" b="0" i="0" u="none" strike="noStrike" dirty="0">
                          <a:solidFill>
                            <a:srgbClr val="000000"/>
                          </a:solidFill>
                          <a:latin typeface="黑体"/>
                        </a:rPr>
                        <a:t>Sybase</a:t>
                      </a:r>
                      <a:r>
                        <a:rPr lang="zh-CN" altLang="en-US" sz="1600" b="0" i="0" u="none" strike="noStrike" dirty="0">
                          <a:solidFill>
                            <a:srgbClr val="000000"/>
                          </a:solidFill>
                          <a:latin typeface="黑体"/>
                        </a:rPr>
                        <a:t>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大型企业级应用，目前市场占有率小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黑体"/>
                        </a:rPr>
                        <a:t>能在所有主流平台上运行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3353" name="Picture 2"/>
          <p:cNvPicPr>
            <a:picLocks noChangeAspect="1" noChangeArrowheads="1"/>
          </p:cNvPicPr>
          <p:nvPr/>
        </p:nvPicPr>
        <p:blipFill>
          <a:blip r:embed="rId3" cstate="print"/>
          <a:srcRect/>
          <a:stretch>
            <a:fillRect/>
          </a:stretch>
        </p:blipFill>
        <p:spPr bwMode="auto">
          <a:xfrm>
            <a:off x="5219700" y="1628775"/>
            <a:ext cx="3779838" cy="2768600"/>
          </a:xfrm>
          <a:prstGeom prst="rect">
            <a:avLst/>
          </a:prstGeom>
          <a:noFill/>
          <a:ln w="9525">
            <a:noFill/>
            <a:miter lim="800000"/>
            <a:headEnd/>
            <a:tailEnd/>
          </a:ln>
        </p:spPr>
      </p:pic>
      <p:sp>
        <p:nvSpPr>
          <p:cNvPr id="13354" name="TextBox 15"/>
          <p:cNvSpPr txBox="1">
            <a:spLocks noChangeArrowheads="1"/>
          </p:cNvSpPr>
          <p:nvPr/>
        </p:nvSpPr>
        <p:spPr bwMode="auto">
          <a:xfrm>
            <a:off x="6011863" y="4508500"/>
            <a:ext cx="2281237" cy="339725"/>
          </a:xfrm>
          <a:prstGeom prst="rect">
            <a:avLst/>
          </a:prstGeom>
          <a:noFill/>
          <a:ln w="9525">
            <a:noFill/>
            <a:miter lim="800000"/>
            <a:headEnd/>
            <a:tailEnd/>
          </a:ln>
        </p:spPr>
        <p:txBody>
          <a:bodyPr wrap="none">
            <a:spAutoFit/>
          </a:bodyPr>
          <a:lstStyle/>
          <a:p>
            <a:pPr algn="ctr" fontAlgn="ctr">
              <a:buSzPct val="65000"/>
            </a:pPr>
            <a:r>
              <a:rPr lang="en-US" altLang="zh-CN">
                <a:latin typeface="黑体" pitchFamily="49" charset="-122"/>
                <a:ea typeface="黑体" pitchFamily="49" charset="-122"/>
              </a:rPr>
              <a:t>2013</a:t>
            </a:r>
            <a:r>
              <a:rPr lang="zh-CN" altLang="en-US">
                <a:latin typeface="黑体" pitchFamily="49" charset="-122"/>
                <a:ea typeface="黑体" pitchFamily="49" charset="-122"/>
              </a:rPr>
              <a:t>年数据库市场份额</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Oracle</a:t>
            </a:r>
            <a:r>
              <a:rPr lang="zh-CN" altLang="en-US" smtClean="0"/>
              <a:t>数据库概述</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数据库简介</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数据库是甲骨文公司开发的一款关系型数据库产品，支持各种操作系统平台，包括</a:t>
            </a:r>
            <a:r>
              <a:rPr lang="en-US" altLang="zh-CN" sz="2200" kern="0" dirty="0">
                <a:latin typeface="黑体" pitchFamily="49" charset="-122"/>
                <a:ea typeface="黑体" pitchFamily="49" charset="-122"/>
              </a:rPr>
              <a:t>Windows</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Linux</a:t>
            </a:r>
            <a:r>
              <a:rPr lang="zh-CN" altLang="en-US" sz="2200" kern="0" dirty="0">
                <a:latin typeface="黑体" pitchFamily="49" charset="-122"/>
                <a:ea typeface="黑体" pitchFamily="49" charset="-122"/>
              </a:rPr>
              <a:t>和</a:t>
            </a:r>
            <a:r>
              <a:rPr lang="en-US" altLang="zh-CN" sz="2200" kern="0" dirty="0">
                <a:latin typeface="黑体" pitchFamily="49" charset="-122"/>
                <a:ea typeface="黑体" pitchFamily="49" charset="-122"/>
              </a:rPr>
              <a:t>Unix</a:t>
            </a:r>
            <a:r>
              <a:rPr lang="zh-CN" altLang="en-US" sz="2200" kern="0" dirty="0">
                <a:latin typeface="黑体" pitchFamily="49" charset="-122"/>
                <a:ea typeface="黑体" pitchFamily="49" charset="-122"/>
              </a:rPr>
              <a:t>等。它是在数据库领域一直处于领先地位的产品。可以说</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数据库系统是目前世界上流行的关系数据库管理系统，系统可移植性好、使用方便、功能强，适用于各类大、中、小、微机环境。</a:t>
            </a: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Oracle</a:t>
            </a:r>
            <a:r>
              <a:rPr lang="zh-CN" altLang="en-US" smtClean="0"/>
              <a:t>数据库概述</a:t>
            </a:r>
          </a:p>
        </p:txBody>
      </p:sp>
      <p:sp>
        <p:nvSpPr>
          <p:cNvPr id="6" name="Rectangle 3"/>
          <p:cNvSpPr txBox="1">
            <a:spLocks noChangeArrowheads="1"/>
          </p:cNvSpPr>
          <p:nvPr/>
        </p:nvSpPr>
        <p:spPr bwMode="auto">
          <a:xfrm>
            <a:off x="285750" y="1031875"/>
            <a:ext cx="853440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数据库版本</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b="1" kern="0" dirty="0">
                <a:latin typeface="黑体" pitchFamily="49" charset="-122"/>
                <a:ea typeface="黑体" pitchFamily="49" charset="-122"/>
              </a:rPr>
              <a:t>……</a:t>
            </a: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8.0</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1997</a:t>
            </a:r>
            <a:r>
              <a:rPr lang="zh-CN" altLang="en-US" sz="2200" kern="0" dirty="0">
                <a:latin typeface="黑体" pitchFamily="49" charset="-122"/>
                <a:ea typeface="黑体" pitchFamily="49" charset="-122"/>
              </a:rPr>
              <a:t>年，</a:t>
            </a:r>
            <a:r>
              <a:rPr lang="en-US" sz="2200" dirty="0">
                <a:latin typeface="黑体" pitchFamily="49" charset="-122"/>
                <a:ea typeface="黑体" pitchFamily="49" charset="-122"/>
              </a:rPr>
              <a:t>SQL，PL/SQL</a:t>
            </a:r>
            <a:r>
              <a:rPr lang="zh-CN" altLang="en-US" sz="2200" dirty="0">
                <a:latin typeface="黑体" pitchFamily="49" charset="-122"/>
                <a:ea typeface="黑体" pitchFamily="49" charset="-122"/>
              </a:rPr>
              <a:t>性能提高，</a:t>
            </a:r>
            <a:r>
              <a:rPr lang="en-US" sz="2200" dirty="0">
                <a:latin typeface="黑体" pitchFamily="49" charset="-122"/>
                <a:ea typeface="黑体" pitchFamily="49" charset="-122"/>
              </a:rPr>
              <a:t>VARCHAR2</a:t>
            </a:r>
            <a:r>
              <a:rPr lang="zh-CN" altLang="en-US" sz="2200" dirty="0">
                <a:latin typeface="黑体" pitchFamily="49" charset="-122"/>
                <a:ea typeface="黑体" pitchFamily="49" charset="-122"/>
              </a:rPr>
              <a:t>能超过</a:t>
            </a:r>
            <a:r>
              <a:rPr lang="en-US" altLang="zh-CN" sz="2200" dirty="0">
                <a:latin typeface="黑体" pitchFamily="49" charset="-122"/>
                <a:ea typeface="黑体" pitchFamily="49" charset="-122"/>
              </a:rPr>
              <a:t>4000 </a:t>
            </a:r>
            <a:r>
              <a:rPr lang="en-US" sz="2200" dirty="0">
                <a:latin typeface="黑体" pitchFamily="49" charset="-122"/>
                <a:ea typeface="黑体" pitchFamily="49" charset="-122"/>
              </a:rPr>
              <a:t>bytes，</a:t>
            </a:r>
            <a:r>
              <a:rPr lang="zh-CN" altLang="en-US" sz="2200" dirty="0">
                <a:latin typeface="黑体" pitchFamily="49" charset="-122"/>
                <a:ea typeface="黑体" pitchFamily="49" charset="-122"/>
              </a:rPr>
              <a:t>每个表能多余</a:t>
            </a:r>
            <a:r>
              <a:rPr lang="en-US" altLang="zh-CN" sz="2200" dirty="0">
                <a:latin typeface="黑体" pitchFamily="49" charset="-122"/>
                <a:ea typeface="黑体" pitchFamily="49" charset="-122"/>
              </a:rPr>
              <a:t>1000</a:t>
            </a:r>
            <a:r>
              <a:rPr lang="zh-CN" altLang="en-US" sz="2200" dirty="0">
                <a:latin typeface="黑体" pitchFamily="49" charset="-122"/>
                <a:ea typeface="黑体" pitchFamily="49" charset="-122"/>
              </a:rPr>
              <a:t>字段 ，新的</a:t>
            </a:r>
            <a:r>
              <a:rPr lang="en-US" sz="2200" dirty="0">
                <a:latin typeface="黑体" pitchFamily="49" charset="-122"/>
                <a:ea typeface="黑体" pitchFamily="49" charset="-122"/>
              </a:rPr>
              <a:t>ROWID</a:t>
            </a:r>
            <a:r>
              <a:rPr lang="zh-CN" altLang="en-US" sz="2200" dirty="0">
                <a:latin typeface="黑体" pitchFamily="49" charset="-122"/>
                <a:ea typeface="黑体" pitchFamily="49" charset="-122"/>
              </a:rPr>
              <a:t>格式等。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8i</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1999</a:t>
            </a:r>
            <a:r>
              <a:rPr lang="zh-CN" altLang="en-US" sz="2200" kern="0" dirty="0">
                <a:latin typeface="黑体" pitchFamily="49" charset="-122"/>
                <a:ea typeface="黑体" pitchFamily="49" charset="-122"/>
              </a:rPr>
              <a:t>年，支持</a:t>
            </a:r>
            <a:r>
              <a:rPr lang="en-US" sz="2200" dirty="0">
                <a:latin typeface="黑体" pitchFamily="49" charset="-122"/>
                <a:ea typeface="黑体" pitchFamily="49" charset="-122"/>
              </a:rPr>
              <a:t>Internet</a:t>
            </a:r>
            <a:r>
              <a:rPr lang="zh-CN" altLang="en-US" sz="2200" dirty="0">
                <a:latin typeface="黑体" pitchFamily="49" charset="-122"/>
                <a:ea typeface="黑体" pitchFamily="49" charset="-122"/>
              </a:rPr>
              <a:t>计算 ，新增在</a:t>
            </a:r>
            <a:r>
              <a:rPr lang="en-US" altLang="zh-CN" sz="2200" dirty="0">
                <a:latin typeface="黑体" pitchFamily="49" charset="-122"/>
                <a:ea typeface="黑体" pitchFamily="49" charset="-122"/>
              </a:rPr>
              <a:t>Java</a:t>
            </a:r>
            <a:r>
              <a:rPr lang="zh-CN" altLang="en-US" sz="2200" dirty="0">
                <a:latin typeface="黑体" pitchFamily="49" charset="-122"/>
                <a:ea typeface="黑体" pitchFamily="49" charset="-122"/>
              </a:rPr>
              <a:t>，</a:t>
            </a:r>
            <a:r>
              <a:rPr lang="en-US" altLang="zh-CN" sz="2200" dirty="0">
                <a:latin typeface="黑体" pitchFamily="49" charset="-122"/>
                <a:ea typeface="黑体" pitchFamily="49" charset="-122"/>
              </a:rPr>
              <a:t>SQL</a:t>
            </a:r>
            <a:r>
              <a:rPr lang="zh-CN" altLang="en-US" sz="2200" dirty="0">
                <a:latin typeface="黑体" pitchFamily="49" charset="-122"/>
                <a:ea typeface="黑体" pitchFamily="49" charset="-122"/>
              </a:rPr>
              <a:t>和</a:t>
            </a:r>
            <a:r>
              <a:rPr lang="en-US" altLang="zh-CN" sz="2200" dirty="0">
                <a:latin typeface="黑体" pitchFamily="49" charset="-122"/>
                <a:ea typeface="黑体" pitchFamily="49" charset="-122"/>
              </a:rPr>
              <a:t>PL/SQL</a:t>
            </a:r>
            <a:r>
              <a:rPr lang="zh-CN" altLang="en-US" sz="2200" dirty="0">
                <a:latin typeface="黑体" pitchFamily="49" charset="-122"/>
                <a:ea typeface="黑体" pitchFamily="49" charset="-122"/>
              </a:rPr>
              <a:t>中可以无缝交互等。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9i</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2001</a:t>
            </a:r>
            <a:r>
              <a:rPr lang="zh-CN" altLang="en-US" sz="2200" kern="0" dirty="0">
                <a:latin typeface="黑体" pitchFamily="49" charset="-122"/>
                <a:ea typeface="黑体" pitchFamily="49" charset="-122"/>
              </a:rPr>
              <a:t>年，更易于管理，可以在线修改参数和内存分配等</a:t>
            </a:r>
            <a:r>
              <a:rPr lang="zh-CN" altLang="en-US" sz="2200" dirty="0">
                <a:latin typeface="黑体" pitchFamily="49" charset="-122"/>
                <a:ea typeface="黑体" pitchFamily="49" charset="-122"/>
              </a:rPr>
              <a:t>。 </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10g</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2004</a:t>
            </a:r>
            <a:r>
              <a:rPr lang="zh-CN" altLang="en-US" sz="2200" kern="0" dirty="0">
                <a:latin typeface="黑体" pitchFamily="49" charset="-122"/>
                <a:ea typeface="黑体" pitchFamily="49" charset="-122"/>
              </a:rPr>
              <a:t>年，</a:t>
            </a:r>
            <a:r>
              <a:rPr lang="en-US" altLang="zh-CN" sz="2200" kern="0" dirty="0">
                <a:latin typeface="黑体" pitchFamily="49" charset="-122"/>
                <a:ea typeface="黑体" pitchFamily="49" charset="-122"/>
              </a:rPr>
              <a:t>g</a:t>
            </a:r>
            <a:r>
              <a:rPr lang="zh-CN" altLang="en-US" sz="2200" kern="0" dirty="0">
                <a:latin typeface="黑体" pitchFamily="49" charset="-122"/>
                <a:ea typeface="黑体" pitchFamily="49" charset="-122"/>
              </a:rPr>
              <a:t>代表</a:t>
            </a:r>
            <a:r>
              <a:rPr lang="en-US" altLang="zh-CN" sz="2200" kern="0" dirty="0">
                <a:latin typeface="黑体" pitchFamily="49" charset="-122"/>
                <a:ea typeface="黑体" pitchFamily="49" charset="-122"/>
              </a:rPr>
              <a:t>Grid</a:t>
            </a:r>
            <a:r>
              <a:rPr lang="zh-CN" altLang="en-US" sz="2200" kern="0" dirty="0">
                <a:latin typeface="黑体" pitchFamily="49" charset="-122"/>
                <a:ea typeface="黑体" pitchFamily="49" charset="-122"/>
              </a:rPr>
              <a:t>，支持网格计算、支持自动管理。</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11g</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2007</a:t>
            </a:r>
            <a:r>
              <a:rPr lang="zh-CN" altLang="en-US" sz="2200" kern="0" dirty="0">
                <a:latin typeface="黑体" pitchFamily="49" charset="-122"/>
                <a:ea typeface="黑体" pitchFamily="49" charset="-122"/>
              </a:rPr>
              <a:t>年，扩展网格计算优势，自动进行</a:t>
            </a:r>
            <a:r>
              <a:rPr lang="en-US" altLang="zh-CN" sz="2200" kern="0" dirty="0">
                <a:latin typeface="黑体" pitchFamily="49" charset="-122"/>
                <a:ea typeface="黑体" pitchFamily="49" charset="-122"/>
              </a:rPr>
              <a:t>SQL</a:t>
            </a:r>
            <a:r>
              <a:rPr lang="zh-CN" altLang="en-US" sz="2200" kern="0" dirty="0">
                <a:latin typeface="黑体" pitchFamily="49" charset="-122"/>
                <a:ea typeface="黑体" pitchFamily="49" charset="-122"/>
              </a:rPr>
              <a:t>优化等。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12c</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2013</a:t>
            </a:r>
            <a:r>
              <a:rPr lang="zh-CN" altLang="en-US" sz="2200" kern="0" dirty="0">
                <a:latin typeface="黑体" pitchFamily="49" charset="-122"/>
                <a:ea typeface="黑体" pitchFamily="49" charset="-122"/>
              </a:rPr>
              <a:t>年，</a:t>
            </a:r>
            <a:r>
              <a:rPr lang="en-US" altLang="zh-CN" sz="2200" kern="0" dirty="0">
                <a:latin typeface="黑体" pitchFamily="49" charset="-122"/>
                <a:ea typeface="黑体" pitchFamily="49" charset="-122"/>
              </a:rPr>
              <a:t>c</a:t>
            </a:r>
            <a:r>
              <a:rPr lang="zh-CN" altLang="en-US" sz="2200" kern="0" dirty="0">
                <a:latin typeface="黑体" pitchFamily="49" charset="-122"/>
                <a:ea typeface="黑体" pitchFamily="49" charset="-122"/>
              </a:rPr>
              <a:t>代表</a:t>
            </a:r>
            <a:r>
              <a:rPr lang="en-US" altLang="zh-CN" sz="2200" kern="0" dirty="0" err="1">
                <a:latin typeface="黑体" pitchFamily="49" charset="-122"/>
                <a:ea typeface="黑体" pitchFamily="49" charset="-122"/>
              </a:rPr>
              <a:t>clound</a:t>
            </a:r>
            <a:r>
              <a:rPr lang="zh-CN" altLang="en-US" sz="2200" kern="0" dirty="0">
                <a:latin typeface="黑体" pitchFamily="49" charset="-122"/>
                <a:ea typeface="黑体" pitchFamily="49" charset="-122"/>
              </a:rPr>
              <a:t>，</a:t>
            </a:r>
            <a:r>
              <a:rPr lang="zh-CN" altLang="en-US" sz="2200" dirty="0">
                <a:latin typeface="黑体" pitchFamily="49" charset="-122"/>
                <a:ea typeface="黑体" pitchFamily="49" charset="-122"/>
              </a:rPr>
              <a:t>在数据类型</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分区表</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统计信息</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数据优化等方面都有所改变。</a:t>
            </a:r>
            <a:endParaRPr lang="en-US" altLang="zh-CN" sz="220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目前应用较多的应该是</a:t>
            </a:r>
            <a:r>
              <a:rPr lang="en-US" altLang="zh-CN" sz="2200" kern="0" dirty="0">
                <a:latin typeface="黑体" pitchFamily="49" charset="-122"/>
                <a:ea typeface="黑体" pitchFamily="49" charset="-122"/>
              </a:rPr>
              <a:t>9i/10g/11g</a:t>
            </a:r>
            <a:r>
              <a:rPr lang="zh-CN" altLang="en-US" sz="2200" kern="0" dirty="0">
                <a:latin typeface="黑体" pitchFamily="49" charset="-122"/>
                <a:ea typeface="黑体" pitchFamily="49" charset="-122"/>
              </a:rPr>
              <a:t>。</a:t>
            </a:r>
            <a:r>
              <a:rPr lang="en-US" sz="2200" dirty="0">
                <a:latin typeface="黑体" pitchFamily="49" charset="-122"/>
                <a:ea typeface="黑体" pitchFamily="49" charset="-122"/>
              </a:rPr>
              <a:t/>
            </a:r>
            <a:br>
              <a:rPr lang="en-US" sz="2200" dirty="0">
                <a:latin typeface="黑体" pitchFamily="49" charset="-122"/>
                <a:ea typeface="黑体" pitchFamily="49" charset="-122"/>
              </a:rPr>
            </a:br>
            <a:endParaRPr lang="zh-CN" altLang="en-US"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安装需求</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安装版本</a:t>
            </a:r>
            <a:r>
              <a:rPr lang="en-US" altLang="zh-CN" sz="2200" kern="0" dirty="0">
                <a:latin typeface="黑体" pitchFamily="49" charset="-122"/>
                <a:ea typeface="黑体" pitchFamily="49" charset="-122"/>
              </a:rPr>
              <a:t>:10g 10.2.0.1.0    </a:t>
            </a: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企业版</a:t>
            </a:r>
            <a:r>
              <a:rPr lang="en-US" altLang="zh-CN" sz="2200" kern="0" dirty="0">
                <a:latin typeface="黑体" pitchFamily="49" charset="-122"/>
                <a:ea typeface="黑体" pitchFamily="49" charset="-122"/>
              </a:rPr>
              <a:t>1.3G</a:t>
            </a:r>
          </a:p>
          <a:p>
            <a:pPr marL="742950" lvl="1" indent="-285750">
              <a:buClr>
                <a:srgbClr val="777777"/>
              </a:buClr>
              <a:buSzPct val="85000"/>
              <a:buFontTx/>
              <a:buChar char="–"/>
              <a:defRPr/>
            </a:pPr>
            <a:r>
              <a:rPr lang="zh-CN" altLang="en-US" sz="2200" kern="0" dirty="0">
                <a:latin typeface="黑体" pitchFamily="49" charset="-122"/>
                <a:ea typeface="黑体" pitchFamily="49" charset="-122"/>
              </a:rPr>
              <a:t>取得</a:t>
            </a:r>
            <a:r>
              <a:rPr lang="en-US" altLang="zh-CN" sz="2200" kern="0" dirty="0">
                <a:latin typeface="黑体" pitchFamily="49" charset="-122"/>
                <a:ea typeface="黑体" pitchFamily="49" charset="-122"/>
              </a:rPr>
              <a:t>Oracle 10g</a:t>
            </a:r>
            <a:r>
              <a:rPr lang="zh-CN" altLang="en-US" sz="2200" kern="0" dirty="0">
                <a:latin typeface="黑体" pitchFamily="49" charset="-122"/>
                <a:ea typeface="黑体" pitchFamily="49" charset="-122"/>
              </a:rPr>
              <a:t>安装程序，或从</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技术网下载光盘映像。在评估阶段您可以免费下载和使用无技术限制的全功能</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但在正式的商业场合应用时需要购买法律授权。</a:t>
            </a:r>
            <a:endParaRPr lang="en-US" altLang="zh-CN" sz="2200" kern="0" dirty="0">
              <a:latin typeface="黑体" pitchFamily="49" charset="-122"/>
              <a:ea typeface="黑体" pitchFamily="49" charset="-122"/>
            </a:endParaRPr>
          </a:p>
          <a:p>
            <a:pPr marL="742950" lvl="1" indent="-285750">
              <a:buClr>
                <a:srgbClr val="777777"/>
              </a:buClr>
              <a:buSzPct val="85000"/>
              <a:buFontTx/>
              <a:buChar char="–"/>
              <a:defRPr/>
            </a:pPr>
            <a:r>
              <a:rPr lang="zh-CN" altLang="en-US" sz="2200" kern="0" dirty="0">
                <a:latin typeface="黑体" pitchFamily="49" charset="-122"/>
                <a:ea typeface="黑体" pitchFamily="49" charset="-122"/>
              </a:rPr>
              <a:t>下载地址</a:t>
            </a:r>
            <a:r>
              <a:rPr lang="en-US" altLang="zh-CN" sz="2200" kern="0" dirty="0">
                <a:latin typeface="黑体" pitchFamily="49" charset="-122"/>
                <a:ea typeface="黑体" pitchFamily="49" charset="-122"/>
              </a:rPr>
              <a:t>: </a:t>
            </a:r>
            <a:r>
              <a:rPr lang="en-US" altLang="zh-CN" sz="2200" kern="0" dirty="0">
                <a:latin typeface="黑体" pitchFamily="49" charset="-122"/>
                <a:ea typeface="黑体" pitchFamily="49" charset="-122"/>
                <a:hlinkClick r:id="rId3"/>
              </a:rPr>
              <a:t>http://www.oracle.com</a:t>
            </a:r>
            <a:endParaRPr lang="en-US" altLang="zh-CN" sz="2200" kern="0" dirty="0">
              <a:latin typeface="黑体" pitchFamily="49" charset="-122"/>
              <a:ea typeface="黑体" pitchFamily="49" charset="-122"/>
            </a:endParaRPr>
          </a:p>
          <a:p>
            <a:pPr marL="742950" lvl="1" indent="-285750">
              <a:buClr>
                <a:srgbClr val="777777"/>
              </a:buClr>
              <a:buSzPct val="85000"/>
              <a:buFontTx/>
              <a:buChar char="–"/>
              <a:defRPr/>
            </a:pPr>
            <a:r>
              <a:rPr lang="zh-CN" altLang="en-US" sz="2200" kern="0" dirty="0">
                <a:latin typeface="黑体" pitchFamily="49" charset="-122"/>
                <a:ea typeface="黑体" pitchFamily="49" charset="-122"/>
              </a:rPr>
              <a:t>需要约</a:t>
            </a:r>
            <a:r>
              <a:rPr lang="en-US" altLang="zh-CN" sz="2200" kern="0" dirty="0">
                <a:latin typeface="黑体" pitchFamily="49" charset="-122"/>
                <a:ea typeface="黑体" pitchFamily="49" charset="-122"/>
              </a:rPr>
              <a:t>1.2GB </a:t>
            </a:r>
            <a:r>
              <a:rPr lang="zh-CN" altLang="en-US" sz="2200" kern="0" dirty="0">
                <a:latin typeface="黑体" pitchFamily="49" charset="-122"/>
                <a:ea typeface="黑体" pitchFamily="49" charset="-122"/>
              </a:rPr>
              <a:t>磁盘空间用于下载及解压缩，并需要</a:t>
            </a:r>
            <a:r>
              <a:rPr lang="en-US" altLang="zh-CN" sz="2200" kern="0" dirty="0">
                <a:latin typeface="黑体" pitchFamily="49" charset="-122"/>
                <a:ea typeface="黑体" pitchFamily="49" charset="-122"/>
              </a:rPr>
              <a:t>2.5GB</a:t>
            </a:r>
            <a:r>
              <a:rPr lang="zh-CN" altLang="en-US" sz="2200" kern="0" dirty="0">
                <a:latin typeface="黑体" pitchFamily="49" charset="-122"/>
                <a:ea typeface="黑体" pitchFamily="49" charset="-122"/>
              </a:rPr>
              <a:t>以上的磁盘空间用于安装。</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000" b="1" kern="0" dirty="0">
                <a:latin typeface="黑体" pitchFamily="49" charset="-122"/>
                <a:ea typeface="黑体" pitchFamily="49" charset="-122"/>
              </a:rPr>
              <a:t>安装前的准备工作</a:t>
            </a:r>
            <a:endParaRPr lang="en-US" altLang="zh-CN" sz="20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000" kern="0" dirty="0">
                <a:latin typeface="黑体" pitchFamily="49" charset="-122"/>
                <a:ea typeface="黑体" pitchFamily="49" charset="-122"/>
              </a:rPr>
              <a:t>如果是</a:t>
            </a:r>
            <a:r>
              <a:rPr lang="en-US" altLang="zh-CN" sz="2000" kern="0" dirty="0">
                <a:latin typeface="黑体" pitchFamily="49" charset="-122"/>
                <a:ea typeface="黑体" pitchFamily="49" charset="-122"/>
              </a:rPr>
              <a:t>win7</a:t>
            </a:r>
            <a:r>
              <a:rPr lang="zh-CN" altLang="en-US" sz="2000" kern="0" dirty="0">
                <a:latin typeface="黑体" pitchFamily="49" charset="-122"/>
                <a:ea typeface="黑体" pitchFamily="49" charset="-122"/>
              </a:rPr>
              <a:t>操作系统，需要打开</a:t>
            </a:r>
            <a:r>
              <a:rPr lang="en-US" altLang="zh-CN" sz="2000" kern="0" dirty="0">
                <a:latin typeface="黑体" pitchFamily="49" charset="-122"/>
                <a:ea typeface="黑体" pitchFamily="49" charset="-122"/>
              </a:rPr>
              <a:t>oracle10g</a:t>
            </a:r>
            <a:r>
              <a:rPr lang="zh-CN" altLang="en-US" sz="2000" kern="0" dirty="0">
                <a:latin typeface="黑体" pitchFamily="49" charset="-122"/>
                <a:ea typeface="黑体" pitchFamily="49" charset="-122"/>
              </a:rPr>
              <a:t>的安装文件，找到</a:t>
            </a:r>
            <a:r>
              <a:rPr lang="en-US" altLang="zh-CN" sz="2000" kern="0" dirty="0">
                <a:latin typeface="黑体" pitchFamily="49" charset="-122"/>
                <a:ea typeface="黑体" pitchFamily="49" charset="-122"/>
              </a:rPr>
              <a:t>setup.exe</a:t>
            </a:r>
            <a:r>
              <a:rPr lang="zh-CN" altLang="en-US" sz="2000" kern="0" dirty="0">
                <a:latin typeface="黑体" pitchFamily="49" charset="-122"/>
                <a:ea typeface="黑体" pitchFamily="49" charset="-122"/>
              </a:rPr>
              <a:t>，右键</a:t>
            </a:r>
            <a:r>
              <a:rPr lang="en-US" altLang="zh-CN" sz="2000" kern="0" dirty="0">
                <a:latin typeface="黑体" pitchFamily="49" charset="-122"/>
                <a:ea typeface="黑体" pitchFamily="49" charset="-122"/>
              </a:rPr>
              <a:t>setup.exe </a:t>
            </a:r>
            <a:r>
              <a:rPr lang="zh-CN" altLang="en-US" sz="2000" kern="0" dirty="0">
                <a:latin typeface="黑体" pitchFamily="49" charset="-122"/>
                <a:ea typeface="黑体" pitchFamily="49" charset="-122"/>
              </a:rPr>
              <a:t>选择属性</a:t>
            </a:r>
            <a:r>
              <a:rPr lang="en-US" altLang="zh-CN" sz="2000" kern="0" dirty="0">
                <a:latin typeface="黑体" pitchFamily="49" charset="-122"/>
                <a:ea typeface="黑体" pitchFamily="49" charset="-122"/>
              </a:rPr>
              <a:t>-&gt;</a:t>
            </a:r>
            <a:r>
              <a:rPr lang="zh-CN" altLang="en-US" sz="2000" kern="0" dirty="0">
                <a:latin typeface="黑体" pitchFamily="49" charset="-122"/>
                <a:ea typeface="黑体" pitchFamily="49" charset="-122"/>
              </a:rPr>
              <a:t>选择兼容性，做如下操作如图；如果是</a:t>
            </a:r>
            <a:r>
              <a:rPr lang="en-US" altLang="zh-CN" sz="2000" kern="0" dirty="0" err="1">
                <a:latin typeface="黑体" pitchFamily="49" charset="-122"/>
                <a:ea typeface="黑体" pitchFamily="49" charset="-122"/>
              </a:rPr>
              <a:t>xp</a:t>
            </a:r>
            <a:r>
              <a:rPr lang="zh-CN" altLang="en-US" sz="2000" kern="0" dirty="0">
                <a:latin typeface="黑体" pitchFamily="49" charset="-122"/>
                <a:ea typeface="黑体" pitchFamily="49" charset="-122"/>
              </a:rPr>
              <a:t>操作系统，不需要此步骤。</a:t>
            </a:r>
            <a:endParaRPr lang="en-US" altLang="zh-CN" sz="20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000" kern="0" dirty="0">
              <a:latin typeface="黑体" pitchFamily="49" charset="-122"/>
              <a:ea typeface="黑体" pitchFamily="49" charset="-122"/>
            </a:endParaRPr>
          </a:p>
        </p:txBody>
      </p:sp>
      <p:pic>
        <p:nvPicPr>
          <p:cNvPr id="17412" name="图片 3" descr="1.3.JPG"/>
          <p:cNvPicPr>
            <a:picLocks noChangeAspect="1"/>
          </p:cNvPicPr>
          <p:nvPr/>
        </p:nvPicPr>
        <p:blipFill>
          <a:blip r:embed="rId3" cstate="print"/>
          <a:srcRect/>
          <a:stretch>
            <a:fillRect/>
          </a:stretch>
        </p:blipFill>
        <p:spPr bwMode="auto">
          <a:xfrm>
            <a:off x="1979613" y="2781300"/>
            <a:ext cx="5545137" cy="40116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000" b="1" kern="0" dirty="0">
                <a:latin typeface="黑体" pitchFamily="49" charset="-122"/>
                <a:ea typeface="黑体" pitchFamily="49" charset="-122"/>
              </a:rPr>
              <a:t>安装步骤</a:t>
            </a:r>
            <a:endParaRPr lang="en-US" altLang="zh-CN" sz="20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000" kern="0" dirty="0">
                <a:latin typeface="黑体" pitchFamily="49" charset="-122"/>
                <a:ea typeface="黑体" pitchFamily="49" charset="-122"/>
              </a:rPr>
              <a:t>1</a:t>
            </a:r>
            <a:r>
              <a:rPr lang="zh-CN" altLang="en-US" sz="2000" kern="0" dirty="0">
                <a:latin typeface="黑体" pitchFamily="49" charset="-122"/>
                <a:ea typeface="黑体" pitchFamily="49" charset="-122"/>
              </a:rPr>
              <a:t>、运行 </a:t>
            </a:r>
            <a:r>
              <a:rPr lang="en-US" altLang="zh-CN" sz="2000" kern="0" dirty="0">
                <a:latin typeface="黑体" pitchFamily="49" charset="-122"/>
                <a:ea typeface="黑体" pitchFamily="49" charset="-122"/>
              </a:rPr>
              <a:t>setup.exe</a:t>
            </a:r>
            <a:r>
              <a:rPr lang="zh-CN" altLang="en-US" sz="2000" kern="0" dirty="0">
                <a:latin typeface="黑体" pitchFamily="49" charset="-122"/>
                <a:ea typeface="黑体" pitchFamily="49" charset="-122"/>
              </a:rPr>
              <a:t>文件</a:t>
            </a:r>
            <a:endParaRPr lang="en-US" altLang="zh-CN" sz="20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000" kern="0" dirty="0">
                <a:latin typeface="黑体" pitchFamily="49" charset="-122"/>
                <a:ea typeface="黑体" pitchFamily="49" charset="-122"/>
              </a:rPr>
              <a:t>2</a:t>
            </a:r>
            <a:r>
              <a:rPr lang="zh-CN" altLang="en-US" sz="2000" kern="0" dirty="0">
                <a:latin typeface="黑体" pitchFamily="49" charset="-122"/>
                <a:ea typeface="黑体" pitchFamily="49" charset="-122"/>
              </a:rPr>
              <a:t>、选择“基本安装”，安装软件时，不创建启动数据库</a:t>
            </a:r>
          </a:p>
        </p:txBody>
      </p:sp>
      <p:pic>
        <p:nvPicPr>
          <p:cNvPr id="18436" name="图片 3" descr="1.JPG"/>
          <p:cNvPicPr>
            <a:picLocks noChangeAspect="1"/>
          </p:cNvPicPr>
          <p:nvPr/>
        </p:nvPicPr>
        <p:blipFill>
          <a:blip r:embed="rId3" cstate="print"/>
          <a:srcRect/>
          <a:stretch>
            <a:fillRect/>
          </a:stretch>
        </p:blipFill>
        <p:spPr bwMode="auto">
          <a:xfrm>
            <a:off x="1362075" y="2348880"/>
            <a:ext cx="6810375" cy="42338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3</a:t>
            </a:r>
            <a:r>
              <a:rPr lang="zh-CN" altLang="en-US" sz="2200" kern="0" dirty="0">
                <a:latin typeface="黑体" pitchFamily="49" charset="-122"/>
                <a:ea typeface="黑体" pitchFamily="49" charset="-122"/>
              </a:rPr>
              <a:t>、安装先决条件检查</a:t>
            </a:r>
          </a:p>
        </p:txBody>
      </p:sp>
      <p:pic>
        <p:nvPicPr>
          <p:cNvPr id="19460" name="图片 4" descr="1.1.JPG"/>
          <p:cNvPicPr>
            <a:picLocks noChangeAspect="1"/>
          </p:cNvPicPr>
          <p:nvPr/>
        </p:nvPicPr>
        <p:blipFill>
          <a:blip r:embed="rId3" cstate="print"/>
          <a:srcRect/>
          <a:stretch>
            <a:fillRect/>
          </a:stretch>
        </p:blipFill>
        <p:spPr bwMode="auto">
          <a:xfrm>
            <a:off x="684213" y="1989138"/>
            <a:ext cx="7920235" cy="439219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4</a:t>
            </a:r>
            <a:r>
              <a:rPr lang="zh-CN" altLang="en-US" sz="2200" kern="0" dirty="0">
                <a:latin typeface="黑体" pitchFamily="49" charset="-122"/>
                <a:ea typeface="黑体" pitchFamily="49" charset="-122"/>
              </a:rPr>
              <a:t>、安装信息确认</a:t>
            </a:r>
          </a:p>
        </p:txBody>
      </p:sp>
      <p:pic>
        <p:nvPicPr>
          <p:cNvPr id="20484" name="图片 4" descr="1.2.JPG"/>
          <p:cNvPicPr>
            <a:picLocks noChangeAspect="1"/>
          </p:cNvPicPr>
          <p:nvPr/>
        </p:nvPicPr>
        <p:blipFill>
          <a:blip r:embed="rId3" cstate="print"/>
          <a:srcRect/>
          <a:stretch>
            <a:fillRect/>
          </a:stretch>
        </p:blipFill>
        <p:spPr bwMode="auto">
          <a:xfrm>
            <a:off x="827088" y="2011363"/>
            <a:ext cx="7705352" cy="451398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a:ln/>
        </p:spPr>
        <p:txBody>
          <a:bodyPr lIns="92075" tIns="46038" rIns="92075" bIns="46038"/>
          <a:lstStyle/>
          <a:p>
            <a:pPr eaLnBrk="0" fontAlgn="ctr" hangingPunct="0">
              <a:defRPr/>
            </a:pPr>
            <a:r>
              <a:rPr lang="zh-CN" altLang="en-US" sz="3600" dirty="0">
                <a:solidFill>
                  <a:schemeClr val="tx2"/>
                </a:solidFill>
                <a:latin typeface="宋体" charset="-122"/>
                <a:ea typeface="黑体" pitchFamily="49" charset="-122"/>
                <a:cs typeface="+mj-cs"/>
              </a:rPr>
              <a:t>章节目标</a:t>
            </a:r>
            <a:endParaRPr lang="en-US" altLang="zh-CN" sz="3600" dirty="0">
              <a:solidFill>
                <a:schemeClr val="tx2"/>
              </a:solidFill>
              <a:latin typeface="宋体" charset="-122"/>
              <a:ea typeface="黑体" pitchFamily="49" charset="-122"/>
              <a:cs typeface="+mj-cs"/>
            </a:endParaRPr>
          </a:p>
        </p:txBody>
      </p:sp>
      <p:sp>
        <p:nvSpPr>
          <p:cNvPr id="5" name="内容占位符 2"/>
          <p:cNvSpPr txBox="1">
            <a:spLocks/>
          </p:cNvSpPr>
          <p:nvPr/>
        </p:nvSpPr>
        <p:spPr>
          <a:xfrm>
            <a:off x="395536" y="1412776"/>
            <a:ext cx="8147050" cy="4968875"/>
          </a:xfrm>
          <a:prstGeom prst="rect">
            <a:avLst/>
          </a:prstGeom>
        </p:spPr>
        <p:txBody>
          <a:bodyPr/>
          <a:lstStyle/>
          <a:p>
            <a:pPr marL="342900" marR="0" lvl="0" indent="-342900" algn="l" defTabSz="914400" rtl="0" eaLnBrk="0" fontAlgn="ctr" latinLnBrk="0" hangingPunct="0">
              <a:lnSpc>
                <a:spcPct val="120000"/>
              </a:lnSpc>
              <a:spcBef>
                <a:spcPct val="0"/>
              </a:spcBef>
              <a:spcAft>
                <a:spcPct val="0"/>
              </a:spcAft>
              <a:buClr>
                <a:srgbClr val="777777"/>
              </a:buClr>
              <a:buSzPct val="85000"/>
              <a:buFontTx/>
              <a:buChar char="•"/>
              <a:tabLst/>
              <a:defRPr/>
            </a:pPr>
            <a:r>
              <a:rPr kumimoji="0" lang="zh-CN" altLang="en-US" sz="22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通过本章学习，学员应达到如下目标：</a:t>
            </a:r>
            <a:endParaRPr kumimoji="0" lang="en-US" altLang="zh-CN" sz="2200" b="0"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理解什么是数据库、数据库管理系统；</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理解关系型数据库的数据结构、数据操作；</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了解</a:t>
            </a:r>
            <a:r>
              <a:rPr lang="en-US" altLang="zh-CN" sz="2200" dirty="0" smtClean="0">
                <a:latin typeface="黑体" pitchFamily="2" charset="-122"/>
                <a:ea typeface="黑体" pitchFamily="2" charset="-122"/>
              </a:rPr>
              <a:t>Oracle</a:t>
            </a:r>
            <a:r>
              <a:rPr lang="zh-CN" altLang="en-US" sz="2200" dirty="0" smtClean="0">
                <a:latin typeface="黑体" pitchFamily="2" charset="-122"/>
                <a:ea typeface="黑体" pitchFamily="2" charset="-122"/>
              </a:rPr>
              <a:t>数据库的安装及建库过程；</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掌握本地数据库连接，并能使用工具进行连接；</a:t>
            </a: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r>
              <a:rPr lang="zh-CN" altLang="en-US" sz="2200" dirty="0" smtClean="0">
                <a:latin typeface="黑体" pitchFamily="2" charset="-122"/>
                <a:ea typeface="黑体" pitchFamily="2" charset="-122"/>
              </a:rPr>
              <a:t>掌握</a:t>
            </a:r>
            <a:r>
              <a:rPr lang="en-US" altLang="zh-CN" sz="2200" dirty="0" smtClean="0">
                <a:latin typeface="黑体" pitchFamily="2" charset="-122"/>
                <a:ea typeface="黑体" pitchFamily="2" charset="-122"/>
              </a:rPr>
              <a:t>SQL*Plus</a:t>
            </a:r>
            <a:r>
              <a:rPr lang="zh-CN" altLang="en-US" sz="2200" dirty="0" smtClean="0">
                <a:latin typeface="黑体" pitchFamily="2" charset="-122"/>
                <a:ea typeface="黑体" pitchFamily="2" charset="-122"/>
              </a:rPr>
              <a:t>、</a:t>
            </a:r>
            <a:r>
              <a:rPr lang="en-US" altLang="zh-CN" sz="2200" dirty="0" smtClean="0">
                <a:latin typeface="黑体" pitchFamily="2" charset="-122"/>
                <a:ea typeface="黑体" pitchFamily="2" charset="-122"/>
              </a:rPr>
              <a:t>Pl/SQL Developer</a:t>
            </a:r>
            <a:r>
              <a:rPr lang="zh-CN" altLang="en-US" sz="2200" dirty="0" smtClean="0">
                <a:latin typeface="黑体" pitchFamily="2" charset="-122"/>
                <a:ea typeface="黑体" pitchFamily="2" charset="-122"/>
              </a:rPr>
              <a:t>数据库访问工具的</a:t>
            </a:r>
            <a:r>
              <a:rPr lang="zh-CN" altLang="en-US" sz="2200" smtClean="0">
                <a:latin typeface="黑体" pitchFamily="2" charset="-122"/>
                <a:ea typeface="黑体" pitchFamily="2" charset="-122"/>
              </a:rPr>
              <a:t>基本操作；</a:t>
            </a:r>
            <a:endParaRPr lang="en-US" altLang="zh-CN" sz="2200" dirty="0" smtClean="0">
              <a:latin typeface="黑体" pitchFamily="2" charset="-122"/>
              <a:ea typeface="黑体" pitchFamily="2" charset="-122"/>
            </a:endParaRPr>
          </a:p>
          <a:p>
            <a:pPr marL="342900" indent="-342900" eaLnBrk="0" fontAlgn="ctr" hangingPunct="0">
              <a:lnSpc>
                <a:spcPct val="120000"/>
              </a:lnSpc>
              <a:buClr>
                <a:srgbClr val="777777"/>
              </a:buClr>
              <a:buSzPct val="85000"/>
              <a:buFontTx/>
              <a:buChar char="•"/>
            </a:pPr>
            <a:endParaRPr lang="en-US" altLang="zh-CN" sz="2200" dirty="0" smtClean="0">
              <a:latin typeface="黑体" pitchFamily="2" charset="-122"/>
              <a:ea typeface="黑体" pitchFamily="2" charset="-122"/>
            </a:endParaRPr>
          </a:p>
          <a:p>
            <a:pPr marL="742950" marR="0" lvl="1" indent="-285750" algn="l" defTabSz="914400" rtl="0" eaLnBrk="0" fontAlgn="ctr" latinLnBrk="0" hangingPunct="0">
              <a:lnSpc>
                <a:spcPct val="120000"/>
              </a:lnSpc>
              <a:spcBef>
                <a:spcPct val="0"/>
              </a:spcBef>
              <a:spcAft>
                <a:spcPct val="0"/>
              </a:spcAft>
              <a:buClr>
                <a:srgbClr val="777777"/>
              </a:buClr>
              <a:buSzPct val="85000"/>
              <a:buFontTx/>
              <a:buChar char="–"/>
              <a:tabLst/>
              <a:defRPr/>
            </a:pPr>
            <a:endParaRPr kumimoji="0" lang="en-US" altLang="zh-CN" sz="2200" b="0" i="0" u="none" strike="noStrike" kern="0" cap="none" spc="0" normalizeH="0" baseline="0" noProof="0" dirty="0">
              <a:ln>
                <a:noFill/>
              </a:ln>
              <a:solidFill>
                <a:schemeClr val="tx1"/>
              </a:solidFill>
              <a:effectLst/>
              <a:uLnTx/>
              <a:uFillTx/>
              <a:latin typeface="黑体" pitchFamily="2" charset="-122"/>
              <a:ea typeface="黑体"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5</a:t>
            </a:r>
            <a:r>
              <a:rPr lang="zh-CN" altLang="en-US" sz="2200" kern="0" dirty="0">
                <a:latin typeface="黑体" pitchFamily="49" charset="-122"/>
                <a:ea typeface="黑体" pitchFamily="49" charset="-122"/>
              </a:rPr>
              <a:t>、安装结束</a:t>
            </a:r>
          </a:p>
        </p:txBody>
      </p:sp>
      <p:pic>
        <p:nvPicPr>
          <p:cNvPr id="21508" name="图片 4" descr="2.JPG"/>
          <p:cNvPicPr>
            <a:picLocks noChangeAspect="1"/>
          </p:cNvPicPr>
          <p:nvPr/>
        </p:nvPicPr>
        <p:blipFill>
          <a:blip r:embed="rId3" cstate="print"/>
          <a:srcRect/>
          <a:stretch>
            <a:fillRect/>
          </a:stretch>
        </p:blipFill>
        <p:spPr bwMode="auto">
          <a:xfrm>
            <a:off x="971550" y="1981200"/>
            <a:ext cx="7560890" cy="45441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安装</a:t>
            </a:r>
            <a:r>
              <a:rPr lang="en-US" altLang="zh-CN" smtClean="0"/>
              <a:t>Oracle</a:t>
            </a:r>
            <a:r>
              <a:rPr lang="zh-CN" altLang="en-US" smtClean="0"/>
              <a:t>数据库软件</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安装步骤</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6</a:t>
            </a:r>
            <a:r>
              <a:rPr lang="zh-CN" altLang="en-US" sz="2200" kern="0" dirty="0">
                <a:latin typeface="黑体" pitchFamily="49" charset="-122"/>
                <a:ea typeface="黑体" pitchFamily="49" charset="-122"/>
              </a:rPr>
              <a:t>、在安装完</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数据库软件之后，开始菜单</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程序中会增加“</a:t>
            </a:r>
            <a:r>
              <a:rPr lang="en-US" altLang="zh-CN" sz="2200" kern="0" dirty="0">
                <a:latin typeface="黑体" pitchFamily="49" charset="-122"/>
                <a:ea typeface="黑体" pitchFamily="49" charset="-122"/>
              </a:rPr>
              <a:t>Oracle - OraDb10g_home1</a:t>
            </a:r>
            <a:r>
              <a:rPr lang="zh-CN" altLang="en-US" sz="2200" kern="0" dirty="0">
                <a:latin typeface="黑体" pitchFamily="49" charset="-122"/>
                <a:ea typeface="黑体" pitchFamily="49" charset="-122"/>
              </a:rPr>
              <a:t>”的对应菜单。</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练习</a:t>
            </a:r>
            <a:r>
              <a:rPr lang="en-US" altLang="zh-CN" dirty="0" smtClean="0"/>
              <a:t>1</a:t>
            </a:r>
            <a:endParaRPr lang="zh-CN" altLang="en-US" dirty="0" smtClean="0"/>
          </a:p>
        </p:txBody>
      </p:sp>
      <p:sp>
        <p:nvSpPr>
          <p:cNvPr id="43011" name="内容占位符 2"/>
          <p:cNvSpPr>
            <a:spLocks noGrp="1"/>
          </p:cNvSpPr>
          <p:nvPr>
            <p:ph idx="1"/>
          </p:nvPr>
        </p:nvSpPr>
        <p:spPr/>
        <p:txBody>
          <a:bodyPr/>
          <a:lstStyle/>
          <a:p>
            <a:r>
              <a:rPr lang="en-US" altLang="zh-CN" dirty="0" smtClean="0"/>
              <a:t>1.</a:t>
            </a:r>
            <a:r>
              <a:rPr lang="zh-CN" altLang="en-US" dirty="0" smtClean="0"/>
              <a:t>查看自己本机</a:t>
            </a:r>
            <a:r>
              <a:rPr lang="en-US" altLang="zh-CN" dirty="0" smtClean="0"/>
              <a:t>Oracle</a:t>
            </a:r>
            <a:r>
              <a:rPr lang="zh-CN" altLang="en-US" dirty="0" smtClean="0"/>
              <a:t>软件是否安装</a:t>
            </a:r>
            <a:r>
              <a:rPr lang="en-US" altLang="zh-CN" dirty="0" smtClean="0"/>
              <a:t>,</a:t>
            </a:r>
            <a:r>
              <a:rPr lang="zh-CN" altLang="en-US" dirty="0" smtClean="0"/>
              <a:t>如没安装，则进行安装。</a:t>
            </a:r>
            <a:endParaRPr lang="en-US" altLang="zh-CN" dirty="0"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412875"/>
            <a:ext cx="8147050" cy="4679950"/>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安装完</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数据库软件之后，必须创建一个</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才能使用。</a:t>
            </a: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通常创建</a:t>
            </a:r>
            <a:r>
              <a:rPr lang="en-US" altLang="zh-CN" sz="2400" b="1" kern="0" dirty="0">
                <a:latin typeface="黑体" pitchFamily="49" charset="-122"/>
                <a:ea typeface="黑体" pitchFamily="49" charset="-122"/>
              </a:rPr>
              <a:t>Oracle</a:t>
            </a:r>
            <a:r>
              <a:rPr lang="zh-CN" altLang="en-US" sz="2400" b="1" kern="0" dirty="0">
                <a:latin typeface="黑体" pitchFamily="49" charset="-122"/>
                <a:ea typeface="黑体" pitchFamily="49" charset="-122"/>
              </a:rPr>
              <a:t>数据库的方式包括三种：</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a:t>
            </a:r>
            <a:r>
              <a:rPr lang="zh-CN" altLang="en-US" sz="2200" kern="0" dirty="0">
                <a:latin typeface="黑体" pitchFamily="49" charset="-122"/>
                <a:ea typeface="黑体" pitchFamily="49" charset="-122"/>
              </a:rPr>
              <a:t>通过运行</a:t>
            </a:r>
            <a:r>
              <a:rPr lang="en-US" altLang="zh-CN" sz="2200" kern="0" dirty="0">
                <a:latin typeface="黑体" pitchFamily="49" charset="-122"/>
                <a:ea typeface="黑体" pitchFamily="49" charset="-122"/>
              </a:rPr>
              <a:t>Database Configuration Assistant</a:t>
            </a:r>
            <a:r>
              <a:rPr lang="zh-CN" altLang="en-US" sz="2200" kern="0" dirty="0">
                <a:latin typeface="黑体" pitchFamily="49" charset="-122"/>
                <a:ea typeface="黑体" pitchFamily="49" charset="-122"/>
              </a:rPr>
              <a:t>工具来创建、配置、或删除数据库；</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用命令行的方式建立数据库；</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3.</a:t>
            </a:r>
            <a:r>
              <a:rPr lang="zh-CN" altLang="en-US" sz="2200" kern="0" dirty="0">
                <a:latin typeface="黑体" pitchFamily="49" charset="-122"/>
                <a:ea typeface="黑体" pitchFamily="49" charset="-122"/>
              </a:rPr>
              <a:t>通过运行自定义的批处理脚本来创建、配置、或删除数据库。</a:t>
            </a:r>
            <a:endParaRPr lang="en-US" altLang="zh-CN"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2486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4580" name="图片 4" descr="5.JPG"/>
          <p:cNvPicPr>
            <a:picLocks noChangeAspect="1"/>
          </p:cNvPicPr>
          <p:nvPr/>
        </p:nvPicPr>
        <p:blipFill>
          <a:blip r:embed="rId3" cstate="print"/>
          <a:srcRect/>
          <a:stretch>
            <a:fillRect/>
          </a:stretch>
        </p:blipFill>
        <p:spPr bwMode="auto">
          <a:xfrm>
            <a:off x="1016794" y="1712556"/>
            <a:ext cx="6867574" cy="491842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250825" y="1123950"/>
            <a:ext cx="8748713"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5604" name="图片 4" descr="6.JPG"/>
          <p:cNvPicPr>
            <a:picLocks noChangeAspect="1"/>
          </p:cNvPicPr>
          <p:nvPr/>
        </p:nvPicPr>
        <p:blipFill>
          <a:blip r:embed="rId3" cstate="print"/>
          <a:srcRect/>
          <a:stretch>
            <a:fillRect/>
          </a:stretch>
        </p:blipFill>
        <p:spPr bwMode="auto">
          <a:xfrm>
            <a:off x="1115615" y="1694224"/>
            <a:ext cx="7047309" cy="50471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endParaRPr lang="en-US" altLang="zh-CN" sz="2400" b="1" kern="0" dirty="0">
              <a:latin typeface="黑体" pitchFamily="49" charset="-122"/>
              <a:ea typeface="黑体" pitchFamily="49" charset="-122"/>
            </a:endParaRPr>
          </a:p>
        </p:txBody>
      </p:sp>
      <p:pic>
        <p:nvPicPr>
          <p:cNvPr id="26628" name="图片 7" descr="7.JPG"/>
          <p:cNvPicPr>
            <a:picLocks noChangeAspect="1"/>
          </p:cNvPicPr>
          <p:nvPr/>
        </p:nvPicPr>
        <p:blipFill>
          <a:blip r:embed="rId3" cstate="print"/>
          <a:srcRect/>
          <a:stretch>
            <a:fillRect/>
          </a:stretch>
        </p:blipFill>
        <p:spPr bwMode="auto">
          <a:xfrm>
            <a:off x="1115615" y="1725131"/>
            <a:ext cx="7047309" cy="50471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569325"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7652" name="图片 3" descr="8.JPG"/>
          <p:cNvPicPr>
            <a:picLocks noChangeAspect="1"/>
          </p:cNvPicPr>
          <p:nvPr/>
        </p:nvPicPr>
        <p:blipFill>
          <a:blip r:embed="rId3" cstate="print"/>
          <a:srcRect/>
          <a:stretch>
            <a:fillRect/>
          </a:stretch>
        </p:blipFill>
        <p:spPr bwMode="auto">
          <a:xfrm>
            <a:off x="1089025" y="1714500"/>
            <a:ext cx="7011367" cy="50214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23850" y="1123950"/>
            <a:ext cx="8748713"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8676" name="图片 3" descr="9.JPG"/>
          <p:cNvPicPr>
            <a:picLocks noChangeAspect="1"/>
          </p:cNvPicPr>
          <p:nvPr/>
        </p:nvPicPr>
        <p:blipFill>
          <a:blip r:embed="rId3" cstate="print"/>
          <a:srcRect/>
          <a:stretch>
            <a:fillRect/>
          </a:stretch>
        </p:blipFill>
        <p:spPr bwMode="auto">
          <a:xfrm>
            <a:off x="1187624" y="1700808"/>
            <a:ext cx="6903293" cy="49440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353425"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29700" name="图片 3" descr="10.JPG"/>
          <p:cNvPicPr>
            <a:picLocks noChangeAspect="1"/>
          </p:cNvPicPr>
          <p:nvPr/>
        </p:nvPicPr>
        <p:blipFill>
          <a:blip r:embed="rId3" cstate="print"/>
          <a:srcRect/>
          <a:stretch>
            <a:fillRect/>
          </a:stretch>
        </p:blipFill>
        <p:spPr bwMode="auto">
          <a:xfrm>
            <a:off x="1115615" y="1694969"/>
            <a:ext cx="7047309" cy="504714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a:xfrm>
            <a:off x="468313" y="404813"/>
            <a:ext cx="7769225" cy="1143000"/>
          </a:xfrm>
          <a:prstGeom prst="rect">
            <a:avLst/>
          </a:prstGeom>
          <a:noFill/>
          <a:ln/>
        </p:spPr>
        <p:txBody>
          <a:bodyPr lIns="92075" tIns="46038" rIns="92075" bIns="46038"/>
          <a:lstStyle/>
          <a:p>
            <a:pPr eaLnBrk="0" fontAlgn="ctr" hangingPunct="0">
              <a:defRPr/>
            </a:pPr>
            <a:r>
              <a:rPr lang="zh-CN" altLang="en-US" sz="3600" dirty="0">
                <a:solidFill>
                  <a:schemeClr val="tx2"/>
                </a:solidFill>
                <a:latin typeface="宋体" charset="-122"/>
                <a:ea typeface="黑体" pitchFamily="49" charset="-122"/>
                <a:cs typeface="+mj-cs"/>
              </a:rPr>
              <a:t>章节内容</a:t>
            </a:r>
            <a:endParaRPr lang="en-US" altLang="zh-CN" sz="3600" dirty="0">
              <a:solidFill>
                <a:schemeClr val="tx2"/>
              </a:solidFill>
              <a:latin typeface="宋体" charset="-122"/>
              <a:ea typeface="黑体" pitchFamily="49" charset="-122"/>
              <a:cs typeface="+mj-cs"/>
            </a:endParaRPr>
          </a:p>
        </p:txBody>
      </p:sp>
      <p:pic>
        <p:nvPicPr>
          <p:cNvPr id="5" name="图片 7" descr="1.JPG"/>
          <p:cNvPicPr>
            <a:picLocks noChangeAspect="1"/>
          </p:cNvPicPr>
          <p:nvPr/>
        </p:nvPicPr>
        <p:blipFill>
          <a:blip r:embed="rId2" cstate="print"/>
          <a:srcRect/>
          <a:stretch>
            <a:fillRect/>
          </a:stretch>
        </p:blipFill>
        <p:spPr bwMode="auto">
          <a:xfrm>
            <a:off x="323850" y="1052513"/>
            <a:ext cx="8640763" cy="5256212"/>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0724" name="图片 3" descr="11.JPG"/>
          <p:cNvPicPr>
            <a:picLocks noChangeAspect="1"/>
          </p:cNvPicPr>
          <p:nvPr/>
        </p:nvPicPr>
        <p:blipFill>
          <a:blip r:embed="rId3" cstate="print"/>
          <a:srcRect/>
          <a:stretch>
            <a:fillRect/>
          </a:stretch>
        </p:blipFill>
        <p:spPr bwMode="auto">
          <a:xfrm>
            <a:off x="1187623" y="1746539"/>
            <a:ext cx="6975301" cy="499557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1748" name="图片 3" descr="12.JPG"/>
          <p:cNvPicPr>
            <a:picLocks noChangeAspect="1"/>
          </p:cNvPicPr>
          <p:nvPr/>
        </p:nvPicPr>
        <p:blipFill>
          <a:blip r:embed="rId3" cstate="print"/>
          <a:srcRect/>
          <a:stretch>
            <a:fillRect/>
          </a:stretch>
        </p:blipFill>
        <p:spPr bwMode="auto">
          <a:xfrm>
            <a:off x="1187623" y="1746539"/>
            <a:ext cx="6975301" cy="499557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2772" name="图片 3" descr="13.JPG"/>
          <p:cNvPicPr>
            <a:picLocks noChangeAspect="1"/>
          </p:cNvPicPr>
          <p:nvPr/>
        </p:nvPicPr>
        <p:blipFill>
          <a:blip r:embed="rId3" cstate="print"/>
          <a:srcRect/>
          <a:stretch>
            <a:fillRect/>
          </a:stretch>
        </p:blipFill>
        <p:spPr bwMode="auto">
          <a:xfrm>
            <a:off x="1181401" y="1628800"/>
            <a:ext cx="6981523" cy="500003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3796" name="图片 3" descr="14.JPG"/>
          <p:cNvPicPr>
            <a:picLocks noChangeAspect="1"/>
          </p:cNvPicPr>
          <p:nvPr/>
        </p:nvPicPr>
        <p:blipFill>
          <a:blip r:embed="rId3" cstate="print"/>
          <a:srcRect/>
          <a:stretch>
            <a:fillRect/>
          </a:stretch>
        </p:blipFill>
        <p:spPr bwMode="auto">
          <a:xfrm>
            <a:off x="1187624" y="1700808"/>
            <a:ext cx="6903293" cy="49440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74871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4820" name="图片 6" descr="15.JPG"/>
          <p:cNvPicPr>
            <a:picLocks noChangeAspect="1"/>
          </p:cNvPicPr>
          <p:nvPr/>
        </p:nvPicPr>
        <p:blipFill>
          <a:blip r:embed="rId3" cstate="print"/>
          <a:srcRect/>
          <a:stretch>
            <a:fillRect/>
          </a:stretch>
        </p:blipFill>
        <p:spPr bwMode="auto">
          <a:xfrm>
            <a:off x="981075" y="1598613"/>
            <a:ext cx="7181850" cy="5143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2486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5844" name="图片 4" descr="16.JPG"/>
          <p:cNvPicPr>
            <a:picLocks noChangeAspect="1"/>
          </p:cNvPicPr>
          <p:nvPr/>
        </p:nvPicPr>
        <p:blipFill>
          <a:blip r:embed="rId3" cstate="print"/>
          <a:srcRect/>
          <a:stretch>
            <a:fillRect/>
          </a:stretch>
        </p:blipFill>
        <p:spPr bwMode="auto">
          <a:xfrm>
            <a:off x="1042988" y="1598613"/>
            <a:ext cx="7181850" cy="5143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6868" name="图片 4" descr="17.JPG"/>
          <p:cNvPicPr>
            <a:picLocks noChangeAspect="1"/>
          </p:cNvPicPr>
          <p:nvPr/>
        </p:nvPicPr>
        <p:blipFill>
          <a:blip r:embed="rId3" cstate="print"/>
          <a:srcRect/>
          <a:stretch>
            <a:fillRect/>
          </a:stretch>
        </p:blipFill>
        <p:spPr bwMode="auto">
          <a:xfrm>
            <a:off x="981075" y="1628775"/>
            <a:ext cx="7181850" cy="5143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24862"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7892" name="图片 4" descr="18.JPG"/>
          <p:cNvPicPr>
            <a:picLocks noChangeAspect="1"/>
          </p:cNvPicPr>
          <p:nvPr/>
        </p:nvPicPr>
        <p:blipFill>
          <a:blip r:embed="rId3" cstate="print"/>
          <a:srcRect/>
          <a:stretch>
            <a:fillRect/>
          </a:stretch>
        </p:blipFill>
        <p:spPr bwMode="auto">
          <a:xfrm>
            <a:off x="971550" y="1557338"/>
            <a:ext cx="7272338" cy="50657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497887"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8916" name="图片 6" descr="19.JPG"/>
          <p:cNvPicPr>
            <a:picLocks noChangeAspect="1"/>
          </p:cNvPicPr>
          <p:nvPr/>
        </p:nvPicPr>
        <p:blipFill>
          <a:blip r:embed="rId3" cstate="print"/>
          <a:srcRect/>
          <a:stretch>
            <a:fillRect/>
          </a:stretch>
        </p:blipFill>
        <p:spPr bwMode="auto">
          <a:xfrm>
            <a:off x="1042988" y="1628775"/>
            <a:ext cx="6481762" cy="4048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569325"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Database Configuration Assistant</a:t>
            </a:r>
            <a:r>
              <a:rPr lang="zh-CN" altLang="en-US" sz="2400" b="1" kern="0" dirty="0">
                <a:latin typeface="黑体" pitchFamily="49" charset="-122"/>
                <a:ea typeface="黑体" pitchFamily="49" charset="-122"/>
              </a:rPr>
              <a:t>工具创建数据库</a:t>
            </a:r>
            <a:endParaRPr lang="en-US" altLang="zh-CN" sz="2400" b="1" kern="0" dirty="0">
              <a:latin typeface="黑体" pitchFamily="49" charset="-122"/>
              <a:ea typeface="黑体" pitchFamily="49" charset="-122"/>
            </a:endParaRPr>
          </a:p>
        </p:txBody>
      </p:sp>
      <p:pic>
        <p:nvPicPr>
          <p:cNvPr id="39940" name="图片 4" descr="20.JPG"/>
          <p:cNvPicPr>
            <a:picLocks noChangeAspect="1"/>
          </p:cNvPicPr>
          <p:nvPr/>
        </p:nvPicPr>
        <p:blipFill>
          <a:blip r:embed="rId3" cstate="print"/>
          <a:srcRect/>
          <a:stretch>
            <a:fillRect/>
          </a:stretch>
        </p:blipFill>
        <p:spPr bwMode="auto">
          <a:xfrm>
            <a:off x="755650" y="1773238"/>
            <a:ext cx="7777163" cy="3959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ctr"/>
            <a:r>
              <a:rPr lang="zh-CN" altLang="en-US" b="0" dirty="0" smtClean="0">
                <a:latin typeface="宋体" charset="-122"/>
              </a:rPr>
              <a:t>数据库管理系统概述</a:t>
            </a:r>
          </a:p>
        </p:txBody>
      </p:sp>
      <p:sp>
        <p:nvSpPr>
          <p:cNvPr id="16387" name="Rectangle 3"/>
          <p:cNvSpPr>
            <a:spLocks noGrp="1" noChangeArrowheads="1"/>
          </p:cNvSpPr>
          <p:nvPr>
            <p:ph idx="1"/>
          </p:nvPr>
        </p:nvSpPr>
        <p:spPr>
          <a:xfrm>
            <a:off x="395288" y="1143000"/>
            <a:ext cx="8435975" cy="5072063"/>
          </a:xfrm>
        </p:spPr>
        <p:txBody>
          <a:bodyPr/>
          <a:lstStyle/>
          <a:p>
            <a:pPr eaLnBrk="1" hangingPunct="1">
              <a:lnSpc>
                <a:spcPct val="120000"/>
              </a:lnSpc>
              <a:defRPr/>
            </a:pPr>
            <a:r>
              <a:rPr lang="zh-CN" altLang="en-US" dirty="0" smtClean="0"/>
              <a:t>数据处理及进展</a:t>
            </a:r>
            <a:endParaRPr lang="en-US" altLang="zh-CN" dirty="0" smtClean="0"/>
          </a:p>
          <a:p>
            <a:pPr lvl="1" eaLnBrk="1" hangingPunct="1">
              <a:lnSpc>
                <a:spcPct val="120000"/>
              </a:lnSpc>
              <a:defRPr/>
            </a:pPr>
            <a:r>
              <a:rPr lang="zh-CN" altLang="en-US" sz="2400" b="1" dirty="0" smtClean="0">
                <a:cs typeface="+mn-cs"/>
              </a:rPr>
              <a:t>数据：</a:t>
            </a:r>
            <a:r>
              <a:rPr lang="zh-CN" altLang="en-US" sz="2400" dirty="0" smtClean="0">
                <a:cs typeface="+mn-cs"/>
              </a:rPr>
              <a:t>是指所有能输入到计算机中并被计算机程序处理的符号的总称。</a:t>
            </a:r>
            <a:endParaRPr lang="en-US" altLang="zh-CN" sz="2400" dirty="0" smtClean="0">
              <a:cs typeface="+mn-cs"/>
            </a:endParaRPr>
          </a:p>
          <a:p>
            <a:pPr lvl="1" eaLnBrk="1" hangingPunct="1">
              <a:lnSpc>
                <a:spcPct val="120000"/>
              </a:lnSpc>
              <a:defRPr/>
            </a:pPr>
            <a:r>
              <a:rPr lang="zh-CN" altLang="en-US" sz="2400" b="1" dirty="0" smtClean="0">
                <a:cs typeface="+mn-cs"/>
              </a:rPr>
              <a:t>数据处理：</a:t>
            </a:r>
            <a:r>
              <a:rPr lang="zh-CN" altLang="en-US" sz="2400" dirty="0" smtClean="0">
                <a:cs typeface="+mn-cs"/>
              </a:rPr>
              <a:t>是指对各种形式的数据进行收集、储存、加工和传播的一系列活动的综合。其目的是从大量的、原始的数据中抽取、推导出对人们有价值的信息。</a:t>
            </a:r>
            <a:endParaRPr lang="en-US" altLang="zh-CN" sz="2400" dirty="0" smtClean="0">
              <a:cs typeface="+mn-cs"/>
            </a:endParaRPr>
          </a:p>
          <a:p>
            <a:pPr lvl="1" eaLnBrk="1" hangingPunct="1">
              <a:lnSpc>
                <a:spcPct val="120000"/>
              </a:lnSpc>
              <a:defRPr/>
            </a:pPr>
            <a:r>
              <a:rPr lang="zh-CN" altLang="en-US" sz="2400" b="1" dirty="0" smtClean="0">
                <a:cs typeface="+mn-cs"/>
              </a:rPr>
              <a:t>数据处理的</a:t>
            </a:r>
            <a:r>
              <a:rPr lang="en-US" altLang="zh-CN" sz="2400" b="1" dirty="0" smtClean="0">
                <a:cs typeface="+mn-cs"/>
              </a:rPr>
              <a:t>3</a:t>
            </a:r>
            <a:r>
              <a:rPr lang="zh-CN" altLang="en-US" sz="2400" b="1" dirty="0" smtClean="0">
                <a:cs typeface="+mn-cs"/>
              </a:rPr>
              <a:t>个阶段：</a:t>
            </a:r>
            <a:endParaRPr lang="en-US" altLang="zh-CN" sz="2400" b="1" dirty="0" smtClean="0">
              <a:cs typeface="+mn-cs"/>
            </a:endParaRPr>
          </a:p>
          <a:p>
            <a:pPr lvl="2" eaLnBrk="1" hangingPunct="1">
              <a:lnSpc>
                <a:spcPct val="120000"/>
              </a:lnSpc>
              <a:defRPr/>
            </a:pPr>
            <a:r>
              <a:rPr lang="zh-CN" altLang="en-US" sz="2400" dirty="0" smtClean="0">
                <a:cs typeface="+mn-cs"/>
              </a:rPr>
              <a:t>人工管理阶段</a:t>
            </a:r>
            <a:endParaRPr lang="en-US" altLang="zh-CN" sz="2400" dirty="0" smtClean="0">
              <a:cs typeface="+mn-cs"/>
            </a:endParaRPr>
          </a:p>
          <a:p>
            <a:pPr lvl="2" eaLnBrk="1" hangingPunct="1">
              <a:lnSpc>
                <a:spcPct val="120000"/>
              </a:lnSpc>
              <a:defRPr/>
            </a:pPr>
            <a:r>
              <a:rPr lang="zh-CN" altLang="en-US" sz="2400" dirty="0" smtClean="0">
                <a:cs typeface="+mn-cs"/>
              </a:rPr>
              <a:t>文件系统阶段</a:t>
            </a:r>
            <a:endParaRPr lang="en-US" altLang="zh-CN" sz="2400" dirty="0" smtClean="0">
              <a:cs typeface="+mn-cs"/>
            </a:endParaRPr>
          </a:p>
          <a:p>
            <a:pPr lvl="2" eaLnBrk="1" hangingPunct="1">
              <a:lnSpc>
                <a:spcPct val="120000"/>
              </a:lnSpc>
              <a:defRPr/>
            </a:pPr>
            <a:r>
              <a:rPr lang="zh-CN" altLang="en-US" sz="2400" dirty="0" smtClean="0">
                <a:cs typeface="+mn-cs"/>
              </a:rPr>
              <a:t>数据库系统阶段</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验证数据库是否创建成功</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在开始</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运行</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输入</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sqlplusw</a:t>
            </a:r>
            <a:r>
              <a:rPr lang="en-US" altLang="zh-CN" sz="2200" kern="0" dirty="0">
                <a:latin typeface="黑体" pitchFamily="49" charset="-122"/>
                <a:ea typeface="黑体" pitchFamily="49" charset="-122"/>
              </a:rPr>
              <a:t> /</a:t>
            </a:r>
            <a:r>
              <a:rPr lang="en-US" altLang="zh-CN" sz="2200" kern="0" dirty="0" err="1">
                <a:latin typeface="黑体" pitchFamily="49" charset="-122"/>
                <a:ea typeface="黑体" pitchFamily="49" charset="-122"/>
              </a:rPr>
              <a:t>nolog</a:t>
            </a:r>
            <a:r>
              <a:rPr lang="zh-CN" altLang="en-US" sz="2200" kern="0" dirty="0">
                <a:latin typeface="黑体" pitchFamily="49" charset="-122"/>
                <a:ea typeface="黑体" pitchFamily="49" charset="-122"/>
              </a:rPr>
              <a:t> </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确定</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开启</a:t>
            </a:r>
            <a:r>
              <a:rPr lang="en-US" altLang="zh-CN" sz="2200" kern="0" dirty="0" err="1">
                <a:latin typeface="黑体" pitchFamily="49" charset="-122"/>
                <a:ea typeface="黑体" pitchFamily="49" charset="-122"/>
              </a:rPr>
              <a:t>sqlplus</a:t>
            </a:r>
            <a:r>
              <a:rPr lang="zh-CN" altLang="en-US" sz="2200" kern="0" dirty="0">
                <a:latin typeface="黑体" pitchFamily="49" charset="-122"/>
                <a:ea typeface="黑体" pitchFamily="49" charset="-122"/>
              </a:rPr>
              <a:t>程序</a:t>
            </a:r>
            <a:r>
              <a:rPr lang="en-US" altLang="zh-CN" sz="2200" kern="0" dirty="0">
                <a:latin typeface="黑体" pitchFamily="49" charset="-122"/>
                <a:ea typeface="黑体" pitchFamily="49" charset="-122"/>
              </a:rPr>
              <a:t>)</a:t>
            </a:r>
          </a:p>
        </p:txBody>
      </p:sp>
      <p:pic>
        <p:nvPicPr>
          <p:cNvPr id="40964" name="图片 6" descr="21.JPG"/>
          <p:cNvPicPr>
            <a:picLocks noChangeAspect="1"/>
          </p:cNvPicPr>
          <p:nvPr/>
        </p:nvPicPr>
        <p:blipFill>
          <a:blip r:embed="rId3" cstate="print"/>
          <a:srcRect/>
          <a:stretch>
            <a:fillRect/>
          </a:stretch>
        </p:blipFill>
        <p:spPr bwMode="auto">
          <a:xfrm>
            <a:off x="684213" y="2349500"/>
            <a:ext cx="8064500" cy="4171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创建</a:t>
            </a:r>
            <a:r>
              <a:rPr lang="en-US" altLang="zh-CN" smtClean="0"/>
              <a:t>Oracle</a:t>
            </a:r>
            <a:r>
              <a:rPr lang="zh-CN" altLang="en-US" smtClean="0"/>
              <a:t>数据库</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验证数据库是否创建成功</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、在</a:t>
            </a:r>
            <a:r>
              <a:rPr lang="en-US" altLang="zh-CN" sz="2200" kern="0" dirty="0">
                <a:latin typeface="黑体" pitchFamily="49" charset="-122"/>
                <a:ea typeface="黑体" pitchFamily="49" charset="-122"/>
              </a:rPr>
              <a:t>SQL&gt;</a:t>
            </a:r>
            <a:r>
              <a:rPr lang="zh-CN" altLang="en-US" sz="2200" kern="0" dirty="0">
                <a:latin typeface="黑体" pitchFamily="49" charset="-122"/>
                <a:ea typeface="黑体" pitchFamily="49" charset="-122"/>
              </a:rPr>
              <a:t>提示符下输入</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conn</a:t>
            </a:r>
            <a:r>
              <a:rPr lang="en-US" altLang="zh-CN" sz="2200" kern="0" dirty="0">
                <a:latin typeface="黑体" pitchFamily="49" charset="-122"/>
                <a:ea typeface="黑体" pitchFamily="49" charset="-122"/>
              </a:rPr>
              <a:t> /as </a:t>
            </a:r>
            <a:r>
              <a:rPr lang="en-US" altLang="zh-CN" sz="2200" kern="0" dirty="0" err="1">
                <a:latin typeface="黑体" pitchFamily="49" charset="-122"/>
                <a:ea typeface="黑体" pitchFamily="49" charset="-122"/>
              </a:rPr>
              <a:t>sysdba</a:t>
            </a:r>
            <a:r>
              <a:rPr lang="zh-CN" altLang="en-US" sz="2200" kern="0" dirty="0">
                <a:latin typeface="黑体" pitchFamily="49" charset="-122"/>
                <a:ea typeface="黑体" pitchFamily="49" charset="-122"/>
              </a:rPr>
              <a:t>，如果结果为如下图所示，表示数据库创建成功。</a:t>
            </a:r>
          </a:p>
        </p:txBody>
      </p:sp>
      <p:pic>
        <p:nvPicPr>
          <p:cNvPr id="41988" name="图片 4" descr="22.JPG"/>
          <p:cNvPicPr>
            <a:picLocks noChangeAspect="1"/>
          </p:cNvPicPr>
          <p:nvPr/>
        </p:nvPicPr>
        <p:blipFill>
          <a:blip r:embed="rId3" cstate="print"/>
          <a:srcRect/>
          <a:stretch>
            <a:fillRect/>
          </a:stretch>
        </p:blipFill>
        <p:spPr bwMode="auto">
          <a:xfrm>
            <a:off x="287338" y="2469133"/>
            <a:ext cx="8677275" cy="39842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练习</a:t>
            </a:r>
            <a:r>
              <a:rPr lang="en-US" altLang="zh-CN" dirty="0" smtClean="0"/>
              <a:t>2</a:t>
            </a:r>
            <a:endParaRPr lang="zh-CN" altLang="en-US" dirty="0" smtClean="0"/>
          </a:p>
        </p:txBody>
      </p:sp>
      <p:sp>
        <p:nvSpPr>
          <p:cNvPr id="43011" name="内容占位符 2"/>
          <p:cNvSpPr>
            <a:spLocks noGrp="1"/>
          </p:cNvSpPr>
          <p:nvPr>
            <p:ph idx="1"/>
          </p:nvPr>
        </p:nvSpPr>
        <p:spPr/>
        <p:txBody>
          <a:bodyPr/>
          <a:lstStyle/>
          <a:p>
            <a:r>
              <a:rPr lang="en-US" altLang="zh-CN" dirty="0" smtClean="0"/>
              <a:t>1.</a:t>
            </a:r>
            <a:r>
              <a:rPr lang="zh-CN" altLang="en-US" dirty="0" smtClean="0"/>
              <a:t>在自己机器上安装一个名为</a:t>
            </a:r>
            <a:r>
              <a:rPr lang="en-US" altLang="zh-CN" dirty="0" err="1" smtClean="0"/>
              <a:t>neuedu</a:t>
            </a:r>
            <a:r>
              <a:rPr lang="zh-CN" altLang="en-US" dirty="0" smtClean="0"/>
              <a:t>的数据库。</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数据库连接概述</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在使用</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数据库之前，需要建立到数据库的连接。数据库连接分为本地连接和网络连接，本章只讨论本地连接，网络连接部分在“</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数据库网络连接”部分介绍。</a:t>
            </a:r>
            <a:endParaRPr lang="en-US" altLang="zh-CN" sz="2400" b="1"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即连接到本机的默认数据库。</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连接前需要开启的服务：</a:t>
            </a:r>
            <a:r>
              <a:rPr lang="en-US" altLang="zh-CN" sz="2200" kern="0" dirty="0" err="1">
                <a:latin typeface="黑体" pitchFamily="49" charset="-122"/>
                <a:ea typeface="黑体" pitchFamily="49" charset="-122"/>
              </a:rPr>
              <a:t>OracleServiceXXXX</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右键“我的电脑</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管理</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服务和应用程序</a:t>
            </a:r>
            <a:r>
              <a:rPr lang="en-US" altLang="zh-CN" sz="2200" kern="0" dirty="0">
                <a:latin typeface="黑体" pitchFamily="49" charset="-122"/>
                <a:ea typeface="黑体" pitchFamily="49" charset="-122"/>
              </a:rPr>
              <a:t>-&gt;</a:t>
            </a:r>
            <a:r>
              <a:rPr lang="zh-CN" altLang="en-US" sz="2200" kern="0" dirty="0">
                <a:latin typeface="黑体" pitchFamily="49" charset="-122"/>
                <a:ea typeface="黑体" pitchFamily="49" charset="-122"/>
              </a:rPr>
              <a:t>服务”中找到相应的服务，点击“启动”</a:t>
            </a:r>
            <a:endParaRPr lang="en-US" altLang="zh-CN"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连接方式：</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err="1">
                <a:latin typeface="黑体" pitchFamily="49" charset="-122"/>
                <a:ea typeface="黑体" pitchFamily="49" charset="-122"/>
              </a:rPr>
              <a:t>conn</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ect</a:t>
            </a:r>
            <a:r>
              <a:rPr lang="en-US" altLang="zh-CN" sz="2200" kern="0" dirty="0">
                <a:latin typeface="黑体" pitchFamily="49" charset="-122"/>
                <a:ea typeface="黑体" pitchFamily="49" charset="-122"/>
              </a:rPr>
              <a:t>] </a:t>
            </a:r>
            <a:r>
              <a:rPr lang="zh-CN" altLang="en-US" sz="2200" kern="0" dirty="0">
                <a:latin typeface="黑体" pitchFamily="49" charset="-122"/>
                <a:ea typeface="黑体" pitchFamily="49" charset="-122"/>
              </a:rPr>
              <a:t>用户名</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口令</a:t>
            </a:r>
            <a:r>
              <a:rPr lang="en-US" altLang="zh-CN" sz="2200" kern="0" dirty="0">
                <a:latin typeface="黑体" pitchFamily="49" charset="-122"/>
                <a:ea typeface="黑体" pitchFamily="49" charset="-122"/>
              </a:rPr>
              <a:t> [AS SYSDBA | AS SYSOPER]</a:t>
            </a: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用户：</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数据库的管理者及使用者，是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数据库的最基本对象。</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同</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 server</a:t>
            </a:r>
            <a:r>
              <a:rPr lang="zh-CN" altLang="en-US" sz="2200" kern="0" dirty="0">
                <a:latin typeface="黑体" pitchFamily="49" charset="-122"/>
                <a:ea typeface="黑体" pitchFamily="49" charset="-122"/>
              </a:rPr>
              <a:t>和</a:t>
            </a:r>
            <a:r>
              <a:rPr lang="en-US" altLang="zh-CN" sz="2200" kern="0" dirty="0">
                <a:latin typeface="黑体" pitchFamily="49" charset="-122"/>
                <a:ea typeface="黑体" pitchFamily="49" charset="-122"/>
              </a:rPr>
              <a:t>my </a:t>
            </a:r>
            <a:r>
              <a:rPr lang="en-US" altLang="zh-CN" sz="2200" kern="0" dirty="0" err="1">
                <a:latin typeface="黑体" pitchFamily="49" charset="-122"/>
                <a:ea typeface="黑体" pitchFamily="49" charset="-122"/>
              </a:rPr>
              <a:t>sql</a:t>
            </a:r>
            <a:r>
              <a:rPr lang="zh-CN" altLang="en-US" sz="2200" kern="0" dirty="0">
                <a:latin typeface="黑体" pitchFamily="49" charset="-122"/>
                <a:ea typeface="黑体" pitchFamily="49" charset="-122"/>
              </a:rPr>
              <a:t>不同，一个</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数据库下面可以有多个用户，每个用户下面包含多个数据库对象（表、视图等）。</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数据库创建后，会自动创建</a:t>
            </a:r>
            <a:r>
              <a:rPr lang="en-US" altLang="zh-CN" sz="2200" kern="0" dirty="0">
                <a:latin typeface="黑体" pitchFamily="49" charset="-122"/>
                <a:ea typeface="黑体" pitchFamily="49" charset="-122"/>
              </a:rPr>
              <a:t>sys,</a:t>
            </a:r>
            <a:r>
              <a:rPr lang="en-US" altLang="en-US" sz="2200" kern="0" dirty="0">
                <a:latin typeface="黑体" pitchFamily="49" charset="-122"/>
                <a:ea typeface="黑体" pitchFamily="49" charset="-122"/>
              </a:rPr>
              <a:t> system</a:t>
            </a:r>
            <a:r>
              <a:rPr lang="zh-CN" altLang="en-US" sz="2200" kern="0" dirty="0">
                <a:latin typeface="黑体" pitchFamily="49" charset="-122"/>
                <a:ea typeface="黑体" pitchFamily="49" charset="-122"/>
              </a:rPr>
              <a:t>，</a:t>
            </a:r>
            <a:r>
              <a:rPr lang="en-US" altLang="en-US" sz="2200" kern="0" dirty="0" err="1">
                <a:latin typeface="黑体" pitchFamily="49" charset="-122"/>
                <a:ea typeface="黑体" pitchFamily="49" charset="-122"/>
              </a:rPr>
              <a:t>sysman</a:t>
            </a:r>
            <a:r>
              <a:rPr lang="zh-CN" altLang="en-US" sz="2200" kern="0" dirty="0">
                <a:latin typeface="黑体" pitchFamily="49" charset="-122"/>
                <a:ea typeface="黑体" pitchFamily="49" charset="-122"/>
              </a:rPr>
              <a:t>，</a:t>
            </a:r>
            <a:r>
              <a:rPr lang="en-US" altLang="en-US" sz="2200" kern="0" dirty="0">
                <a:latin typeface="黑体" pitchFamily="49" charset="-122"/>
                <a:ea typeface="黑体" pitchFamily="49" charset="-122"/>
              </a:rPr>
              <a:t> </a:t>
            </a:r>
            <a:r>
              <a:rPr lang="en-US" altLang="en-US"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等用户。</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125538"/>
            <a:ext cx="8147050" cy="5111750"/>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用户：</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权限最高的用户，所有</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的数据字典的表和视图都存放在</a:t>
            </a: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用户中，这些表和视图对于</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的运行是至关重要的，由数据库自己维护，任何用户都不能手动更改。</a:t>
            </a: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用户拥有</a:t>
            </a:r>
            <a:r>
              <a:rPr lang="en-US" altLang="zh-CN" sz="2200" kern="0" dirty="0" err="1">
                <a:latin typeface="黑体" pitchFamily="49" charset="-122"/>
                <a:ea typeface="黑体" pitchFamily="49" charset="-122"/>
              </a:rPr>
              <a:t>dba</a:t>
            </a:r>
            <a:r>
              <a:rPr lang="zh-CN" altLang="en-US" sz="2200" kern="0" dirty="0">
                <a:latin typeface="黑体" pitchFamily="49" charset="-122"/>
                <a:ea typeface="黑体" pitchFamily="49" charset="-122"/>
              </a:rPr>
              <a:t>，</a:t>
            </a:r>
            <a:r>
              <a:rPr lang="en-US" altLang="zh-CN" sz="2200" kern="0" dirty="0" err="1">
                <a:latin typeface="黑体" pitchFamily="49" charset="-122"/>
                <a:ea typeface="黑体" pitchFamily="49" charset="-122"/>
              </a:rPr>
              <a:t>sysdba</a:t>
            </a:r>
            <a:r>
              <a:rPr lang="zh-CN" altLang="en-US" sz="2200" kern="0" dirty="0">
                <a:latin typeface="黑体" pitchFamily="49" charset="-122"/>
                <a:ea typeface="黑体" pitchFamily="49" charset="-122"/>
              </a:rPr>
              <a:t>，</a:t>
            </a:r>
            <a:r>
              <a:rPr lang="en-US" altLang="zh-CN" sz="2200" kern="0" dirty="0" err="1">
                <a:latin typeface="黑体" pitchFamily="49" charset="-122"/>
                <a:ea typeface="黑体" pitchFamily="49" charset="-122"/>
              </a:rPr>
              <a:t>sysoper</a:t>
            </a:r>
            <a:r>
              <a:rPr lang="zh-CN" altLang="en-US" sz="2200" kern="0" dirty="0">
                <a:latin typeface="黑体" pitchFamily="49" charset="-122"/>
                <a:ea typeface="黑体" pitchFamily="49" charset="-122"/>
              </a:rPr>
              <a:t>等角色或权限，只能以“</a:t>
            </a:r>
            <a:r>
              <a:rPr lang="en-US" altLang="zh-CN" sz="2200" kern="0" dirty="0" err="1">
                <a:latin typeface="黑体" pitchFamily="49" charset="-122"/>
                <a:ea typeface="黑体" pitchFamily="49" charset="-122"/>
              </a:rPr>
              <a:t>sysdba</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或者“</a:t>
            </a:r>
            <a:r>
              <a:rPr lang="en-US" altLang="zh-CN" sz="2200" kern="0" dirty="0" err="1">
                <a:latin typeface="黑体" pitchFamily="49" charset="-122"/>
                <a:ea typeface="黑体" pitchFamily="49" charset="-122"/>
              </a:rPr>
              <a:t>sysoper</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系统身份登录，不能用</a:t>
            </a:r>
            <a:r>
              <a:rPr lang="en-US" altLang="zh-CN" sz="2200" kern="0" dirty="0">
                <a:latin typeface="黑体" pitchFamily="49" charset="-122"/>
                <a:ea typeface="黑体" pitchFamily="49" charset="-122"/>
              </a:rPr>
              <a:t>normal</a:t>
            </a:r>
            <a:r>
              <a:rPr lang="zh-CN" altLang="en-US" sz="2200" kern="0" dirty="0">
                <a:latin typeface="黑体" pitchFamily="49" charset="-122"/>
                <a:ea typeface="黑体" pitchFamily="49" charset="-122"/>
              </a:rPr>
              <a:t>。</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system</a:t>
            </a:r>
            <a:r>
              <a:rPr lang="zh-CN" altLang="en-US" sz="2200" kern="0" dirty="0">
                <a:latin typeface="黑体" pitchFamily="49" charset="-122"/>
                <a:ea typeface="黑体" pitchFamily="49" charset="-122"/>
              </a:rPr>
              <a:t>用户：用于存放次一级的内部数据，如</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的一些特性或工具的管理信息，</a:t>
            </a:r>
            <a:r>
              <a:rPr lang="en-US" altLang="zh-CN" sz="2200" kern="0" dirty="0">
                <a:latin typeface="黑体" pitchFamily="49" charset="-122"/>
                <a:ea typeface="黑体" pitchFamily="49" charset="-122"/>
              </a:rPr>
              <a:t>system</a:t>
            </a:r>
            <a:r>
              <a:rPr lang="zh-CN" altLang="en-US" sz="2200" kern="0" dirty="0">
                <a:latin typeface="黑体" pitchFamily="49" charset="-122"/>
                <a:ea typeface="黑体" pitchFamily="49" charset="-122"/>
              </a:rPr>
              <a:t>用户拥有普通</a:t>
            </a:r>
            <a:r>
              <a:rPr lang="en-US" altLang="zh-CN" sz="2200" kern="0" dirty="0" err="1">
                <a:latin typeface="黑体" pitchFamily="49" charset="-122"/>
                <a:ea typeface="黑体" pitchFamily="49" charset="-122"/>
              </a:rPr>
              <a:t>dba</a:t>
            </a:r>
            <a:r>
              <a:rPr lang="zh-CN" altLang="en-US" sz="2200" kern="0" dirty="0">
                <a:latin typeface="黑体" pitchFamily="49" charset="-122"/>
                <a:ea typeface="黑体" pitchFamily="49" charset="-122"/>
              </a:rPr>
              <a:t>角色权限，用户只能用</a:t>
            </a:r>
            <a:r>
              <a:rPr lang="en-US" altLang="zh-CN" sz="2200" kern="0" dirty="0">
                <a:latin typeface="黑体" pitchFamily="49" charset="-122"/>
                <a:ea typeface="黑体" pitchFamily="49" charset="-122"/>
              </a:rPr>
              <a:t>normal</a:t>
            </a:r>
            <a:r>
              <a:rPr lang="zh-CN" altLang="en-US" sz="2200" kern="0" dirty="0">
                <a:latin typeface="黑体" pitchFamily="49" charset="-122"/>
                <a:ea typeface="黑体" pitchFamily="49" charset="-122"/>
              </a:rPr>
              <a:t>身份登录。</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用户</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是</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数据库的一个示范用户。</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Oracle SQL*Plus</a:t>
            </a:r>
            <a:r>
              <a:rPr lang="zh-CN" altLang="en-US" sz="2400" b="1" kern="0" dirty="0">
                <a:latin typeface="黑体" pitchFamily="49" charset="-122"/>
                <a:ea typeface="黑体" pitchFamily="49" charset="-122"/>
              </a:rPr>
              <a:t>工具进行本地连接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p:txBody>
      </p:sp>
      <p:pic>
        <p:nvPicPr>
          <p:cNvPr id="47108" name="图片 4" descr="23.JPG"/>
          <p:cNvPicPr>
            <a:picLocks noChangeAspect="1"/>
          </p:cNvPicPr>
          <p:nvPr/>
        </p:nvPicPr>
        <p:blipFill>
          <a:blip r:embed="rId3" cstate="print"/>
          <a:srcRect/>
          <a:stretch>
            <a:fillRect/>
          </a:stretch>
        </p:blipFill>
        <p:spPr bwMode="auto">
          <a:xfrm>
            <a:off x="900113" y="2205038"/>
            <a:ext cx="7775575" cy="30241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使用</a:t>
            </a:r>
            <a:r>
              <a:rPr lang="en-US" altLang="zh-CN" sz="2400" b="1" kern="0" dirty="0">
                <a:latin typeface="黑体" pitchFamily="49" charset="-122"/>
                <a:ea typeface="黑体" pitchFamily="49" charset="-122"/>
              </a:rPr>
              <a:t>Oracle SQL*Plus</a:t>
            </a:r>
            <a:r>
              <a:rPr lang="zh-CN" altLang="en-US" sz="2400" b="1" kern="0" dirty="0">
                <a:latin typeface="黑体" pitchFamily="49" charset="-122"/>
                <a:ea typeface="黑体" pitchFamily="49" charset="-122"/>
              </a:rPr>
              <a:t>工具进行本地连接</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400" kern="0" dirty="0">
                <a:latin typeface="黑体" pitchFamily="49" charset="-122"/>
                <a:ea typeface="黑体" pitchFamily="49" charset="-122"/>
              </a:rPr>
              <a:t>连接后成功界面。</a:t>
            </a:r>
            <a:endParaRPr lang="en-US" altLang="zh-CN" sz="2400" kern="0" dirty="0">
              <a:latin typeface="黑体" pitchFamily="49" charset="-122"/>
              <a:ea typeface="黑体" pitchFamily="49" charset="-122"/>
            </a:endParaRPr>
          </a:p>
          <a:p>
            <a:pPr marL="800100" lvl="1" indent="-342900">
              <a:lnSpc>
                <a:spcPct val="120000"/>
              </a:lnSpc>
              <a:buClr>
                <a:srgbClr val="777777"/>
              </a:buClr>
              <a:buSzPct val="85000"/>
              <a:buFontTx/>
              <a:buChar char="•"/>
              <a:defRPr/>
            </a:pP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p:txBody>
      </p:sp>
      <p:pic>
        <p:nvPicPr>
          <p:cNvPr id="48132" name="图片 6" descr="25.JPG"/>
          <p:cNvPicPr>
            <a:picLocks noChangeAspect="1"/>
          </p:cNvPicPr>
          <p:nvPr/>
        </p:nvPicPr>
        <p:blipFill>
          <a:blip r:embed="rId3" cstate="print"/>
          <a:srcRect/>
          <a:stretch>
            <a:fillRect/>
          </a:stretch>
        </p:blipFill>
        <p:spPr bwMode="auto">
          <a:xfrm>
            <a:off x="1331913" y="2276475"/>
            <a:ext cx="6769100" cy="38401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t>练习</a:t>
            </a:r>
            <a:r>
              <a:rPr lang="en-US" altLang="zh-CN" dirty="0" smtClean="0"/>
              <a:t>3</a:t>
            </a:r>
            <a:endParaRPr lang="zh-CN" altLang="en-US" dirty="0" smtClean="0"/>
          </a:p>
        </p:txBody>
      </p:sp>
      <p:sp>
        <p:nvSpPr>
          <p:cNvPr id="6" name="Rectangle 3"/>
          <p:cNvSpPr txBox="1">
            <a:spLocks noChangeArrowheads="1"/>
          </p:cNvSpPr>
          <p:nvPr/>
        </p:nvSpPr>
        <p:spPr bwMode="auto">
          <a:xfrm>
            <a:off x="395288" y="1389063"/>
            <a:ext cx="8147050" cy="4611687"/>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400" kern="0" dirty="0" smtClean="0">
                <a:latin typeface="黑体" pitchFamily="49" charset="-122"/>
                <a:ea typeface="黑体" pitchFamily="49" charset="-122"/>
              </a:rPr>
              <a:t>1.</a:t>
            </a:r>
            <a:r>
              <a:rPr lang="zh-CN" altLang="en-US" sz="2400" kern="0" dirty="0" smtClean="0">
                <a:latin typeface="黑体" pitchFamily="49" charset="-122"/>
                <a:ea typeface="黑体" pitchFamily="49" charset="-122"/>
              </a:rPr>
              <a:t>请</a:t>
            </a:r>
            <a:r>
              <a:rPr lang="zh-CN" altLang="en-US" sz="2400" kern="0" dirty="0">
                <a:latin typeface="黑体" pitchFamily="49" charset="-122"/>
                <a:ea typeface="黑体" pitchFamily="49" charset="-122"/>
              </a:rPr>
              <a:t>分别使用</a:t>
            </a:r>
            <a:r>
              <a:rPr lang="en-US" altLang="zh-CN" sz="2400" kern="0" dirty="0">
                <a:latin typeface="黑体" pitchFamily="49" charset="-122"/>
                <a:ea typeface="黑体" pitchFamily="49" charset="-122"/>
              </a:rPr>
              <a:t>sys</a:t>
            </a:r>
            <a:r>
              <a:rPr lang="zh-CN" altLang="en-US" sz="2400" kern="0" dirty="0">
                <a:latin typeface="黑体" pitchFamily="49" charset="-122"/>
                <a:ea typeface="黑体" pitchFamily="49" charset="-122"/>
              </a:rPr>
              <a:t>和</a:t>
            </a:r>
            <a:r>
              <a:rPr lang="en-US" altLang="zh-CN" sz="2400" kern="0" dirty="0" err="1">
                <a:latin typeface="黑体" pitchFamily="49" charset="-122"/>
                <a:ea typeface="黑体" pitchFamily="49" charset="-122"/>
              </a:rPr>
              <a:t>scott</a:t>
            </a:r>
            <a:r>
              <a:rPr lang="zh-CN" altLang="en-US" sz="2400" kern="0" dirty="0">
                <a:latin typeface="黑体" pitchFamily="49" charset="-122"/>
                <a:ea typeface="黑体" pitchFamily="49" charset="-122"/>
              </a:rPr>
              <a:t>用户通过</a:t>
            </a:r>
            <a:r>
              <a:rPr lang="en-US" altLang="zh-CN" sz="2400" kern="0" dirty="0">
                <a:latin typeface="黑体" pitchFamily="49" charset="-122"/>
                <a:ea typeface="黑体" pitchFamily="49" charset="-122"/>
              </a:rPr>
              <a:t>SQL*Plus</a:t>
            </a:r>
            <a:r>
              <a:rPr lang="zh-CN" altLang="en-US" sz="2400" kern="0" dirty="0">
                <a:latin typeface="黑体" pitchFamily="49" charset="-122"/>
                <a:ea typeface="黑体" pitchFamily="49" charset="-122"/>
              </a:rPr>
              <a:t>连接本机数据库。</a:t>
            </a:r>
            <a:endParaRPr lang="en-US" altLang="zh-CN" sz="24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数据库本地连接</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400" b="1" kern="0" dirty="0">
                <a:latin typeface="黑体" pitchFamily="49" charset="-122"/>
                <a:ea typeface="黑体" pitchFamily="49" charset="-122"/>
              </a:rPr>
              <a:t>为用户解锁</a:t>
            </a:r>
            <a:endParaRPr lang="en-US" altLang="zh-CN" sz="24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在</a:t>
            </a:r>
            <a:r>
              <a:rPr lang="en-US" altLang="zh-CN" sz="2200" kern="0" dirty="0">
                <a:latin typeface="黑体" pitchFamily="49" charset="-122"/>
                <a:ea typeface="黑体" pitchFamily="49" charset="-122"/>
              </a:rPr>
              <a:t>Oracle10g</a:t>
            </a:r>
            <a:r>
              <a:rPr lang="zh-CN" altLang="en-US" sz="2200" kern="0" dirty="0">
                <a:latin typeface="黑体" pitchFamily="49" charset="-122"/>
                <a:ea typeface="黑体" pitchFamily="49" charset="-122"/>
              </a:rPr>
              <a:t>创建数据库之后，</a:t>
            </a:r>
            <a:r>
              <a:rPr lang="en-US" altLang="zh-CN"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用户默认被锁定，需要使用</a:t>
            </a:r>
            <a:r>
              <a:rPr lang="en-US" altLang="zh-CN" sz="2200" kern="0" dirty="0">
                <a:latin typeface="黑体" pitchFamily="49" charset="-122"/>
                <a:ea typeface="黑体" pitchFamily="49" charset="-122"/>
              </a:rPr>
              <a:t>sys</a:t>
            </a:r>
            <a:r>
              <a:rPr lang="zh-CN" altLang="en-US" sz="2200" kern="0" dirty="0">
                <a:latin typeface="黑体" pitchFamily="49" charset="-122"/>
                <a:ea typeface="黑体" pitchFamily="49" charset="-122"/>
              </a:rPr>
              <a:t>用户登录，执行 </a:t>
            </a:r>
            <a:r>
              <a:rPr lang="en-US" altLang="zh-CN" sz="2200" kern="0" dirty="0">
                <a:latin typeface="黑体" pitchFamily="49" charset="-122"/>
                <a:ea typeface="黑体" pitchFamily="49" charset="-122"/>
              </a:rPr>
              <a:t>ALTER USER SCOTT ACCOUNT UNLOCK; </a:t>
            </a:r>
            <a:r>
              <a:rPr lang="zh-CN" altLang="en-US" sz="2200" kern="0" dirty="0">
                <a:latin typeface="黑体" pitchFamily="49" charset="-122"/>
                <a:ea typeface="黑体" pitchFamily="49" charset="-122"/>
              </a:rPr>
              <a:t>命令进行解锁，并重新设置口令后方可使用。</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txBox="1">
            <a:spLocks noChangeArrowheads="1"/>
          </p:cNvSpPr>
          <p:nvPr/>
        </p:nvSpPr>
        <p:spPr bwMode="auto">
          <a:xfrm>
            <a:off x="395288" y="1143000"/>
            <a:ext cx="7748587" cy="52863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pPr>
            <a:r>
              <a:rPr lang="zh-CN" altLang="en-US" sz="2800">
                <a:latin typeface="黑体" pitchFamily="49" charset="-122"/>
                <a:ea typeface="黑体" pitchFamily="49" charset="-122"/>
              </a:rPr>
              <a:t>数据库</a:t>
            </a:r>
            <a:r>
              <a:rPr lang="zh-CN" altLang="en-US" sz="2800" b="1">
                <a:latin typeface="黑体" pitchFamily="49" charset="-122"/>
                <a:ea typeface="黑体" pitchFamily="49" charset="-122"/>
              </a:rPr>
              <a:t>（</a:t>
            </a:r>
            <a:r>
              <a:rPr lang="en-US" altLang="zh-CN" sz="2800" b="1">
                <a:latin typeface="黑体" pitchFamily="49" charset="-122"/>
                <a:ea typeface="黑体" pitchFamily="49" charset="-122"/>
              </a:rPr>
              <a:t>Database</a:t>
            </a:r>
            <a:r>
              <a:rPr lang="zh-CN" altLang="en-US" sz="2800" b="1">
                <a:latin typeface="黑体" pitchFamily="49" charset="-122"/>
                <a:ea typeface="黑体" pitchFamily="49" charset="-122"/>
              </a:rPr>
              <a:t>）</a:t>
            </a:r>
            <a:endParaRPr lang="en-US" altLang="zh-CN" sz="2800">
              <a:latin typeface="黑体" pitchFamily="49" charset="-122"/>
              <a:ea typeface="黑体" pitchFamily="49" charset="-122"/>
            </a:endParaRPr>
          </a:p>
          <a:p>
            <a:pPr marL="742950" lvl="1" indent="-285750">
              <a:lnSpc>
                <a:spcPct val="120000"/>
              </a:lnSpc>
              <a:buClr>
                <a:srgbClr val="777777"/>
              </a:buClr>
              <a:buSzPct val="85000"/>
              <a:buFontTx/>
              <a:buChar char="–"/>
            </a:pPr>
            <a:r>
              <a:rPr lang="zh-CN" altLang="en-US" sz="2400">
                <a:latin typeface="黑体" pitchFamily="49" charset="-122"/>
                <a:ea typeface="黑体" pitchFamily="49" charset="-122"/>
              </a:rPr>
              <a:t>指的是以一定方式存储在一起，能为多个用户共享，具有尽可能小的数据冗余特点，与应用程序彼此独立的数据集合。		</a:t>
            </a:r>
            <a:endParaRPr lang="en-US" altLang="zh-CN" sz="2400">
              <a:latin typeface="黑体" pitchFamily="49" charset="-122"/>
              <a:ea typeface="黑体" pitchFamily="49" charset="-122"/>
            </a:endParaRPr>
          </a:p>
          <a:p>
            <a:pPr marL="742950" lvl="1" indent="-285750">
              <a:lnSpc>
                <a:spcPct val="120000"/>
              </a:lnSpc>
              <a:buClr>
                <a:srgbClr val="777777"/>
              </a:buClr>
              <a:buSzPct val="85000"/>
              <a:buFontTx/>
              <a:buChar char="–"/>
            </a:pPr>
            <a:r>
              <a:rPr lang="zh-CN" altLang="en-US" sz="2400">
                <a:latin typeface="黑体" pitchFamily="49" charset="-122"/>
                <a:ea typeface="黑体" pitchFamily="49" charset="-122"/>
              </a:rPr>
              <a:t>指的是长期存储在计算机内，有组织的管理，具有较小冗余，可供多个用户共享的数据集合。</a:t>
            </a:r>
            <a:endParaRPr lang="en-US" altLang="zh-CN" sz="2400">
              <a:latin typeface="黑体" pitchFamily="49" charset="-122"/>
              <a:ea typeface="黑体" pitchFamily="49" charset="-122"/>
            </a:endParaRPr>
          </a:p>
        </p:txBody>
      </p:sp>
      <p:sp>
        <p:nvSpPr>
          <p:cNvPr id="6147" name="Rectangle 2"/>
          <p:cNvSpPr>
            <a:spLocks noGrp="1" noChangeArrowheads="1"/>
          </p:cNvSpPr>
          <p:nvPr>
            <p:ph type="title"/>
          </p:nvPr>
        </p:nvSpPr>
        <p:spPr/>
        <p:txBody>
          <a:bodyPr/>
          <a:lstStyle/>
          <a:p>
            <a:pPr fontAlgn="ctr"/>
            <a:r>
              <a:rPr lang="zh-CN" altLang="en-US" b="0" smtClean="0">
                <a:latin typeface="宋体" charset="-122"/>
              </a:rPr>
              <a:t>数据库管理系统概述</a:t>
            </a:r>
          </a:p>
        </p:txBody>
      </p:sp>
      <p:sp>
        <p:nvSpPr>
          <p:cNvPr id="530438" name="AutoShape 6">
            <a:hlinkClick r:id="" action="ppaction://noaction" highlightClick="1"/>
          </p:cNvPr>
          <p:cNvSpPr>
            <a:spLocks noChangeArrowheads="1"/>
          </p:cNvSpPr>
          <p:nvPr/>
        </p:nvSpPr>
        <p:spPr bwMode="auto">
          <a:xfrm>
            <a:off x="7000875" y="3857625"/>
            <a:ext cx="1828800" cy="2286000"/>
          </a:xfrm>
          <a:prstGeom prst="can">
            <a:avLst>
              <a:gd name="adj" fmla="val 34809"/>
            </a:avLst>
          </a:prstGeom>
          <a:gradFill rotWithShape="0">
            <a:gsLst>
              <a:gs pos="0">
                <a:srgbClr val="6600CC">
                  <a:gamma/>
                  <a:shade val="27843"/>
                  <a:invGamma/>
                </a:srgbClr>
              </a:gs>
              <a:gs pos="50000">
                <a:srgbClr val="6600CC"/>
              </a:gs>
              <a:gs pos="100000">
                <a:srgbClr val="6600CC">
                  <a:gamma/>
                  <a:shade val="27843"/>
                  <a:invGamma/>
                </a:srgbClr>
              </a:gs>
            </a:gsLst>
            <a:lin ang="0" scaled="1"/>
          </a:gradFill>
          <a:ln w="25400">
            <a:solidFill>
              <a:srgbClr val="FFFF00"/>
            </a:solidFill>
            <a:round/>
            <a:headEnd type="none" w="sm" len="sm"/>
            <a:tailEnd type="none" w="sm" len="sm"/>
          </a:ln>
          <a:effectLst/>
        </p:spPr>
        <p:txBody>
          <a:bodyPr wrap="none" anchor="ctr"/>
          <a:lstStyle/>
          <a:p>
            <a:pPr algn="ctr">
              <a:defRPr/>
            </a:pPr>
            <a:r>
              <a:rPr kumimoji="1" lang="en-US" altLang="zh-CN" sz="3200" dirty="0">
                <a:solidFill>
                  <a:srgbClr val="FD0915"/>
                </a:solidFill>
                <a:effectLst>
                  <a:outerShdw blurRad="38100" dist="38100" dir="2700000" algn="tl">
                    <a:srgbClr val="000000"/>
                  </a:outerShdw>
                </a:effectLst>
                <a:latin typeface="Times New Roman" pitchFamily="18" charset="0"/>
                <a:ea typeface="宋体" pitchFamily="2" charset="-122"/>
              </a:rPr>
              <a:t>DB</a:t>
            </a:r>
            <a:endParaRPr kumimoji="1" lang="zh-CN" altLang="en-US" sz="3200" dirty="0">
              <a:solidFill>
                <a:srgbClr val="FD0915"/>
              </a:solidFill>
              <a:effectLst>
                <a:outerShdw blurRad="38100" dist="38100" dir="2700000" algn="tl">
                  <a:srgbClr val="000000"/>
                </a:outerShdw>
              </a:effectLst>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smtClean="0"/>
              <a:t>练习</a:t>
            </a:r>
            <a:r>
              <a:rPr lang="en-US" altLang="zh-CN" dirty="0" smtClean="0"/>
              <a:t>4</a:t>
            </a:r>
            <a:endParaRPr lang="zh-CN" altLang="en-US" dirty="0" smtClean="0"/>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kern="0" dirty="0" smtClean="0">
                <a:latin typeface="黑体" pitchFamily="49" charset="-122"/>
                <a:ea typeface="黑体" pitchFamily="49" charset="-122"/>
              </a:rPr>
              <a:t>1.</a:t>
            </a:r>
            <a:r>
              <a:rPr lang="zh-CN" altLang="en-US" sz="2200" kern="0" dirty="0" smtClean="0">
                <a:latin typeface="黑体" pitchFamily="49" charset="-122"/>
                <a:ea typeface="黑体" pitchFamily="49" charset="-122"/>
              </a:rPr>
              <a:t>给</a:t>
            </a:r>
            <a:r>
              <a:rPr lang="zh-CN" altLang="en-US" sz="2200" kern="0" dirty="0">
                <a:latin typeface="黑体" pitchFamily="49" charset="-122"/>
                <a:ea typeface="黑体" pitchFamily="49" charset="-122"/>
              </a:rPr>
              <a:t>自己本机上数据库的</a:t>
            </a:r>
            <a:r>
              <a:rPr lang="en-US" altLang="zh-CN" sz="2200" kern="0" dirty="0">
                <a:latin typeface="黑体" pitchFamily="49" charset="-122"/>
                <a:ea typeface="黑体" pitchFamily="49" charset="-122"/>
              </a:rPr>
              <a:t>SCOTT</a:t>
            </a:r>
            <a:r>
              <a:rPr lang="zh-CN" altLang="en-US" sz="2200" kern="0" dirty="0">
                <a:latin typeface="黑体" pitchFamily="49" charset="-122"/>
                <a:ea typeface="黑体" pitchFamily="49" charset="-122"/>
              </a:rPr>
              <a:t>用户解锁，并重新使用</a:t>
            </a:r>
            <a:r>
              <a:rPr lang="en-US" altLang="zh-CN" sz="2200" kern="0" dirty="0">
                <a:latin typeface="黑体" pitchFamily="49" charset="-122"/>
                <a:ea typeface="黑体" pitchFamily="49" charset="-122"/>
              </a:rPr>
              <a:t>SCOTT</a:t>
            </a:r>
            <a:r>
              <a:rPr lang="zh-CN" altLang="en-US" sz="2200" kern="0" dirty="0">
                <a:latin typeface="黑体" pitchFamily="49" charset="-122"/>
                <a:ea typeface="黑体" pitchFamily="49" charset="-122"/>
              </a:rPr>
              <a:t>登录。</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628775"/>
            <a:ext cx="8147050" cy="4464050"/>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200" b="1" kern="0" dirty="0">
                <a:latin typeface="黑体" pitchFamily="49" charset="-122"/>
                <a:ea typeface="黑体" pitchFamily="49" charset="-122"/>
              </a:rPr>
              <a:t>数据库访问工具</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进行数据库操作时，通常需要使用图形化的数据库访问工具进行，常用的数据库访问工具包括</a:t>
            </a:r>
            <a:r>
              <a:rPr lang="en-US" altLang="zh-CN" sz="2200" kern="0" dirty="0">
                <a:latin typeface="黑体" pitchFamily="49" charset="-122"/>
                <a:ea typeface="黑体" pitchFamily="49" charset="-122"/>
              </a:rPr>
              <a:t>Oracle SQL</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a:t>
            </a:r>
            <a:r>
              <a:rPr lang="en-US" altLang="zh-CN" sz="2200" kern="0" dirty="0" err="1">
                <a:latin typeface="黑体" pitchFamily="49" charset="-122"/>
                <a:ea typeface="黑体" pitchFamily="49" charset="-122"/>
              </a:rPr>
              <a:t>iSQL</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Toad</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Pl/SQL Developer</a:t>
            </a:r>
            <a:r>
              <a:rPr lang="zh-CN" altLang="en-US" sz="2200" kern="0" dirty="0">
                <a:latin typeface="黑体" pitchFamily="49" charset="-122"/>
                <a:ea typeface="黑体" pitchFamily="49" charset="-122"/>
              </a:rPr>
              <a:t>等。</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defRPr/>
            </a:pPr>
            <a:endParaRPr lang="en-US" altLang="zh-CN"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Oracle SQL*Plus</a:t>
            </a: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Oracle SQL*Plus</a:t>
            </a:r>
            <a:r>
              <a:rPr lang="zh-CN" altLang="en-US" sz="2200" kern="0" dirty="0">
                <a:latin typeface="黑体" pitchFamily="49" charset="-122"/>
                <a:ea typeface="黑体" pitchFamily="49" charset="-122"/>
              </a:rPr>
              <a:t>是与</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进行交互的客户端工具</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数据库软件安装后就可使用，在</a:t>
            </a:r>
            <a:r>
              <a:rPr lang="en-US" altLang="zh-CN" sz="2200" kern="0" dirty="0">
                <a:latin typeface="黑体" pitchFamily="49" charset="-122"/>
                <a:ea typeface="黑体" pitchFamily="49" charset="-122"/>
              </a:rPr>
              <a:t>SQL*Plus</a:t>
            </a:r>
            <a:r>
              <a:rPr lang="zh-CN" altLang="en-US" sz="2200" kern="0" dirty="0">
                <a:latin typeface="黑体" pitchFamily="49" charset="-122"/>
                <a:ea typeface="黑体" pitchFamily="49" charset="-122"/>
              </a:rPr>
              <a:t>中，可以运行</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命令与</a:t>
            </a:r>
            <a:r>
              <a:rPr lang="en-US" altLang="zh-CN" sz="2200" kern="0" dirty="0" err="1">
                <a:latin typeface="黑体" pitchFamily="49" charset="-122"/>
                <a:ea typeface="黑体" pitchFamily="49" charset="-122"/>
              </a:rPr>
              <a:t>sql</a:t>
            </a:r>
            <a:r>
              <a:rPr lang="zh-CN" altLang="en-US" sz="2200" kern="0" dirty="0">
                <a:latin typeface="黑体" pitchFamily="49" charset="-122"/>
                <a:ea typeface="黑体" pitchFamily="49" charset="-122"/>
              </a:rPr>
              <a:t>语句。</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常用</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*Plus</a:t>
            </a:r>
            <a:r>
              <a:rPr lang="zh-CN" altLang="en-US" sz="2200" kern="0" dirty="0">
                <a:latin typeface="黑体" pitchFamily="49" charset="-122"/>
                <a:ea typeface="黑体" pitchFamily="49" charset="-122"/>
              </a:rPr>
              <a:t>命令：</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show user;//</a:t>
            </a:r>
            <a:r>
              <a:rPr lang="zh-CN" altLang="en-US" sz="2200" kern="0" dirty="0">
                <a:latin typeface="黑体" pitchFamily="49" charset="-122"/>
                <a:ea typeface="黑体" pitchFamily="49" charset="-122"/>
              </a:rPr>
              <a:t>显示当前进行连接的用户名</a:t>
            </a:r>
            <a:r>
              <a:rPr lang="en-US" altLang="zh-CN" sz="2200" kern="0" dirty="0">
                <a:latin typeface="黑体" pitchFamily="49" charset="-122"/>
                <a:ea typeface="黑体" pitchFamily="49" charset="-122"/>
              </a:rPr>
              <a:t>;</a:t>
            </a: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Show parameter </a:t>
            </a:r>
            <a:r>
              <a:rPr lang="en-US" altLang="zh-CN" sz="2200" kern="0" dirty="0" err="1">
                <a:latin typeface="黑体" pitchFamily="49" charset="-122"/>
                <a:ea typeface="黑体" pitchFamily="49" charset="-122"/>
              </a:rPr>
              <a:t>db_name</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显示当前操作的数据库名</a:t>
            </a:r>
            <a:r>
              <a:rPr lang="en-US" altLang="zh-CN" sz="2200" kern="0" dirty="0">
                <a:latin typeface="黑体" pitchFamily="49" charset="-122"/>
                <a:ea typeface="黑体" pitchFamily="49" charset="-122"/>
              </a:rPr>
              <a:t>;</a:t>
            </a:r>
          </a:p>
          <a:p>
            <a:pPr marL="1200150" lvl="2"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Conn[</a:t>
            </a:r>
            <a:r>
              <a:rPr lang="en-US" altLang="zh-CN" sz="2200" kern="0" dirty="0" err="1">
                <a:latin typeface="黑体" pitchFamily="49" charset="-122"/>
                <a:ea typeface="黑体" pitchFamily="49" charset="-122"/>
              </a:rPr>
              <a:t>ect</a:t>
            </a:r>
            <a:r>
              <a:rPr lang="en-US" altLang="zh-CN" sz="2200" kern="0" dirty="0">
                <a:latin typeface="黑体" pitchFamily="49" charset="-122"/>
                <a:ea typeface="黑体" pitchFamily="49" charset="-122"/>
              </a:rPr>
              <a:t>] ;//</a:t>
            </a:r>
            <a:r>
              <a:rPr lang="zh-CN" altLang="en-US" sz="2200" kern="0" dirty="0">
                <a:latin typeface="黑体" pitchFamily="49" charset="-122"/>
                <a:ea typeface="黑体" pitchFamily="49" charset="-122"/>
              </a:rPr>
              <a:t>连接数据库</a:t>
            </a:r>
            <a:endParaRPr lang="en-US" altLang="zh-CN" sz="2200" kern="0" dirty="0">
              <a:latin typeface="黑体" pitchFamily="49" charset="-122"/>
              <a:ea typeface="黑体" pitchFamily="49" charset="-122"/>
            </a:endParaRPr>
          </a:p>
          <a:p>
            <a:pPr marL="1200150" lvl="2" indent="-285750">
              <a:lnSpc>
                <a:spcPct val="120000"/>
              </a:lnSpc>
              <a:buClr>
                <a:srgbClr val="777777"/>
              </a:buClr>
              <a:buSzPct val="85000"/>
              <a:buFontTx/>
              <a:buChar char="–"/>
              <a:defRPr/>
            </a:pPr>
            <a:r>
              <a:rPr lang="en-US" altLang="zh-CN" sz="2200" kern="0" dirty="0" err="1">
                <a:latin typeface="黑体" pitchFamily="49" charset="-122"/>
                <a:ea typeface="黑体" pitchFamily="49" charset="-122"/>
              </a:rPr>
              <a:t>desc</a:t>
            </a:r>
            <a:r>
              <a:rPr lang="en-US" altLang="zh-CN" sz="2200" kern="0" dirty="0">
                <a:latin typeface="黑体" pitchFamily="49" charset="-122"/>
                <a:ea typeface="黑体" pitchFamily="49" charset="-122"/>
              </a:rPr>
              <a:t>[</a:t>
            </a:r>
            <a:r>
              <a:rPr lang="en-US" altLang="zh-CN" sz="2200" kern="0" dirty="0" err="1">
                <a:latin typeface="黑体" pitchFamily="49" charset="-122"/>
                <a:ea typeface="黑体" pitchFamily="49" charset="-122"/>
              </a:rPr>
              <a:t>ribe</a:t>
            </a:r>
            <a:r>
              <a:rPr lang="en-US" altLang="zh-CN" sz="2200" kern="0" dirty="0">
                <a:latin typeface="黑体" pitchFamily="49" charset="-122"/>
                <a:ea typeface="黑体" pitchFamily="49" charset="-122"/>
              </a:rPr>
              <a:t>] </a:t>
            </a:r>
            <a:r>
              <a:rPr lang="zh-CN" altLang="en-US" sz="2200" kern="0" dirty="0">
                <a:latin typeface="黑体" pitchFamily="49" charset="-122"/>
                <a:ea typeface="黑体" pitchFamily="49" charset="-122"/>
              </a:rPr>
              <a:t>对象名</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查看指定对象的详细信息</a:t>
            </a: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defRPr/>
            </a:pPr>
            <a:endParaRPr lang="en-US" altLang="zh-CN" sz="2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1</a:t>
            </a:r>
            <a:r>
              <a:rPr lang="zh-CN" altLang="en-US" sz="2200" kern="0" dirty="0">
                <a:latin typeface="黑体" pitchFamily="49" charset="-122"/>
                <a:ea typeface="黑体" pitchFamily="49" charset="-122"/>
              </a:rPr>
              <a:t>、下载并安装</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2</a:t>
            </a:r>
            <a:r>
              <a:rPr lang="zh-CN" altLang="en-US" sz="2200" kern="0" dirty="0">
                <a:latin typeface="黑体" pitchFamily="49" charset="-122"/>
                <a:ea typeface="黑体" pitchFamily="49" charset="-122"/>
              </a:rPr>
              <a:t>、确保机器上有</a:t>
            </a:r>
            <a:r>
              <a:rPr lang="en-US" altLang="zh-CN" sz="2200" kern="0" dirty="0">
                <a:latin typeface="黑体" pitchFamily="49" charset="-122"/>
                <a:ea typeface="黑体" pitchFamily="49" charset="-122"/>
              </a:rPr>
              <a:t>oracle</a:t>
            </a:r>
            <a:r>
              <a:rPr lang="zh-CN" altLang="en-US" sz="2200" kern="0" dirty="0">
                <a:latin typeface="黑体" pitchFamily="49" charset="-122"/>
                <a:ea typeface="黑体" pitchFamily="49" charset="-122"/>
              </a:rPr>
              <a:t>数据库服务端或者客户端软件，然后才能使用</a:t>
            </a:r>
            <a:r>
              <a:rPr lang="en-US" altLang="zh-CN" sz="2200" kern="0" dirty="0">
                <a:latin typeface="黑体" pitchFamily="49" charset="-122"/>
                <a:ea typeface="黑体" pitchFamily="49" charset="-122"/>
              </a:rPr>
              <a:t>PLSQL Developer</a:t>
            </a:r>
            <a:r>
              <a:rPr lang="zh-CN" altLang="en-US" sz="2200" kern="0" dirty="0">
                <a:latin typeface="黑体" pitchFamily="49" charset="-122"/>
                <a:ea typeface="黑体" pitchFamily="49" charset="-122"/>
              </a:rPr>
              <a:t>进行数据库连接。</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3</a:t>
            </a:r>
            <a:r>
              <a:rPr lang="zh-CN" altLang="en-US" sz="2200" kern="0" dirty="0">
                <a:latin typeface="黑体" pitchFamily="49" charset="-122"/>
                <a:ea typeface="黑体" pitchFamily="49" charset="-122"/>
              </a:rPr>
              <a:t>、连接</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4276" name="图片 4" descr="222.JPG"/>
          <p:cNvPicPr>
            <a:picLocks noChangeAspect="1"/>
          </p:cNvPicPr>
          <p:nvPr/>
        </p:nvPicPr>
        <p:blipFill>
          <a:blip r:embed="rId3" cstate="print"/>
          <a:srcRect/>
          <a:stretch>
            <a:fillRect/>
          </a:stretch>
        </p:blipFill>
        <p:spPr bwMode="auto">
          <a:xfrm>
            <a:off x="684213" y="3213100"/>
            <a:ext cx="7632700" cy="2519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r>
              <a:rPr lang="zh-CN" altLang="en-US" sz="2200" b="1" kern="0" dirty="0">
                <a:latin typeface="黑体" pitchFamily="49" charset="-122"/>
                <a:ea typeface="黑体" pitchFamily="49" charset="-122"/>
              </a:rPr>
              <a:t>使用</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zh-CN" altLang="en-US" sz="2200" kern="0" dirty="0">
                <a:latin typeface="黑体" pitchFamily="49" charset="-122"/>
                <a:ea typeface="黑体" pitchFamily="49" charset="-122"/>
              </a:rPr>
              <a:t>主界面</a:t>
            </a:r>
            <a:endParaRPr lang="en-US" altLang="zh-CN" sz="2200" kern="0" dirty="0">
              <a:latin typeface="黑体" pitchFamily="49" charset="-122"/>
              <a:ea typeface="黑体" pitchFamily="49" charset="-122"/>
            </a:endParaRPr>
          </a:p>
          <a:p>
            <a:pPr marL="742950" lvl="1" indent="-285750">
              <a:lnSpc>
                <a:spcPct val="120000"/>
              </a:lnSpc>
              <a:buClr>
                <a:srgbClr val="777777"/>
              </a:buClr>
              <a:buSzPct val="85000"/>
              <a:buFontTx/>
              <a:buChar char="–"/>
              <a:defRPr/>
            </a:pPr>
            <a:endParaRPr lang="zh-CN" altLang="en-US" sz="2200"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5300" name="图片 3" descr="27.JPG"/>
          <p:cNvPicPr>
            <a:picLocks noChangeAspect="1"/>
          </p:cNvPicPr>
          <p:nvPr/>
        </p:nvPicPr>
        <p:blipFill>
          <a:blip r:embed="rId3" cstate="print"/>
          <a:srcRect/>
          <a:stretch>
            <a:fillRect/>
          </a:stretch>
        </p:blipFill>
        <p:spPr bwMode="auto">
          <a:xfrm>
            <a:off x="755650" y="1941513"/>
            <a:ext cx="7920038" cy="422379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r>
              <a:rPr lang="zh-CN" altLang="en-US" sz="2200" b="1" kern="0" dirty="0">
                <a:latin typeface="黑体" pitchFamily="49" charset="-122"/>
                <a:ea typeface="黑体" pitchFamily="49" charset="-122"/>
              </a:rPr>
              <a:t>使用</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SQL window</a:t>
            </a:r>
            <a:r>
              <a:rPr lang="zh-CN" altLang="en-US" sz="2200" kern="0" dirty="0">
                <a:latin typeface="黑体" pitchFamily="49" charset="-122"/>
                <a:ea typeface="黑体" pitchFamily="49" charset="-122"/>
              </a:rPr>
              <a:t>：执行</a:t>
            </a:r>
            <a:r>
              <a:rPr lang="en-US" altLang="zh-CN" sz="2200" kern="0" dirty="0">
                <a:latin typeface="黑体" pitchFamily="49" charset="-122"/>
                <a:ea typeface="黑体" pitchFamily="49" charset="-122"/>
              </a:rPr>
              <a:t>SQL</a:t>
            </a:r>
            <a:r>
              <a:rPr lang="zh-CN" altLang="en-US" sz="2200" kern="0" dirty="0">
                <a:latin typeface="黑体" pitchFamily="49" charset="-122"/>
                <a:ea typeface="黑体" pitchFamily="49" charset="-122"/>
              </a:rPr>
              <a:t>命令的窗口</a:t>
            </a: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6324" name="图片 6" descr="28.JPG"/>
          <p:cNvPicPr>
            <a:picLocks noChangeAspect="1"/>
          </p:cNvPicPr>
          <p:nvPr/>
        </p:nvPicPr>
        <p:blipFill>
          <a:blip r:embed="rId3" cstate="print"/>
          <a:srcRect/>
          <a:stretch>
            <a:fillRect/>
          </a:stretch>
        </p:blipFill>
        <p:spPr bwMode="auto">
          <a:xfrm>
            <a:off x="251520" y="1970658"/>
            <a:ext cx="8783389" cy="441067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常用数据库访问工具</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en-US" altLang="zh-CN" sz="2200" b="1" kern="0" dirty="0">
                <a:latin typeface="黑体" pitchFamily="49" charset="-122"/>
                <a:ea typeface="黑体" pitchFamily="49" charset="-122"/>
              </a:rPr>
              <a:t>PL/SQL Developer</a:t>
            </a:r>
            <a:r>
              <a:rPr lang="zh-CN" altLang="en-US" sz="2200" b="1" kern="0" dirty="0">
                <a:latin typeface="黑体" pitchFamily="49" charset="-122"/>
                <a:ea typeface="黑体" pitchFamily="49" charset="-122"/>
              </a:rPr>
              <a:t>使用</a:t>
            </a:r>
            <a:endParaRPr lang="en-US" altLang="zh-CN" sz="2200" b="1" kern="0" dirty="0">
              <a:latin typeface="黑体" pitchFamily="49" charset="-122"/>
              <a:ea typeface="黑体" pitchFamily="49" charset="-122"/>
            </a:endParaRPr>
          </a:p>
          <a:p>
            <a:pPr marL="742950" lvl="1" indent="-285750">
              <a:lnSpc>
                <a:spcPct val="120000"/>
              </a:lnSpc>
              <a:buClr>
                <a:srgbClr val="777777"/>
              </a:buClr>
              <a:buSzPct val="85000"/>
              <a:buFontTx/>
              <a:buChar char="–"/>
              <a:defRPr/>
            </a:pPr>
            <a:r>
              <a:rPr lang="en-US" altLang="zh-CN" sz="2200" kern="0" dirty="0">
                <a:latin typeface="黑体" pitchFamily="49" charset="-122"/>
                <a:ea typeface="黑体" pitchFamily="49" charset="-122"/>
              </a:rPr>
              <a:t>Command window</a:t>
            </a:r>
            <a:r>
              <a:rPr lang="zh-CN" altLang="en-US" sz="2200" kern="0" dirty="0">
                <a:latin typeface="黑体" pitchFamily="49" charset="-122"/>
                <a:ea typeface="黑体" pitchFamily="49" charset="-122"/>
              </a:rPr>
              <a:t>：</a:t>
            </a:r>
            <a:r>
              <a:rPr lang="en-US" altLang="zh-CN" sz="2200" kern="0" dirty="0">
                <a:latin typeface="黑体" pitchFamily="49" charset="-122"/>
                <a:ea typeface="黑体" pitchFamily="49" charset="-122"/>
              </a:rPr>
              <a:t>pl/</a:t>
            </a:r>
            <a:r>
              <a:rPr lang="en-US" altLang="zh-CN" sz="2200" kern="0" dirty="0" err="1">
                <a:latin typeface="黑体" pitchFamily="49" charset="-122"/>
                <a:ea typeface="黑体" pitchFamily="49" charset="-122"/>
              </a:rPr>
              <a:t>sql</a:t>
            </a:r>
            <a:r>
              <a:rPr lang="en-US" altLang="zh-CN" sz="2200" kern="0" dirty="0">
                <a:latin typeface="黑体" pitchFamily="49" charset="-122"/>
                <a:ea typeface="黑体" pitchFamily="49" charset="-122"/>
              </a:rPr>
              <a:t> developer</a:t>
            </a:r>
            <a:r>
              <a:rPr lang="zh-CN" altLang="en-US" sz="2200" kern="0" dirty="0">
                <a:latin typeface="黑体" pitchFamily="49" charset="-122"/>
                <a:ea typeface="黑体" pitchFamily="49" charset="-122"/>
              </a:rPr>
              <a:t>中内嵌的</a:t>
            </a:r>
            <a:r>
              <a:rPr lang="en-US" altLang="zh-CN" sz="2200" kern="0" dirty="0">
                <a:latin typeface="黑体" pitchFamily="49" charset="-122"/>
                <a:ea typeface="黑体" pitchFamily="49" charset="-122"/>
              </a:rPr>
              <a:t>SQL*Plus</a:t>
            </a:r>
            <a:endParaRPr lang="zh-CN" altLang="en-US" sz="2200" kern="0" dirty="0">
              <a:latin typeface="黑体" pitchFamily="49" charset="-122"/>
              <a:ea typeface="黑体" pitchFamily="49" charset="-122"/>
            </a:endParaRPr>
          </a:p>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 </a:t>
            </a:r>
          </a:p>
        </p:txBody>
      </p:sp>
      <p:pic>
        <p:nvPicPr>
          <p:cNvPr id="57348" name="图片 3" descr="29.JPG"/>
          <p:cNvPicPr>
            <a:picLocks noChangeAspect="1"/>
          </p:cNvPicPr>
          <p:nvPr/>
        </p:nvPicPr>
        <p:blipFill>
          <a:blip r:embed="rId3" cstate="print"/>
          <a:srcRect/>
          <a:stretch>
            <a:fillRect/>
          </a:stretch>
        </p:blipFill>
        <p:spPr bwMode="auto">
          <a:xfrm>
            <a:off x="395536" y="2001839"/>
            <a:ext cx="8505576" cy="430748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smtClean="0"/>
              <a:t>练习</a:t>
            </a:r>
            <a:r>
              <a:rPr lang="en-US" altLang="zh-CN" dirty="0" smtClean="0"/>
              <a:t>5</a:t>
            </a:r>
            <a:endParaRPr lang="zh-CN" altLang="en-US" dirty="0" smtClean="0"/>
          </a:p>
        </p:txBody>
      </p:sp>
      <p:sp>
        <p:nvSpPr>
          <p:cNvPr id="58371" name="内容占位符 2"/>
          <p:cNvSpPr>
            <a:spLocks noGrp="1"/>
          </p:cNvSpPr>
          <p:nvPr>
            <p:ph idx="1"/>
          </p:nvPr>
        </p:nvSpPr>
        <p:spPr/>
        <p:txBody>
          <a:bodyPr/>
          <a:lstStyle/>
          <a:p>
            <a:r>
              <a:rPr lang="en-US" altLang="zh-CN" dirty="0" smtClean="0"/>
              <a:t>1.</a:t>
            </a:r>
            <a:r>
              <a:rPr lang="zh-CN" altLang="en-US" dirty="0" smtClean="0"/>
              <a:t>使用</a:t>
            </a:r>
            <a:r>
              <a:rPr lang="en-US" altLang="zh-CN" dirty="0" smtClean="0"/>
              <a:t>SQL*Plus</a:t>
            </a:r>
            <a:r>
              <a:rPr lang="zh-CN" altLang="en-US" dirty="0" smtClean="0"/>
              <a:t>工具，分别使用</a:t>
            </a:r>
            <a:r>
              <a:rPr lang="en-US" altLang="zh-CN" dirty="0" smtClean="0"/>
              <a:t>sys</a:t>
            </a:r>
            <a:r>
              <a:rPr lang="zh-CN" altLang="en-US" dirty="0" smtClean="0"/>
              <a:t>、</a:t>
            </a:r>
            <a:r>
              <a:rPr lang="en-US" altLang="zh-CN" dirty="0" err="1" smtClean="0"/>
              <a:t>scott</a:t>
            </a:r>
            <a:r>
              <a:rPr lang="zh-CN" altLang="en-US" dirty="0" smtClean="0"/>
              <a:t>用户登录本机数据库，并在</a:t>
            </a:r>
            <a:r>
              <a:rPr lang="en-US" altLang="zh-CN" dirty="0" smtClean="0"/>
              <a:t>SQL*Plus</a:t>
            </a:r>
            <a:r>
              <a:rPr lang="zh-CN" altLang="en-US" dirty="0" smtClean="0"/>
              <a:t>中查看当前登录用户名和数据库名。</a:t>
            </a:r>
            <a:endParaRPr lang="en-US" altLang="zh-CN" dirty="0" smtClean="0"/>
          </a:p>
          <a:p>
            <a:r>
              <a:rPr lang="en-US" altLang="zh-CN" smtClean="0"/>
              <a:t>2</a:t>
            </a:r>
            <a:r>
              <a:rPr lang="en-US" altLang="zh-CN" dirty="0" smtClean="0"/>
              <a:t>.</a:t>
            </a:r>
            <a:r>
              <a:rPr lang="zh-CN" altLang="en-US" dirty="0" smtClean="0"/>
              <a:t>安装</a:t>
            </a:r>
            <a:r>
              <a:rPr lang="en-US" altLang="zh-CN" dirty="0" smtClean="0"/>
              <a:t>PL/SQL Developer</a:t>
            </a:r>
            <a:r>
              <a:rPr lang="zh-CN" altLang="en-US" dirty="0" smtClean="0"/>
              <a:t>工具。</a:t>
            </a:r>
            <a:endParaRPr lang="en-US" altLang="zh-CN" dirty="0" smtClean="0"/>
          </a:p>
          <a:p>
            <a:r>
              <a:rPr lang="en-US" altLang="zh-CN" dirty="0" smtClean="0"/>
              <a:t>3.</a:t>
            </a:r>
            <a:r>
              <a:rPr lang="zh-CN" altLang="en-US" dirty="0" smtClean="0"/>
              <a:t>使用</a:t>
            </a:r>
            <a:r>
              <a:rPr lang="en-US" altLang="zh-CN" dirty="0" smtClean="0"/>
              <a:t>PL/SQL Developer</a:t>
            </a:r>
            <a:r>
              <a:rPr lang="zh-CN" altLang="en-US" dirty="0" smtClean="0"/>
              <a:t>工具，分别使用</a:t>
            </a:r>
            <a:r>
              <a:rPr lang="en-US" altLang="zh-CN" dirty="0" smtClean="0"/>
              <a:t>sys</a:t>
            </a:r>
            <a:r>
              <a:rPr lang="zh-CN" altLang="en-US" dirty="0" smtClean="0"/>
              <a:t>、</a:t>
            </a:r>
            <a:r>
              <a:rPr lang="en-US" altLang="zh-CN" dirty="0" err="1" smtClean="0"/>
              <a:t>scott</a:t>
            </a:r>
            <a:r>
              <a:rPr lang="zh-CN" altLang="en-US" dirty="0" smtClean="0"/>
              <a:t>用户登录本机数据库。</a:t>
            </a:r>
            <a:endParaRPr lang="en-US" altLang="zh-CN" dirty="0" smtClean="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案例环境介绍</a:t>
            </a:r>
          </a:p>
        </p:txBody>
      </p:sp>
      <p:sp>
        <p:nvSpPr>
          <p:cNvPr id="6" name="Rectangle 3"/>
          <p:cNvSpPr txBox="1">
            <a:spLocks noChangeArrowheads="1"/>
          </p:cNvSpPr>
          <p:nvPr/>
        </p:nvSpPr>
        <p:spPr bwMode="auto">
          <a:xfrm>
            <a:off x="395288" y="1123950"/>
            <a:ext cx="8147050" cy="4968875"/>
          </a:xfrm>
          <a:prstGeom prst="rect">
            <a:avLst/>
          </a:prstGeom>
          <a:noFill/>
          <a:ln w="9525">
            <a:noFill/>
            <a:miter lim="800000"/>
            <a:headEnd/>
            <a:tailEnd/>
          </a:ln>
        </p:spPr>
        <p:txBody>
          <a:bodyPr lIns="91401" tIns="45700" rIns="91401" bIns="45700"/>
          <a:lstStyle/>
          <a:p>
            <a:pPr marL="342900" indent="-342900">
              <a:lnSpc>
                <a:spcPct val="120000"/>
              </a:lnSpc>
              <a:buClr>
                <a:srgbClr val="777777"/>
              </a:buClr>
              <a:buSzPct val="85000"/>
              <a:buFontTx/>
              <a:buChar char="•"/>
              <a:defRPr/>
            </a:pPr>
            <a:r>
              <a:rPr lang="zh-CN" altLang="en-US" sz="2200" kern="0" dirty="0">
                <a:latin typeface="黑体" pitchFamily="49" charset="-122"/>
                <a:ea typeface="黑体" pitchFamily="49" charset="-122"/>
              </a:rPr>
              <a:t>案例环境介绍</a:t>
            </a:r>
            <a:r>
              <a:rPr lang="en-US" altLang="zh-CN" sz="2200" kern="0" dirty="0">
                <a:latin typeface="黑体" pitchFamily="49" charset="-122"/>
                <a:ea typeface="黑体" pitchFamily="49" charset="-122"/>
              </a:rPr>
              <a:t>:</a:t>
            </a:r>
            <a:r>
              <a:rPr lang="zh-CN" altLang="en-US" sz="2200" kern="0" dirty="0">
                <a:latin typeface="黑体" pitchFamily="49" charset="-122"/>
                <a:ea typeface="黑体" pitchFamily="49" charset="-122"/>
              </a:rPr>
              <a:t>如无特殊说明，本课程后续所有案例都使用</a:t>
            </a:r>
            <a:r>
              <a:rPr lang="en-US" altLang="zh-CN" sz="2200" kern="0" dirty="0" err="1">
                <a:latin typeface="黑体" pitchFamily="49" charset="-122"/>
                <a:ea typeface="黑体" pitchFamily="49" charset="-122"/>
              </a:rPr>
              <a:t>scott</a:t>
            </a:r>
            <a:r>
              <a:rPr lang="zh-CN" altLang="en-US" sz="2200" kern="0" dirty="0">
                <a:latin typeface="黑体" pitchFamily="49" charset="-122"/>
                <a:ea typeface="黑体" pitchFamily="49" charset="-122"/>
              </a:rPr>
              <a:t>用户下</a:t>
            </a:r>
            <a:r>
              <a:rPr lang="zh-CN" altLang="en-US" sz="2200" kern="0">
                <a:latin typeface="黑体" pitchFamily="49" charset="-122"/>
                <a:ea typeface="黑体" pitchFamily="49" charset="-122"/>
              </a:rPr>
              <a:t>的表进行</a:t>
            </a:r>
            <a:r>
              <a:rPr lang="zh-CN" altLang="en-US" sz="2200" kern="0" dirty="0">
                <a:latin typeface="黑体" pitchFamily="49" charset="-122"/>
                <a:ea typeface="黑体" pitchFamily="49" charset="-122"/>
              </a:rPr>
              <a:t>操作。</a:t>
            </a:r>
            <a:endParaRPr lang="en-US" altLang="zh-CN" sz="2200" kern="0" dirty="0">
              <a:latin typeface="黑体" pitchFamily="49" charset="-122"/>
              <a:ea typeface="黑体" pitchFamily="49" charset="-122"/>
            </a:endParaRPr>
          </a:p>
          <a:p>
            <a:pPr marL="342900" indent="-342900">
              <a:lnSpc>
                <a:spcPct val="120000"/>
              </a:lnSpc>
              <a:buClr>
                <a:srgbClr val="777777"/>
              </a:buClr>
              <a:buSzPct val="85000"/>
              <a:buFontTx/>
              <a:buChar char="•"/>
              <a:defRPr/>
            </a:pPr>
            <a:endParaRPr lang="en-US" altLang="zh-CN" sz="2200" b="1" kern="0" dirty="0">
              <a:latin typeface="黑体" pitchFamily="49" charset="-122"/>
              <a:ea typeface="黑体" pitchFamily="49" charset="-122"/>
            </a:endParaRPr>
          </a:p>
          <a:p>
            <a:pPr marL="800100" lvl="1" indent="-342900">
              <a:lnSpc>
                <a:spcPct val="120000"/>
              </a:lnSpc>
              <a:buClr>
                <a:srgbClr val="777777"/>
              </a:buClr>
              <a:buSzPct val="85000"/>
              <a:buFontTx/>
              <a:buChar char="•"/>
              <a:defRPr/>
            </a:pPr>
            <a:endParaRPr lang="zh-CN" altLang="en-US" sz="2200" b="1" kern="0" dirty="0">
              <a:latin typeface="黑体" pitchFamily="49" charset="-122"/>
              <a:ea typeface="黑体" pitchFamily="49" charset="-122"/>
            </a:endParaRPr>
          </a:p>
        </p:txBody>
      </p:sp>
      <p:pic>
        <p:nvPicPr>
          <p:cNvPr id="59396" name="图片 4" descr="3333.jpg"/>
          <p:cNvPicPr>
            <a:picLocks noChangeAspect="1"/>
          </p:cNvPicPr>
          <p:nvPr/>
        </p:nvPicPr>
        <p:blipFill>
          <a:blip r:embed="rId3" cstate="print"/>
          <a:srcRect/>
          <a:stretch>
            <a:fillRect/>
          </a:stretch>
        </p:blipFill>
        <p:spPr bwMode="auto">
          <a:xfrm>
            <a:off x="34925" y="2244725"/>
            <a:ext cx="8893175" cy="3921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solidFill>
                  <a:schemeClr val="tx1"/>
                </a:solidFill>
              </a:rPr>
              <a:t>本章重点总结</a:t>
            </a:r>
            <a:endParaRPr lang="zh-CN" altLang="en-US" smtClean="0"/>
          </a:p>
        </p:txBody>
      </p:sp>
      <p:sp>
        <p:nvSpPr>
          <p:cNvPr id="60419" name="Rectangle 3"/>
          <p:cNvSpPr>
            <a:spLocks noGrp="1" noChangeArrowheads="1"/>
          </p:cNvSpPr>
          <p:nvPr>
            <p:ph idx="1"/>
          </p:nvPr>
        </p:nvSpPr>
        <p:spPr>
          <a:xfrm>
            <a:off x="457200" y="1052513"/>
            <a:ext cx="7862888" cy="4968875"/>
          </a:xfrm>
        </p:spPr>
        <p:txBody>
          <a:bodyPr lIns="90379" tIns="45193" rIns="90379" bIns="45193"/>
          <a:lstStyle/>
          <a:p>
            <a:pPr eaLnBrk="1" hangingPunct="1">
              <a:lnSpc>
                <a:spcPct val="120000"/>
              </a:lnSpc>
            </a:pPr>
            <a:r>
              <a:rPr lang="zh-CN" altLang="en-US" sz="2400" b="1" smtClean="0"/>
              <a:t>数据库、数据库管理系统概念。</a:t>
            </a:r>
            <a:endParaRPr lang="en-US" altLang="zh-CN" sz="2400" b="1" smtClean="0"/>
          </a:p>
          <a:p>
            <a:pPr eaLnBrk="1" hangingPunct="1">
              <a:lnSpc>
                <a:spcPct val="120000"/>
              </a:lnSpc>
            </a:pPr>
            <a:r>
              <a:rPr lang="zh-CN" altLang="en-US" sz="2400" b="1" smtClean="0"/>
              <a:t>关系型数据库、以及关系型数据库的数据结构。</a:t>
            </a:r>
            <a:endParaRPr lang="en-US" altLang="zh-CN" sz="2400" b="1" smtClean="0"/>
          </a:p>
          <a:p>
            <a:pPr eaLnBrk="1" hangingPunct="1">
              <a:lnSpc>
                <a:spcPct val="120000"/>
              </a:lnSpc>
            </a:pPr>
            <a:r>
              <a:rPr lang="en-US" altLang="zh-CN" sz="2400" b="1" smtClean="0"/>
              <a:t>Oracle</a:t>
            </a:r>
            <a:r>
              <a:rPr lang="zh-CN" altLang="en-US" sz="2400" b="1" smtClean="0"/>
              <a:t>数据库的安装及建库过程。</a:t>
            </a:r>
            <a:endParaRPr lang="en-US" altLang="zh-CN" sz="2400" b="1" smtClean="0"/>
          </a:p>
          <a:p>
            <a:pPr eaLnBrk="1" hangingPunct="1">
              <a:lnSpc>
                <a:spcPct val="120000"/>
              </a:lnSpc>
            </a:pPr>
            <a:r>
              <a:rPr lang="zh-CN" altLang="en-US" sz="2400" b="1" smtClean="0"/>
              <a:t>如何使用工具进行本地数据库连接。</a:t>
            </a:r>
            <a:endParaRPr lang="en-US" altLang="zh-CN" smtClean="0"/>
          </a:p>
          <a:p>
            <a:pPr eaLnBrk="1" hangingPunct="1">
              <a:lnSpc>
                <a:spcPct val="120000"/>
              </a:lnSpc>
            </a:pPr>
            <a:endParaRPr lang="zh-CN" altLang="en-US" sz="240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ctr"/>
            <a:r>
              <a:rPr lang="zh-CN" altLang="en-US" b="0" smtClean="0">
                <a:latin typeface="宋体" charset="-122"/>
              </a:rPr>
              <a:t>数据库管理系统概述</a:t>
            </a:r>
          </a:p>
        </p:txBody>
      </p:sp>
      <p:sp>
        <p:nvSpPr>
          <p:cNvPr id="7171" name="Rectangle 3"/>
          <p:cNvSpPr>
            <a:spLocks noGrp="1" noChangeArrowheads="1"/>
          </p:cNvSpPr>
          <p:nvPr>
            <p:ph idx="1"/>
          </p:nvPr>
        </p:nvSpPr>
        <p:spPr>
          <a:xfrm>
            <a:off x="395288" y="928688"/>
            <a:ext cx="8435975" cy="5111750"/>
          </a:xfrm>
        </p:spPr>
        <p:txBody>
          <a:bodyPr/>
          <a:lstStyle/>
          <a:p>
            <a:pPr eaLnBrk="1" hangingPunct="1">
              <a:lnSpc>
                <a:spcPct val="120000"/>
              </a:lnSpc>
            </a:pPr>
            <a:r>
              <a:rPr lang="zh-CN" altLang="en-US" smtClean="0"/>
              <a:t>数据库管理系统</a:t>
            </a:r>
            <a:endParaRPr lang="en-US" altLang="zh-CN" smtClean="0"/>
          </a:p>
          <a:p>
            <a:pPr lvl="1" eaLnBrk="1" hangingPunct="1">
              <a:lnSpc>
                <a:spcPct val="120000"/>
              </a:lnSpc>
            </a:pPr>
            <a:r>
              <a:rPr lang="zh-CN" altLang="en-US" sz="1800" smtClean="0"/>
              <a:t>数据库管理系统（</a:t>
            </a:r>
            <a:r>
              <a:rPr lang="en-US" altLang="zh-CN" sz="1800" smtClean="0"/>
              <a:t>Database Management System</a:t>
            </a:r>
            <a:r>
              <a:rPr lang="zh-CN" altLang="en-US" sz="1800" smtClean="0"/>
              <a:t>－</a:t>
            </a:r>
            <a:r>
              <a:rPr lang="en-US" altLang="zh-CN" sz="1800" smtClean="0"/>
              <a:t>DBMS):</a:t>
            </a:r>
          </a:p>
          <a:p>
            <a:pPr lvl="2" eaLnBrk="1" hangingPunct="1">
              <a:lnSpc>
                <a:spcPct val="120000"/>
              </a:lnSpc>
            </a:pPr>
            <a:r>
              <a:rPr lang="zh-CN" altLang="en-US" sz="1800" smtClean="0"/>
              <a:t>是一种管理数据库的</a:t>
            </a:r>
            <a:r>
              <a:rPr lang="zh-CN" altLang="en-US" sz="1800" b="1" smtClean="0">
                <a:solidFill>
                  <a:srgbClr val="FF3300"/>
                </a:solidFill>
              </a:rPr>
              <a:t>软件</a:t>
            </a:r>
            <a:r>
              <a:rPr lang="zh-CN" altLang="en-US" sz="1800" smtClean="0"/>
              <a:t>。数据库管理系统是为数据库的建立、使用和维护而配置的软件。它建立在操作系统的基础上，对数据库进行统一的管理和控制。用户使用的各种数据库命令以及应用程序的执行，都要通过数据库管理系统。数据库管理系统还承担着数据库的维护工作。</a:t>
            </a:r>
          </a:p>
          <a:p>
            <a:pPr lvl="2" eaLnBrk="1" hangingPunct="1">
              <a:lnSpc>
                <a:spcPct val="120000"/>
              </a:lnSpc>
            </a:pPr>
            <a:r>
              <a:rPr lang="zh-CN" altLang="en-US" sz="1800" smtClean="0"/>
              <a:t>在</a:t>
            </a:r>
            <a:r>
              <a:rPr lang="en-US" altLang="zh-CN" sz="1800" smtClean="0"/>
              <a:t>Oracle</a:t>
            </a:r>
            <a:r>
              <a:rPr lang="zh-CN" altLang="en-US" sz="1800" smtClean="0"/>
              <a:t>数据库内</a:t>
            </a:r>
            <a:r>
              <a:rPr lang="en-US" altLang="zh-CN" sz="1800" smtClean="0">
                <a:solidFill>
                  <a:srgbClr val="FF3300"/>
                </a:solidFill>
              </a:rPr>
              <a:t>,</a:t>
            </a:r>
            <a:r>
              <a:rPr lang="zh-CN" altLang="en-US" sz="1800" b="1" smtClean="0">
                <a:solidFill>
                  <a:srgbClr val="FF3300"/>
                </a:solidFill>
              </a:rPr>
              <a:t>数据库仅仅是指文件集合</a:t>
            </a:r>
            <a:r>
              <a:rPr lang="en-US" altLang="zh-CN" sz="1800" smtClean="0"/>
              <a:t>,</a:t>
            </a:r>
            <a:r>
              <a:rPr lang="zh-CN" altLang="en-US" sz="1800" smtClean="0"/>
              <a:t>这些文件用来存储和管理相关数据，包括</a:t>
            </a:r>
            <a:r>
              <a:rPr lang="zh-CN" altLang="en-US" sz="1800" b="1" smtClean="0">
                <a:solidFill>
                  <a:srgbClr val="FF3300"/>
                </a:solidFill>
              </a:rPr>
              <a:t>数据文件、控制文件以及重做日志文件</a:t>
            </a:r>
            <a:r>
              <a:rPr lang="zh-CN" altLang="en-US" sz="1800" smtClean="0">
                <a:solidFill>
                  <a:srgbClr val="FF3300"/>
                </a:solidFill>
              </a:rPr>
              <a:t>。</a:t>
            </a:r>
          </a:p>
          <a:p>
            <a:pPr lvl="1" eaLnBrk="1" hangingPunct="1">
              <a:lnSpc>
                <a:spcPct val="120000"/>
              </a:lnSpc>
            </a:pPr>
            <a:r>
              <a:rPr lang="zh-CN" altLang="en-US" sz="1800" smtClean="0"/>
              <a:t>数据库管理系统的主要功能：</a:t>
            </a:r>
          </a:p>
          <a:p>
            <a:pPr lvl="2" eaLnBrk="1" hangingPunct="1">
              <a:lnSpc>
                <a:spcPct val="120000"/>
              </a:lnSpc>
            </a:pPr>
            <a:r>
              <a:rPr lang="en-US" altLang="zh-CN" sz="1800" smtClean="0"/>
              <a:t>1.</a:t>
            </a:r>
            <a:r>
              <a:rPr lang="zh-CN" altLang="en-US" sz="1800" smtClean="0"/>
              <a:t>数据库定义功能：</a:t>
            </a:r>
            <a:r>
              <a:rPr lang="en-US" altLang="zh-CN" sz="1800" smtClean="0"/>
              <a:t>DDL</a:t>
            </a:r>
          </a:p>
          <a:p>
            <a:pPr lvl="2" eaLnBrk="1" hangingPunct="1">
              <a:lnSpc>
                <a:spcPct val="120000"/>
              </a:lnSpc>
            </a:pPr>
            <a:r>
              <a:rPr lang="en-US" altLang="zh-CN" sz="1800" smtClean="0"/>
              <a:t>2.</a:t>
            </a:r>
            <a:r>
              <a:rPr lang="zh-CN" altLang="en-US" sz="1800" smtClean="0"/>
              <a:t>数据存取功能：</a:t>
            </a:r>
            <a:r>
              <a:rPr lang="en-US" altLang="zh-CN" sz="1800" smtClean="0"/>
              <a:t>DML</a:t>
            </a:r>
          </a:p>
          <a:p>
            <a:pPr lvl="2" eaLnBrk="1" hangingPunct="1">
              <a:lnSpc>
                <a:spcPct val="120000"/>
              </a:lnSpc>
            </a:pPr>
            <a:r>
              <a:rPr lang="en-US" altLang="zh-CN" sz="1800" smtClean="0"/>
              <a:t>3.</a:t>
            </a:r>
            <a:r>
              <a:rPr lang="zh-CN" altLang="en-US" sz="1800" smtClean="0"/>
              <a:t>数据库运行管理，这是</a:t>
            </a:r>
            <a:r>
              <a:rPr lang="en-US" altLang="zh-CN" sz="1800" smtClean="0"/>
              <a:t>DBMS</a:t>
            </a:r>
            <a:r>
              <a:rPr lang="zh-CN" altLang="en-US" sz="1800" smtClean="0"/>
              <a:t>运行时的核心部分，包括并发控制、存取控制（安全性检查）、完整性约束条件的检查和执行、数据库内部的维护等等。</a:t>
            </a:r>
          </a:p>
          <a:p>
            <a:pPr lvl="2" eaLnBrk="1" hangingPunct="1">
              <a:lnSpc>
                <a:spcPct val="120000"/>
              </a:lnSpc>
            </a:pPr>
            <a:r>
              <a:rPr lang="en-US" altLang="zh-CN" sz="1800" smtClean="0"/>
              <a:t>4.</a:t>
            </a:r>
            <a:r>
              <a:rPr lang="zh-CN" altLang="en-US" sz="1800" smtClean="0"/>
              <a:t>数据库的建立和维护功能：</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课后作业</a:t>
            </a:r>
          </a:p>
        </p:txBody>
      </p:sp>
      <p:sp>
        <p:nvSpPr>
          <p:cNvPr id="61443" name="内容占位符 2"/>
          <p:cNvSpPr>
            <a:spLocks noGrp="1"/>
          </p:cNvSpPr>
          <p:nvPr>
            <p:ph idx="1"/>
          </p:nvPr>
        </p:nvSpPr>
        <p:spPr>
          <a:xfrm>
            <a:off x="457200" y="1412875"/>
            <a:ext cx="8147050" cy="4968875"/>
          </a:xfrm>
        </p:spPr>
        <p:txBody>
          <a:bodyPr/>
          <a:lstStyle/>
          <a:p>
            <a:pPr eaLnBrk="1" hangingPunct="1">
              <a:lnSpc>
                <a:spcPct val="120000"/>
              </a:lnSpc>
              <a:buFontTx/>
              <a:buNone/>
            </a:pPr>
            <a:r>
              <a:rPr lang="en-US" altLang="zh-CN" sz="2400" b="1" dirty="0" smtClean="0"/>
              <a:t>1.</a:t>
            </a:r>
            <a:r>
              <a:rPr lang="zh-CN" altLang="en-US" sz="2400" b="1" dirty="0" smtClean="0"/>
              <a:t>回家在自己机器上安装</a:t>
            </a:r>
            <a:r>
              <a:rPr lang="en-US" altLang="zh-CN" sz="2400" b="1" dirty="0" smtClean="0"/>
              <a:t>oracle</a:t>
            </a:r>
            <a:r>
              <a:rPr lang="zh-CN" altLang="en-US" sz="2400" b="1" dirty="0" smtClean="0"/>
              <a:t>软件，并创建一个数据库。</a:t>
            </a:r>
            <a:endParaRPr lang="en-US" altLang="zh-CN" sz="2400" b="1" dirty="0" smtClean="0"/>
          </a:p>
          <a:p>
            <a:pPr eaLnBrk="1" hangingPunct="1">
              <a:lnSpc>
                <a:spcPct val="120000"/>
              </a:lnSpc>
              <a:buFontTx/>
              <a:buNone/>
            </a:pPr>
            <a:r>
              <a:rPr lang="en-US" altLang="zh-CN" sz="2400" b="1" dirty="0" smtClean="0"/>
              <a:t>2.</a:t>
            </a:r>
            <a:r>
              <a:rPr lang="zh-CN" altLang="en-US" sz="2400" b="1" dirty="0" smtClean="0"/>
              <a:t>使用</a:t>
            </a:r>
            <a:r>
              <a:rPr lang="en-US" altLang="zh-CN" sz="2400" b="1" dirty="0" smtClean="0"/>
              <a:t>SQL*Plus</a:t>
            </a:r>
            <a:r>
              <a:rPr lang="zh-CN" altLang="en-US" sz="2400" b="1" dirty="0" smtClean="0"/>
              <a:t>工具连接数据库。</a:t>
            </a:r>
            <a:endParaRPr lang="en-US" altLang="zh-CN" sz="2400" b="1" dirty="0" smtClean="0"/>
          </a:p>
          <a:p>
            <a:pPr eaLnBrk="1" hangingPunct="1">
              <a:lnSpc>
                <a:spcPct val="120000"/>
              </a:lnSpc>
              <a:buFontTx/>
              <a:buNone/>
            </a:pPr>
            <a:r>
              <a:rPr lang="en-US" altLang="zh-CN" sz="2400" b="1" dirty="0" smtClean="0"/>
              <a:t>3.</a:t>
            </a:r>
            <a:r>
              <a:rPr lang="zh-CN" altLang="en-US" sz="2400" b="1" dirty="0" smtClean="0"/>
              <a:t>练习使用</a:t>
            </a:r>
            <a:r>
              <a:rPr lang="en-US" altLang="zh-CN" sz="2400" b="1" dirty="0" smtClean="0"/>
              <a:t>PL/SQL Developer</a:t>
            </a:r>
            <a:r>
              <a:rPr lang="zh-CN" altLang="en-US" sz="2400" b="1" dirty="0" smtClean="0"/>
              <a:t>工具连接</a:t>
            </a:r>
            <a:r>
              <a:rPr lang="zh-CN" altLang="en-US" sz="2400" b="1" smtClean="0"/>
              <a:t>数据库。</a:t>
            </a:r>
            <a:endParaRPr lang="en-US" altLang="zh-CN" sz="2400" b="1" dirty="0" smtClean="0"/>
          </a:p>
          <a:p>
            <a:pPr eaLnBrk="1" hangingPunct="1">
              <a:lnSpc>
                <a:spcPct val="120000"/>
              </a:lnSpc>
              <a:buFontTx/>
              <a:buNone/>
            </a:pPr>
            <a:endParaRPr lang="en-US" altLang="zh-CN" sz="2400" b="1" dirty="0" smtClean="0"/>
          </a:p>
          <a:p>
            <a:pPr eaLnBrk="1" hangingPunct="1">
              <a:lnSpc>
                <a:spcPct val="120000"/>
              </a:lnSpc>
            </a:pPr>
            <a:endParaRPr lang="en-US" altLang="zh-CN" sz="2400" b="1" dirty="0" smtClean="0"/>
          </a:p>
          <a:p>
            <a:endParaRPr lang="zh-CN" altLang="en-US" sz="24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8195" name="Rectangle 5"/>
          <p:cNvSpPr>
            <a:spLocks noGrp="1" noChangeArrowheads="1"/>
          </p:cNvSpPr>
          <p:nvPr>
            <p:ph idx="1"/>
          </p:nvPr>
        </p:nvSpPr>
        <p:spPr>
          <a:xfrm>
            <a:off x="357188" y="1143000"/>
            <a:ext cx="8643937" cy="5857875"/>
          </a:xfrm>
        </p:spPr>
        <p:txBody>
          <a:bodyPr lIns="91368" tIns="45688" rIns="91368" bIns="45688"/>
          <a:lstStyle/>
          <a:p>
            <a:pPr eaLnBrk="1" hangingPunct="1">
              <a:defRPr/>
            </a:pPr>
            <a:r>
              <a:rPr lang="zh-CN" altLang="en-US" dirty="0" smtClean="0"/>
              <a:t>数据模型</a:t>
            </a:r>
            <a:endParaRPr lang="en-US" altLang="zh-CN" dirty="0" smtClean="0">
              <a:latin typeface="宋体" charset="-122"/>
            </a:endParaRPr>
          </a:p>
          <a:p>
            <a:pPr lvl="1" eaLnBrk="1" hangingPunct="1">
              <a:lnSpc>
                <a:spcPct val="120000"/>
              </a:lnSpc>
              <a:defRPr/>
            </a:pPr>
            <a:r>
              <a:rPr lang="zh-CN" altLang="en-US" sz="2400" dirty="0" smtClean="0">
                <a:cs typeface="+mn-cs"/>
              </a:rPr>
              <a:t>是数据库系统中，用于抽象、表示、处理现实世界中数据的一种形式架构。</a:t>
            </a:r>
            <a:endParaRPr lang="en-US" altLang="zh-CN" sz="2400" dirty="0" smtClean="0">
              <a:cs typeface="+mn-cs"/>
            </a:endParaRPr>
          </a:p>
          <a:p>
            <a:pPr eaLnBrk="1" hangingPunct="1">
              <a:defRPr/>
            </a:pPr>
            <a:r>
              <a:rPr lang="zh-CN" altLang="en-US" dirty="0" smtClean="0"/>
              <a:t>数据模型三层次</a:t>
            </a:r>
            <a:endParaRPr lang="en-US" altLang="zh-CN" dirty="0" smtClean="0"/>
          </a:p>
          <a:p>
            <a:pPr lvl="1" eaLnBrk="1" hangingPunct="1">
              <a:lnSpc>
                <a:spcPct val="120000"/>
              </a:lnSpc>
              <a:defRPr/>
            </a:pPr>
            <a:r>
              <a:rPr lang="zh-CN" altLang="en-US" sz="2400" b="1" dirty="0" smtClean="0">
                <a:cs typeface="+mn-cs"/>
              </a:rPr>
              <a:t>概念模型：</a:t>
            </a:r>
            <a:r>
              <a:rPr lang="zh-CN" altLang="en-US" sz="2400" dirty="0" smtClean="0">
                <a:cs typeface="+mn-cs"/>
              </a:rPr>
              <a:t>是现实世界到信息世界的第一层抽象</a:t>
            </a:r>
            <a:r>
              <a:rPr lang="en-US" altLang="zh-CN" sz="2400" dirty="0" smtClean="0">
                <a:cs typeface="+mn-cs"/>
              </a:rPr>
              <a:t>,</a:t>
            </a:r>
            <a:r>
              <a:rPr lang="zh-CN" altLang="en-US" sz="2400" dirty="0" smtClean="0">
                <a:cs typeface="+mn-cs"/>
              </a:rPr>
              <a:t>常用</a:t>
            </a:r>
            <a:r>
              <a:rPr lang="en-US" altLang="zh-CN" sz="2400" dirty="0" smtClean="0">
                <a:cs typeface="+mn-cs"/>
              </a:rPr>
              <a:t>E-R</a:t>
            </a:r>
            <a:r>
              <a:rPr lang="zh-CN" altLang="en-US" sz="2400" dirty="0" smtClean="0">
                <a:cs typeface="+mn-cs"/>
              </a:rPr>
              <a:t>图表示。</a:t>
            </a:r>
            <a:endParaRPr lang="en-US" altLang="zh-CN" sz="2400" dirty="0" smtClean="0">
              <a:cs typeface="+mn-cs"/>
            </a:endParaRPr>
          </a:p>
          <a:p>
            <a:pPr lvl="1" eaLnBrk="1" hangingPunct="1">
              <a:lnSpc>
                <a:spcPct val="120000"/>
              </a:lnSpc>
              <a:defRPr/>
            </a:pPr>
            <a:r>
              <a:rPr lang="zh-CN" altLang="en-US" sz="2400" b="1" dirty="0" smtClean="0">
                <a:cs typeface="+mn-cs"/>
              </a:rPr>
              <a:t>逻辑模型：</a:t>
            </a:r>
            <a:r>
              <a:rPr lang="zh-CN" altLang="en-US" sz="2400" dirty="0" smtClean="0">
                <a:cs typeface="+mn-cs"/>
              </a:rPr>
              <a:t>是用户从数据库所看到的模型，是具体的</a:t>
            </a:r>
            <a:r>
              <a:rPr lang="en-US" altLang="zh-CN" sz="2400" dirty="0" smtClean="0">
                <a:cs typeface="+mn-cs"/>
              </a:rPr>
              <a:t>DBMS</a:t>
            </a:r>
            <a:r>
              <a:rPr lang="zh-CN" altLang="en-US" sz="2400" dirty="0" smtClean="0">
                <a:cs typeface="+mn-cs"/>
              </a:rPr>
              <a:t>所支持的数据模型，常用的包括层次模型、网状模型、关系模型。 </a:t>
            </a:r>
            <a:endParaRPr lang="en-US" altLang="zh-CN" sz="2400" dirty="0" smtClean="0">
              <a:cs typeface="+mn-cs"/>
            </a:endParaRPr>
          </a:p>
          <a:p>
            <a:pPr lvl="1" eaLnBrk="1" hangingPunct="1">
              <a:lnSpc>
                <a:spcPct val="120000"/>
              </a:lnSpc>
              <a:defRPr/>
            </a:pPr>
            <a:r>
              <a:rPr lang="zh-CN" altLang="en-US" sz="2400" b="1" dirty="0" smtClean="0">
                <a:cs typeface="+mn-cs"/>
              </a:rPr>
              <a:t>物理模型：</a:t>
            </a:r>
            <a:r>
              <a:rPr lang="zh-CN" altLang="en-US" sz="2400" dirty="0" smtClean="0">
                <a:cs typeface="+mn-cs"/>
              </a:rPr>
              <a:t>是面向计算机物理表示的模型，描述了数据在储存介质上的组织结构，它不但与具体的</a:t>
            </a:r>
            <a:r>
              <a:rPr lang="en-US" altLang="zh-CN" sz="2400" dirty="0" smtClean="0">
                <a:cs typeface="+mn-cs"/>
              </a:rPr>
              <a:t>DBMS</a:t>
            </a:r>
            <a:r>
              <a:rPr lang="zh-CN" altLang="en-US" sz="2400" dirty="0" smtClean="0">
                <a:cs typeface="+mn-cs"/>
              </a:rPr>
              <a:t>有关，而且还与操作系统和硬件有关。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8195" name="Rectangle 5"/>
          <p:cNvSpPr>
            <a:spLocks noGrp="1" noChangeArrowheads="1"/>
          </p:cNvSpPr>
          <p:nvPr>
            <p:ph idx="1"/>
          </p:nvPr>
        </p:nvSpPr>
        <p:spPr>
          <a:xfrm>
            <a:off x="357188" y="1143000"/>
            <a:ext cx="8358187" cy="5857875"/>
          </a:xfrm>
        </p:spPr>
        <p:txBody>
          <a:bodyPr lIns="91368" tIns="45688" rIns="91368" bIns="45688"/>
          <a:lstStyle/>
          <a:p>
            <a:pPr eaLnBrk="1" hangingPunct="1">
              <a:defRPr/>
            </a:pPr>
            <a:r>
              <a:rPr lang="zh-CN" altLang="en-US" dirty="0" smtClean="0"/>
              <a:t>关系模型</a:t>
            </a:r>
            <a:endParaRPr lang="en-US" altLang="zh-CN" sz="2400" dirty="0" smtClean="0"/>
          </a:p>
          <a:p>
            <a:pPr lvl="1" eaLnBrk="1" hangingPunct="1">
              <a:lnSpc>
                <a:spcPct val="120000"/>
              </a:lnSpc>
              <a:defRPr/>
            </a:pPr>
            <a:r>
              <a:rPr lang="en-US" altLang="zh-CN" sz="2400" dirty="0" smtClean="0">
                <a:cs typeface="+mn-cs"/>
              </a:rPr>
              <a:t>1970</a:t>
            </a:r>
            <a:r>
              <a:rPr lang="zh-CN" altLang="en-US" sz="2400" dirty="0" smtClean="0">
                <a:cs typeface="+mn-cs"/>
              </a:rPr>
              <a:t>年美国</a:t>
            </a:r>
            <a:r>
              <a:rPr lang="en-US" altLang="zh-CN" sz="2400" dirty="0" smtClean="0">
                <a:cs typeface="+mn-cs"/>
              </a:rPr>
              <a:t>IBM</a:t>
            </a:r>
            <a:r>
              <a:rPr lang="zh-CN" altLang="en-US" sz="2400" dirty="0" smtClean="0">
                <a:cs typeface="+mn-cs"/>
              </a:rPr>
              <a:t>公司研究员</a:t>
            </a:r>
            <a:r>
              <a:rPr lang="en-US" altLang="zh-CN" sz="2400" dirty="0" err="1" smtClean="0">
                <a:cs typeface="+mn-cs"/>
              </a:rPr>
              <a:t>E.F.Codd</a:t>
            </a:r>
            <a:r>
              <a:rPr lang="zh-CN" altLang="en-US" sz="2400" dirty="0" smtClean="0">
                <a:cs typeface="+mn-cs"/>
              </a:rPr>
              <a:t>首次提出了数据库系统的关系模型，开创了数据库的关系方法和关系数据理论的研究，为数据库技术奠定了理论基础。由于</a:t>
            </a:r>
            <a:r>
              <a:rPr lang="en-US" altLang="zh-CN" sz="2400" dirty="0" err="1" smtClean="0">
                <a:cs typeface="+mn-cs"/>
              </a:rPr>
              <a:t>E.F.Codd</a:t>
            </a:r>
            <a:r>
              <a:rPr lang="zh-CN" altLang="en-US" sz="2400" dirty="0" smtClean="0">
                <a:cs typeface="+mn-cs"/>
              </a:rPr>
              <a:t>的杰出工作，他于</a:t>
            </a:r>
            <a:r>
              <a:rPr lang="en-US" altLang="zh-CN" sz="2400" dirty="0" smtClean="0">
                <a:cs typeface="+mn-cs"/>
              </a:rPr>
              <a:t>1981</a:t>
            </a:r>
            <a:r>
              <a:rPr lang="zh-CN" altLang="en-US" sz="2400" dirty="0" smtClean="0">
                <a:cs typeface="+mn-cs"/>
              </a:rPr>
              <a:t>年获得</a:t>
            </a:r>
            <a:r>
              <a:rPr lang="en-US" altLang="zh-CN" sz="2400" dirty="0" smtClean="0">
                <a:cs typeface="+mn-cs"/>
              </a:rPr>
              <a:t>ACM</a:t>
            </a:r>
            <a:r>
              <a:rPr lang="zh-CN" altLang="en-US" sz="2400" dirty="0" smtClean="0">
                <a:cs typeface="+mn-cs"/>
              </a:rPr>
              <a:t>图灵奖。</a:t>
            </a:r>
          </a:p>
          <a:p>
            <a:pPr lvl="1" eaLnBrk="1" hangingPunct="1">
              <a:lnSpc>
                <a:spcPct val="120000"/>
              </a:lnSpc>
              <a:defRPr/>
            </a:pPr>
            <a:r>
              <a:rPr lang="en-US" altLang="zh-CN" sz="2400" dirty="0" smtClean="0">
                <a:cs typeface="+mn-cs"/>
              </a:rPr>
              <a:t>20</a:t>
            </a:r>
            <a:r>
              <a:rPr lang="zh-CN" altLang="en-US" sz="2400" dirty="0" smtClean="0">
                <a:cs typeface="+mn-cs"/>
              </a:rPr>
              <a:t>世纪</a:t>
            </a:r>
            <a:r>
              <a:rPr lang="en-US" altLang="zh-CN" sz="2400" dirty="0" smtClean="0">
                <a:cs typeface="+mn-cs"/>
              </a:rPr>
              <a:t>80</a:t>
            </a:r>
            <a:r>
              <a:rPr lang="zh-CN" altLang="en-US" sz="2400" dirty="0" smtClean="0">
                <a:cs typeface="+mn-cs"/>
              </a:rPr>
              <a:t>年代以来，计算机厂商新推出的数据库管理系统几乎都支持关系模型，非关系系统的产品也大都加上了关系接口。数据库领域当前的研究工作也都是以关系方法为基础。</a:t>
            </a:r>
            <a:endParaRPr lang="en-US" altLang="zh-CN" sz="2400" dirty="0" smtClean="0">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fontAlgn="ctr"/>
            <a:r>
              <a:rPr lang="zh-CN" altLang="en-US" b="0" smtClean="0">
                <a:latin typeface="宋体" charset="-122"/>
              </a:rPr>
              <a:t>关系型数据库</a:t>
            </a:r>
          </a:p>
        </p:txBody>
      </p:sp>
      <p:sp>
        <p:nvSpPr>
          <p:cNvPr id="8195" name="Rectangle 5"/>
          <p:cNvSpPr>
            <a:spLocks noGrp="1" noChangeArrowheads="1"/>
          </p:cNvSpPr>
          <p:nvPr>
            <p:ph idx="1"/>
          </p:nvPr>
        </p:nvSpPr>
        <p:spPr>
          <a:xfrm>
            <a:off x="357188" y="1143000"/>
            <a:ext cx="8358187" cy="5857875"/>
          </a:xfrm>
        </p:spPr>
        <p:txBody>
          <a:bodyPr lIns="91368" tIns="45688" rIns="91368" bIns="45688"/>
          <a:lstStyle/>
          <a:p>
            <a:pPr eaLnBrk="1" hangingPunct="1">
              <a:defRPr/>
            </a:pPr>
            <a:r>
              <a:rPr lang="zh-CN" altLang="en-US" dirty="0" smtClean="0"/>
              <a:t>关系模型</a:t>
            </a:r>
            <a:endParaRPr lang="en-US" altLang="zh-CN" sz="2400" dirty="0" smtClean="0"/>
          </a:p>
          <a:p>
            <a:pPr lvl="1" eaLnBrk="1" hangingPunct="1">
              <a:lnSpc>
                <a:spcPct val="120000"/>
              </a:lnSpc>
              <a:defRPr/>
            </a:pPr>
            <a:r>
              <a:rPr lang="zh-CN" altLang="en-US" sz="2400" dirty="0" smtClean="0"/>
              <a:t>关系模型有</a:t>
            </a:r>
            <a:r>
              <a:rPr lang="zh-CN" altLang="en-US" sz="2400" dirty="0" smtClean="0">
                <a:solidFill>
                  <a:srgbClr val="FF0000"/>
                </a:solidFill>
              </a:rPr>
              <a:t>关系数据结构</a:t>
            </a:r>
            <a:r>
              <a:rPr lang="zh-CN" altLang="en-US" sz="2400" dirty="0" smtClean="0"/>
              <a:t>、</a:t>
            </a:r>
            <a:r>
              <a:rPr lang="zh-CN" altLang="en-US" sz="2400" dirty="0" smtClean="0">
                <a:solidFill>
                  <a:srgbClr val="FF0000"/>
                </a:solidFill>
              </a:rPr>
              <a:t>关系操作集合</a:t>
            </a:r>
            <a:r>
              <a:rPr lang="zh-CN" altLang="en-US" sz="2400" dirty="0" smtClean="0"/>
              <a:t>和</a:t>
            </a:r>
            <a:r>
              <a:rPr lang="zh-CN" altLang="en-US" sz="2400" dirty="0" smtClean="0">
                <a:solidFill>
                  <a:srgbClr val="FF0000"/>
                </a:solidFill>
              </a:rPr>
              <a:t>关系完整性约束</a:t>
            </a:r>
            <a:r>
              <a:rPr lang="zh-CN" altLang="en-US" sz="2400" dirty="0" smtClean="0"/>
              <a:t>三部分组成的。</a:t>
            </a:r>
            <a:endParaRPr lang="en-US" altLang="zh-CN" sz="2400" dirty="0" smtClean="0"/>
          </a:p>
          <a:p>
            <a:pPr lvl="1" eaLnBrk="1" hangingPunct="1">
              <a:lnSpc>
                <a:spcPct val="120000"/>
              </a:lnSpc>
              <a:defRPr/>
            </a:pPr>
            <a:r>
              <a:rPr lang="zh-CN" altLang="en-US" sz="2400" dirty="0" smtClean="0">
                <a:solidFill>
                  <a:srgbClr val="FF0000"/>
                </a:solidFill>
              </a:rPr>
              <a:t>关系数据结构：</a:t>
            </a:r>
            <a:r>
              <a:rPr lang="zh-CN" altLang="en-US" sz="2400" dirty="0" smtClean="0"/>
              <a:t>在关系模型中，现实世界的</a:t>
            </a:r>
            <a:r>
              <a:rPr lang="zh-CN" altLang="en-US" sz="2400" dirty="0" smtClean="0">
                <a:solidFill>
                  <a:srgbClr val="FF0000"/>
                </a:solidFill>
              </a:rPr>
              <a:t>实体</a:t>
            </a:r>
            <a:r>
              <a:rPr lang="zh-CN" altLang="en-US" sz="2400" dirty="0" smtClean="0"/>
              <a:t>以及实体间的</a:t>
            </a:r>
            <a:r>
              <a:rPr lang="zh-CN" altLang="en-US" sz="2400" dirty="0" smtClean="0">
                <a:solidFill>
                  <a:srgbClr val="FF0000"/>
                </a:solidFill>
              </a:rPr>
              <a:t>各种联系</a:t>
            </a:r>
            <a:r>
              <a:rPr lang="zh-CN" altLang="en-US" sz="2400" dirty="0" smtClean="0"/>
              <a:t>均用</a:t>
            </a:r>
            <a:r>
              <a:rPr lang="zh-CN" altLang="en-US" sz="2400" dirty="0" smtClean="0">
                <a:solidFill>
                  <a:srgbClr val="FF0000"/>
                </a:solidFill>
              </a:rPr>
              <a:t>关系</a:t>
            </a:r>
            <a:r>
              <a:rPr lang="zh-CN" altLang="en-US" sz="2400" dirty="0" smtClean="0"/>
              <a:t>来表示。在用户看来，</a:t>
            </a:r>
            <a:r>
              <a:rPr lang="zh-CN" altLang="en-US" sz="2400" dirty="0" smtClean="0">
                <a:solidFill>
                  <a:srgbClr val="FF0000"/>
                </a:solidFill>
              </a:rPr>
              <a:t>关系就</a:t>
            </a:r>
            <a:r>
              <a:rPr lang="zh-CN" altLang="en-US" sz="2400" dirty="0" smtClean="0"/>
              <a:t>是一张由行和列组成的二维数据表。</a:t>
            </a:r>
            <a:endParaRPr lang="en-US" altLang="zh-CN" sz="2400" dirty="0" smtClean="0"/>
          </a:p>
          <a:p>
            <a:pPr lvl="1" eaLnBrk="1" hangingPunct="1">
              <a:lnSpc>
                <a:spcPct val="120000"/>
              </a:lnSpc>
              <a:defRPr/>
            </a:pPr>
            <a:r>
              <a:rPr lang="zh-CN" altLang="en-US" sz="2400" dirty="0" smtClean="0">
                <a:solidFill>
                  <a:srgbClr val="FF0000"/>
                </a:solidFill>
              </a:rPr>
              <a:t>关系操作</a:t>
            </a:r>
            <a:r>
              <a:rPr lang="en-US" altLang="zh-CN" sz="2400" dirty="0" smtClean="0">
                <a:solidFill>
                  <a:srgbClr val="FF0000"/>
                </a:solidFill>
              </a:rPr>
              <a:t>:</a:t>
            </a:r>
            <a:r>
              <a:rPr lang="zh-CN" altLang="en-US" sz="2400" dirty="0" smtClean="0">
                <a:solidFill>
                  <a:schemeClr val="tx2"/>
                </a:solidFill>
              </a:rPr>
              <a:t>包括：选择、投影、连接、增加、删除、修改等。</a:t>
            </a:r>
            <a:endParaRPr lang="en-US" altLang="zh-CN" sz="2400" dirty="0" smtClean="0">
              <a:solidFill>
                <a:schemeClr val="tx2"/>
              </a:solidFill>
            </a:endParaRPr>
          </a:p>
          <a:p>
            <a:pPr lvl="1" eaLnBrk="1" hangingPunct="1">
              <a:lnSpc>
                <a:spcPct val="120000"/>
              </a:lnSpc>
              <a:defRPr/>
            </a:pPr>
            <a:r>
              <a:rPr lang="zh-CN" altLang="en-US" sz="2400" dirty="0" smtClean="0">
                <a:solidFill>
                  <a:srgbClr val="FF0000"/>
                </a:solidFill>
              </a:rPr>
              <a:t>关系完整性约束：</a:t>
            </a:r>
            <a:r>
              <a:rPr lang="zh-CN" altLang="en-US" sz="2400" dirty="0" smtClean="0">
                <a:solidFill>
                  <a:schemeClr val="accent4"/>
                </a:solidFill>
              </a:rPr>
              <a:t>包括</a:t>
            </a:r>
            <a:r>
              <a:rPr lang="zh-CN" altLang="en-US" sz="2400" dirty="0" smtClean="0"/>
              <a:t>实体完整性、参照完整性和用户定义的完整性。</a:t>
            </a:r>
            <a:endParaRPr lang="zh-CN" altLang="en-US" sz="2400" dirty="0" smtClean="0">
              <a:solidFill>
                <a:schemeClr val="tx2"/>
              </a:solidFill>
            </a:endParaRPr>
          </a:p>
          <a:p>
            <a:pPr lvl="1" eaLnBrk="1" hangingPunct="1">
              <a:lnSpc>
                <a:spcPct val="120000"/>
              </a:lnSpc>
              <a:defRPr/>
            </a:pPr>
            <a:endParaRPr lang="en-US" altLang="zh-CN" sz="2400" dirty="0" smtClean="0"/>
          </a:p>
          <a:p>
            <a:pPr lvl="1" eaLnBrk="1" hangingPunct="1">
              <a:lnSpc>
                <a:spcPct val="120000"/>
              </a:lnSpc>
              <a:defRPr/>
            </a:pPr>
            <a:endParaRPr lang="en-US" altLang="zh-CN" sz="2400" dirty="0" smtClean="0"/>
          </a:p>
          <a:p>
            <a:pPr lvl="1" eaLnBrk="1" hangingPunct="1">
              <a:lnSpc>
                <a:spcPct val="120000"/>
              </a:lnSpc>
              <a:defRPr/>
            </a:pPr>
            <a:endParaRPr lang="en-US" altLang="zh-CN"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p:bldLst>
  </p:timing>
</p:sld>
</file>

<file path=ppt/theme/theme1.xml><?xml version="1.0" encoding="utf-8"?>
<a:theme xmlns:a="http://schemas.openxmlformats.org/drawingml/2006/main" name="5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2440</Words>
  <Application>Microsoft Office PowerPoint</Application>
  <PresentationFormat>全屏显示(4:3)</PresentationFormat>
  <Paragraphs>318</Paragraphs>
  <Slides>60</Slides>
  <Notes>58</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5_默认设计模板</vt:lpstr>
      <vt:lpstr>幻灯片 1</vt:lpstr>
      <vt:lpstr>幻灯片 2</vt:lpstr>
      <vt:lpstr>幻灯片 3</vt:lpstr>
      <vt:lpstr>数据库管理系统概述</vt:lpstr>
      <vt:lpstr>数据库管理系统概述</vt:lpstr>
      <vt:lpstr>数据库管理系统概述</vt:lpstr>
      <vt:lpstr>关系型数据库</vt:lpstr>
      <vt:lpstr>关系型数据库</vt:lpstr>
      <vt:lpstr>关系型数据库</vt:lpstr>
      <vt:lpstr>关系型数据库</vt:lpstr>
      <vt:lpstr>关系型数据库</vt:lpstr>
      <vt:lpstr>关系型数据库</vt:lpstr>
      <vt:lpstr>Oracle数据库概述</vt:lpstr>
      <vt:lpstr>Oracle数据库概述</vt:lpstr>
      <vt:lpstr>安装Oracle数据库软件</vt:lpstr>
      <vt:lpstr>安装Oracle数据库软件</vt:lpstr>
      <vt:lpstr>安装Oracle数据库软件</vt:lpstr>
      <vt:lpstr>安装Oracle数据库软件</vt:lpstr>
      <vt:lpstr>安装Oracle数据库软件</vt:lpstr>
      <vt:lpstr>安装Oracle数据库软件</vt:lpstr>
      <vt:lpstr>安装Oracle数据库软件</vt:lpstr>
      <vt:lpstr>练习1</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创建Oracle数据库</vt:lpstr>
      <vt:lpstr>练习2</vt:lpstr>
      <vt:lpstr>数据库本地连接</vt:lpstr>
      <vt:lpstr>数据库本地连接</vt:lpstr>
      <vt:lpstr>数据库本地连接</vt:lpstr>
      <vt:lpstr>数据库本地连接</vt:lpstr>
      <vt:lpstr>数据库本地连接</vt:lpstr>
      <vt:lpstr>练习3</vt:lpstr>
      <vt:lpstr>数据库本地连接</vt:lpstr>
      <vt:lpstr>练习4</vt:lpstr>
      <vt:lpstr>常用数据库访问工具</vt:lpstr>
      <vt:lpstr>常用数据库访问工具</vt:lpstr>
      <vt:lpstr>常用数据库访问工具</vt:lpstr>
      <vt:lpstr>常用数据库访问工具</vt:lpstr>
      <vt:lpstr>常用数据库访问工具</vt:lpstr>
      <vt:lpstr>常用数据库访问工具</vt:lpstr>
      <vt:lpstr>练习5</vt:lpstr>
      <vt:lpstr>案例环境介绍</vt:lpstr>
      <vt:lpstr>本章重点总结</vt:lpstr>
      <vt:lpstr>课后作业</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
  <cp:lastModifiedBy/>
  <cp:revision>1512</cp:revision>
  <dcterms:created xsi:type="dcterms:W3CDTF">2004-04-25T08:53:43Z</dcterms:created>
  <dcterms:modified xsi:type="dcterms:W3CDTF">2018-02-12T02:38:22Z</dcterms:modified>
</cp:coreProperties>
</file>