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19"/>
  </p:notesMasterIdLst>
  <p:handoutMasterIdLst>
    <p:handoutMasterId r:id="rId20"/>
  </p:handoutMasterIdLst>
  <p:sldIdLst>
    <p:sldId id="518" r:id="rId2"/>
    <p:sldId id="571" r:id="rId3"/>
    <p:sldId id="607" r:id="rId4"/>
    <p:sldId id="608" r:id="rId5"/>
    <p:sldId id="609" r:id="rId6"/>
    <p:sldId id="610" r:id="rId7"/>
    <p:sldId id="611" r:id="rId8"/>
    <p:sldId id="612" r:id="rId9"/>
    <p:sldId id="613" r:id="rId10"/>
    <p:sldId id="614" r:id="rId11"/>
    <p:sldId id="615" r:id="rId12"/>
    <p:sldId id="616" r:id="rId13"/>
    <p:sldId id="617" r:id="rId14"/>
    <p:sldId id="618" r:id="rId15"/>
    <p:sldId id="619" r:id="rId16"/>
    <p:sldId id="620" r:id="rId17"/>
    <p:sldId id="623" r:id="rId18"/>
  </p:sldIdLst>
  <p:sldSz cx="9144000" cy="6858000" type="screen4x3"/>
  <p:notesSz cx="7102475" cy="10231438"/>
  <p:defaultTextStyle>
    <a:defPPr>
      <a:defRPr lang="zh-CN"/>
    </a:defPPr>
    <a:lvl1pPr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99FF"/>
    <a:srgbClr val="FF9966"/>
    <a:srgbClr val="FF9933"/>
    <a:srgbClr val="FF99CC"/>
    <a:srgbClr val="66CCFF"/>
    <a:srgbClr val="0099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54" autoAdjust="0"/>
    <p:restoredTop sz="98895" autoAdjust="0"/>
  </p:normalViewPr>
  <p:slideViewPr>
    <p:cSldViewPr>
      <p:cViewPr varScale="1">
        <p:scale>
          <a:sx n="80" d="100"/>
          <a:sy n="80" d="100"/>
        </p:scale>
        <p:origin x="696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260" y="-78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fld id="{F8F96D63-3C4E-46B8-BB61-9AA4FC9220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056581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325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fld id="{215F7D2D-2231-4254-8A30-96677451EE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913687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课堂笔记：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7464" y="5326832"/>
            <a:ext cx="6209734" cy="421336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681" tIns="45650" rIns="94681" bIns="45650"/>
          <a:lstStyle/>
          <a:p>
            <a:pPr marL="227362" indent="-227362" defTabSz="351377">
              <a:tabLst>
                <a:tab pos="421998" algn="l"/>
                <a:tab pos="444389" algn="l"/>
                <a:tab pos="661416" algn="l"/>
              </a:tabLst>
            </a:pPr>
            <a:r>
              <a:rPr lang="zh-CN" altLang="en-US" dirty="0"/>
              <a:t>课堂笔记：</a:t>
            </a:r>
          </a:p>
        </p:txBody>
      </p:sp>
      <p:sp>
        <p:nvSpPr>
          <p:cNvPr id="645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46063" y="184150"/>
            <a:ext cx="6559550" cy="4919663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7464" y="5326832"/>
            <a:ext cx="6209734" cy="419020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681" tIns="45650" rIns="94681" bIns="45650"/>
          <a:lstStyle/>
          <a:p>
            <a:pPr marL="227362" indent="-227362" defTabSz="351377">
              <a:tabLst>
                <a:tab pos="421998" algn="l"/>
                <a:tab pos="444389" algn="l"/>
                <a:tab pos="661416" algn="l"/>
              </a:tabLst>
            </a:pPr>
            <a:r>
              <a:rPr lang="zh-CN" altLang="en-US" dirty="0"/>
              <a:t>课堂笔记：</a:t>
            </a:r>
          </a:p>
        </p:txBody>
      </p:sp>
      <p:sp>
        <p:nvSpPr>
          <p:cNvPr id="665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46063" y="184150"/>
            <a:ext cx="6559550" cy="4919663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7464" y="5326833"/>
            <a:ext cx="6175207" cy="4202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681" tIns="45650" rIns="94681" bIns="45650"/>
          <a:lstStyle/>
          <a:p>
            <a:pPr marL="227362" indent="-227362" defTabSz="351377">
              <a:tabLst>
                <a:tab pos="421998" algn="l"/>
                <a:tab pos="444389" algn="l"/>
                <a:tab pos="661416" algn="l"/>
              </a:tabLst>
            </a:pPr>
            <a:r>
              <a:rPr lang="zh-CN" altLang="en-US" dirty="0"/>
              <a:t>课堂笔记：</a:t>
            </a:r>
          </a:p>
        </p:txBody>
      </p:sp>
      <p:sp>
        <p:nvSpPr>
          <p:cNvPr id="68611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44475" y="184150"/>
            <a:ext cx="6559550" cy="4919663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graphicFrame>
        <p:nvGraphicFramePr>
          <p:cNvPr id="68612" name="Object 4"/>
          <p:cNvGraphicFramePr>
            <a:graphicFrameLocks/>
          </p:cNvGraphicFramePr>
          <p:nvPr/>
        </p:nvGraphicFramePr>
        <p:xfrm>
          <a:off x="739842" y="6855401"/>
          <a:ext cx="5915441" cy="1035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2" name="Document" r:id="rId4" imgW="6026150" imgH="973138" progId="Word.Document.8">
                  <p:embed/>
                </p:oleObj>
              </mc:Choice>
              <mc:Fallback>
                <p:oleObj name="Document" r:id="rId4" imgW="6026150" imgH="973138" progId="Word.Document.8">
                  <p:embed/>
                  <p:pic>
                    <p:nvPicPr>
                      <p:cNvPr id="0" name="Picture 6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842" y="6855401"/>
                        <a:ext cx="5915441" cy="10350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课堂笔记：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4003363" y="-1781"/>
            <a:ext cx="3058010" cy="511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9212" tIns="49606" rIns="99212" bIns="49606" anchor="ctr"/>
          <a:lstStyle/>
          <a:p>
            <a:endParaRPr lang="zh-CN" altLang="en-US"/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0" y="9702318"/>
            <a:ext cx="3058010" cy="509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9212" tIns="49606" rIns="99212" bIns="49606" anchor="ctr"/>
          <a:lstStyle/>
          <a:p>
            <a:endParaRPr lang="zh-CN" altLang="en-US"/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0" y="-1781"/>
            <a:ext cx="3058010" cy="511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9212" tIns="49606" rIns="99212" bIns="49606" anchor="ctr"/>
          <a:lstStyle/>
          <a:p>
            <a:endParaRPr lang="zh-CN" altLang="en-US"/>
          </a:p>
        </p:txBody>
      </p:sp>
      <p:sp>
        <p:nvSpPr>
          <p:cNvPr id="70661" name="Rectangle 5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65113" y="192088"/>
            <a:ext cx="6530975" cy="489902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7066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5820" y="5330395"/>
            <a:ext cx="6208089" cy="419733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681" tIns="45650" rIns="94681" bIns="45650"/>
          <a:lstStyle/>
          <a:p>
            <a:pPr marL="227362" indent="-227362" defTabSz="351377">
              <a:tabLst>
                <a:tab pos="421998" algn="l"/>
                <a:tab pos="444389" algn="l"/>
                <a:tab pos="661416" algn="l"/>
              </a:tabLst>
            </a:pPr>
            <a:r>
              <a:rPr lang="zh-CN" altLang="en-US" dirty="0"/>
              <a:t>课堂笔记：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5820" y="5298328"/>
            <a:ext cx="6208089" cy="419733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681" tIns="45650" rIns="94681" bIns="45650"/>
          <a:lstStyle/>
          <a:p>
            <a:pPr marL="227362" indent="-227362" defTabSz="351377">
              <a:tabLst>
                <a:tab pos="421998" algn="l"/>
                <a:tab pos="444389" algn="l"/>
                <a:tab pos="661416" algn="l"/>
              </a:tabLst>
            </a:pPr>
            <a:r>
              <a:rPr lang="zh-CN" altLang="en-US" dirty="0"/>
              <a:t>课堂笔记：</a:t>
            </a:r>
          </a:p>
        </p:txBody>
      </p:sp>
      <p:sp>
        <p:nvSpPr>
          <p:cNvPr id="72707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46063" y="180975"/>
            <a:ext cx="6534150" cy="4900613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5820" y="5330395"/>
            <a:ext cx="6208089" cy="419733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681" tIns="45650" rIns="94681" bIns="45650"/>
          <a:lstStyle/>
          <a:p>
            <a:pPr marL="227362" indent="-227362" defTabSz="351377">
              <a:tabLst>
                <a:tab pos="421998" algn="l"/>
                <a:tab pos="444389" algn="l"/>
                <a:tab pos="661416" algn="l"/>
              </a:tabLst>
            </a:pPr>
            <a:r>
              <a:rPr lang="zh-CN" altLang="en-US" dirty="0"/>
              <a:t>课堂笔记：</a:t>
            </a:r>
          </a:p>
        </p:txBody>
      </p:sp>
      <p:sp>
        <p:nvSpPr>
          <p:cNvPr id="747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65113" y="192088"/>
            <a:ext cx="6530975" cy="489902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958" y="579004"/>
            <a:ext cx="5956543" cy="880085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7919" tIns="43960" rIns="87919" bIns="43960"/>
          <a:lstStyle/>
          <a:p>
            <a:pPr marL="227362" marR="0" indent="-227362" algn="l" defTabSz="351377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421998" algn="l"/>
                <a:tab pos="444389" algn="l"/>
                <a:tab pos="661416" algn="l"/>
              </a:tabLst>
              <a:defRPr/>
            </a:pPr>
            <a:r>
              <a:rPr lang="zh-CN" altLang="en-US"/>
              <a:t>课堂笔记：</a:t>
            </a:r>
          </a:p>
          <a:p>
            <a:pPr marL="227362" indent="-227362" defTabSz="351377">
              <a:tabLst>
                <a:tab pos="421998" algn="l"/>
                <a:tab pos="444389" algn="l"/>
                <a:tab pos="661416" algn="l"/>
              </a:tabLst>
            </a:pPr>
            <a:endParaRPr lang="zh-CN" altLang="en-US" dirty="0"/>
          </a:p>
        </p:txBody>
      </p:sp>
      <p:pic>
        <p:nvPicPr>
          <p:cNvPr id="808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8894" y="1207891"/>
            <a:ext cx="5555385" cy="1459089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809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8894" y="3386726"/>
            <a:ext cx="5555385" cy="148937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8090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00673" y="5492517"/>
            <a:ext cx="5563605" cy="1038643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>
                <a:latin typeface="Arial" pitchFamily="34" charset="0"/>
              </a:rPr>
              <a:t>课堂笔记：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>
                <a:latin typeface="Arial" pitchFamily="34" charset="0"/>
              </a:rPr>
              <a:t>课堂笔记：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7464" y="5326832"/>
            <a:ext cx="6209734" cy="421336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681" tIns="45650" rIns="94681" bIns="45650"/>
          <a:lstStyle/>
          <a:p>
            <a:pPr marL="227362" indent="-227362" defTabSz="351377">
              <a:tabLst>
                <a:tab pos="421998" algn="l"/>
                <a:tab pos="444389" algn="l"/>
                <a:tab pos="661416" algn="l"/>
              </a:tabLst>
            </a:pPr>
            <a:r>
              <a:rPr lang="zh-CN" altLang="en-US" dirty="0"/>
              <a:t>课堂笔记：</a:t>
            </a:r>
          </a:p>
        </p:txBody>
      </p:sp>
      <p:sp>
        <p:nvSpPr>
          <p:cNvPr id="542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50825" y="193675"/>
            <a:ext cx="6546850" cy="4910138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7464" y="5326832"/>
            <a:ext cx="6209734" cy="421336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681" tIns="45650" rIns="94681" bIns="45650"/>
          <a:lstStyle/>
          <a:p>
            <a:pPr marL="227362" indent="-227362" defTabSz="351377">
              <a:tabLst>
                <a:tab pos="421998" algn="l"/>
                <a:tab pos="444389" algn="l"/>
                <a:tab pos="661416" algn="l"/>
              </a:tabLst>
            </a:pPr>
            <a:r>
              <a:rPr lang="zh-CN" altLang="en-US" dirty="0"/>
              <a:t>课堂笔记：</a:t>
            </a:r>
          </a:p>
        </p:txBody>
      </p:sp>
      <p:sp>
        <p:nvSpPr>
          <p:cNvPr id="563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46063" y="184150"/>
            <a:ext cx="6559550" cy="4919663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7464" y="5314362"/>
            <a:ext cx="6209734" cy="420267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681" tIns="45650" rIns="94681" bIns="45650"/>
          <a:lstStyle/>
          <a:p>
            <a:pPr marL="227362" indent="-227362" defTabSz="351377">
              <a:tabLst>
                <a:tab pos="421998" algn="l"/>
                <a:tab pos="444389" algn="l"/>
                <a:tab pos="661416" algn="l"/>
              </a:tabLst>
            </a:pPr>
            <a:r>
              <a:rPr lang="zh-CN" altLang="en-US" dirty="0"/>
              <a:t>课堂笔记：</a:t>
            </a:r>
          </a:p>
        </p:txBody>
      </p:sp>
      <p:sp>
        <p:nvSpPr>
          <p:cNvPr id="583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46063" y="184150"/>
            <a:ext cx="6559550" cy="4919663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课堂笔记：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7464" y="5326833"/>
            <a:ext cx="6209734" cy="4202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681" tIns="45650" rIns="94681" bIns="45650"/>
          <a:lstStyle/>
          <a:p>
            <a:pPr marL="227362" indent="-227362" defTabSz="351377">
              <a:tabLst>
                <a:tab pos="421998" algn="l"/>
                <a:tab pos="444389" algn="l"/>
                <a:tab pos="661416" algn="l"/>
              </a:tabLst>
            </a:pPr>
            <a:r>
              <a:rPr lang="zh-CN" altLang="en-US" dirty="0"/>
              <a:t>课堂笔记：</a:t>
            </a:r>
          </a:p>
        </p:txBody>
      </p:sp>
      <p:sp>
        <p:nvSpPr>
          <p:cNvPr id="604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46063" y="184150"/>
            <a:ext cx="6559550" cy="4919663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9669" y="5214595"/>
            <a:ext cx="6211377" cy="421158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681" tIns="45650" rIns="94681" bIns="45650"/>
          <a:lstStyle/>
          <a:p>
            <a:pPr marL="227362" indent="-227362" defTabSz="351377">
              <a:tabLst>
                <a:tab pos="421998" algn="l"/>
                <a:tab pos="444389" algn="l"/>
                <a:tab pos="661416" algn="l"/>
              </a:tabLst>
            </a:pPr>
            <a:r>
              <a:rPr lang="zh-CN" altLang="en-US" dirty="0"/>
              <a:t>课堂笔记：</a:t>
            </a:r>
          </a:p>
        </p:txBody>
      </p:sp>
      <p:sp>
        <p:nvSpPr>
          <p:cNvPr id="624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46063" y="184150"/>
            <a:ext cx="6559550" cy="4919663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644046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7388" y="609600"/>
            <a:ext cx="7769225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8975" y="1677988"/>
            <a:ext cx="7769225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87388" y="6248400"/>
            <a:ext cx="1903412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3413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15F204E-73E8-4227-B86A-D61528366E16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147050" cy="49688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7388" y="609600"/>
            <a:ext cx="7769225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8975" y="1677988"/>
            <a:ext cx="3808413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88" y="1677988"/>
            <a:ext cx="3808412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87388" y="6248400"/>
            <a:ext cx="1903412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3413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1659FE1-AAC4-46CD-B94C-BBDC5362DDC4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26507"/>
            <a:ext cx="9144000" cy="215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54520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2BCA28B-B398-4DE1-874F-CAEBC3CDD04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47887"/>
            <a:ext cx="9144000" cy="293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11532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占位符 9"/>
          <p:cNvSpPr>
            <a:spLocks noGrp="1"/>
          </p:cNvSpPr>
          <p:nvPr>
            <p:ph type="body" sz="quarter" idx="16" hasCustomPrompt="1"/>
          </p:nvPr>
        </p:nvSpPr>
        <p:spPr>
          <a:xfrm>
            <a:off x="1403648" y="2852936"/>
            <a:ext cx="6144251" cy="15843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algn="l"/>
            <a:r>
              <a:rPr lang="zh-CN" altLang="en-US" dirty="0"/>
              <a:t>副标题</a:t>
            </a:r>
            <a:r>
              <a:rPr lang="en-US" altLang="zh-CN" sz="300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000" dirty="0">
                <a:latin typeface="微软雅黑" pitchFamily="34" charset="-122"/>
                <a:ea typeface="微软雅黑" pitchFamily="34" charset="-122"/>
              </a:rPr>
              <a:t>黑体</a:t>
            </a:r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7" hasCustomPrompt="1"/>
          </p:nvPr>
        </p:nvSpPr>
        <p:spPr>
          <a:xfrm>
            <a:off x="1403648" y="2132856"/>
            <a:ext cx="6336704" cy="575122"/>
          </a:xfrm>
          <a:prstGeom prst="rect">
            <a:avLst/>
          </a:prstGeom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latin typeface="+mj-ea"/>
                <a:ea typeface="+mj-ea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500" dirty="0">
                <a:solidFill>
                  <a:srgbClr val="333333"/>
                </a:solidFill>
              </a:rPr>
              <a:t>主标题</a:t>
            </a:r>
          </a:p>
        </p:txBody>
      </p:sp>
      <p:sp>
        <p:nvSpPr>
          <p:cNvPr id="17" name="标题 5"/>
          <p:cNvSpPr>
            <a:spLocks noGrp="1"/>
          </p:cNvSpPr>
          <p:nvPr>
            <p:ph type="title" hasCustomPrompt="1"/>
          </p:nvPr>
        </p:nvSpPr>
        <p:spPr>
          <a:xfrm>
            <a:off x="1401981" y="1556792"/>
            <a:ext cx="6145868" cy="1152128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dirty="0"/>
              <a:t>主标题样式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26507"/>
            <a:ext cx="9144000" cy="215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10120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2BCA28B-B398-4DE1-874F-CAEBC3CDD04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占位符 9"/>
          <p:cNvSpPr>
            <a:spLocks noGrp="1"/>
          </p:cNvSpPr>
          <p:nvPr>
            <p:ph type="body" sz="quarter" idx="16" hasCustomPrompt="1"/>
          </p:nvPr>
        </p:nvSpPr>
        <p:spPr>
          <a:xfrm>
            <a:off x="685235" y="2852936"/>
            <a:ext cx="6911101" cy="15843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algn="l"/>
            <a:r>
              <a:rPr lang="zh-CN" altLang="en-US" dirty="0"/>
              <a:t>副标题</a:t>
            </a:r>
            <a:r>
              <a:rPr lang="en-US" altLang="zh-CN" sz="300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000" dirty="0">
                <a:latin typeface="微软雅黑" pitchFamily="34" charset="-122"/>
                <a:ea typeface="微软雅黑" pitchFamily="34" charset="-122"/>
              </a:rPr>
              <a:t>黑体</a:t>
            </a:r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7" hasCustomPrompt="1"/>
          </p:nvPr>
        </p:nvSpPr>
        <p:spPr>
          <a:xfrm>
            <a:off x="685234" y="2132856"/>
            <a:ext cx="7496405" cy="575122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latin typeface="+mj-ea"/>
                <a:ea typeface="+mj-ea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500" dirty="0">
                <a:solidFill>
                  <a:srgbClr val="333333"/>
                </a:solidFill>
              </a:rPr>
              <a:t>主标题</a:t>
            </a:r>
          </a:p>
        </p:txBody>
      </p:sp>
      <p:sp>
        <p:nvSpPr>
          <p:cNvPr id="17" name="标题 5"/>
          <p:cNvSpPr>
            <a:spLocks noGrp="1"/>
          </p:cNvSpPr>
          <p:nvPr>
            <p:ph type="title" hasCustomPrompt="1"/>
          </p:nvPr>
        </p:nvSpPr>
        <p:spPr>
          <a:xfrm>
            <a:off x="683568" y="1556792"/>
            <a:ext cx="6912920" cy="1152128"/>
          </a:xfrm>
          <a:prstGeom prst="rect">
            <a:avLst/>
          </a:prstGeom>
        </p:spPr>
        <p:txBody>
          <a:bodyPr anchor="b"/>
          <a:lstStyle>
            <a:lvl1pPr algn="l">
              <a:defRPr sz="4500"/>
            </a:lvl1pPr>
          </a:lstStyle>
          <a:p>
            <a:r>
              <a:rPr lang="zh-CN" altLang="en-US" dirty="0"/>
              <a:t>主标题样式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47887"/>
            <a:ext cx="9144000" cy="293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89796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2BCA28B-B398-4DE1-874F-CAEBC3CDD04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170" name="Picture 2" descr="D:\07 公司资料\PPT+Word模版\首页白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908720"/>
            <a:ext cx="9144001" cy="598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0" y="3573016"/>
            <a:ext cx="9144000" cy="3284984"/>
          </a:xfrm>
          <a:prstGeom prst="rect">
            <a:avLst/>
          </a:prstGeom>
          <a:solidFill>
            <a:srgbClr val="FFFFFF">
              <a:alpha val="8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6783824" y="6309320"/>
            <a:ext cx="20366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www.neuedu.com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679689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" y="217081"/>
            <a:ext cx="9139011" cy="6669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251520" y="217081"/>
            <a:ext cx="18021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www.neuedu.com</a:t>
            </a:r>
            <a:endParaRPr lang="zh-CN" altLang="en-US" sz="14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694" y="4509120"/>
            <a:ext cx="8229600" cy="1800200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3063857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457D8C-62F5-4186-9152-2C1D8AA24829}" type="datetimeFigureOut">
              <a:rPr lang="zh-CN" altLang="en-US" smtClean="0"/>
              <a:pPr/>
              <a:t>2018/10/10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A98B65-C7B3-495A-AF17-9B1676A83D9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277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218273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648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91535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/>
          <p:nvPr userDrawn="1"/>
        </p:nvSpPr>
        <p:spPr>
          <a:xfrm>
            <a:off x="129410" y="6383923"/>
            <a:ext cx="20366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www.neuedu.com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6523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ea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 b="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 b="0">
          <a:solidFill>
            <a:schemeClr val="tx1"/>
          </a:solidFill>
          <a:latin typeface="+mn-ea"/>
          <a:ea typeface="+mn-ea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 b="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 b="0">
          <a:solidFill>
            <a:schemeClr val="tx1"/>
          </a:solidFill>
          <a:latin typeface="+mn-ea"/>
          <a:ea typeface="+mn-ea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 b="0">
          <a:solidFill>
            <a:schemeClr val="tx1"/>
          </a:solidFill>
          <a:latin typeface="+mn-ea"/>
          <a:ea typeface="+mn-ea"/>
        </a:defRPr>
      </a:lvl5pPr>
      <a:lvl6pPr marL="25146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8424" y="64643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latin typeface="华文细黑" pitchFamily="2" charset="-122"/>
                <a:ea typeface="华文细黑" pitchFamily="2" charset="-122"/>
              </a:rPr>
              <a:t>V1.0</a:t>
            </a:r>
            <a:endParaRPr lang="zh-CN" altLang="en-US" sz="1200" b="1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Oracle-SQL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开发</a:t>
            </a:r>
            <a:br>
              <a:rPr lang="en-US" altLang="zh-CN" sz="32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</a:br>
            <a:r>
              <a:rPr lang="en-US" altLang="zh-CN" sz="32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—— 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层次查询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分级查询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)</a:t>
            </a:r>
            <a:endParaRPr lang="zh-CN" altLang="en-US" sz="3200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t"/>
          <a:lstStyle/>
          <a:p>
            <a:r>
              <a:rPr lang="zh-CN" altLang="en-US">
                <a:latin typeface="黑体" pitchFamily="2" charset="-122"/>
              </a:rPr>
              <a:t>遍历树</a:t>
            </a:r>
            <a:r>
              <a:rPr lang="en-US" altLang="zh-CN">
                <a:latin typeface="黑体" pitchFamily="2" charset="-122"/>
              </a:rPr>
              <a:t>：</a:t>
            </a:r>
            <a:r>
              <a:rPr lang="zh-CN" altLang="en-US">
                <a:latin typeface="黑体" pitchFamily="2" charset="-122"/>
              </a:rPr>
              <a:t>从底向上</a:t>
            </a:r>
            <a:endParaRPr lang="en-US" altLang="zh-CN">
              <a:latin typeface="黑体" pitchFamily="2" charset="-122"/>
            </a:endParaRPr>
          </a:p>
        </p:txBody>
      </p:sp>
      <p:graphicFrame>
        <p:nvGraphicFramePr>
          <p:cNvPr id="63805" name="Group 317"/>
          <p:cNvGraphicFramePr>
            <a:graphicFrameLocks noGrp="1"/>
          </p:cNvGraphicFramePr>
          <p:nvPr>
            <p:ph type="tbl" idx="1"/>
          </p:nvPr>
        </p:nvGraphicFramePr>
        <p:xfrm>
          <a:off x="688975" y="4000504"/>
          <a:ext cx="7769225" cy="2036765"/>
        </p:xfrm>
        <a:graphic>
          <a:graphicData uri="http://schemas.openxmlformats.org/drawingml/2006/table">
            <a:tbl>
              <a:tblPr/>
              <a:tblGrid>
                <a:gridCol w="184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8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25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EMPNO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ENAME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JOB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MGR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7876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ADAMS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CLERK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7788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7788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SCOTT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ANALYST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7566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7566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JONES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MANAGER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7839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7839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KING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PRESIDENT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　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889000" y="2108200"/>
            <a:ext cx="7029450" cy="14732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889000" y="2209800"/>
            <a:ext cx="6934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/>
            <a:r>
              <a:rPr lang="en-US" altLang="zh-CN" sz="1800" b="1" dirty="0">
                <a:latin typeface="Courier New" pitchFamily="49" charset="0"/>
                <a:ea typeface="宋体" charset="-122"/>
              </a:rPr>
              <a:t>SELECT </a:t>
            </a:r>
            <a:r>
              <a:rPr lang="en-US" altLang="zh-CN" sz="1800" b="1" dirty="0" err="1">
                <a:latin typeface="Courier New" pitchFamily="49" charset="0"/>
                <a:ea typeface="宋体" charset="-122"/>
              </a:rPr>
              <a:t>empno</a:t>
            </a:r>
            <a:r>
              <a:rPr lang="en-US" altLang="zh-CN" sz="1800" b="1" dirty="0">
                <a:latin typeface="Courier New" pitchFamily="49" charset="0"/>
                <a:ea typeface="宋体" charset="-122"/>
              </a:rPr>
              <a:t>, </a:t>
            </a:r>
            <a:r>
              <a:rPr lang="en-US" altLang="zh-CN" sz="1800" b="1" dirty="0" err="1">
                <a:latin typeface="Courier New" pitchFamily="49" charset="0"/>
                <a:ea typeface="宋体" charset="-122"/>
              </a:rPr>
              <a:t>ename</a:t>
            </a:r>
            <a:r>
              <a:rPr lang="en-US" altLang="zh-CN" sz="1800" b="1" dirty="0">
                <a:latin typeface="Courier New" pitchFamily="49" charset="0"/>
                <a:ea typeface="宋体" charset="-122"/>
              </a:rPr>
              <a:t>, job, mgr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 dirty="0">
                <a:latin typeface="Courier New" pitchFamily="49" charset="0"/>
                <a:ea typeface="宋体" charset="-122"/>
              </a:rPr>
              <a:t>FROM   </a:t>
            </a:r>
            <a:r>
              <a:rPr lang="en-US" altLang="zh-CN" sz="1800" b="1" dirty="0" err="1">
                <a:latin typeface="Courier New" pitchFamily="49" charset="0"/>
                <a:ea typeface="宋体" charset="-122"/>
              </a:rPr>
              <a:t>emp</a:t>
            </a:r>
            <a:endParaRPr lang="en-US" altLang="zh-CN" sz="1800" b="1" dirty="0">
              <a:latin typeface="Courier New" pitchFamily="49" charset="0"/>
              <a:ea typeface="宋体" charset="-122"/>
            </a:endParaRPr>
          </a:p>
          <a:p>
            <a:pPr algn="l">
              <a:lnSpc>
                <a:spcPct val="105000"/>
              </a:lnSpc>
            </a:pPr>
            <a:r>
              <a:rPr lang="en-US" altLang="zh-CN" sz="1800" b="1" dirty="0">
                <a:latin typeface="Courier New" pitchFamily="49" charset="0"/>
                <a:ea typeface="宋体" charset="-122"/>
              </a:rPr>
              <a:t>START  WITH  </a:t>
            </a:r>
            <a:r>
              <a:rPr lang="en-US" altLang="zh-CN" sz="1800" b="1" dirty="0" err="1">
                <a:latin typeface="Courier New" pitchFamily="49" charset="0"/>
                <a:ea typeface="宋体" charset="-122"/>
              </a:rPr>
              <a:t>empno</a:t>
            </a:r>
            <a:r>
              <a:rPr lang="en-US" altLang="zh-CN" sz="1800" b="1" dirty="0">
                <a:latin typeface="Courier New" pitchFamily="49" charset="0"/>
                <a:ea typeface="宋体" charset="-122"/>
              </a:rPr>
              <a:t>= </a:t>
            </a:r>
            <a:r>
              <a:rPr lang="en-US" altLang="zh-CN" b="1" dirty="0">
                <a:ea typeface="宋体" charset="-122"/>
              </a:rPr>
              <a:t>7876</a:t>
            </a:r>
            <a:endParaRPr lang="en-US" altLang="zh-CN" sz="1800" b="1" dirty="0">
              <a:latin typeface="Courier New" pitchFamily="49" charset="0"/>
              <a:ea typeface="宋体" charset="-122"/>
            </a:endParaRPr>
          </a:p>
          <a:p>
            <a:pPr algn="l"/>
            <a:r>
              <a:rPr lang="en-US" altLang="zh-CN" sz="1800" b="1" dirty="0">
                <a:latin typeface="Courier New" pitchFamily="49" charset="0"/>
                <a:ea typeface="宋体" charset="-122"/>
              </a:rPr>
              <a:t>CONNECT BY PRIOR mgr = </a:t>
            </a:r>
            <a:r>
              <a:rPr lang="en-US" altLang="zh-CN" sz="1800" b="1" dirty="0" err="1">
                <a:latin typeface="Courier New" pitchFamily="49" charset="0"/>
                <a:ea typeface="宋体" charset="-122"/>
              </a:rPr>
              <a:t>empno</a:t>
            </a:r>
            <a:r>
              <a:rPr lang="en-US" altLang="zh-CN" sz="1800" b="1" dirty="0">
                <a:latin typeface="Courier New" pitchFamily="49" charset="0"/>
                <a:ea typeface="宋体" charset="-122"/>
              </a:rPr>
              <a:t>;</a:t>
            </a:r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939800" y="2819400"/>
            <a:ext cx="5705475" cy="609600"/>
          </a:xfrm>
          <a:prstGeom prst="rect">
            <a:avLst/>
          </a:prstGeom>
          <a:noFill/>
          <a:ln w="25400">
            <a:solidFill>
              <a:srgbClr val="FC0128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754063" y="785794"/>
            <a:ext cx="7027862" cy="167005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>
          <a:xfrm>
            <a:off x="428596" y="71414"/>
            <a:ext cx="7769225" cy="1143000"/>
          </a:xfrm>
          <a:noFill/>
          <a:ln/>
        </p:spPr>
        <p:txBody>
          <a:bodyPr lIns="92075" tIns="46038" rIns="92075" bIns="46038" anchor="t"/>
          <a:lstStyle/>
          <a:p>
            <a:r>
              <a:rPr lang="zh-CN" altLang="en-US" dirty="0"/>
              <a:t>遍历树</a:t>
            </a:r>
            <a:r>
              <a:rPr lang="en-US" altLang="zh-CN" dirty="0"/>
              <a:t>：</a:t>
            </a:r>
            <a:r>
              <a:rPr lang="zh-CN" altLang="en-US" dirty="0"/>
              <a:t>从顶向下</a:t>
            </a:r>
            <a:endParaRPr lang="en-US" altLang="zh-CN" dirty="0"/>
          </a:p>
        </p:txBody>
      </p:sp>
      <p:graphicFrame>
        <p:nvGraphicFramePr>
          <p:cNvPr id="65585" name="Group 49"/>
          <p:cNvGraphicFramePr>
            <a:graphicFrameLocks noGrp="1"/>
          </p:cNvGraphicFramePr>
          <p:nvPr>
            <p:ph type="tbl" idx="1"/>
          </p:nvPr>
        </p:nvGraphicFramePr>
        <p:xfrm>
          <a:off x="688975" y="2571732"/>
          <a:ext cx="7769225" cy="4100010"/>
        </p:xfrm>
        <a:graphic>
          <a:graphicData uri="http://schemas.openxmlformats.org/drawingml/2006/table">
            <a:tbl>
              <a:tblPr/>
              <a:tblGrid>
                <a:gridCol w="7769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3038"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Walk Top Down</a:t>
                      </a:r>
                    </a:p>
                  </a:txBody>
                  <a:tcPr marL="90452" marR="90452" marT="45227" marB="45227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038"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KING reports to </a:t>
                      </a:r>
                    </a:p>
                  </a:txBody>
                  <a:tcPr marL="90452" marR="90452" marT="45227" marB="45227"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JONES reports to KING</a:t>
                      </a:r>
                    </a:p>
                  </a:txBody>
                  <a:tcPr marL="90452" marR="90452" marT="45227" marB="45227"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038"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SCOTT reports to JONES</a:t>
                      </a:r>
                    </a:p>
                  </a:txBody>
                  <a:tcPr marL="90452" marR="90452" marT="45227" marB="45227"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038"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ADAMS reports to SCOTT</a:t>
                      </a:r>
                    </a:p>
                  </a:txBody>
                  <a:tcPr marL="90452" marR="90452" marT="45227" marB="45227"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038"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FORD reports to JONES</a:t>
                      </a:r>
                    </a:p>
                  </a:txBody>
                  <a:tcPr marL="90452" marR="90452" marT="45227" marB="45227"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3038"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SMITH reports to FORD</a:t>
                      </a:r>
                    </a:p>
                  </a:txBody>
                  <a:tcPr marL="90452" marR="90452" marT="45227" marB="45227"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BLAKE reports to KING</a:t>
                      </a:r>
                    </a:p>
                  </a:txBody>
                  <a:tcPr marL="90452" marR="90452" marT="45227" marB="45227"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3038"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ALLEN reports to BLAKE</a:t>
                      </a:r>
                    </a:p>
                  </a:txBody>
                  <a:tcPr marL="90452" marR="90452" marT="45227" marB="45227"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3038"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WARD reports to BLAKE</a:t>
                      </a:r>
                    </a:p>
                  </a:txBody>
                  <a:tcPr marL="90452" marR="90452" marT="45227" marB="45227"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3038"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MARTIN reports to BLAKE</a:t>
                      </a:r>
                    </a:p>
                  </a:txBody>
                  <a:tcPr marL="90452" marR="90452" marT="45227" marB="45227"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3038"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TURNER reports to BLAKE</a:t>
                      </a:r>
                    </a:p>
                  </a:txBody>
                  <a:tcPr marL="90452" marR="90452" marT="45227" marB="45227"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JAMES reports to BLAKE</a:t>
                      </a:r>
                    </a:p>
                  </a:txBody>
                  <a:tcPr marL="90452" marR="90452" marT="45227" marB="45227"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3038"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CLARK reports to KING</a:t>
                      </a:r>
                    </a:p>
                  </a:txBody>
                  <a:tcPr marL="90452" marR="90452" marT="45227" marB="45227"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3038"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MILLER reports to CLARK</a:t>
                      </a:r>
                    </a:p>
                  </a:txBody>
                  <a:tcPr marL="90452" marR="90452" marT="45227" marB="45227"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800100" y="893744"/>
            <a:ext cx="701198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1200150" algn="l"/>
              </a:tabLst>
            </a:pPr>
            <a:r>
              <a:rPr lang="en-US" altLang="zh-CN" sz="1800" b="1" dirty="0">
                <a:latin typeface="Courier New" pitchFamily="49" charset="0"/>
                <a:ea typeface="宋体" charset="-122"/>
              </a:rPr>
              <a:t>SELECT  </a:t>
            </a:r>
            <a:r>
              <a:rPr lang="en-US" altLang="zh-CN" sz="1800" b="1" dirty="0" err="1">
                <a:latin typeface="Courier New" pitchFamily="49" charset="0"/>
                <a:ea typeface="宋体" charset="-122"/>
              </a:rPr>
              <a:t>ename</a:t>
            </a:r>
            <a:r>
              <a:rPr lang="en-US" altLang="zh-CN" sz="1800" b="1" dirty="0">
                <a:latin typeface="Courier New" pitchFamily="49" charset="0"/>
                <a:ea typeface="宋体" charset="-122"/>
              </a:rPr>
              <a:t> ||' reports to '|| </a:t>
            </a:r>
          </a:p>
          <a:p>
            <a:pPr algn="l"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PRIOR</a:t>
            </a:r>
            <a:r>
              <a:rPr lang="en-US" altLang="zh-CN" sz="1800" b="1" dirty="0">
                <a:latin typeface="Courier New" pitchFamily="49" charset="0"/>
                <a:ea typeface="宋体" charset="-122"/>
              </a:rPr>
              <a:t>   </a:t>
            </a:r>
            <a:r>
              <a:rPr lang="en-US" altLang="zh-CN" sz="1800" b="1" dirty="0" err="1">
                <a:latin typeface="Courier New" pitchFamily="49" charset="0"/>
                <a:ea typeface="宋体" charset="-122"/>
              </a:rPr>
              <a:t>ename</a:t>
            </a:r>
            <a:r>
              <a:rPr lang="en-US" altLang="zh-CN" sz="1800" b="1" dirty="0">
                <a:latin typeface="Courier New" pitchFamily="49" charset="0"/>
                <a:ea typeface="宋体" charset="-122"/>
              </a:rPr>
              <a:t> "Walk Top Down"</a:t>
            </a:r>
          </a:p>
          <a:p>
            <a:pPr algn="l">
              <a:lnSpc>
                <a:spcPct val="110000"/>
              </a:lnSpc>
              <a:tabLst>
                <a:tab pos="1200150" algn="l"/>
              </a:tabLst>
            </a:pPr>
            <a:r>
              <a:rPr lang="en-US" altLang="zh-CN" sz="1800" b="1" dirty="0">
                <a:latin typeface="Courier New" pitchFamily="49" charset="0"/>
                <a:ea typeface="宋体" charset="-122"/>
              </a:rPr>
              <a:t>FROM    </a:t>
            </a:r>
            <a:r>
              <a:rPr lang="en-US" altLang="zh-CN" sz="1800" b="1" dirty="0" err="1">
                <a:latin typeface="Courier New" pitchFamily="49" charset="0"/>
                <a:ea typeface="宋体" charset="-122"/>
              </a:rPr>
              <a:t>emp</a:t>
            </a:r>
            <a:endParaRPr lang="en-US" altLang="zh-CN" sz="1800" b="1" dirty="0">
              <a:latin typeface="Courier New" pitchFamily="49" charset="0"/>
              <a:ea typeface="宋体" charset="-122"/>
            </a:endParaRPr>
          </a:p>
          <a:p>
            <a:pPr algn="l">
              <a:lnSpc>
                <a:spcPct val="110000"/>
              </a:lnSpc>
              <a:tabLst>
                <a:tab pos="1200150" algn="l"/>
              </a:tabLst>
            </a:pPr>
            <a:r>
              <a:rPr lang="en-US" altLang="zh-CN" sz="1800" b="1" dirty="0">
                <a:latin typeface="Courier New" pitchFamily="49" charset="0"/>
                <a:ea typeface="宋体" charset="-122"/>
              </a:rPr>
              <a:t>START   WITH </a:t>
            </a:r>
            <a:r>
              <a:rPr lang="en-US" altLang="zh-CN" sz="1800" b="1" dirty="0" err="1">
                <a:latin typeface="Courier New" pitchFamily="49" charset="0"/>
                <a:ea typeface="宋体" charset="-122"/>
              </a:rPr>
              <a:t>ename</a:t>
            </a:r>
            <a:r>
              <a:rPr lang="en-US" altLang="zh-CN" sz="1800" b="1" dirty="0">
                <a:latin typeface="Courier New" pitchFamily="49" charset="0"/>
                <a:ea typeface="宋体" charset="-122"/>
              </a:rPr>
              <a:t> = 'KING'</a:t>
            </a:r>
          </a:p>
          <a:p>
            <a:pPr algn="l">
              <a:tabLst>
                <a:tab pos="1200150" algn="l"/>
              </a:tabLst>
            </a:pPr>
            <a:r>
              <a:rPr lang="en-US" altLang="zh-CN" sz="1800" b="1" dirty="0">
                <a:latin typeface="Courier New" pitchFamily="49" charset="0"/>
                <a:ea typeface="宋体" charset="-122"/>
              </a:rPr>
              <a:t>CONNECT BY PRIOR </a:t>
            </a:r>
            <a:r>
              <a:rPr lang="en-US" altLang="zh-CN" sz="1800" b="1" dirty="0" err="1">
                <a:latin typeface="Courier New" pitchFamily="49" charset="0"/>
                <a:ea typeface="宋体" charset="-122"/>
              </a:rPr>
              <a:t>empno</a:t>
            </a:r>
            <a:r>
              <a:rPr lang="en-US" altLang="zh-CN" sz="1800" b="1" dirty="0">
                <a:latin typeface="Courier New" pitchFamily="49" charset="0"/>
                <a:ea typeface="宋体" charset="-122"/>
              </a:rPr>
              <a:t> = mgr ;</a:t>
            </a:r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863600" y="1731944"/>
            <a:ext cx="5691188" cy="609600"/>
          </a:xfrm>
          <a:prstGeom prst="rect">
            <a:avLst/>
          </a:prstGeom>
          <a:noFill/>
          <a:ln w="25400">
            <a:solidFill>
              <a:srgbClr val="FC0128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550863" y="601663"/>
            <a:ext cx="7769225" cy="568325"/>
          </a:xfrm>
          <a:noFill/>
          <a:ln/>
        </p:spPr>
        <p:txBody>
          <a:bodyPr lIns="92075" tIns="46038" rIns="92075" bIns="46038" anchor="t"/>
          <a:lstStyle/>
          <a:p>
            <a:r>
              <a:rPr lang="zh-CN" altLang="en-US" sz="3300" dirty="0"/>
              <a:t>用</a:t>
            </a:r>
            <a:r>
              <a:rPr lang="en-US" altLang="zh-CN" sz="3300" dirty="0">
                <a:ea typeface="宋体" charset="-122"/>
              </a:rPr>
              <a:t> </a:t>
            </a:r>
            <a:r>
              <a:rPr lang="en-US" altLang="zh-CN" sz="3300" b="1" dirty="0">
                <a:latin typeface="Courier New" pitchFamily="49" charset="0"/>
                <a:ea typeface="宋体" charset="-122"/>
              </a:rPr>
              <a:t>LEVEL</a:t>
            </a:r>
            <a:r>
              <a:rPr lang="en-US" altLang="zh-CN" sz="3300" dirty="0">
                <a:ea typeface="宋体" charset="-122"/>
              </a:rPr>
              <a:t> </a:t>
            </a:r>
            <a:r>
              <a:rPr lang="zh-CN" altLang="en-US" sz="3300" dirty="0"/>
              <a:t>伪列将行分等级</a:t>
            </a:r>
            <a:endParaRPr lang="en-US" altLang="zh-CN" sz="3300" dirty="0"/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1928794" y="3189274"/>
            <a:ext cx="10080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De </a:t>
            </a:r>
            <a:r>
              <a:rPr lang="en-US" altLang="zh-CN" sz="1600" b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Hann</a:t>
            </a:r>
            <a:endParaRPr lang="en-US" altLang="zh-CN" sz="1600" b="1" dirty="0">
              <a:effectLst>
                <a:outerShdw blurRad="38100" dist="38100" dir="2700000" algn="tl">
                  <a:srgbClr val="C0C0C0"/>
                </a:outerShdw>
              </a:effectLst>
              <a:ea typeface="宋体" charset="-122"/>
            </a:endParaRPr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3694113" y="2122474"/>
            <a:ext cx="635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King</a:t>
            </a:r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1941513" y="4179874"/>
            <a:ext cx="8842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Hunold</a:t>
            </a:r>
          </a:p>
        </p:txBody>
      </p:sp>
      <p:sp>
        <p:nvSpPr>
          <p:cNvPr id="67590" name="Line 6"/>
          <p:cNvSpPr>
            <a:spLocks noChangeShapeType="1"/>
          </p:cNvSpPr>
          <p:nvPr/>
        </p:nvSpPr>
        <p:spPr bwMode="auto">
          <a:xfrm flipV="1">
            <a:off x="4062413" y="2490774"/>
            <a:ext cx="0" cy="3048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7591" name="Line 7"/>
          <p:cNvSpPr>
            <a:spLocks noChangeShapeType="1"/>
          </p:cNvSpPr>
          <p:nvPr/>
        </p:nvSpPr>
        <p:spPr bwMode="auto">
          <a:xfrm>
            <a:off x="2462213" y="3557574"/>
            <a:ext cx="0" cy="6096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7592" name="Rectangle 8"/>
          <p:cNvSpPr>
            <a:spLocks noChangeArrowheads="1"/>
          </p:cNvSpPr>
          <p:nvPr/>
        </p:nvSpPr>
        <p:spPr bwMode="auto">
          <a:xfrm>
            <a:off x="112713" y="4179874"/>
            <a:ext cx="9064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Whalen</a:t>
            </a:r>
          </a:p>
        </p:txBody>
      </p:sp>
      <p:sp>
        <p:nvSpPr>
          <p:cNvPr id="67593" name="Rectangle 9"/>
          <p:cNvSpPr>
            <a:spLocks noChangeArrowheads="1"/>
          </p:cNvSpPr>
          <p:nvPr/>
        </p:nvSpPr>
        <p:spPr bwMode="auto">
          <a:xfrm>
            <a:off x="341313" y="3132124"/>
            <a:ext cx="10080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Kochhar</a:t>
            </a:r>
          </a:p>
        </p:txBody>
      </p:sp>
      <p:sp>
        <p:nvSpPr>
          <p:cNvPr id="67594" name="Line 10"/>
          <p:cNvSpPr>
            <a:spLocks noChangeShapeType="1"/>
          </p:cNvSpPr>
          <p:nvPr/>
        </p:nvSpPr>
        <p:spPr bwMode="auto">
          <a:xfrm>
            <a:off x="709613" y="3481374"/>
            <a:ext cx="0" cy="3048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7595" name="Freeform 11"/>
          <p:cNvSpPr>
            <a:spLocks/>
          </p:cNvSpPr>
          <p:nvPr/>
        </p:nvSpPr>
        <p:spPr bwMode="auto">
          <a:xfrm>
            <a:off x="252413" y="3786174"/>
            <a:ext cx="1066800" cy="382588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0" y="0"/>
              </a:cxn>
              <a:cxn ang="0">
                <a:pos x="671" y="0"/>
              </a:cxn>
              <a:cxn ang="0">
                <a:pos x="671" y="240"/>
              </a:cxn>
            </a:cxnLst>
            <a:rect l="0" t="0" r="r" b="b"/>
            <a:pathLst>
              <a:path w="672" h="241">
                <a:moveTo>
                  <a:pt x="0" y="240"/>
                </a:moveTo>
                <a:lnTo>
                  <a:pt x="0" y="0"/>
                </a:lnTo>
                <a:lnTo>
                  <a:pt x="671" y="0"/>
                </a:lnTo>
                <a:lnTo>
                  <a:pt x="671" y="240"/>
                </a:lnTo>
              </a:path>
            </a:pathLst>
          </a:custGeom>
          <a:noFill/>
          <a:ln w="25400" cap="rnd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7596" name="Rectangle 12"/>
          <p:cNvSpPr>
            <a:spLocks noChangeArrowheads="1"/>
          </p:cNvSpPr>
          <p:nvPr/>
        </p:nvSpPr>
        <p:spPr bwMode="auto">
          <a:xfrm>
            <a:off x="1027113" y="4179874"/>
            <a:ext cx="9286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Higgins</a:t>
            </a:r>
          </a:p>
        </p:txBody>
      </p:sp>
      <p:sp>
        <p:nvSpPr>
          <p:cNvPr id="67597" name="Rectangle 13"/>
          <p:cNvSpPr>
            <a:spLocks noChangeArrowheads="1"/>
          </p:cNvSpPr>
          <p:nvPr/>
        </p:nvSpPr>
        <p:spPr bwMode="auto">
          <a:xfrm>
            <a:off x="3571868" y="3092450"/>
            <a:ext cx="1041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600" b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Mourgos</a:t>
            </a:r>
            <a:endParaRPr lang="en-US" altLang="zh-CN" sz="1600" b="1" dirty="0">
              <a:effectLst>
                <a:outerShdw blurRad="38100" dist="38100" dir="2700000" algn="tl">
                  <a:srgbClr val="C0C0C0"/>
                </a:outerShdw>
              </a:effectLst>
              <a:ea typeface="宋体" charset="-122"/>
            </a:endParaRPr>
          </a:p>
        </p:txBody>
      </p:sp>
      <p:sp>
        <p:nvSpPr>
          <p:cNvPr id="67598" name="Line 14"/>
          <p:cNvSpPr>
            <a:spLocks noChangeShapeType="1"/>
          </p:cNvSpPr>
          <p:nvPr/>
        </p:nvSpPr>
        <p:spPr bwMode="auto">
          <a:xfrm>
            <a:off x="4824413" y="2795574"/>
            <a:ext cx="2601912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7599" name="Line 15"/>
          <p:cNvSpPr>
            <a:spLocks noChangeShapeType="1"/>
          </p:cNvSpPr>
          <p:nvPr/>
        </p:nvSpPr>
        <p:spPr bwMode="auto">
          <a:xfrm>
            <a:off x="6348413" y="2782874"/>
            <a:ext cx="0" cy="3810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7600" name="Rectangle 16"/>
          <p:cNvSpPr>
            <a:spLocks noChangeArrowheads="1"/>
          </p:cNvSpPr>
          <p:nvPr/>
        </p:nvSpPr>
        <p:spPr bwMode="auto">
          <a:xfrm>
            <a:off x="5980113" y="3179749"/>
            <a:ext cx="895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Zlotkey</a:t>
            </a:r>
          </a:p>
        </p:txBody>
      </p:sp>
      <p:sp>
        <p:nvSpPr>
          <p:cNvPr id="67601" name="Line 17"/>
          <p:cNvSpPr>
            <a:spLocks noChangeShapeType="1"/>
          </p:cNvSpPr>
          <p:nvPr/>
        </p:nvSpPr>
        <p:spPr bwMode="auto">
          <a:xfrm>
            <a:off x="4062413" y="3405174"/>
            <a:ext cx="0" cy="4572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7602" name="Freeform 18"/>
          <p:cNvSpPr>
            <a:spLocks/>
          </p:cNvSpPr>
          <p:nvPr/>
        </p:nvSpPr>
        <p:spPr bwMode="auto">
          <a:xfrm>
            <a:off x="3224213" y="3862374"/>
            <a:ext cx="1676400" cy="382588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0" y="0"/>
              </a:cxn>
              <a:cxn ang="0">
                <a:pos x="1055" y="0"/>
              </a:cxn>
              <a:cxn ang="0">
                <a:pos x="1055" y="240"/>
              </a:cxn>
            </a:cxnLst>
            <a:rect l="0" t="0" r="r" b="b"/>
            <a:pathLst>
              <a:path w="1056" h="241">
                <a:moveTo>
                  <a:pt x="0" y="240"/>
                </a:moveTo>
                <a:lnTo>
                  <a:pt x="0" y="0"/>
                </a:lnTo>
                <a:lnTo>
                  <a:pt x="1055" y="0"/>
                </a:lnTo>
                <a:lnTo>
                  <a:pt x="1055" y="240"/>
                </a:lnTo>
              </a:path>
            </a:pathLst>
          </a:custGeom>
          <a:noFill/>
          <a:ln w="25400" cap="rnd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7603" name="Line 19"/>
          <p:cNvSpPr>
            <a:spLocks noChangeShapeType="1"/>
          </p:cNvSpPr>
          <p:nvPr/>
        </p:nvSpPr>
        <p:spPr bwMode="auto">
          <a:xfrm>
            <a:off x="2309813" y="2795574"/>
            <a:ext cx="25146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7604" name="Line 20"/>
          <p:cNvSpPr>
            <a:spLocks noChangeShapeType="1"/>
          </p:cNvSpPr>
          <p:nvPr/>
        </p:nvSpPr>
        <p:spPr bwMode="auto">
          <a:xfrm>
            <a:off x="633413" y="2795574"/>
            <a:ext cx="19812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7605" name="Line 21"/>
          <p:cNvSpPr>
            <a:spLocks noChangeShapeType="1"/>
          </p:cNvSpPr>
          <p:nvPr/>
        </p:nvSpPr>
        <p:spPr bwMode="auto">
          <a:xfrm>
            <a:off x="633413" y="2795574"/>
            <a:ext cx="0" cy="3810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7606" name="Line 22"/>
          <p:cNvSpPr>
            <a:spLocks noChangeShapeType="1"/>
          </p:cNvSpPr>
          <p:nvPr/>
        </p:nvSpPr>
        <p:spPr bwMode="auto">
          <a:xfrm>
            <a:off x="4062413" y="2795574"/>
            <a:ext cx="0" cy="3048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7607" name="Line 23"/>
          <p:cNvSpPr>
            <a:spLocks noChangeShapeType="1"/>
          </p:cNvSpPr>
          <p:nvPr/>
        </p:nvSpPr>
        <p:spPr bwMode="auto">
          <a:xfrm>
            <a:off x="4062413" y="3862374"/>
            <a:ext cx="0" cy="3810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7608" name="Rectangle 24"/>
          <p:cNvSpPr>
            <a:spLocks noChangeArrowheads="1"/>
          </p:cNvSpPr>
          <p:nvPr/>
        </p:nvSpPr>
        <p:spPr bwMode="auto">
          <a:xfrm>
            <a:off x="3008313" y="4256074"/>
            <a:ext cx="6127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Rajs</a:t>
            </a:r>
          </a:p>
        </p:txBody>
      </p:sp>
      <p:sp>
        <p:nvSpPr>
          <p:cNvPr id="67609" name="Rectangle 25"/>
          <p:cNvSpPr>
            <a:spLocks noChangeArrowheads="1"/>
          </p:cNvSpPr>
          <p:nvPr/>
        </p:nvSpPr>
        <p:spPr bwMode="auto">
          <a:xfrm>
            <a:off x="3541713" y="4256074"/>
            <a:ext cx="8397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Davies</a:t>
            </a:r>
          </a:p>
        </p:txBody>
      </p:sp>
      <p:sp>
        <p:nvSpPr>
          <p:cNvPr id="67610" name="Rectangle 26"/>
          <p:cNvSpPr>
            <a:spLocks noChangeArrowheads="1"/>
          </p:cNvSpPr>
          <p:nvPr/>
        </p:nvSpPr>
        <p:spPr bwMode="auto">
          <a:xfrm>
            <a:off x="4532313" y="4256074"/>
            <a:ext cx="7715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Matos</a:t>
            </a:r>
          </a:p>
        </p:txBody>
      </p:sp>
      <p:sp>
        <p:nvSpPr>
          <p:cNvPr id="67611" name="Line 27"/>
          <p:cNvSpPr>
            <a:spLocks noChangeShapeType="1"/>
          </p:cNvSpPr>
          <p:nvPr/>
        </p:nvSpPr>
        <p:spPr bwMode="auto">
          <a:xfrm>
            <a:off x="6348413" y="3557574"/>
            <a:ext cx="0" cy="12192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7612" name="Line 28"/>
          <p:cNvSpPr>
            <a:spLocks noChangeShapeType="1"/>
          </p:cNvSpPr>
          <p:nvPr/>
        </p:nvSpPr>
        <p:spPr bwMode="auto">
          <a:xfrm>
            <a:off x="1319213" y="4471974"/>
            <a:ext cx="0" cy="8382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7613" name="Rectangle 29"/>
          <p:cNvSpPr>
            <a:spLocks noChangeArrowheads="1"/>
          </p:cNvSpPr>
          <p:nvPr/>
        </p:nvSpPr>
        <p:spPr bwMode="auto">
          <a:xfrm>
            <a:off x="874713" y="5322874"/>
            <a:ext cx="6810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Gietz</a:t>
            </a:r>
          </a:p>
        </p:txBody>
      </p:sp>
      <p:sp>
        <p:nvSpPr>
          <p:cNvPr id="67614" name="Line 30"/>
          <p:cNvSpPr>
            <a:spLocks noChangeShapeType="1"/>
          </p:cNvSpPr>
          <p:nvPr/>
        </p:nvSpPr>
        <p:spPr bwMode="auto">
          <a:xfrm>
            <a:off x="2462213" y="4548174"/>
            <a:ext cx="0" cy="3810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7615" name="Freeform 31"/>
          <p:cNvSpPr>
            <a:spLocks/>
          </p:cNvSpPr>
          <p:nvPr/>
        </p:nvSpPr>
        <p:spPr bwMode="auto">
          <a:xfrm>
            <a:off x="1852613" y="4929174"/>
            <a:ext cx="1295400" cy="382588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0" y="0"/>
              </a:cxn>
              <a:cxn ang="0">
                <a:pos x="815" y="0"/>
              </a:cxn>
              <a:cxn ang="0">
                <a:pos x="815" y="240"/>
              </a:cxn>
            </a:cxnLst>
            <a:rect l="0" t="0" r="r" b="b"/>
            <a:pathLst>
              <a:path w="816" h="241">
                <a:moveTo>
                  <a:pt x="0" y="240"/>
                </a:moveTo>
                <a:lnTo>
                  <a:pt x="0" y="0"/>
                </a:lnTo>
                <a:lnTo>
                  <a:pt x="815" y="0"/>
                </a:lnTo>
                <a:lnTo>
                  <a:pt x="815" y="240"/>
                </a:lnTo>
              </a:path>
            </a:pathLst>
          </a:custGeom>
          <a:noFill/>
          <a:ln w="25400" cap="rnd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7616" name="Rectangle 32"/>
          <p:cNvSpPr>
            <a:spLocks noChangeArrowheads="1"/>
          </p:cNvSpPr>
          <p:nvPr/>
        </p:nvSpPr>
        <p:spPr bwMode="auto">
          <a:xfrm>
            <a:off x="1560513" y="5307028"/>
            <a:ext cx="7032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Ernst</a:t>
            </a:r>
          </a:p>
        </p:txBody>
      </p:sp>
      <p:sp>
        <p:nvSpPr>
          <p:cNvPr id="67617" name="Rectangle 33"/>
          <p:cNvSpPr>
            <a:spLocks noChangeArrowheads="1"/>
          </p:cNvSpPr>
          <p:nvPr/>
        </p:nvSpPr>
        <p:spPr bwMode="auto">
          <a:xfrm>
            <a:off x="2714612" y="5286388"/>
            <a:ext cx="917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Lorentz</a:t>
            </a:r>
          </a:p>
        </p:txBody>
      </p:sp>
      <p:sp>
        <p:nvSpPr>
          <p:cNvPr id="67618" name="Line 34"/>
          <p:cNvSpPr>
            <a:spLocks noChangeShapeType="1"/>
          </p:cNvSpPr>
          <p:nvPr/>
        </p:nvSpPr>
        <p:spPr bwMode="auto">
          <a:xfrm>
            <a:off x="2462213" y="2795574"/>
            <a:ext cx="0" cy="3810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7619" name="Line 35"/>
          <p:cNvSpPr>
            <a:spLocks noChangeShapeType="1"/>
          </p:cNvSpPr>
          <p:nvPr/>
        </p:nvSpPr>
        <p:spPr bwMode="auto">
          <a:xfrm>
            <a:off x="7412038" y="2795574"/>
            <a:ext cx="0" cy="3810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7620" name="Rectangle 36"/>
          <p:cNvSpPr>
            <a:spLocks noChangeArrowheads="1"/>
          </p:cNvSpPr>
          <p:nvPr/>
        </p:nvSpPr>
        <p:spPr bwMode="auto">
          <a:xfrm>
            <a:off x="6946900" y="3174987"/>
            <a:ext cx="10652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Hartstein</a:t>
            </a:r>
          </a:p>
        </p:txBody>
      </p:sp>
      <p:sp>
        <p:nvSpPr>
          <p:cNvPr id="67621" name="Line 37"/>
          <p:cNvSpPr>
            <a:spLocks noChangeShapeType="1"/>
          </p:cNvSpPr>
          <p:nvPr/>
        </p:nvSpPr>
        <p:spPr bwMode="auto">
          <a:xfrm>
            <a:off x="7429500" y="3481374"/>
            <a:ext cx="0" cy="2286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7622" name="Rectangle 38"/>
          <p:cNvSpPr>
            <a:spLocks noChangeArrowheads="1"/>
          </p:cNvSpPr>
          <p:nvPr/>
        </p:nvSpPr>
        <p:spPr bwMode="auto">
          <a:xfrm>
            <a:off x="7199313" y="4214818"/>
            <a:ext cx="590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Fay </a:t>
            </a:r>
          </a:p>
        </p:txBody>
      </p:sp>
      <p:sp>
        <p:nvSpPr>
          <p:cNvPr id="67623" name="Line 39"/>
          <p:cNvSpPr>
            <a:spLocks noChangeShapeType="1"/>
          </p:cNvSpPr>
          <p:nvPr/>
        </p:nvSpPr>
        <p:spPr bwMode="auto">
          <a:xfrm>
            <a:off x="7426324" y="3709974"/>
            <a:ext cx="3195" cy="576282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7624" name="Freeform 40"/>
          <p:cNvSpPr>
            <a:spLocks/>
          </p:cNvSpPr>
          <p:nvPr/>
        </p:nvSpPr>
        <p:spPr bwMode="auto">
          <a:xfrm>
            <a:off x="5434013" y="4776774"/>
            <a:ext cx="1676400" cy="382588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0" y="0"/>
              </a:cxn>
              <a:cxn ang="0">
                <a:pos x="1055" y="0"/>
              </a:cxn>
              <a:cxn ang="0">
                <a:pos x="1055" y="240"/>
              </a:cxn>
            </a:cxnLst>
            <a:rect l="0" t="0" r="r" b="b"/>
            <a:pathLst>
              <a:path w="1056" h="241">
                <a:moveTo>
                  <a:pt x="0" y="240"/>
                </a:moveTo>
                <a:lnTo>
                  <a:pt x="0" y="0"/>
                </a:lnTo>
                <a:lnTo>
                  <a:pt x="1055" y="0"/>
                </a:lnTo>
                <a:lnTo>
                  <a:pt x="1055" y="240"/>
                </a:lnTo>
              </a:path>
            </a:pathLst>
          </a:custGeom>
          <a:noFill/>
          <a:ln w="25400" cap="rnd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7625" name="Line 41"/>
          <p:cNvSpPr>
            <a:spLocks noChangeShapeType="1"/>
          </p:cNvSpPr>
          <p:nvPr/>
        </p:nvSpPr>
        <p:spPr bwMode="auto">
          <a:xfrm>
            <a:off x="6348413" y="4776774"/>
            <a:ext cx="0" cy="3810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7626" name="Rectangle 42"/>
          <p:cNvSpPr>
            <a:spLocks noChangeArrowheads="1"/>
          </p:cNvSpPr>
          <p:nvPr/>
        </p:nvSpPr>
        <p:spPr bwMode="auto">
          <a:xfrm>
            <a:off x="5141913" y="5170474"/>
            <a:ext cx="6238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Abel</a:t>
            </a:r>
          </a:p>
        </p:txBody>
      </p:sp>
      <p:sp>
        <p:nvSpPr>
          <p:cNvPr id="67627" name="Rectangle 43"/>
          <p:cNvSpPr>
            <a:spLocks noChangeArrowheads="1"/>
          </p:cNvSpPr>
          <p:nvPr/>
        </p:nvSpPr>
        <p:spPr bwMode="auto">
          <a:xfrm>
            <a:off x="5903913" y="5170474"/>
            <a:ext cx="793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Taylor</a:t>
            </a:r>
          </a:p>
        </p:txBody>
      </p:sp>
      <p:sp>
        <p:nvSpPr>
          <p:cNvPr id="67628" name="Rectangle 44"/>
          <p:cNvSpPr>
            <a:spLocks noChangeArrowheads="1"/>
          </p:cNvSpPr>
          <p:nvPr/>
        </p:nvSpPr>
        <p:spPr bwMode="auto">
          <a:xfrm>
            <a:off x="6742113" y="5170474"/>
            <a:ext cx="7254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Grant</a:t>
            </a:r>
          </a:p>
        </p:txBody>
      </p:sp>
      <p:sp>
        <p:nvSpPr>
          <p:cNvPr id="67629" name="Freeform 45"/>
          <p:cNvSpPr>
            <a:spLocks/>
          </p:cNvSpPr>
          <p:nvPr/>
        </p:nvSpPr>
        <p:spPr bwMode="auto">
          <a:xfrm>
            <a:off x="4900613" y="3862374"/>
            <a:ext cx="838200" cy="382588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0" y="0"/>
              </a:cxn>
              <a:cxn ang="0">
                <a:pos x="527" y="0"/>
              </a:cxn>
              <a:cxn ang="0">
                <a:pos x="527" y="240"/>
              </a:cxn>
            </a:cxnLst>
            <a:rect l="0" t="0" r="r" b="b"/>
            <a:pathLst>
              <a:path w="528" h="241">
                <a:moveTo>
                  <a:pt x="0" y="240"/>
                </a:moveTo>
                <a:lnTo>
                  <a:pt x="0" y="0"/>
                </a:lnTo>
                <a:lnTo>
                  <a:pt x="527" y="0"/>
                </a:lnTo>
                <a:lnTo>
                  <a:pt x="527" y="240"/>
                </a:lnTo>
              </a:path>
            </a:pathLst>
          </a:custGeom>
          <a:noFill/>
          <a:ln w="25400" cap="rnd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7630" name="Rectangle 46"/>
          <p:cNvSpPr>
            <a:spLocks noChangeArrowheads="1"/>
          </p:cNvSpPr>
          <p:nvPr/>
        </p:nvSpPr>
        <p:spPr bwMode="auto">
          <a:xfrm>
            <a:off x="5370513" y="4256074"/>
            <a:ext cx="8620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Vargas</a:t>
            </a:r>
          </a:p>
        </p:txBody>
      </p:sp>
      <p:sp>
        <p:nvSpPr>
          <p:cNvPr id="67631" name="Rectangle 47"/>
          <p:cNvSpPr>
            <a:spLocks noChangeArrowheads="1"/>
          </p:cNvSpPr>
          <p:nvPr/>
        </p:nvSpPr>
        <p:spPr bwMode="blackWhite">
          <a:xfrm>
            <a:off x="3300413" y="1500174"/>
            <a:ext cx="1408112" cy="623888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1600" b="1">
                <a:ea typeface="宋体" charset="-122"/>
              </a:rPr>
              <a:t>Level 1</a:t>
            </a:r>
          </a:p>
          <a:p>
            <a:pPr algn="ctr"/>
            <a:r>
              <a:rPr lang="zh-CN" altLang="en-US" sz="1600">
                <a:latin typeface="黑体" pitchFamily="2" charset="-122"/>
                <a:ea typeface="黑体" pitchFamily="2" charset="-122"/>
              </a:rPr>
              <a:t>根/父</a:t>
            </a:r>
            <a:endParaRPr lang="en-US" altLang="zh-CN" sz="160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7632" name="Rectangle 48"/>
          <p:cNvSpPr>
            <a:spLocks noChangeArrowheads="1"/>
          </p:cNvSpPr>
          <p:nvPr/>
        </p:nvSpPr>
        <p:spPr bwMode="blackWhite">
          <a:xfrm>
            <a:off x="7572396" y="2643182"/>
            <a:ext cx="1395412" cy="6223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1600" b="1">
                <a:ea typeface="宋体" charset="-122"/>
              </a:rPr>
              <a:t>Level 2</a:t>
            </a:r>
          </a:p>
          <a:p>
            <a:pPr algn="ctr"/>
            <a:r>
              <a:rPr lang="zh-CN" altLang="en-US" sz="1600">
                <a:latin typeface="黑体" pitchFamily="2" charset="-122"/>
                <a:ea typeface="黑体" pitchFamily="2" charset="-122"/>
              </a:rPr>
              <a:t>父/子</a:t>
            </a:r>
            <a:endParaRPr lang="en-US" altLang="zh-CN" sz="160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7633" name="Rectangle 49"/>
          <p:cNvSpPr>
            <a:spLocks noChangeArrowheads="1"/>
          </p:cNvSpPr>
          <p:nvPr/>
        </p:nvSpPr>
        <p:spPr bwMode="blackWhite">
          <a:xfrm>
            <a:off x="7715272" y="3854459"/>
            <a:ext cx="1319212" cy="860425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1600" b="1">
                <a:ea typeface="宋体" charset="-122"/>
              </a:rPr>
              <a:t>Level 3</a:t>
            </a:r>
          </a:p>
          <a:p>
            <a:pPr algn="ctr"/>
            <a:r>
              <a:rPr lang="zh-CN" altLang="en-US" sz="1600">
                <a:latin typeface="黑体" pitchFamily="2" charset="-122"/>
                <a:ea typeface="黑体" pitchFamily="2" charset="-122"/>
              </a:rPr>
              <a:t>父</a:t>
            </a:r>
            <a:r>
              <a:rPr lang="en-US" altLang="zh-CN" sz="1600"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 sz="1600">
                <a:latin typeface="黑体" pitchFamily="2" charset="-122"/>
                <a:ea typeface="黑体" pitchFamily="2" charset="-122"/>
              </a:rPr>
              <a:t>子</a:t>
            </a:r>
            <a:r>
              <a:rPr lang="en-US" altLang="zh-CN" sz="1600"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 sz="1600">
                <a:latin typeface="黑体" pitchFamily="2" charset="-122"/>
                <a:ea typeface="黑体" pitchFamily="2" charset="-122"/>
              </a:rPr>
              <a:t>叶</a:t>
            </a:r>
          </a:p>
        </p:txBody>
      </p:sp>
      <p:sp>
        <p:nvSpPr>
          <p:cNvPr id="67634" name="Rectangle 50"/>
          <p:cNvSpPr>
            <a:spLocks noChangeArrowheads="1"/>
          </p:cNvSpPr>
          <p:nvPr/>
        </p:nvSpPr>
        <p:spPr bwMode="blackWhite">
          <a:xfrm>
            <a:off x="7491413" y="5310174"/>
            <a:ext cx="1395412" cy="4572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1600" b="1">
                <a:ea typeface="宋体" charset="-122"/>
              </a:rPr>
              <a:t>Level 4</a:t>
            </a:r>
          </a:p>
          <a:p>
            <a:pPr algn="ctr"/>
            <a:r>
              <a:rPr lang="zh-CN" altLang="en-US" sz="1600">
                <a:ea typeface="黑体" pitchFamily="2" charset="-122"/>
              </a:rPr>
              <a:t>叶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7388" y="260350"/>
            <a:ext cx="7769225" cy="596882"/>
          </a:xfrm>
        </p:spPr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b="1" dirty="0">
                <a:latin typeface="Courier New" pitchFamily="49" charset="0"/>
                <a:ea typeface="宋体" charset="-122"/>
              </a:rPr>
              <a:t>LEVEL</a:t>
            </a:r>
            <a:r>
              <a:rPr lang="en-US" altLang="zh-CN" dirty="0">
                <a:ea typeface="宋体" charset="-122"/>
              </a:rPr>
              <a:t> </a:t>
            </a:r>
            <a:r>
              <a:rPr lang="zh-CN" altLang="en-US" dirty="0"/>
              <a:t>伪列将行分等级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8975" y="962025"/>
            <a:ext cx="7161213" cy="1784350"/>
          </a:xfrm>
        </p:spPr>
        <p:txBody>
          <a:bodyPr/>
          <a:lstStyle/>
          <a:p>
            <a:r>
              <a:rPr lang="en-US" altLang="zh-CN" sz="1800" b="1" dirty="0"/>
              <a:t>SELECT  LEVEL,EMPNO,ENAME,JOB,MGR</a:t>
            </a:r>
            <a:br>
              <a:rPr lang="en-US" altLang="zh-CN" sz="1800" b="1" dirty="0"/>
            </a:br>
            <a:r>
              <a:rPr lang="en-US" altLang="zh-CN" sz="1800" b="1" dirty="0"/>
              <a:t>FROM EMP</a:t>
            </a:r>
            <a:br>
              <a:rPr lang="en-US" altLang="zh-CN" sz="1800" b="1" dirty="0"/>
            </a:br>
            <a:r>
              <a:rPr lang="en-US" altLang="zh-CN" sz="1800" b="1" dirty="0"/>
              <a:t>START WITH ENAME = ‘KING’</a:t>
            </a:r>
            <a:br>
              <a:rPr lang="en-US" altLang="zh-CN" sz="1800" b="1" dirty="0"/>
            </a:br>
            <a:r>
              <a:rPr lang="en-US" altLang="zh-CN" sz="1800" b="1" dirty="0"/>
              <a:t>CONNECT BY PRIOR EMPNO = MGR;</a:t>
            </a:r>
          </a:p>
        </p:txBody>
      </p:sp>
      <p:graphicFrame>
        <p:nvGraphicFramePr>
          <p:cNvPr id="93684" name="Group 50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79972270"/>
              </p:ext>
            </p:extLst>
          </p:nvPr>
        </p:nvGraphicFramePr>
        <p:xfrm>
          <a:off x="908050" y="2204864"/>
          <a:ext cx="7392988" cy="4100010"/>
        </p:xfrm>
        <a:graphic>
          <a:graphicData uri="http://schemas.openxmlformats.org/drawingml/2006/table">
            <a:tbl>
              <a:tblPr/>
              <a:tblGrid>
                <a:gridCol w="1230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78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49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2420">
                <a:tc>
                  <a:txBody>
                    <a:bodyPr/>
                    <a:lstStyle/>
                    <a:p>
                      <a:pPr marL="339725" marR="0" lvl="0" indent="-339725" algn="ctr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LEVEL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ctr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EMPNO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ctr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ENAME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ctr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JOB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ctr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MGR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339725" marR="0" lvl="0" indent="-339725" algn="ctr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r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7839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KING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PRESIDENT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　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339725" marR="0" lvl="0" indent="-339725" algn="ctr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2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r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7566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JONES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MANAGER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r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7839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339725" marR="0" lvl="0" indent="-339725" algn="ctr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3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r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7788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SCOTT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ANALYST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r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7566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339725" marR="0" lvl="0" indent="-339725" algn="ctr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4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r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7876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ADAMS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CLERK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r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7788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339725" marR="0" lvl="0" indent="-339725" algn="ctr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3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r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7902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FORD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ANALYST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r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7566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339725" marR="0" lvl="0" indent="-339725" algn="ctr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4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r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7369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SMITH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CLERK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r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7902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339725" marR="0" lvl="0" indent="-339725" algn="ctr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2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r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7698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BLAKE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MANAGER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r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7839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339725" marR="0" lvl="0" indent="-339725" algn="ctr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3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r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7499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ALLEN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SALESMAN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r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7698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339725" marR="0" lvl="0" indent="-339725" algn="ctr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3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r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7521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WARD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SALESMAN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r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7698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339725" marR="0" lvl="0" indent="-339725" algn="ctr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3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r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7654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MARTIN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SALESMAN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r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7698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339725" marR="0" lvl="0" indent="-339725" algn="ctr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3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r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7844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TURNER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SALESMAN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r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7698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339725" marR="0" lvl="0" indent="-339725" algn="ctr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3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r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7900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JAMES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CLERK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r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7698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339725" marR="0" lvl="0" indent="-339725" algn="ctr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2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r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7782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CLARK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MANAGER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r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7839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339725" marR="0" lvl="0" indent="-339725" algn="ctr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3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r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7934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MILLER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CLERK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r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7782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498475" y="3128963"/>
            <a:ext cx="8250238" cy="193833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t"/>
          <a:lstStyle/>
          <a:p>
            <a:r>
              <a:rPr lang="zh-CN" altLang="en-US" dirty="0"/>
              <a:t>用</a:t>
            </a:r>
            <a:r>
              <a:rPr lang="zh-CN" altLang="en-US" dirty="0">
                <a:ea typeface="宋体" charset="-122"/>
              </a:rPr>
              <a:t> </a:t>
            </a:r>
            <a:r>
              <a:rPr lang="en-US" altLang="zh-CN" b="1" dirty="0">
                <a:latin typeface="Courier New" pitchFamily="49" charset="0"/>
                <a:ea typeface="宋体" charset="-122"/>
              </a:rPr>
              <a:t>LEVEL</a:t>
            </a:r>
            <a:r>
              <a:rPr lang="zh-CN" altLang="en-US" dirty="0"/>
              <a:t>和</a:t>
            </a:r>
            <a:r>
              <a:rPr lang="en-US" altLang="zh-CN" b="1" dirty="0">
                <a:latin typeface="Courier New" pitchFamily="49" charset="0"/>
                <a:ea typeface="宋体" charset="-122"/>
              </a:rPr>
              <a:t>LPAD</a:t>
            </a:r>
            <a:r>
              <a:rPr lang="zh-CN" altLang="en-US" dirty="0"/>
              <a:t>生成分级报告</a:t>
            </a:r>
          </a:p>
        </p:txBody>
      </p:sp>
      <p:sp>
        <p:nvSpPr>
          <p:cNvPr id="69636" name="Rectangle 4"/>
          <p:cNvSpPr>
            <a:spLocks noGrp="1" noChangeArrowheads="1"/>
          </p:cNvSpPr>
          <p:nvPr>
            <p:ph idx="1"/>
          </p:nvPr>
        </p:nvSpPr>
        <p:spPr>
          <a:xfrm>
            <a:off x="571472" y="1285860"/>
            <a:ext cx="7769225" cy="954750"/>
          </a:xfrm>
          <a:noFill/>
          <a:ln/>
        </p:spPr>
        <p:txBody>
          <a:bodyPr lIns="92075" tIns="46038" rIns="92075" bIns="46038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dirty="0">
                <a:latin typeface="黑体" pitchFamily="2" charset="-122"/>
              </a:rPr>
              <a:t>     创建一个报告显示公司的管理层，从最高级别开始，缩进下面跟随的级别</a:t>
            </a:r>
            <a:endParaRPr lang="en-US" altLang="zh-CN" dirty="0">
              <a:latin typeface="黑体" pitchFamily="2" charset="-122"/>
            </a:endParaRPr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990600" y="1676400"/>
            <a:ext cx="77422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lIns="90488" tIns="44450" rIns="90488" bIns="44450" anchor="ctr"/>
          <a:lstStyle/>
          <a:p>
            <a:pPr>
              <a:spcBef>
                <a:spcPct val="50000"/>
              </a:spcBef>
            </a:pPr>
            <a:endParaRPr lang="zh-CN" altLang="en-US" sz="2400">
              <a:ea typeface="宋体" charset="-122"/>
            </a:endParaRPr>
          </a:p>
        </p:txBody>
      </p:sp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533400" y="3200400"/>
            <a:ext cx="7618413" cy="193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lnSpc>
                <a:spcPct val="110000"/>
              </a:lnSpc>
              <a:tabLst>
                <a:tab pos="1200150" algn="l"/>
              </a:tabLst>
            </a:pPr>
            <a:r>
              <a:rPr lang="en-US" altLang="zh-CN" sz="1800" b="1" dirty="0">
                <a:latin typeface="Courier New" pitchFamily="49" charset="0"/>
                <a:ea typeface="宋体" charset="-122"/>
              </a:rPr>
              <a:t>SELECT LPAD(</a:t>
            </a:r>
            <a:r>
              <a:rPr lang="en-US" altLang="zh-CN" sz="1800" b="1" dirty="0" err="1">
                <a:latin typeface="Courier New" pitchFamily="49" charset="0"/>
                <a:ea typeface="宋体" charset="-122"/>
              </a:rPr>
              <a:t>ename</a:t>
            </a:r>
            <a:r>
              <a:rPr lang="en-US" altLang="zh-CN" sz="1800" b="1" dirty="0">
                <a:latin typeface="Courier New" pitchFamily="49" charset="0"/>
                <a:ea typeface="宋体" charset="-122"/>
              </a:rPr>
              <a:t>, LENGTH(</a:t>
            </a:r>
            <a:r>
              <a:rPr lang="en-US" altLang="zh-CN" b="1" dirty="0" err="1">
                <a:ea typeface="宋体" charset="-122"/>
              </a:rPr>
              <a:t>ename</a:t>
            </a:r>
            <a:r>
              <a:rPr lang="en-US" altLang="zh-CN" sz="1800" b="1" dirty="0">
                <a:latin typeface="Courier New" pitchFamily="49" charset="0"/>
                <a:ea typeface="宋体" charset="-122"/>
              </a:rPr>
              <a:t>)+(LEVEL*2)-2,'*') </a:t>
            </a:r>
          </a:p>
          <a:p>
            <a:pPr algn="l">
              <a:lnSpc>
                <a:spcPct val="110000"/>
              </a:lnSpc>
              <a:tabLst>
                <a:tab pos="1200150" algn="l"/>
              </a:tabLst>
            </a:pPr>
            <a:r>
              <a:rPr lang="en-US" altLang="zh-CN" sz="1800" b="1" dirty="0">
                <a:latin typeface="Courier New" pitchFamily="49" charset="0"/>
                <a:ea typeface="宋体" charset="-122"/>
              </a:rPr>
              <a:t>       AS </a:t>
            </a:r>
            <a:r>
              <a:rPr lang="en-US" altLang="zh-CN" sz="1800" b="1" dirty="0" err="1">
                <a:latin typeface="Courier New" pitchFamily="49" charset="0"/>
                <a:ea typeface="宋体" charset="-122"/>
              </a:rPr>
              <a:t>org_chart</a:t>
            </a:r>
            <a:endParaRPr lang="en-US" altLang="zh-CN" sz="1800" b="1" dirty="0"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</a:tabLst>
            </a:pPr>
            <a:r>
              <a:rPr lang="en-US" altLang="zh-CN" sz="1800" b="1" dirty="0">
                <a:latin typeface="Courier New" pitchFamily="49" charset="0"/>
                <a:ea typeface="宋体" charset="-122"/>
              </a:rPr>
              <a:t>FROM   </a:t>
            </a:r>
            <a:r>
              <a:rPr lang="en-US" altLang="zh-CN" sz="1800" b="1" dirty="0" err="1">
                <a:latin typeface="Courier New" pitchFamily="49" charset="0"/>
                <a:ea typeface="宋体" charset="-122"/>
              </a:rPr>
              <a:t>emp</a:t>
            </a:r>
            <a:endParaRPr lang="en-US" altLang="zh-CN" sz="1800" b="1" dirty="0"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</a:tabLst>
            </a:pPr>
            <a:r>
              <a:rPr lang="en-US" altLang="zh-CN" sz="1800" b="1" dirty="0">
                <a:latin typeface="Courier New" pitchFamily="49" charset="0"/>
                <a:ea typeface="宋体" charset="-122"/>
              </a:rPr>
              <a:t>START WITH </a:t>
            </a:r>
            <a:r>
              <a:rPr lang="en-US" altLang="zh-CN" sz="1800" b="1" dirty="0" err="1">
                <a:latin typeface="Courier New" pitchFamily="49" charset="0"/>
                <a:ea typeface="宋体" charset="-122"/>
              </a:rPr>
              <a:t>ename</a:t>
            </a:r>
            <a:r>
              <a:rPr lang="en-US" altLang="zh-CN" sz="1800" b="1" dirty="0">
                <a:latin typeface="Courier New" pitchFamily="49" charset="0"/>
                <a:ea typeface="宋体" charset="-122"/>
              </a:rPr>
              <a:t>='KING' </a:t>
            </a:r>
          </a:p>
          <a:p>
            <a:pPr algn="l">
              <a:tabLst>
                <a:tab pos="1200150" algn="l"/>
              </a:tabLst>
            </a:pPr>
            <a:r>
              <a:rPr lang="en-US" altLang="zh-CN" sz="1800" b="1" dirty="0">
                <a:latin typeface="Courier New" pitchFamily="49" charset="0"/>
                <a:ea typeface="宋体" charset="-122"/>
              </a:rPr>
              <a:t>CONNECT BY PRIOR </a:t>
            </a:r>
            <a:r>
              <a:rPr lang="en-US" altLang="zh-CN" sz="1800" b="1" dirty="0" err="1">
                <a:latin typeface="Courier New" pitchFamily="49" charset="0"/>
                <a:ea typeface="宋体" charset="-122"/>
              </a:rPr>
              <a:t>empno</a:t>
            </a:r>
            <a:r>
              <a:rPr lang="en-US" altLang="zh-CN" sz="1800" b="1" dirty="0">
                <a:latin typeface="Courier New" pitchFamily="49" charset="0"/>
                <a:ea typeface="宋体" charset="-122"/>
              </a:rPr>
              <a:t>=mgr </a:t>
            </a:r>
          </a:p>
        </p:txBody>
      </p:sp>
      <p:sp>
        <p:nvSpPr>
          <p:cNvPr id="69639" name="Rectangle 7"/>
          <p:cNvSpPr>
            <a:spLocks noChangeArrowheads="1"/>
          </p:cNvSpPr>
          <p:nvPr/>
        </p:nvSpPr>
        <p:spPr bwMode="auto">
          <a:xfrm>
            <a:off x="1516063" y="3440264"/>
            <a:ext cx="6934200" cy="381000"/>
          </a:xfrm>
          <a:prstGeom prst="rect">
            <a:avLst/>
          </a:prstGeom>
          <a:noFill/>
          <a:ln w="25400">
            <a:solidFill>
              <a:srgbClr val="FC0128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t"/>
          <a:lstStyle/>
          <a:p>
            <a:r>
              <a:rPr lang="zh-CN" altLang="en-US" dirty="0"/>
              <a:t>修剪分支</a:t>
            </a:r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966641" y="1589088"/>
            <a:ext cx="1819409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用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WHERE 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子句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</a:p>
          <a:p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去除一个结点</a:t>
            </a:r>
            <a:endParaRPr lang="en-US" altLang="zh-CN" sz="1800" b="1" dirty="0"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5054600" y="1589088"/>
            <a:ext cx="23669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用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CONNECT BY 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子句</a:t>
            </a:r>
            <a:endParaRPr lang="en-US" altLang="zh-CN" sz="1800" b="1" dirty="0"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去除一个分支</a:t>
            </a:r>
            <a:endParaRPr lang="en-US" altLang="zh-CN" sz="1800" b="1" dirty="0"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474306" y="2603500"/>
            <a:ext cx="3356689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charset="-122"/>
              </a:rPr>
              <a:t>WHERE </a:t>
            </a:r>
            <a:r>
              <a:rPr lang="en-US" altLang="zh-CN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charset="-122"/>
              </a:rPr>
              <a:t>ename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charset="-122"/>
              </a:rPr>
              <a:t> &lt;&gt;'Higgins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charset="-122"/>
              </a:rPr>
              <a:t>'</a:t>
            </a:r>
          </a:p>
        </p:txBody>
      </p:sp>
      <p:sp>
        <p:nvSpPr>
          <p:cNvPr id="71686" name="Rectangle 6"/>
          <p:cNvSpPr>
            <a:spLocks noChangeArrowheads="1"/>
          </p:cNvSpPr>
          <p:nvPr/>
        </p:nvSpPr>
        <p:spPr bwMode="auto">
          <a:xfrm>
            <a:off x="5039035" y="2579688"/>
            <a:ext cx="3218830" cy="923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charset="-122"/>
              </a:rPr>
              <a:t>CONNECT BY PRIOR </a:t>
            </a:r>
          </a:p>
          <a:p>
            <a:r>
              <a:rPr lang="en-US" altLang="zh-CN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charset="-122"/>
              </a:rPr>
              <a:t>empno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charset="-122"/>
              </a:rPr>
              <a:t> = mgr </a:t>
            </a:r>
          </a:p>
          <a:p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charset="-122"/>
              </a:rPr>
              <a:t>AND </a:t>
            </a:r>
            <a:r>
              <a:rPr lang="en-US" altLang="zh-CN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charset="-122"/>
              </a:rPr>
              <a:t>ename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charset="-122"/>
              </a:rPr>
              <a:t> &lt;&gt; 'Higgins'</a:t>
            </a:r>
          </a:p>
        </p:txBody>
      </p:sp>
      <p:sp>
        <p:nvSpPr>
          <p:cNvPr id="71687" name="Rectangle 7"/>
          <p:cNvSpPr>
            <a:spLocks noChangeArrowheads="1"/>
          </p:cNvSpPr>
          <p:nvPr/>
        </p:nvSpPr>
        <p:spPr bwMode="auto">
          <a:xfrm>
            <a:off x="1793875" y="3213100"/>
            <a:ext cx="10080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Kochhar</a:t>
            </a:r>
          </a:p>
        </p:txBody>
      </p:sp>
      <p:sp>
        <p:nvSpPr>
          <p:cNvPr id="71688" name="Line 8"/>
          <p:cNvSpPr>
            <a:spLocks noChangeShapeType="1"/>
          </p:cNvSpPr>
          <p:nvPr/>
        </p:nvSpPr>
        <p:spPr bwMode="auto">
          <a:xfrm flipV="1">
            <a:off x="6657975" y="4657725"/>
            <a:ext cx="762000" cy="1143000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689" name="Line 9"/>
          <p:cNvSpPr>
            <a:spLocks noChangeShapeType="1"/>
          </p:cNvSpPr>
          <p:nvPr/>
        </p:nvSpPr>
        <p:spPr bwMode="auto">
          <a:xfrm>
            <a:off x="2162175" y="3505200"/>
            <a:ext cx="0" cy="3048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690" name="Line 10"/>
          <p:cNvSpPr>
            <a:spLocks noChangeShapeType="1"/>
          </p:cNvSpPr>
          <p:nvPr/>
        </p:nvSpPr>
        <p:spPr bwMode="auto">
          <a:xfrm>
            <a:off x="6689725" y="4735513"/>
            <a:ext cx="666750" cy="1066800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691" name="Freeform 11"/>
          <p:cNvSpPr>
            <a:spLocks/>
          </p:cNvSpPr>
          <p:nvPr/>
        </p:nvSpPr>
        <p:spPr bwMode="auto">
          <a:xfrm>
            <a:off x="1704975" y="3810000"/>
            <a:ext cx="1066800" cy="382588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0" y="0"/>
              </a:cxn>
              <a:cxn ang="0">
                <a:pos x="671" y="0"/>
              </a:cxn>
              <a:cxn ang="0">
                <a:pos x="671" y="240"/>
              </a:cxn>
            </a:cxnLst>
            <a:rect l="0" t="0" r="r" b="b"/>
            <a:pathLst>
              <a:path w="672" h="241">
                <a:moveTo>
                  <a:pt x="0" y="240"/>
                </a:moveTo>
                <a:lnTo>
                  <a:pt x="0" y="0"/>
                </a:lnTo>
                <a:lnTo>
                  <a:pt x="671" y="0"/>
                </a:lnTo>
                <a:lnTo>
                  <a:pt x="671" y="240"/>
                </a:lnTo>
              </a:path>
            </a:pathLst>
          </a:custGeom>
          <a:noFill/>
          <a:ln w="25400" cap="rnd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692" name="Rectangle 12"/>
          <p:cNvSpPr>
            <a:spLocks noChangeArrowheads="1"/>
          </p:cNvSpPr>
          <p:nvPr/>
        </p:nvSpPr>
        <p:spPr bwMode="auto">
          <a:xfrm>
            <a:off x="2479675" y="4203700"/>
            <a:ext cx="9286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Higgins</a:t>
            </a:r>
          </a:p>
        </p:txBody>
      </p:sp>
      <p:sp>
        <p:nvSpPr>
          <p:cNvPr id="71693" name="Line 13"/>
          <p:cNvSpPr>
            <a:spLocks noChangeShapeType="1"/>
          </p:cNvSpPr>
          <p:nvPr/>
        </p:nvSpPr>
        <p:spPr bwMode="auto">
          <a:xfrm>
            <a:off x="2924175" y="4495800"/>
            <a:ext cx="0" cy="8382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694" name="Rectangle 14"/>
          <p:cNvSpPr>
            <a:spLocks noChangeArrowheads="1"/>
          </p:cNvSpPr>
          <p:nvPr/>
        </p:nvSpPr>
        <p:spPr bwMode="auto">
          <a:xfrm>
            <a:off x="6746875" y="5651500"/>
            <a:ext cx="6810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Gietz</a:t>
            </a:r>
          </a:p>
        </p:txBody>
      </p:sp>
      <p:sp>
        <p:nvSpPr>
          <p:cNvPr id="71695" name="Rectangle 15"/>
          <p:cNvSpPr>
            <a:spLocks noChangeArrowheads="1"/>
          </p:cNvSpPr>
          <p:nvPr/>
        </p:nvSpPr>
        <p:spPr bwMode="auto">
          <a:xfrm>
            <a:off x="1260475" y="4203700"/>
            <a:ext cx="9064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Whalen</a:t>
            </a:r>
          </a:p>
        </p:txBody>
      </p:sp>
      <p:sp>
        <p:nvSpPr>
          <p:cNvPr id="71696" name="Line 16"/>
          <p:cNvSpPr>
            <a:spLocks noChangeShapeType="1"/>
          </p:cNvSpPr>
          <p:nvPr/>
        </p:nvSpPr>
        <p:spPr bwMode="auto">
          <a:xfrm>
            <a:off x="2543175" y="4191000"/>
            <a:ext cx="838200" cy="533400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697" name="Line 17"/>
          <p:cNvSpPr>
            <a:spLocks noChangeShapeType="1"/>
          </p:cNvSpPr>
          <p:nvPr/>
        </p:nvSpPr>
        <p:spPr bwMode="auto">
          <a:xfrm flipV="1">
            <a:off x="2619375" y="4191000"/>
            <a:ext cx="762000" cy="533400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698" name="Rectangle 18"/>
          <p:cNvSpPr>
            <a:spLocks noChangeArrowheads="1"/>
          </p:cNvSpPr>
          <p:nvPr/>
        </p:nvSpPr>
        <p:spPr bwMode="auto">
          <a:xfrm>
            <a:off x="5908675" y="3594100"/>
            <a:ext cx="10080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Kochhar</a:t>
            </a:r>
          </a:p>
        </p:txBody>
      </p:sp>
      <p:sp>
        <p:nvSpPr>
          <p:cNvPr id="71699" name="Line 19"/>
          <p:cNvSpPr>
            <a:spLocks noChangeShapeType="1"/>
          </p:cNvSpPr>
          <p:nvPr/>
        </p:nvSpPr>
        <p:spPr bwMode="auto">
          <a:xfrm>
            <a:off x="6276975" y="3886200"/>
            <a:ext cx="0" cy="3048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00" name="Freeform 20"/>
          <p:cNvSpPr>
            <a:spLocks/>
          </p:cNvSpPr>
          <p:nvPr/>
        </p:nvSpPr>
        <p:spPr bwMode="auto">
          <a:xfrm>
            <a:off x="5819775" y="4191000"/>
            <a:ext cx="1066800" cy="382588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0" y="0"/>
              </a:cxn>
              <a:cxn ang="0">
                <a:pos x="671" y="0"/>
              </a:cxn>
              <a:cxn ang="0">
                <a:pos x="671" y="240"/>
              </a:cxn>
            </a:cxnLst>
            <a:rect l="0" t="0" r="r" b="b"/>
            <a:pathLst>
              <a:path w="672" h="241">
                <a:moveTo>
                  <a:pt x="0" y="240"/>
                </a:moveTo>
                <a:lnTo>
                  <a:pt x="0" y="0"/>
                </a:lnTo>
                <a:lnTo>
                  <a:pt x="671" y="0"/>
                </a:lnTo>
                <a:lnTo>
                  <a:pt x="671" y="240"/>
                </a:lnTo>
              </a:path>
            </a:pathLst>
          </a:custGeom>
          <a:noFill/>
          <a:ln w="25400" cap="rnd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01" name="Rectangle 21"/>
          <p:cNvSpPr>
            <a:spLocks noChangeArrowheads="1"/>
          </p:cNvSpPr>
          <p:nvPr/>
        </p:nvSpPr>
        <p:spPr bwMode="auto">
          <a:xfrm>
            <a:off x="6594475" y="4584700"/>
            <a:ext cx="9286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Higgins</a:t>
            </a:r>
          </a:p>
        </p:txBody>
      </p:sp>
      <p:sp>
        <p:nvSpPr>
          <p:cNvPr id="71702" name="Line 22"/>
          <p:cNvSpPr>
            <a:spLocks noChangeShapeType="1"/>
          </p:cNvSpPr>
          <p:nvPr/>
        </p:nvSpPr>
        <p:spPr bwMode="auto">
          <a:xfrm>
            <a:off x="7038975" y="4876800"/>
            <a:ext cx="0" cy="8382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03" name="Rectangle 23"/>
          <p:cNvSpPr>
            <a:spLocks noChangeArrowheads="1"/>
          </p:cNvSpPr>
          <p:nvPr/>
        </p:nvSpPr>
        <p:spPr bwMode="auto">
          <a:xfrm>
            <a:off x="5375275" y="4584700"/>
            <a:ext cx="9064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Whalen</a:t>
            </a:r>
          </a:p>
        </p:txBody>
      </p:sp>
      <p:sp>
        <p:nvSpPr>
          <p:cNvPr id="71704" name="Rectangle 24"/>
          <p:cNvSpPr>
            <a:spLocks noChangeArrowheads="1"/>
          </p:cNvSpPr>
          <p:nvPr/>
        </p:nvSpPr>
        <p:spPr bwMode="auto">
          <a:xfrm>
            <a:off x="2632075" y="5346700"/>
            <a:ext cx="6810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Gietz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36547"/>
            <a:ext cx="7283450" cy="706437"/>
          </a:xfrm>
          <a:noFill/>
          <a:ln/>
        </p:spPr>
        <p:txBody>
          <a:bodyPr lIns="92075" tIns="46038" rIns="92075" bIns="46038" anchor="t"/>
          <a:lstStyle/>
          <a:p>
            <a:r>
              <a:rPr lang="zh-CN" altLang="en-US" dirty="0">
                <a:solidFill>
                  <a:schemeClr val="tx1"/>
                </a:solidFill>
              </a:rPr>
              <a:t>本章重点总结</a:t>
            </a:r>
            <a:endParaRPr lang="en-US" altLang="zh-CN" dirty="0">
              <a:latin typeface="黑体" pitchFamily="2" charset="-122"/>
            </a:endParaRP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688975" y="1677988"/>
            <a:ext cx="7769225" cy="2247411"/>
          </a:xfrm>
          <a:noFill/>
          <a:ln/>
        </p:spPr>
        <p:txBody>
          <a:bodyPr wrap="square" lIns="92075" tIns="46038" rIns="92075" bIns="46038">
            <a:spAutoFit/>
          </a:bodyPr>
          <a:lstStyle/>
          <a:p>
            <a:pPr>
              <a:buFontTx/>
              <a:buNone/>
            </a:pPr>
            <a:r>
              <a:rPr lang="zh-CN" altLang="en-US" dirty="0">
                <a:latin typeface="黑体" pitchFamily="2" charset="-122"/>
              </a:rPr>
              <a:t>在本课中, 您应该已经学会下面的内容：</a:t>
            </a:r>
            <a:endParaRPr lang="en-US" altLang="zh-CN" dirty="0">
              <a:latin typeface="黑体" pitchFamily="2" charset="-122"/>
            </a:endParaRPr>
          </a:p>
          <a:p>
            <a:r>
              <a:rPr lang="zh-CN" altLang="en-US" dirty="0">
                <a:latin typeface="黑体" pitchFamily="2" charset="-122"/>
              </a:rPr>
              <a:t>能够用分级查询查看一个表中各行之间的分级关系</a:t>
            </a:r>
            <a:endParaRPr lang="en-US" altLang="zh-CN" dirty="0">
              <a:latin typeface="黑体" pitchFamily="2" charset="-122"/>
            </a:endParaRPr>
          </a:p>
          <a:p>
            <a:r>
              <a:rPr lang="zh-CN" altLang="en-US" dirty="0">
                <a:latin typeface="黑体" pitchFamily="2" charset="-122"/>
              </a:rPr>
              <a:t>指定查询的起点</a:t>
            </a:r>
            <a:endParaRPr lang="en-US" altLang="zh-CN" dirty="0">
              <a:latin typeface="黑体" pitchFamily="2" charset="-122"/>
            </a:endParaRPr>
          </a:p>
          <a:p>
            <a:r>
              <a:rPr lang="zh-CN" altLang="en-US" dirty="0">
                <a:latin typeface="黑体" pitchFamily="2" charset="-122"/>
              </a:rPr>
              <a:t>通过修剪除去结点或分支</a:t>
            </a:r>
            <a:endParaRPr lang="en-US" altLang="zh-CN" dirty="0">
              <a:latin typeface="黑体" pitchFamily="2" charset="-122"/>
            </a:endParaRP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zh-CN" altLang="en-US" sz="2400">
              <a:ea typeface="宋体" charset="-122"/>
            </a:endParaRP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744872" y="571480"/>
            <a:ext cx="203902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36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课后作业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1628" y="1677988"/>
            <a:ext cx="8240743" cy="341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l" eaLnBrk="0" fontAlgn="base" hangingPunct="0">
              <a:buClr>
                <a:srgbClr val="777777"/>
              </a:buClr>
              <a:buSzPct val="85000"/>
            </a:pPr>
            <a:r>
              <a:rPr lang="en-US" altLang="zh-CN" sz="2400" kern="0" dirty="0">
                <a:latin typeface="黑体" pitchFamily="2" charset="-122"/>
                <a:ea typeface="黑体" pitchFamily="49" charset="-122"/>
              </a:rPr>
              <a:t>1.</a:t>
            </a:r>
            <a:r>
              <a:rPr lang="zh-CN" altLang="en-US" sz="2400" kern="0" dirty="0">
                <a:latin typeface="黑体" pitchFamily="2" charset="-122"/>
                <a:ea typeface="黑体" pitchFamily="49" charset="-122"/>
              </a:rPr>
              <a:t>产生一个报告显示 </a:t>
            </a:r>
            <a:r>
              <a:rPr lang="en-US" altLang="zh-CN" sz="2400" kern="0" dirty="0">
                <a:latin typeface="黑体" pitchFamily="2" charset="-122"/>
                <a:ea typeface="黑体" pitchFamily="49" charset="-122"/>
              </a:rPr>
              <a:t>BLAKE</a:t>
            </a:r>
            <a:r>
              <a:rPr lang="zh-CN" altLang="en-US" sz="2400" kern="0" dirty="0">
                <a:latin typeface="黑体" pitchFamily="2" charset="-122"/>
                <a:ea typeface="黑体" pitchFamily="49" charset="-122"/>
              </a:rPr>
              <a:t>的所有下级（包括直接和间接下级）雇员的名字、薪水和部门号。</a:t>
            </a:r>
          </a:p>
          <a:p>
            <a:pPr marL="342900" lvl="0" indent="-342900" algn="l" eaLnBrk="0" fontAlgn="base" hangingPunct="0">
              <a:buClr>
                <a:srgbClr val="777777"/>
              </a:buClr>
              <a:buSzPct val="85000"/>
            </a:pPr>
            <a:r>
              <a:rPr lang="en-US" altLang="zh-CN" sz="2400" kern="0" dirty="0">
                <a:latin typeface="黑体" pitchFamily="2" charset="-122"/>
                <a:ea typeface="黑体" pitchFamily="49" charset="-122"/>
              </a:rPr>
              <a:t>2.</a:t>
            </a:r>
            <a:r>
              <a:rPr lang="zh-CN" altLang="en-US" sz="2400" kern="0" dirty="0">
                <a:latin typeface="黑体" pitchFamily="2" charset="-122"/>
                <a:ea typeface="黑体" pitchFamily="49" charset="-122"/>
              </a:rPr>
              <a:t>创建一个报告显示对于雇员 </a:t>
            </a:r>
            <a:r>
              <a:rPr lang="en-US" altLang="zh-CN" sz="2400" kern="0" dirty="0">
                <a:latin typeface="黑体" pitchFamily="2" charset="-122"/>
                <a:ea typeface="黑体" pitchFamily="49" charset="-122"/>
              </a:rPr>
              <a:t>SMITH </a:t>
            </a:r>
            <a:r>
              <a:rPr lang="zh-CN" altLang="en-US" sz="2400" kern="0" dirty="0">
                <a:latin typeface="黑体" pitchFamily="2" charset="-122"/>
                <a:ea typeface="黑体" pitchFamily="49" charset="-122"/>
              </a:rPr>
              <a:t>经理的层次，包括级别和姓名，首先显示他的直接经理。</a:t>
            </a:r>
          </a:p>
          <a:p>
            <a:pPr marL="342900" lvl="0" indent="-342900" algn="l" eaLnBrk="0" fontAlgn="base" hangingPunct="0">
              <a:buClr>
                <a:srgbClr val="777777"/>
              </a:buClr>
              <a:buSzPct val="85000"/>
            </a:pPr>
            <a:r>
              <a:rPr lang="en-US" altLang="zh-CN" sz="2400" kern="0" dirty="0">
                <a:latin typeface="黑体" pitchFamily="2" charset="-122"/>
                <a:ea typeface="黑体" pitchFamily="49" charset="-122"/>
              </a:rPr>
              <a:t>3.</a:t>
            </a:r>
            <a:r>
              <a:rPr lang="zh-CN" altLang="en-US" sz="2400" kern="0" dirty="0">
                <a:latin typeface="黑体" pitchFamily="2" charset="-122"/>
                <a:ea typeface="黑体" pitchFamily="49" charset="-122"/>
              </a:rPr>
              <a:t>创建一个缩进报告显示经理层次，从名字为 </a:t>
            </a:r>
            <a:r>
              <a:rPr lang="en-US" altLang="zh-CN" sz="2400" kern="0" dirty="0">
                <a:latin typeface="黑体" pitchFamily="2" charset="-122"/>
                <a:ea typeface="黑体" pitchFamily="49" charset="-122"/>
              </a:rPr>
              <a:t>KING</a:t>
            </a:r>
            <a:r>
              <a:rPr lang="zh-CN" altLang="en-US" sz="2400" kern="0" dirty="0">
                <a:latin typeface="黑体" pitchFamily="2" charset="-122"/>
                <a:ea typeface="黑体" pitchFamily="49" charset="-122"/>
              </a:rPr>
              <a:t>的雇员开始，显示雇员的名字、经理</a:t>
            </a:r>
            <a:r>
              <a:rPr lang="en-US" altLang="zh-CN" sz="2400" kern="0" dirty="0">
                <a:latin typeface="黑体" pitchFamily="2" charset="-122"/>
                <a:ea typeface="黑体" pitchFamily="49" charset="-122"/>
              </a:rPr>
              <a:t>ID</a:t>
            </a:r>
            <a:r>
              <a:rPr lang="zh-CN" altLang="en-US" sz="2400" kern="0" dirty="0">
                <a:latin typeface="黑体" pitchFamily="2" charset="-122"/>
                <a:ea typeface="黑体" pitchFamily="49" charset="-122"/>
              </a:rPr>
              <a:t>和部门</a:t>
            </a:r>
            <a:r>
              <a:rPr lang="en-US" altLang="zh-CN" sz="2400" kern="0" dirty="0">
                <a:latin typeface="黑体" pitchFamily="2" charset="-122"/>
                <a:ea typeface="黑体" pitchFamily="49" charset="-122"/>
              </a:rPr>
              <a:t>ID</a:t>
            </a:r>
            <a:r>
              <a:rPr lang="zh-CN" altLang="en-US" sz="2400" kern="0" dirty="0">
                <a:latin typeface="黑体" pitchFamily="2" charset="-122"/>
                <a:ea typeface="黑体" pitchFamily="49" charset="-122"/>
              </a:rPr>
              <a:t>。</a:t>
            </a:r>
          </a:p>
          <a:p>
            <a:pPr marL="342900" lvl="0" indent="-342900" algn="l" eaLnBrk="0" fontAlgn="base" hangingPunct="0">
              <a:buClr>
                <a:srgbClr val="777777"/>
              </a:buClr>
              <a:buSzPct val="85000"/>
            </a:pPr>
            <a:r>
              <a:rPr lang="en-US" altLang="zh-CN" sz="2400" kern="0" dirty="0">
                <a:latin typeface="黑体" pitchFamily="2" charset="-122"/>
                <a:ea typeface="黑体" pitchFamily="49" charset="-122"/>
              </a:rPr>
              <a:t>4.</a:t>
            </a:r>
            <a:r>
              <a:rPr lang="zh-CN" altLang="en-US" sz="2400" kern="0" dirty="0">
                <a:latin typeface="黑体" pitchFamily="2" charset="-122"/>
                <a:ea typeface="黑体" pitchFamily="49" charset="-122"/>
              </a:rPr>
              <a:t>产生一个公司组织图表显示经理层次。从最顶级的人开始，排除所有</a:t>
            </a:r>
            <a:r>
              <a:rPr lang="en-US" altLang="zh-CN" sz="2400" kern="0" dirty="0">
                <a:latin typeface="黑体" pitchFamily="2" charset="-122"/>
                <a:ea typeface="黑体" pitchFamily="49" charset="-122"/>
              </a:rPr>
              <a:t>job</a:t>
            </a:r>
            <a:r>
              <a:rPr lang="zh-CN" altLang="en-US" sz="2400" kern="0" dirty="0">
                <a:latin typeface="黑体" pitchFamily="2" charset="-122"/>
                <a:ea typeface="黑体" pitchFamily="49" charset="-122"/>
              </a:rPr>
              <a:t>为</a:t>
            </a:r>
            <a:r>
              <a:rPr lang="en-US" altLang="zh-CN" sz="2400" kern="0" dirty="0">
                <a:latin typeface="黑体" pitchFamily="2" charset="-122"/>
                <a:ea typeface="黑体" pitchFamily="49" charset="-122"/>
              </a:rPr>
              <a:t>CLERK</a:t>
            </a:r>
            <a:r>
              <a:rPr lang="zh-CN" altLang="en-US" sz="2400" kern="0" dirty="0">
                <a:latin typeface="黑体" pitchFamily="2" charset="-122"/>
                <a:ea typeface="黑体" pitchFamily="49" charset="-122"/>
              </a:rPr>
              <a:t>的人，还要排除</a:t>
            </a:r>
            <a:r>
              <a:rPr lang="en-US" altLang="zh-CN" sz="2400" kern="0" dirty="0">
                <a:latin typeface="黑体" pitchFamily="2" charset="-122"/>
                <a:ea typeface="黑体" pitchFamily="49" charset="-122"/>
              </a:rPr>
              <a:t>FORD</a:t>
            </a:r>
            <a:r>
              <a:rPr lang="zh-CN" altLang="en-US" sz="2400" kern="0" dirty="0">
                <a:latin typeface="黑体" pitchFamily="2" charset="-122"/>
                <a:ea typeface="黑体" pitchFamily="49" charset="-122"/>
              </a:rPr>
              <a:t>和那些对</a:t>
            </a:r>
            <a:r>
              <a:rPr lang="en-US" altLang="zh-CN" sz="2400" kern="0" dirty="0">
                <a:latin typeface="黑体" pitchFamily="2" charset="-122"/>
                <a:ea typeface="黑体" pitchFamily="49" charset="-122"/>
              </a:rPr>
              <a:t>FORD</a:t>
            </a:r>
            <a:r>
              <a:rPr lang="zh-CN" altLang="en-US" sz="2400" kern="0" dirty="0">
                <a:latin typeface="黑体" pitchFamily="2" charset="-122"/>
                <a:ea typeface="黑体" pitchFamily="49" charset="-122"/>
              </a:rPr>
              <a:t>报告的雇员。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8313" y="557213"/>
            <a:ext cx="7769225" cy="1143000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algn="l" fontAlgn="base">
              <a:buSzPct val="65000"/>
              <a:defRPr/>
            </a:pPr>
            <a:r>
              <a:rPr lang="zh-CN" altLang="en-US" sz="3600" b="1" dirty="0">
                <a:latin typeface="黑体" pitchFamily="49" charset="-122"/>
                <a:ea typeface="黑体" pitchFamily="49" charset="-122"/>
                <a:cs typeface="+mj-cs"/>
              </a:rPr>
              <a:t>章节目标</a:t>
            </a:r>
            <a:endParaRPr lang="en-US" altLang="zh-CN" sz="3600" b="1" dirty="0"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7171" name="Rectangle 3"/>
          <p:cNvSpPr txBox="1">
            <a:spLocks noChangeArrowheads="1"/>
          </p:cNvSpPr>
          <p:nvPr/>
        </p:nvSpPr>
        <p:spPr bwMode="auto">
          <a:xfrm>
            <a:off x="747713" y="1714500"/>
            <a:ext cx="8072437" cy="334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342900" indent="-342900" algn="l" fontAlgn="ctr">
              <a:lnSpc>
                <a:spcPct val="120000"/>
              </a:lnSpc>
              <a:buClr>
                <a:srgbClr val="777777"/>
              </a:buClr>
              <a:buSzPct val="85000"/>
              <a:buFont typeface="Arial" pitchFamily="34" charset="0"/>
              <a:buChar char="•"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通过本章学习，学员应达到如下目标：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pPr marL="742950" lvl="1" indent="-285750" algn="l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解释层次查询的概念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;</a:t>
            </a:r>
            <a:endParaRPr lang="zh-CN" altLang="en-US" sz="2400" dirty="0">
              <a:latin typeface="黑体" pitchFamily="49" charset="-122"/>
              <a:ea typeface="黑体" pitchFamily="49" charset="-122"/>
            </a:endParaRPr>
          </a:p>
          <a:p>
            <a:pPr marL="742950" lvl="1" indent="-285750" algn="l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创建一个树型结构的报告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;</a:t>
            </a:r>
            <a:endParaRPr lang="zh-CN" altLang="en-US" sz="2400" dirty="0">
              <a:latin typeface="黑体" pitchFamily="49" charset="-122"/>
              <a:ea typeface="黑体" pitchFamily="49" charset="-122"/>
            </a:endParaRPr>
          </a:p>
          <a:p>
            <a:pPr marL="742950" lvl="1" indent="-285750" algn="l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格式化分级数据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;</a:t>
            </a:r>
            <a:endParaRPr lang="zh-CN" altLang="en-US" sz="2400" dirty="0">
              <a:latin typeface="黑体" pitchFamily="49" charset="-122"/>
              <a:ea typeface="黑体" pitchFamily="49" charset="-122"/>
            </a:endParaRPr>
          </a:p>
          <a:p>
            <a:pPr marL="742950" lvl="1" indent="-285750" algn="l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从树型结构中去除分支</a:t>
            </a:r>
            <a:r>
              <a:rPr lang="en-US" altLang="zh-CN" sz="2400">
                <a:latin typeface="黑体" pitchFamily="49" charset="-122"/>
                <a:ea typeface="黑体" pitchFamily="49" charset="-122"/>
              </a:rPr>
              <a:t>;</a:t>
            </a:r>
            <a:endParaRPr lang="zh-CN" altLang="en-US" sz="2400" dirty="0">
              <a:latin typeface="黑体" pitchFamily="49" charset="-122"/>
              <a:ea typeface="黑体" pitchFamily="49" charset="-122"/>
            </a:endParaRPr>
          </a:p>
          <a:p>
            <a:pPr marL="742950" lvl="1" indent="-285750" algn="l" fontAlgn="ctr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marL="342900" indent="-342900" algn="l" fontAlgn="ctr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•"/>
            </a:pPr>
            <a:endParaRPr lang="en-US" altLang="zh-CN" sz="280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8313" y="557213"/>
            <a:ext cx="7769225" cy="1143000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algn="l" fontAlgn="base">
              <a:buSzPct val="65000"/>
              <a:defRPr/>
            </a:pPr>
            <a:r>
              <a:rPr lang="zh-CN" altLang="en-US" sz="3600" b="1" dirty="0">
                <a:latin typeface="黑体" pitchFamily="49" charset="-122"/>
                <a:ea typeface="黑体" pitchFamily="49" charset="-122"/>
                <a:cs typeface="+mj-cs"/>
              </a:rPr>
              <a:t>章节内容</a:t>
            </a:r>
            <a:endParaRPr lang="en-US" altLang="zh-CN" sz="3600" b="1" dirty="0">
              <a:latin typeface="黑体" pitchFamily="49" charset="-122"/>
              <a:ea typeface="黑体" pitchFamily="49" charset="-122"/>
              <a:cs typeface="+mj-cs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785786" y="1471618"/>
          <a:ext cx="7572428" cy="2743200"/>
        </p:xfrm>
        <a:graphic>
          <a:graphicData uri="http://schemas.openxmlformats.org/drawingml/2006/table">
            <a:tbl>
              <a:tblPr/>
              <a:tblGrid>
                <a:gridCol w="43297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4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6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知识点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掌握程度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难易程度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自然树结构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理解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难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层次查询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理解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难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遍历树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理解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难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遍历树：从底向上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理解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难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遍历树：从顶向下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理解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难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用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LEVEL 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伪列将行分等级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理解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难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用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LEVEL 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和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LPAD 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格式化分级报告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理解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难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修剪分支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理解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难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571480"/>
            <a:ext cx="7769225" cy="676260"/>
          </a:xfrm>
          <a:noFill/>
          <a:ln/>
        </p:spPr>
        <p:txBody>
          <a:bodyPr lIns="92075" tIns="46038" rIns="92075" bIns="46038" anchor="t"/>
          <a:lstStyle/>
          <a:p>
            <a:r>
              <a:rPr lang="en-US" altLang="zh-CN" b="1" dirty="0">
                <a:latin typeface="Courier New" pitchFamily="49" charset="0"/>
                <a:ea typeface="宋体" charset="-122"/>
              </a:rPr>
              <a:t>EMP</a:t>
            </a:r>
            <a:r>
              <a:rPr lang="en-US" altLang="zh-CN" dirty="0">
                <a:ea typeface="宋体" charset="-122"/>
              </a:rPr>
              <a:t> </a:t>
            </a:r>
            <a:r>
              <a:rPr lang="zh-CN" altLang="en-US" dirty="0"/>
              <a:t>表中的例子数据</a:t>
            </a:r>
            <a:endParaRPr lang="en-US" altLang="zh-CN" dirty="0"/>
          </a:p>
        </p:txBody>
      </p:sp>
      <p:graphicFrame>
        <p:nvGraphicFramePr>
          <p:cNvPr id="53778" name="Group 530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245025045"/>
              </p:ext>
            </p:extLst>
          </p:nvPr>
        </p:nvGraphicFramePr>
        <p:xfrm>
          <a:off x="295275" y="1150894"/>
          <a:ext cx="8593138" cy="5014410"/>
        </p:xfrm>
        <a:graphic>
          <a:graphicData uri="http://schemas.openxmlformats.org/drawingml/2006/table">
            <a:tbl>
              <a:tblPr/>
              <a:tblGrid>
                <a:gridCol w="2225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4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9892"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99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EMPNO 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6699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ENAME 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6699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JOB 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99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MGR 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892"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7839 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KING 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PRESIDENT 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  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892"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7566 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JONES 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MANAGER 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7839 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892"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7788 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SCOTT 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ANALYST 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7566 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892"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7876 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ADAMS 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CLERK 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7788 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892"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7902 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FORD 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ANALYST 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7566 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892"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7369 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SMITH 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CLERK 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7902 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892"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7698 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BLAKE 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MANAGER 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7839 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9892"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7499 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ALLEN 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SALESMAN 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7698 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9892"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7521 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WARD 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SALESMAN 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7698 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9892"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7654 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MARTIN 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SALESMAN 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7698 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9892"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7844 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TURNER 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SALESMAN 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7698 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9892"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7900 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JAMES 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CLERK 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7698 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9892"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7782 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CLARK 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MANAGER 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7839 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9892"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7934 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MILLER 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CLERK 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7782 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2332038" y="1744663"/>
            <a:ext cx="4851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defTabSz="203200">
              <a:tabLst>
                <a:tab pos="682625" algn="l"/>
              </a:tabLst>
            </a:pPr>
            <a:r>
              <a:rPr lang="zh-CN" altLang="en-US" sz="1800" b="1">
                <a:solidFill>
                  <a:srgbClr val="FFFF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  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523875" y="482600"/>
            <a:ext cx="7769225" cy="1143000"/>
          </a:xfrm>
          <a:noFill/>
          <a:ln/>
        </p:spPr>
        <p:txBody>
          <a:bodyPr lIns="92075" tIns="46038" rIns="92075" bIns="46038" anchor="t"/>
          <a:lstStyle/>
          <a:p>
            <a:r>
              <a:rPr lang="zh-CN" altLang="en-US" dirty="0"/>
              <a:t>自然树结构</a:t>
            </a:r>
            <a:endParaRPr lang="en-US" altLang="zh-CN" dirty="0"/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4021138" y="2918226"/>
            <a:ext cx="8810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600" b="1">
                <a:ea typeface="宋体" charset="-122"/>
              </a:rPr>
              <a:t>7698</a:t>
            </a:r>
            <a:br>
              <a:rPr lang="en-US" altLang="zh-CN" sz="1600" b="1">
                <a:ea typeface="宋体" charset="-122"/>
              </a:rPr>
            </a:br>
            <a:r>
              <a:rPr lang="en-US" altLang="zh-CN" sz="1600" b="1">
                <a:ea typeface="宋体" charset="-122"/>
              </a:rPr>
              <a:t>BLAKE</a:t>
            </a:r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4037013" y="1886351"/>
            <a:ext cx="692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600" b="1">
                <a:ea typeface="宋体" charset="-122"/>
              </a:rPr>
              <a:t>KING</a:t>
            </a:r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2355850" y="3891364"/>
            <a:ext cx="8588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600" b="1">
                <a:ea typeface="宋体" charset="-122"/>
              </a:rPr>
              <a:t>7499</a:t>
            </a:r>
            <a:br>
              <a:rPr lang="en-US" altLang="zh-CN" sz="1600" b="1">
                <a:ea typeface="宋体" charset="-122"/>
              </a:rPr>
            </a:br>
            <a:r>
              <a:rPr lang="en-US" altLang="zh-CN" sz="1600" b="1">
                <a:ea typeface="宋体" charset="-122"/>
              </a:rPr>
              <a:t>ALLEN</a:t>
            </a:r>
          </a:p>
        </p:txBody>
      </p:sp>
      <p:sp>
        <p:nvSpPr>
          <p:cNvPr id="55303" name="Line 7"/>
          <p:cNvSpPr>
            <a:spLocks noChangeShapeType="1"/>
          </p:cNvSpPr>
          <p:nvPr/>
        </p:nvSpPr>
        <p:spPr bwMode="auto">
          <a:xfrm flipV="1">
            <a:off x="4405313" y="2254651"/>
            <a:ext cx="0" cy="3048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5305" name="Rectangle 9"/>
          <p:cNvSpPr>
            <a:spLocks noChangeArrowheads="1"/>
          </p:cNvSpPr>
          <p:nvPr/>
        </p:nvSpPr>
        <p:spPr bwMode="blackWhite">
          <a:xfrm>
            <a:off x="3375025" y="1435501"/>
            <a:ext cx="2228850" cy="39211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800" b="1">
                <a:latin typeface="Courier New" pitchFamily="49" charset="0"/>
                <a:ea typeface="宋体" charset="-122"/>
              </a:rPr>
              <a:t>EMPNO = 7839</a:t>
            </a:r>
            <a:r>
              <a:rPr lang="en-US" altLang="zh-CN" sz="1800" b="1">
                <a:ea typeface="宋体" charset="-122"/>
              </a:rPr>
              <a:t>(</a:t>
            </a:r>
            <a:r>
              <a:rPr lang="zh-CN" altLang="en-US" sz="1800">
                <a:ea typeface="黑体" pitchFamily="2" charset="-122"/>
              </a:rPr>
              <a:t>父</a:t>
            </a:r>
            <a:r>
              <a:rPr lang="zh-CN" altLang="en-US" sz="1800" b="1">
                <a:ea typeface="宋体" charset="-122"/>
              </a:rPr>
              <a:t>)</a:t>
            </a:r>
          </a:p>
        </p:txBody>
      </p:sp>
      <p:sp>
        <p:nvSpPr>
          <p:cNvPr id="55307" name="Rectangle 11"/>
          <p:cNvSpPr>
            <a:spLocks noChangeArrowheads="1"/>
          </p:cNvSpPr>
          <p:nvPr/>
        </p:nvSpPr>
        <p:spPr bwMode="auto">
          <a:xfrm>
            <a:off x="65088" y="3799289"/>
            <a:ext cx="87153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600" b="1">
                <a:ea typeface="宋体" charset="-122"/>
              </a:rPr>
              <a:t>7788</a:t>
            </a:r>
            <a:br>
              <a:rPr lang="en-US" altLang="zh-CN" sz="1600" b="1">
                <a:ea typeface="宋体" charset="-122"/>
              </a:rPr>
            </a:br>
            <a:r>
              <a:rPr lang="en-US" altLang="zh-CN" sz="1600" b="1">
                <a:ea typeface="宋体" charset="-122"/>
              </a:rPr>
              <a:t>SCOTT</a:t>
            </a:r>
          </a:p>
        </p:txBody>
      </p:sp>
      <p:sp>
        <p:nvSpPr>
          <p:cNvPr id="55308" name="Rectangle 12"/>
          <p:cNvSpPr>
            <a:spLocks noChangeArrowheads="1"/>
          </p:cNvSpPr>
          <p:nvPr/>
        </p:nvSpPr>
        <p:spPr bwMode="auto">
          <a:xfrm>
            <a:off x="561975" y="2795989"/>
            <a:ext cx="8715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600" b="1">
                <a:ea typeface="宋体" charset="-122"/>
              </a:rPr>
              <a:t>7566</a:t>
            </a:r>
            <a:br>
              <a:rPr lang="en-US" altLang="zh-CN" sz="1600" b="1">
                <a:ea typeface="宋体" charset="-122"/>
              </a:rPr>
            </a:br>
            <a:r>
              <a:rPr lang="en-US" altLang="zh-CN" sz="1600" b="1">
                <a:ea typeface="宋体" charset="-122"/>
              </a:rPr>
              <a:t>JONES</a:t>
            </a:r>
          </a:p>
        </p:txBody>
      </p:sp>
      <p:sp>
        <p:nvSpPr>
          <p:cNvPr id="55309" name="Line 13"/>
          <p:cNvSpPr>
            <a:spLocks noChangeShapeType="1"/>
          </p:cNvSpPr>
          <p:nvPr/>
        </p:nvSpPr>
        <p:spPr bwMode="auto">
          <a:xfrm>
            <a:off x="895350" y="3192864"/>
            <a:ext cx="0" cy="3048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5310" name="Freeform 14"/>
          <p:cNvSpPr>
            <a:spLocks/>
          </p:cNvSpPr>
          <p:nvPr/>
        </p:nvSpPr>
        <p:spPr bwMode="auto">
          <a:xfrm>
            <a:off x="385763" y="3532589"/>
            <a:ext cx="1066800" cy="382587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0" y="0"/>
              </a:cxn>
              <a:cxn ang="0">
                <a:pos x="671" y="0"/>
              </a:cxn>
              <a:cxn ang="0">
                <a:pos x="671" y="240"/>
              </a:cxn>
            </a:cxnLst>
            <a:rect l="0" t="0" r="r" b="b"/>
            <a:pathLst>
              <a:path w="672" h="241">
                <a:moveTo>
                  <a:pt x="0" y="240"/>
                </a:moveTo>
                <a:lnTo>
                  <a:pt x="0" y="0"/>
                </a:lnTo>
                <a:lnTo>
                  <a:pt x="671" y="0"/>
                </a:lnTo>
                <a:lnTo>
                  <a:pt x="671" y="240"/>
                </a:lnTo>
              </a:path>
            </a:pathLst>
          </a:custGeom>
          <a:noFill/>
          <a:ln w="25400" cap="rnd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5311" name="Rectangle 15"/>
          <p:cNvSpPr>
            <a:spLocks noChangeArrowheads="1"/>
          </p:cNvSpPr>
          <p:nvPr/>
        </p:nvSpPr>
        <p:spPr bwMode="auto">
          <a:xfrm>
            <a:off x="1222375" y="3883426"/>
            <a:ext cx="7588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600" b="1">
                <a:ea typeface="宋体" charset="-122"/>
              </a:rPr>
              <a:t>7902</a:t>
            </a:r>
            <a:br>
              <a:rPr lang="en-US" altLang="zh-CN" sz="1600" b="1">
                <a:ea typeface="宋体" charset="-122"/>
              </a:rPr>
            </a:br>
            <a:r>
              <a:rPr lang="en-US" altLang="zh-CN" sz="1600" b="1">
                <a:ea typeface="宋体" charset="-122"/>
              </a:rPr>
              <a:t>FORD</a:t>
            </a:r>
          </a:p>
        </p:txBody>
      </p:sp>
      <p:sp>
        <p:nvSpPr>
          <p:cNvPr id="55313" name="Line 17"/>
          <p:cNvSpPr>
            <a:spLocks noChangeShapeType="1"/>
          </p:cNvSpPr>
          <p:nvPr/>
        </p:nvSpPr>
        <p:spPr bwMode="auto">
          <a:xfrm>
            <a:off x="5167313" y="2559451"/>
            <a:ext cx="28194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5315" name="Rectangle 19"/>
          <p:cNvSpPr>
            <a:spLocks noChangeArrowheads="1"/>
          </p:cNvSpPr>
          <p:nvPr/>
        </p:nvSpPr>
        <p:spPr bwMode="auto">
          <a:xfrm>
            <a:off x="7632700" y="3029351"/>
            <a:ext cx="8921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600" b="1">
                <a:ea typeface="宋体" charset="-122"/>
              </a:rPr>
              <a:t>7782</a:t>
            </a:r>
            <a:br>
              <a:rPr lang="en-US" altLang="zh-CN" sz="1600" b="1">
                <a:ea typeface="宋体" charset="-122"/>
              </a:rPr>
            </a:br>
            <a:r>
              <a:rPr lang="en-US" altLang="zh-CN" sz="1600" b="1">
                <a:ea typeface="宋体" charset="-122"/>
              </a:rPr>
              <a:t>CLARK</a:t>
            </a:r>
          </a:p>
        </p:txBody>
      </p:sp>
      <p:sp>
        <p:nvSpPr>
          <p:cNvPr id="55318" name="Line 22"/>
          <p:cNvSpPr>
            <a:spLocks noChangeShapeType="1"/>
          </p:cNvSpPr>
          <p:nvPr/>
        </p:nvSpPr>
        <p:spPr bwMode="auto">
          <a:xfrm>
            <a:off x="2652713" y="2559451"/>
            <a:ext cx="25146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5319" name="Line 23"/>
          <p:cNvSpPr>
            <a:spLocks noChangeShapeType="1"/>
          </p:cNvSpPr>
          <p:nvPr/>
        </p:nvSpPr>
        <p:spPr bwMode="auto">
          <a:xfrm>
            <a:off x="976313" y="2559451"/>
            <a:ext cx="19812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5320" name="Line 24"/>
          <p:cNvSpPr>
            <a:spLocks noChangeShapeType="1"/>
          </p:cNvSpPr>
          <p:nvPr/>
        </p:nvSpPr>
        <p:spPr bwMode="auto">
          <a:xfrm>
            <a:off x="976313" y="2559451"/>
            <a:ext cx="0" cy="3810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5326" name="Line 30"/>
          <p:cNvSpPr>
            <a:spLocks noChangeShapeType="1"/>
          </p:cNvSpPr>
          <p:nvPr/>
        </p:nvSpPr>
        <p:spPr bwMode="auto">
          <a:xfrm>
            <a:off x="8018463" y="3230964"/>
            <a:ext cx="0" cy="860425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5327" name="Line 31"/>
          <p:cNvSpPr>
            <a:spLocks noChangeShapeType="1"/>
          </p:cNvSpPr>
          <p:nvPr/>
        </p:nvSpPr>
        <p:spPr bwMode="auto">
          <a:xfrm>
            <a:off x="1522413" y="4358089"/>
            <a:ext cx="38100" cy="354012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5328" name="Rectangle 32"/>
          <p:cNvSpPr>
            <a:spLocks noChangeArrowheads="1"/>
          </p:cNvSpPr>
          <p:nvPr/>
        </p:nvSpPr>
        <p:spPr bwMode="auto">
          <a:xfrm>
            <a:off x="1074738" y="4633925"/>
            <a:ext cx="8159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600" b="1">
                <a:ea typeface="宋体" charset="-122"/>
              </a:rPr>
              <a:t>7369</a:t>
            </a:r>
            <a:br>
              <a:rPr lang="en-US" altLang="zh-CN" sz="1600" b="1">
                <a:ea typeface="宋体" charset="-122"/>
              </a:rPr>
            </a:br>
            <a:r>
              <a:rPr lang="en-US" altLang="zh-CN" sz="1600" b="1">
                <a:ea typeface="宋体" charset="-122"/>
              </a:rPr>
              <a:t>SMITH</a:t>
            </a:r>
          </a:p>
        </p:txBody>
      </p:sp>
      <p:sp>
        <p:nvSpPr>
          <p:cNvPr id="55333" name="Line 37"/>
          <p:cNvSpPr>
            <a:spLocks noChangeShapeType="1"/>
          </p:cNvSpPr>
          <p:nvPr/>
        </p:nvSpPr>
        <p:spPr bwMode="auto">
          <a:xfrm>
            <a:off x="4408488" y="2559451"/>
            <a:ext cx="0" cy="3810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5334" name="Line 38"/>
          <p:cNvSpPr>
            <a:spLocks noChangeShapeType="1"/>
          </p:cNvSpPr>
          <p:nvPr/>
        </p:nvSpPr>
        <p:spPr bwMode="auto">
          <a:xfrm>
            <a:off x="8021638" y="2559451"/>
            <a:ext cx="0" cy="3810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5342" name="Rectangle 46"/>
          <p:cNvSpPr>
            <a:spLocks noChangeArrowheads="1"/>
          </p:cNvSpPr>
          <p:nvPr/>
        </p:nvSpPr>
        <p:spPr bwMode="auto">
          <a:xfrm>
            <a:off x="7573963" y="4008839"/>
            <a:ext cx="9398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600" b="1">
                <a:ea typeface="宋体" charset="-122"/>
              </a:rPr>
              <a:t>7934</a:t>
            </a:r>
            <a:br>
              <a:rPr lang="en-US" altLang="zh-CN" sz="1600" b="1" dirty="0">
                <a:ea typeface="宋体" charset="-122"/>
              </a:rPr>
            </a:br>
            <a:r>
              <a:rPr lang="en-US" altLang="zh-CN" sz="1600" b="1" dirty="0">
                <a:ea typeface="宋体" charset="-122"/>
              </a:rPr>
              <a:t>MILLER</a:t>
            </a:r>
          </a:p>
        </p:txBody>
      </p:sp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106363" y="4626376"/>
            <a:ext cx="9271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600" b="1">
                <a:ea typeface="宋体" charset="-122"/>
              </a:rPr>
              <a:t>7876</a:t>
            </a:r>
            <a:br>
              <a:rPr lang="en-US" altLang="zh-CN" sz="1600" b="1">
                <a:ea typeface="宋体" charset="-122"/>
              </a:rPr>
            </a:br>
            <a:r>
              <a:rPr lang="en-US" altLang="zh-CN" sz="1600" b="1">
                <a:ea typeface="宋体" charset="-122"/>
              </a:rPr>
              <a:t>ADAMS</a:t>
            </a:r>
          </a:p>
        </p:txBody>
      </p:sp>
      <p:sp>
        <p:nvSpPr>
          <p:cNvPr id="88067" name="Line 3"/>
          <p:cNvSpPr>
            <a:spLocks noChangeShapeType="1"/>
          </p:cNvSpPr>
          <p:nvPr/>
        </p:nvSpPr>
        <p:spPr bwMode="auto">
          <a:xfrm>
            <a:off x="411163" y="4172351"/>
            <a:ext cx="1587" cy="49688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3217863" y="3915176"/>
            <a:ext cx="82708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600" b="1">
                <a:ea typeface="宋体" charset="-122"/>
              </a:rPr>
              <a:t>7521</a:t>
            </a:r>
            <a:br>
              <a:rPr lang="en-US" altLang="zh-CN" sz="1600" b="1">
                <a:ea typeface="宋体" charset="-122"/>
              </a:rPr>
            </a:br>
            <a:r>
              <a:rPr lang="en-US" altLang="zh-CN" sz="1600" b="1">
                <a:ea typeface="宋体" charset="-122"/>
              </a:rPr>
              <a:t>WORD</a:t>
            </a:r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4073525" y="3915176"/>
            <a:ext cx="9731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600" b="1">
                <a:ea typeface="宋体" charset="-122"/>
              </a:rPr>
              <a:t>7654</a:t>
            </a:r>
            <a:br>
              <a:rPr lang="en-US" altLang="zh-CN" sz="1600" b="1">
                <a:ea typeface="宋体" charset="-122"/>
              </a:rPr>
            </a:br>
            <a:r>
              <a:rPr lang="en-US" altLang="zh-CN" sz="1600" b="1">
                <a:ea typeface="宋体" charset="-122"/>
              </a:rPr>
              <a:t>MARTIN</a:t>
            </a:r>
          </a:p>
        </p:txBody>
      </p:sp>
      <p:sp>
        <p:nvSpPr>
          <p:cNvPr id="88070" name="Rectangle 6"/>
          <p:cNvSpPr>
            <a:spLocks noChangeArrowheads="1"/>
          </p:cNvSpPr>
          <p:nvPr/>
        </p:nvSpPr>
        <p:spPr bwMode="auto">
          <a:xfrm>
            <a:off x="5176838" y="3891364"/>
            <a:ext cx="102711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600" b="1">
                <a:ea typeface="宋体" charset="-122"/>
              </a:rPr>
              <a:t>7844</a:t>
            </a:r>
            <a:br>
              <a:rPr lang="en-US" altLang="zh-CN" sz="1600" b="1">
                <a:ea typeface="宋体" charset="-122"/>
              </a:rPr>
            </a:br>
            <a:r>
              <a:rPr lang="en-US" altLang="zh-CN" sz="1600" b="1">
                <a:ea typeface="宋体" charset="-122"/>
              </a:rPr>
              <a:t>TURNER</a:t>
            </a:r>
          </a:p>
        </p:txBody>
      </p:sp>
      <p:sp>
        <p:nvSpPr>
          <p:cNvPr id="88072" name="Rectangle 8"/>
          <p:cNvSpPr>
            <a:spLocks noChangeArrowheads="1"/>
          </p:cNvSpPr>
          <p:nvPr/>
        </p:nvSpPr>
        <p:spPr bwMode="auto">
          <a:xfrm>
            <a:off x="6334125" y="3907239"/>
            <a:ext cx="8826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600" b="1">
                <a:ea typeface="宋体" charset="-122"/>
              </a:rPr>
              <a:t>7900</a:t>
            </a:r>
            <a:br>
              <a:rPr lang="en-US" altLang="zh-CN" sz="1600" b="1">
                <a:ea typeface="宋体" charset="-122"/>
              </a:rPr>
            </a:br>
            <a:r>
              <a:rPr lang="en-US" altLang="zh-CN" sz="1600" b="1">
                <a:ea typeface="宋体" charset="-122"/>
              </a:rPr>
              <a:t>JAMES</a:t>
            </a:r>
          </a:p>
        </p:txBody>
      </p:sp>
      <p:sp>
        <p:nvSpPr>
          <p:cNvPr id="88073" name="Freeform 9"/>
          <p:cNvSpPr>
            <a:spLocks/>
          </p:cNvSpPr>
          <p:nvPr/>
        </p:nvSpPr>
        <p:spPr bwMode="auto">
          <a:xfrm>
            <a:off x="2611438" y="3643714"/>
            <a:ext cx="4168775" cy="400050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0" y="0"/>
              </a:cxn>
              <a:cxn ang="0">
                <a:pos x="671" y="0"/>
              </a:cxn>
              <a:cxn ang="0">
                <a:pos x="671" y="240"/>
              </a:cxn>
            </a:cxnLst>
            <a:rect l="0" t="0" r="r" b="b"/>
            <a:pathLst>
              <a:path w="672" h="241">
                <a:moveTo>
                  <a:pt x="0" y="240"/>
                </a:moveTo>
                <a:lnTo>
                  <a:pt x="0" y="0"/>
                </a:lnTo>
                <a:lnTo>
                  <a:pt x="671" y="0"/>
                </a:lnTo>
                <a:lnTo>
                  <a:pt x="671" y="240"/>
                </a:lnTo>
              </a:path>
            </a:pathLst>
          </a:custGeom>
          <a:noFill/>
          <a:ln w="25400" cap="rnd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074" name="Line 10"/>
          <p:cNvSpPr>
            <a:spLocks noChangeShapeType="1"/>
          </p:cNvSpPr>
          <p:nvPr/>
        </p:nvSpPr>
        <p:spPr bwMode="auto">
          <a:xfrm>
            <a:off x="4338638" y="3335739"/>
            <a:ext cx="0" cy="3048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075" name="Line 11"/>
          <p:cNvSpPr>
            <a:spLocks noChangeShapeType="1"/>
          </p:cNvSpPr>
          <p:nvPr/>
        </p:nvSpPr>
        <p:spPr bwMode="auto">
          <a:xfrm>
            <a:off x="4356099" y="3635776"/>
            <a:ext cx="1587" cy="49688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076" name="Line 12"/>
          <p:cNvSpPr>
            <a:spLocks noChangeShapeType="1"/>
          </p:cNvSpPr>
          <p:nvPr/>
        </p:nvSpPr>
        <p:spPr bwMode="auto">
          <a:xfrm>
            <a:off x="3495675" y="3637364"/>
            <a:ext cx="1588" cy="496887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077" name="Line 13"/>
          <p:cNvSpPr>
            <a:spLocks noChangeShapeType="1"/>
          </p:cNvSpPr>
          <p:nvPr/>
        </p:nvSpPr>
        <p:spPr bwMode="auto">
          <a:xfrm>
            <a:off x="5468938" y="3638951"/>
            <a:ext cx="1587" cy="49688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t"/>
          <a:lstStyle/>
          <a:p>
            <a:r>
              <a:rPr lang="zh-CN" altLang="en-US" dirty="0"/>
              <a:t>层次查询</a:t>
            </a:r>
            <a:r>
              <a:rPr lang="en-US" altLang="zh-CN" dirty="0"/>
              <a:t>(</a:t>
            </a:r>
            <a:r>
              <a:rPr lang="zh-CN" altLang="en-US" dirty="0"/>
              <a:t>分级查询</a:t>
            </a:r>
            <a:r>
              <a:rPr lang="en-US" altLang="zh-CN" dirty="0"/>
              <a:t>)</a:t>
            </a:r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1116013" y="2108200"/>
            <a:ext cx="6910387" cy="16256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</a:pP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</a:t>
            </a: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1066800" y="3962400"/>
            <a:ext cx="68548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defTabSz="346075">
              <a:lnSpc>
                <a:spcPct val="95000"/>
              </a:lnSpc>
              <a:spcBef>
                <a:spcPct val="35000"/>
              </a:spcBef>
              <a:tabLst>
                <a:tab pos="571500" algn="l"/>
              </a:tabLst>
            </a:pPr>
            <a:r>
              <a:rPr lang="en-US" altLang="zh-CN" sz="2200" b="1">
                <a:solidFill>
                  <a:schemeClr val="bg1"/>
                </a:solidFill>
                <a:latin typeface="Courier New" pitchFamily="49" charset="0"/>
                <a:ea typeface="宋体" charset="-122"/>
              </a:rPr>
              <a:t>WHERE</a:t>
            </a:r>
            <a:r>
              <a:rPr lang="en-US" altLang="zh-CN" sz="2200" b="1">
                <a:solidFill>
                  <a:schemeClr val="bg1"/>
                </a:solidFill>
                <a:ea typeface="宋体" charset="-122"/>
              </a:rPr>
              <a:t> </a:t>
            </a:r>
            <a:r>
              <a:rPr lang="zh-CN" altLang="en-US" sz="2200" i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条件</a:t>
            </a:r>
            <a:r>
              <a:rPr lang="zh-CN" altLang="en-US" sz="22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:</a:t>
            </a:r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1103313" y="4356100"/>
            <a:ext cx="6929437" cy="5080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1200150" algn="l"/>
              </a:tabLst>
            </a:pPr>
            <a:r>
              <a:rPr lang="en-US" altLang="zh-CN" sz="1800" b="1" i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expr</a:t>
            </a:r>
            <a:r>
              <a:rPr lang="en-US" altLang="zh-CN" sz="1800" b="1" i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sz="1800" b="1" i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comparison_operator</a:t>
            </a:r>
            <a:r>
              <a:rPr lang="en-US" altLang="zh-CN" sz="1800" b="1" i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sz="1800" b="1" i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expr</a:t>
            </a:r>
            <a:endParaRPr lang="en-US" altLang="zh-CN" sz="1800" b="1" i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1143000" y="2133600"/>
            <a:ext cx="5253038" cy="149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/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SELECT [LEVEL], </a:t>
            </a:r>
            <a:r>
              <a:rPr lang="en-US" altLang="zh-CN" sz="1800" b="1" i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column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, </a:t>
            </a:r>
            <a:r>
              <a:rPr lang="en-US" altLang="zh-CN" sz="1800" b="1" i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expr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...</a:t>
            </a:r>
          </a:p>
          <a:p>
            <a:pPr algn="l"/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FROM   </a:t>
            </a:r>
            <a:r>
              <a:rPr lang="en-US" altLang="zh-CN" sz="1800" b="1" i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table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[WHERE </a:t>
            </a:r>
            <a:r>
              <a:rPr lang="en-US" altLang="zh-CN" sz="1800" b="1" i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condition(s)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]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[START WITH </a:t>
            </a:r>
            <a:r>
              <a:rPr lang="en-US" altLang="zh-CN" sz="1800" b="1" i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condition(s)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]</a:t>
            </a:r>
          </a:p>
          <a:p>
            <a:pPr algn="l"/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[CONNECT BY PRIOR </a:t>
            </a:r>
            <a:r>
              <a:rPr lang="en-US" altLang="zh-CN" sz="1800" b="1" i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condition(s)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] ;</a:t>
            </a:r>
          </a:p>
        </p:txBody>
      </p:sp>
      <p:sp>
        <p:nvSpPr>
          <p:cNvPr id="57351" name="Rectangle 7"/>
          <p:cNvSpPr>
            <a:spLocks noChangeArrowheads="1"/>
          </p:cNvSpPr>
          <p:nvPr/>
        </p:nvSpPr>
        <p:spPr bwMode="auto">
          <a:xfrm>
            <a:off x="1219200" y="3048000"/>
            <a:ext cx="4357688" cy="533400"/>
          </a:xfrm>
          <a:prstGeom prst="rect">
            <a:avLst/>
          </a:prstGeom>
          <a:noFill/>
          <a:ln w="25400">
            <a:solidFill>
              <a:srgbClr val="FC0128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t"/>
          <a:lstStyle/>
          <a:p>
            <a:r>
              <a:rPr lang="zh-CN" altLang="en-US" dirty="0"/>
              <a:t>层次查询</a:t>
            </a:r>
            <a:r>
              <a:rPr lang="en-US" altLang="zh-CN" dirty="0"/>
              <a:t>(</a:t>
            </a:r>
            <a:r>
              <a:rPr lang="zh-CN" altLang="en-US" dirty="0"/>
              <a:t>分级查询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339725" y="2778125"/>
            <a:ext cx="8361363" cy="4114800"/>
          </a:xfrm>
        </p:spPr>
        <p:txBody>
          <a:bodyPr/>
          <a:lstStyle/>
          <a:p>
            <a:pPr lvl="1"/>
            <a:r>
              <a:rPr lang="en-US" altLang="zh-CN" sz="1800" dirty="0">
                <a:solidFill>
                  <a:srgbClr val="000000"/>
                </a:solidFill>
              </a:rPr>
              <a:t>LEVEL</a:t>
            </a:r>
            <a:r>
              <a:rPr lang="zh-CN" altLang="en-US" sz="1800" dirty="0">
                <a:solidFill>
                  <a:srgbClr val="000000"/>
                </a:solidFill>
              </a:rPr>
              <a:t>：节点的层次，伪列，由查询的起点开始算起为</a:t>
            </a:r>
            <a:r>
              <a:rPr lang="en-US" altLang="zh-CN" sz="1800" dirty="0">
                <a:solidFill>
                  <a:srgbClr val="000000"/>
                </a:solidFill>
              </a:rPr>
              <a:t>1</a:t>
            </a:r>
            <a:r>
              <a:rPr lang="zh-CN" altLang="en-US" sz="1800" dirty="0">
                <a:solidFill>
                  <a:srgbClr val="000000"/>
                </a:solidFill>
              </a:rPr>
              <a:t>，依次类推。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lvl="1"/>
            <a:r>
              <a:rPr lang="en-US" altLang="zh-CN" sz="1800" dirty="0">
                <a:solidFill>
                  <a:srgbClr val="000000"/>
                </a:solidFill>
              </a:rPr>
              <a:t>FROM table</a:t>
            </a:r>
            <a:r>
              <a:rPr lang="zh-CN" altLang="en-US" sz="1800" dirty="0">
                <a:solidFill>
                  <a:srgbClr val="000000"/>
                </a:solidFill>
              </a:rPr>
              <a:t>：指定表、视图或包含列的快照，你只能从单独的一个表中选择。</a:t>
            </a:r>
          </a:p>
          <a:p>
            <a:pPr lvl="1"/>
            <a:r>
              <a:rPr lang="en-US" altLang="zh-CN" sz="1800" dirty="0">
                <a:solidFill>
                  <a:srgbClr val="000000"/>
                </a:solidFill>
              </a:rPr>
              <a:t>WHERE</a:t>
            </a:r>
            <a:r>
              <a:rPr lang="zh-CN" altLang="en-US" sz="1800" dirty="0">
                <a:solidFill>
                  <a:srgbClr val="000000"/>
                </a:solidFill>
              </a:rPr>
              <a:t>：	限制返回的行。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</a:p>
          <a:p>
            <a:pPr lvl="1"/>
            <a:r>
              <a:rPr lang="en-US" altLang="zh-CN" sz="1800" dirty="0">
                <a:solidFill>
                  <a:srgbClr val="000000"/>
                </a:solidFill>
              </a:rPr>
              <a:t>Condition</a:t>
            </a:r>
            <a:r>
              <a:rPr lang="zh-CN" altLang="en-US" sz="1800" dirty="0">
                <a:solidFill>
                  <a:srgbClr val="000000"/>
                </a:solidFill>
              </a:rPr>
              <a:t>：是一个比较式。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lvl="1"/>
            <a:r>
              <a:rPr lang="en-US" altLang="zh-CN" sz="1800" dirty="0">
                <a:solidFill>
                  <a:srgbClr val="000000"/>
                </a:solidFill>
              </a:rPr>
              <a:t>START WITH</a:t>
            </a:r>
            <a:r>
              <a:rPr lang="zh-CN" altLang="en-US" sz="1800" dirty="0">
                <a:solidFill>
                  <a:srgbClr val="000000"/>
                </a:solidFill>
              </a:rPr>
              <a:t>：指定层次的根行</a:t>
            </a:r>
            <a:r>
              <a:rPr lang="en-US" altLang="zh-CN" sz="1800" dirty="0">
                <a:solidFill>
                  <a:srgbClr val="000000"/>
                </a:solidFill>
              </a:rPr>
              <a:t> (</a:t>
            </a:r>
            <a:r>
              <a:rPr lang="zh-CN" altLang="en-US" sz="1800" dirty="0">
                <a:solidFill>
                  <a:srgbClr val="000000"/>
                </a:solidFill>
              </a:rPr>
              <a:t>起点</a:t>
            </a:r>
            <a:r>
              <a:rPr lang="en-US" altLang="zh-CN" sz="1800" dirty="0">
                <a:solidFill>
                  <a:srgbClr val="000000"/>
                </a:solidFill>
              </a:rPr>
              <a:t>)</a:t>
            </a:r>
            <a:r>
              <a:rPr lang="zh-CN" altLang="en-US" sz="1800" dirty="0">
                <a:solidFill>
                  <a:srgbClr val="000000"/>
                </a:solidFill>
              </a:rPr>
              <a:t>。这个子句对于一个正确的分级查询是必须的。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lvl="1"/>
            <a:r>
              <a:rPr lang="en-US" altLang="zh-CN" sz="1800" dirty="0">
                <a:solidFill>
                  <a:srgbClr val="000000"/>
                </a:solidFill>
              </a:rPr>
              <a:t>CONNECT BY PRIOR</a:t>
            </a:r>
            <a:r>
              <a:rPr lang="zh-CN" altLang="en-US" sz="1800" dirty="0">
                <a:solidFill>
                  <a:srgbClr val="000000"/>
                </a:solidFill>
              </a:rPr>
              <a:t>：指定存在父与子行的关系列。对于分级查询该子句是必须的。</a:t>
            </a:r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741363" y="1208088"/>
            <a:ext cx="7296150" cy="149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/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SELECT [LEVEL], </a:t>
            </a:r>
            <a:r>
              <a:rPr lang="en-US" altLang="zh-CN" sz="1800" b="1" i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column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, </a:t>
            </a:r>
            <a:r>
              <a:rPr lang="en-US" altLang="zh-CN" sz="1800" b="1" i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expr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...</a:t>
            </a:r>
          </a:p>
          <a:p>
            <a:pPr algn="l"/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FROM   </a:t>
            </a:r>
            <a:r>
              <a:rPr lang="en-US" altLang="zh-CN" sz="1800" b="1" i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table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[WHERE </a:t>
            </a:r>
            <a:r>
              <a:rPr lang="en-US" altLang="zh-CN" sz="1800" b="1" i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condition(s)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]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[START WITH </a:t>
            </a:r>
            <a:r>
              <a:rPr lang="en-US" altLang="zh-CN" sz="1800" b="1" i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condition(s)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]</a:t>
            </a:r>
          </a:p>
          <a:p>
            <a:pPr algn="l"/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[CONNECT BY PRIOR </a:t>
            </a:r>
            <a:r>
              <a:rPr lang="en-US" altLang="zh-CN" sz="1800" b="1" i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condition(s)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] ;</a:t>
            </a: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t"/>
          <a:lstStyle/>
          <a:p>
            <a:r>
              <a:rPr lang="zh-CN" altLang="en-US" dirty="0"/>
              <a:t>遍历树</a:t>
            </a:r>
          </a:p>
        </p:txBody>
      </p:sp>
      <p:sp>
        <p:nvSpPr>
          <p:cNvPr id="59396" name="Rectangle 4"/>
          <p:cNvSpPr>
            <a:spLocks noGrp="1" noChangeArrowheads="1"/>
          </p:cNvSpPr>
          <p:nvPr>
            <p:ph idx="1"/>
          </p:nvPr>
        </p:nvSpPr>
        <p:spPr>
          <a:xfrm>
            <a:off x="860425" y="2143125"/>
            <a:ext cx="7385050" cy="2033588"/>
          </a:xfrm>
          <a:noFill/>
          <a:ln/>
        </p:spPr>
        <p:txBody>
          <a:bodyPr lIns="92075" tIns="46038" rIns="92075" bIns="46038">
            <a:spAutoFit/>
          </a:bodyPr>
          <a:lstStyle/>
          <a:p>
            <a:r>
              <a:rPr lang="zh-CN" altLang="en-US" sz="2200" dirty="0"/>
              <a:t>指定必须满足的条件</a:t>
            </a:r>
            <a:endParaRPr lang="en-US" altLang="zh-CN" sz="2200" dirty="0"/>
          </a:p>
          <a:p>
            <a:r>
              <a:rPr lang="zh-CN" altLang="en-US" sz="2200" dirty="0"/>
              <a:t>接受有效的条件</a:t>
            </a:r>
            <a:endParaRPr lang="en-US" altLang="zh-CN" sz="2200" dirty="0"/>
          </a:p>
          <a:p>
            <a:pPr>
              <a:buFontTx/>
              <a:buNone/>
            </a:pPr>
            <a:endParaRPr lang="en-US" altLang="zh-CN" sz="2200" dirty="0"/>
          </a:p>
          <a:p>
            <a:pPr>
              <a:buFontTx/>
              <a:buNone/>
            </a:pPr>
            <a:endParaRPr lang="en-US" altLang="zh-CN" sz="2200" dirty="0">
              <a:ea typeface="宋体" charset="-122"/>
            </a:endParaRPr>
          </a:p>
          <a:p>
            <a:pPr>
              <a:buFontTx/>
              <a:buNone/>
            </a:pPr>
            <a:r>
              <a:rPr lang="zh-CN" altLang="en-US" sz="2200" dirty="0"/>
              <a:t>使用</a:t>
            </a:r>
            <a:r>
              <a:rPr lang="en-US" altLang="zh-CN" sz="2200" dirty="0">
                <a:ea typeface="宋体" charset="-122"/>
              </a:rPr>
              <a:t> </a:t>
            </a:r>
            <a:r>
              <a:rPr lang="en-US" altLang="zh-CN" sz="2200" b="1" dirty="0">
                <a:latin typeface="Courier New" pitchFamily="49" charset="0"/>
                <a:ea typeface="宋体" charset="-122"/>
              </a:rPr>
              <a:t>EMP</a:t>
            </a:r>
            <a:r>
              <a:rPr lang="en-US" altLang="zh-CN" sz="2200" dirty="0">
                <a:ea typeface="宋体" charset="-122"/>
              </a:rPr>
              <a:t> </a:t>
            </a:r>
            <a:r>
              <a:rPr lang="zh-CN" altLang="en-US" sz="2200" dirty="0"/>
              <a:t>表，从名字是</a:t>
            </a:r>
            <a:r>
              <a:rPr lang="en-US" altLang="zh-CN" sz="2200" dirty="0">
                <a:ea typeface="宋体" charset="-122"/>
              </a:rPr>
              <a:t>KING </a:t>
            </a:r>
            <a:r>
              <a:rPr lang="zh-CN" altLang="en-US" sz="2200" dirty="0"/>
              <a:t>的雇员开始</a:t>
            </a:r>
            <a:endParaRPr lang="en-US" altLang="zh-CN" sz="2200" dirty="0"/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blackWhite">
          <a:xfrm>
            <a:off x="1103313" y="1423988"/>
            <a:ext cx="2263775" cy="5715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lnSpc>
                <a:spcPct val="120000"/>
              </a:lnSpc>
              <a:spcBef>
                <a:spcPct val="60000"/>
              </a:spcBef>
            </a:pPr>
            <a:r>
              <a:rPr lang="zh-CN" altLang="en-US" sz="2200">
                <a:solidFill>
                  <a:schemeClr val="bg2"/>
                </a:solidFill>
                <a:ea typeface="黑体" pitchFamily="2" charset="-122"/>
              </a:rPr>
              <a:t>起点</a:t>
            </a:r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971550" y="3929066"/>
            <a:ext cx="6954838" cy="5080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1200150" algn="l"/>
              </a:tabLst>
            </a:pP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...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START WITH </a:t>
            </a:r>
            <a:r>
              <a:rPr lang="en-US" altLang="zh-CN" sz="1800" b="1" i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ename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sz="11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= 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‘KING'</a:t>
            </a:r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966788" y="2928934"/>
            <a:ext cx="6929437" cy="5080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START WITH </a:t>
            </a:r>
            <a:r>
              <a:rPr lang="en-US" altLang="zh-CN" sz="1800" b="1" i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column1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= </a:t>
            </a:r>
            <a:r>
              <a:rPr lang="en-US" altLang="zh-CN" sz="1800" b="1" i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value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538163"/>
            <a:ext cx="7769225" cy="604837"/>
          </a:xfrm>
          <a:noFill/>
          <a:ln/>
        </p:spPr>
        <p:txBody>
          <a:bodyPr lIns="92075" tIns="46038" rIns="92075" bIns="46038" anchor="t"/>
          <a:lstStyle/>
          <a:p>
            <a:r>
              <a:rPr lang="zh-CN" altLang="en-US" sz="3300"/>
              <a:t>遍历树</a:t>
            </a:r>
            <a:endParaRPr lang="en-US" altLang="zh-CN" sz="3300"/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blackWhite">
          <a:xfrm>
            <a:off x="1146175" y="3457575"/>
            <a:ext cx="2263775" cy="5715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lnSpc>
                <a:spcPct val="120000"/>
              </a:lnSpc>
              <a:spcBef>
                <a:spcPct val="60000"/>
              </a:spcBef>
            </a:pPr>
            <a:r>
              <a:rPr lang="zh-CN" altLang="en-US" sz="2200">
                <a:ea typeface="黑体" pitchFamily="2" charset="-122"/>
              </a:rPr>
              <a:t>方向</a:t>
            </a:r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2138363" y="4268788"/>
            <a:ext cx="1422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>
                <a:latin typeface="黑体" pitchFamily="2" charset="-122"/>
                <a:ea typeface="黑体" pitchFamily="2" charset="-122"/>
              </a:rPr>
              <a:t>从顶向下  </a:t>
            </a:r>
          </a:p>
        </p:txBody>
      </p:sp>
      <p:sp>
        <p:nvSpPr>
          <p:cNvPr id="61445" name="Line 5"/>
          <p:cNvSpPr>
            <a:spLocks noChangeShapeType="1"/>
          </p:cNvSpPr>
          <p:nvPr/>
        </p:nvSpPr>
        <p:spPr bwMode="auto">
          <a:xfrm>
            <a:off x="3649663" y="4438650"/>
            <a:ext cx="68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4559300" y="4243388"/>
            <a:ext cx="2641749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800" b="1" dirty="0">
                <a:ea typeface="宋体" charset="-122"/>
              </a:rPr>
              <a:t>Column1 = Parent Key</a:t>
            </a:r>
          </a:p>
          <a:p>
            <a:r>
              <a:rPr lang="en-US" altLang="zh-CN" sz="1800" b="1" dirty="0">
                <a:ea typeface="宋体" charset="-122"/>
              </a:rPr>
              <a:t>Column2 = Child Key</a:t>
            </a:r>
          </a:p>
        </p:txBody>
      </p:sp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2138363" y="5005388"/>
            <a:ext cx="1212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1800">
                <a:latin typeface="黑体" pitchFamily="2" charset="-122"/>
                <a:ea typeface="黑体" pitchFamily="2" charset="-122"/>
              </a:rPr>
              <a:t>从底向上 </a:t>
            </a:r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4557713" y="5018088"/>
            <a:ext cx="2616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800" b="1">
                <a:ea typeface="宋体" charset="-122"/>
              </a:rPr>
              <a:t>Column1 = Child Key</a:t>
            </a:r>
          </a:p>
          <a:p>
            <a:r>
              <a:rPr lang="en-US" altLang="zh-CN" sz="1800" b="1">
                <a:ea typeface="宋体" charset="-122"/>
              </a:rPr>
              <a:t>Column2 = Parent Key</a:t>
            </a:r>
          </a:p>
        </p:txBody>
      </p:sp>
      <p:sp>
        <p:nvSpPr>
          <p:cNvPr id="61449" name="Line 9"/>
          <p:cNvSpPr>
            <a:spLocks noChangeShapeType="1"/>
          </p:cNvSpPr>
          <p:nvPr/>
        </p:nvSpPr>
        <p:spPr bwMode="auto">
          <a:xfrm>
            <a:off x="3649663" y="5175250"/>
            <a:ext cx="68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1450" name="Rectangle 10"/>
          <p:cNvSpPr>
            <a:spLocks noChangeArrowheads="1"/>
          </p:cNvSpPr>
          <p:nvPr/>
        </p:nvSpPr>
        <p:spPr bwMode="auto">
          <a:xfrm>
            <a:off x="1166813" y="1905000"/>
            <a:ext cx="6516687" cy="418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 defTabSz="346075">
              <a:lnSpc>
                <a:spcPct val="95000"/>
              </a:lnSpc>
              <a:spcBef>
                <a:spcPct val="35000"/>
              </a:spcBef>
              <a:tabLst>
                <a:tab pos="571500" algn="l"/>
              </a:tabLst>
            </a:pPr>
            <a:r>
              <a:rPr lang="zh-CN" altLang="en-US" sz="2200" dirty="0">
                <a:latin typeface="黑体" pitchFamily="2" charset="-122"/>
                <a:ea typeface="黑体" pitchFamily="2" charset="-122"/>
              </a:rPr>
              <a:t>从顶向下遍历，用</a:t>
            </a:r>
            <a:r>
              <a:rPr lang="en-US" altLang="zh-CN" sz="2200" dirty="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200" b="1" dirty="0">
                <a:latin typeface="黑体" pitchFamily="2" charset="-122"/>
                <a:ea typeface="黑体" pitchFamily="2" charset="-122"/>
              </a:rPr>
              <a:t>EMP</a:t>
            </a:r>
            <a:r>
              <a:rPr lang="en-US" altLang="zh-CN" sz="2200" dirty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200" dirty="0">
                <a:latin typeface="黑体" pitchFamily="2" charset="-122"/>
                <a:ea typeface="黑体" pitchFamily="2" charset="-122"/>
              </a:rPr>
              <a:t>表</a:t>
            </a:r>
            <a:endParaRPr lang="en-US" altLang="zh-CN" sz="2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1451" name="Rectangle 11"/>
          <p:cNvSpPr>
            <a:spLocks noChangeArrowheads="1"/>
          </p:cNvSpPr>
          <p:nvPr/>
        </p:nvSpPr>
        <p:spPr bwMode="auto">
          <a:xfrm>
            <a:off x="1111250" y="1276350"/>
            <a:ext cx="6929438" cy="5080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1200150" algn="l"/>
              </a:tabLst>
            </a:pPr>
            <a:r>
              <a:rPr lang="en-US" altLang="zh-CN" sz="1800" b="1" dirty="0">
                <a:latin typeface="Courier New" pitchFamily="49" charset="0"/>
                <a:ea typeface="宋体" charset="-122"/>
              </a:rPr>
              <a:t>CONNECT BY </a:t>
            </a:r>
            <a:r>
              <a:rPr lang="en-US" altLang="zh-CN" b="1" dirty="0">
                <a:ea typeface="宋体" charset="-122"/>
              </a:rPr>
              <a:t>PRIOR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sz="1800" b="1" i="1" dirty="0">
                <a:latin typeface="Courier New" pitchFamily="49" charset="0"/>
                <a:ea typeface="宋体" charset="-122"/>
              </a:rPr>
              <a:t>column1</a:t>
            </a:r>
            <a:r>
              <a:rPr lang="en-US" altLang="zh-CN" sz="1800" b="1" dirty="0">
                <a:latin typeface="Courier New" pitchFamily="49" charset="0"/>
                <a:ea typeface="宋体" charset="-122"/>
              </a:rPr>
              <a:t> = </a:t>
            </a:r>
            <a:r>
              <a:rPr lang="en-US" altLang="zh-CN" sz="1800" b="1" i="1" dirty="0">
                <a:latin typeface="Courier New" pitchFamily="49" charset="0"/>
                <a:ea typeface="宋体" charset="-122"/>
              </a:rPr>
              <a:t>column2</a:t>
            </a:r>
          </a:p>
        </p:txBody>
      </p:sp>
      <p:sp>
        <p:nvSpPr>
          <p:cNvPr id="61452" name="Rectangle 12"/>
          <p:cNvSpPr>
            <a:spLocks noChangeArrowheads="1"/>
          </p:cNvSpPr>
          <p:nvPr/>
        </p:nvSpPr>
        <p:spPr bwMode="auto">
          <a:xfrm>
            <a:off x="1116013" y="2598738"/>
            <a:ext cx="6878637" cy="5080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1200150" algn="l"/>
              </a:tabLst>
            </a:pPr>
            <a:r>
              <a:rPr lang="zh-CN" altLang="en-US" sz="1800" b="1" dirty="0">
                <a:latin typeface="Courier New" pitchFamily="49" charset="0"/>
                <a:ea typeface="宋体" charset="-122"/>
              </a:rPr>
              <a:t>... </a:t>
            </a:r>
            <a:r>
              <a:rPr lang="en-US" altLang="zh-CN" sz="1800" b="1" dirty="0">
                <a:latin typeface="Courier New" pitchFamily="49" charset="0"/>
                <a:ea typeface="宋体" charset="-122"/>
              </a:rPr>
              <a:t>CONNECT BY PRIOR </a:t>
            </a:r>
            <a:r>
              <a:rPr lang="en-US" altLang="zh-CN" sz="1800" b="1" dirty="0" err="1">
                <a:latin typeface="Courier New" pitchFamily="49" charset="0"/>
                <a:ea typeface="宋体" charset="-122"/>
              </a:rPr>
              <a:t>empno</a:t>
            </a:r>
            <a:r>
              <a:rPr lang="en-US" altLang="zh-CN" sz="1800" b="1" dirty="0">
                <a:latin typeface="Courier New" pitchFamily="49" charset="0"/>
                <a:ea typeface="宋体" charset="-122"/>
              </a:rPr>
              <a:t> = mgr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5_默认设计模板">
  <a:themeElements>
    <a:clrScheme name="2_默认设计模板 7">
      <a:dk1>
        <a:srgbClr val="333333"/>
      </a:dk1>
      <a:lt1>
        <a:srgbClr val="FFFFFF"/>
      </a:lt1>
      <a:dk2>
        <a:srgbClr val="000000"/>
      </a:dk2>
      <a:lt2>
        <a:srgbClr val="66007C"/>
      </a:lt2>
      <a:accent1>
        <a:srgbClr val="C6DEF3"/>
      </a:accent1>
      <a:accent2>
        <a:srgbClr val="F0D250"/>
      </a:accent2>
      <a:accent3>
        <a:srgbClr val="FFFFFF"/>
      </a:accent3>
      <a:accent4>
        <a:srgbClr val="2A2A2A"/>
      </a:accent4>
      <a:accent5>
        <a:srgbClr val="DFECF8"/>
      </a:accent5>
      <a:accent6>
        <a:srgbClr val="D9BE48"/>
      </a:accent6>
      <a:hlink>
        <a:srgbClr val="0088CC"/>
      </a:hlink>
      <a:folHlink>
        <a:srgbClr val="99CC00"/>
      </a:folHlink>
    </a:clrScheme>
    <a:fontScheme name="2_默认设计模板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18900000" algn="ctr" rotWithShape="0">
            <a:schemeClr val="bg2">
              <a:alpha val="50000"/>
            </a:schemeClr>
          </a:outerShdw>
        </a:effectLst>
      </a:spPr>
      <a:bodyPr vert="horz" wrap="none" lIns="78298" tIns="39151" rIns="78298" bIns="39151" numCol="1" anchor="ctr" anchorCtr="0" compatLnSpc="1">
        <a:prstTxWarp prst="textNoShape">
          <a:avLst/>
        </a:prstTxWarp>
      </a:bodyPr>
      <a:lstStyle>
        <a:defPPr marL="0" marR="0" indent="0" algn="ctr" defTabSz="7842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5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18900000" algn="ctr" rotWithShape="0">
            <a:schemeClr val="bg2">
              <a:alpha val="50000"/>
            </a:schemeClr>
          </a:outerShdw>
        </a:effectLst>
      </a:spPr>
      <a:bodyPr vert="horz" wrap="none" lIns="78298" tIns="39151" rIns="78298" bIns="39151" numCol="1" anchor="ctr" anchorCtr="0" compatLnSpc="1">
        <a:prstTxWarp prst="textNoShape">
          <a:avLst/>
        </a:prstTxWarp>
      </a:bodyPr>
      <a:lstStyle>
        <a:defPPr marL="0" marR="0" indent="0" algn="ctr" defTabSz="7842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5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2_默认设计模板 1">
        <a:dk1>
          <a:srgbClr val="333333"/>
        </a:dk1>
        <a:lt1>
          <a:srgbClr val="FFFFFF"/>
        </a:lt1>
        <a:dk2>
          <a:srgbClr val="000000"/>
        </a:dk2>
        <a:lt2>
          <a:srgbClr val="999999"/>
        </a:lt2>
        <a:accent1>
          <a:srgbClr val="C6DEF3"/>
        </a:accent1>
        <a:accent2>
          <a:srgbClr val="00509B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00488C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2">
        <a:dk1>
          <a:srgbClr val="333333"/>
        </a:dk1>
        <a:lt1>
          <a:srgbClr val="FFFFFF"/>
        </a:lt1>
        <a:dk2>
          <a:srgbClr val="000000"/>
        </a:dk2>
        <a:lt2>
          <a:srgbClr val="D20000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3">
        <a:dk1>
          <a:srgbClr val="333333"/>
        </a:dk1>
        <a:lt1>
          <a:srgbClr val="FFFFFF"/>
        </a:lt1>
        <a:dk2>
          <a:srgbClr val="000000"/>
        </a:dk2>
        <a:lt2>
          <a:srgbClr val="66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4">
        <a:dk1>
          <a:srgbClr val="333333"/>
        </a:dk1>
        <a:lt1>
          <a:srgbClr val="FFFFFF"/>
        </a:lt1>
        <a:dk2>
          <a:srgbClr val="000000"/>
        </a:dk2>
        <a:lt2>
          <a:srgbClr val="99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5">
        <a:dk1>
          <a:srgbClr val="333333"/>
        </a:dk1>
        <a:lt1>
          <a:srgbClr val="FFFFFF"/>
        </a:lt1>
        <a:dk2>
          <a:srgbClr val="000000"/>
        </a:dk2>
        <a:lt2>
          <a:srgbClr val="9900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6">
        <a:dk1>
          <a:srgbClr val="333333"/>
        </a:dk1>
        <a:lt1>
          <a:srgbClr val="FFFFFF"/>
        </a:lt1>
        <a:dk2>
          <a:srgbClr val="000000"/>
        </a:dk2>
        <a:lt2>
          <a:srgbClr val="9933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7">
        <a:dk1>
          <a:srgbClr val="333333"/>
        </a:dk1>
        <a:lt1>
          <a:srgbClr val="FFFFFF"/>
        </a:lt1>
        <a:dk2>
          <a:srgbClr val="000000"/>
        </a:dk2>
        <a:lt2>
          <a:srgbClr val="66007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东软认证培训体系课件模版</Template>
  <TotalTime>6390</TotalTime>
  <Words>1007</Words>
  <Application>Microsoft Office PowerPoint</Application>
  <PresentationFormat>全屏显示(4:3)</PresentationFormat>
  <Paragraphs>359</Paragraphs>
  <Slides>17</Slides>
  <Notes>17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黑体</vt:lpstr>
      <vt:lpstr>华文细黑</vt:lpstr>
      <vt:lpstr>宋体</vt:lpstr>
      <vt:lpstr>微软雅黑</vt:lpstr>
      <vt:lpstr>Arial</vt:lpstr>
      <vt:lpstr>Courier New</vt:lpstr>
      <vt:lpstr>Times New Roman</vt:lpstr>
      <vt:lpstr>5_默认设计模板</vt:lpstr>
      <vt:lpstr>Document</vt:lpstr>
      <vt:lpstr>Oracle-SQL开发 —— 层次查询(分级查询)</vt:lpstr>
      <vt:lpstr>PowerPoint 演示文稿</vt:lpstr>
      <vt:lpstr>PowerPoint 演示文稿</vt:lpstr>
      <vt:lpstr>EMP 表中的例子数据</vt:lpstr>
      <vt:lpstr>自然树结构</vt:lpstr>
      <vt:lpstr>层次查询(分级查询)</vt:lpstr>
      <vt:lpstr>层次查询(分级查询)</vt:lpstr>
      <vt:lpstr>遍历树</vt:lpstr>
      <vt:lpstr>遍历树</vt:lpstr>
      <vt:lpstr>遍历树：从底向上</vt:lpstr>
      <vt:lpstr>遍历树：从顶向下</vt:lpstr>
      <vt:lpstr>用 LEVEL 伪列将行分等级</vt:lpstr>
      <vt:lpstr>用 LEVEL 伪列将行分等级</vt:lpstr>
      <vt:lpstr>用 LEVEL和LPAD生成分级报告</vt:lpstr>
      <vt:lpstr>修剪分支</vt:lpstr>
      <vt:lpstr>本章重点总结</vt:lpstr>
      <vt:lpstr>PowerPoint 演示文稿</vt:lpstr>
    </vt:vector>
  </TitlesOfParts>
  <Company>LERY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</dc:title>
  <dc:creator>neuedu</dc:creator>
  <cp:lastModifiedBy>谭柱强</cp:lastModifiedBy>
  <cp:revision>1271</cp:revision>
  <dcterms:created xsi:type="dcterms:W3CDTF">2004-04-25T08:53:43Z</dcterms:created>
  <dcterms:modified xsi:type="dcterms:W3CDTF">2018-10-10T15:53:13Z</dcterms:modified>
</cp:coreProperties>
</file>