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4"/>
  </p:notesMasterIdLst>
  <p:handoutMasterIdLst>
    <p:handoutMasterId r:id="rId55"/>
  </p:handoutMasterIdLst>
  <p:sldIdLst>
    <p:sldId id="518" r:id="rId2"/>
    <p:sldId id="590" r:id="rId3"/>
    <p:sldId id="454" r:id="rId4"/>
    <p:sldId id="530" r:id="rId5"/>
    <p:sldId id="592" r:id="rId6"/>
    <p:sldId id="593" r:id="rId7"/>
    <p:sldId id="594" r:id="rId8"/>
    <p:sldId id="626" r:id="rId9"/>
    <p:sldId id="595" r:id="rId10"/>
    <p:sldId id="596" r:id="rId11"/>
    <p:sldId id="537" r:id="rId12"/>
    <p:sldId id="625" r:id="rId13"/>
    <p:sldId id="538" r:id="rId14"/>
    <p:sldId id="597" r:id="rId15"/>
    <p:sldId id="598" r:id="rId16"/>
    <p:sldId id="599" r:id="rId17"/>
    <p:sldId id="600" r:id="rId18"/>
    <p:sldId id="601" r:id="rId19"/>
    <p:sldId id="602" r:id="rId20"/>
    <p:sldId id="605" r:id="rId21"/>
    <p:sldId id="627" r:id="rId22"/>
    <p:sldId id="603" r:id="rId23"/>
    <p:sldId id="620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559" r:id="rId35"/>
    <p:sldId id="560" r:id="rId36"/>
    <p:sldId id="633" r:id="rId37"/>
    <p:sldId id="634" r:id="rId38"/>
    <p:sldId id="635" r:id="rId39"/>
    <p:sldId id="628" r:id="rId40"/>
    <p:sldId id="563" r:id="rId41"/>
    <p:sldId id="566" r:id="rId42"/>
    <p:sldId id="636" r:id="rId43"/>
    <p:sldId id="574" r:id="rId44"/>
    <p:sldId id="630" r:id="rId45"/>
    <p:sldId id="631" r:id="rId46"/>
    <p:sldId id="632" r:id="rId47"/>
    <p:sldId id="637" r:id="rId48"/>
    <p:sldId id="583" r:id="rId49"/>
    <p:sldId id="584" r:id="rId50"/>
    <p:sldId id="621" r:id="rId51"/>
    <p:sldId id="622" r:id="rId52"/>
    <p:sldId id="623" r:id="rId53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87570" autoAdjust="0"/>
  </p:normalViewPr>
  <p:slideViewPr>
    <p:cSldViewPr>
      <p:cViewPr varScale="1">
        <p:scale>
          <a:sx n="80" d="100"/>
          <a:sy n="80" d="100"/>
        </p:scale>
        <p:origin x="6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9.xml"/><Relationship Id="rId7" Type="http://schemas.openxmlformats.org/officeDocument/2006/relationships/slide" Target="slides/slide20.xml"/><Relationship Id="rId12" Type="http://schemas.openxmlformats.org/officeDocument/2006/relationships/slide" Target="slides/slide2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9.xml"/><Relationship Id="rId11" Type="http://schemas.openxmlformats.org/officeDocument/2006/relationships/slide" Target="slides/slide28.xml"/><Relationship Id="rId5" Type="http://schemas.openxmlformats.org/officeDocument/2006/relationships/slide" Target="slides/slide18.xml"/><Relationship Id="rId10" Type="http://schemas.openxmlformats.org/officeDocument/2006/relationships/slide" Target="slides/slide27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917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865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F7144-915B-4BA8-A3C0-60C3512E913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课堂笔记：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BADA0-ABC0-469C-BF40-6688B771B11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课堂笔记：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BADA0-ABC0-469C-BF40-6688B771B11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课堂笔记：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5549" y="5337521"/>
            <a:ext cx="6147257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638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97" y="5337521"/>
            <a:ext cx="615712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31331" y="6383292"/>
            <a:ext cx="5782270" cy="5023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98739" y="6392199"/>
            <a:ext cx="2615604" cy="4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SQL&gt; SELECT  </a:t>
            </a:r>
            <a:r>
              <a:rPr kumimoji="1" lang="en-US" altLang="zh-CN" sz="1200" b="1" dirty="0" err="1">
                <a:latin typeface="Courier New" pitchFamily="49" charset="0"/>
              </a:rPr>
              <a:t>ename</a:t>
            </a:r>
            <a:r>
              <a:rPr kumimoji="1" lang="en-US" altLang="zh-CN" sz="1200" b="1" dirty="0">
                <a:latin typeface="Courier New" pitchFamily="49" charset="0"/>
              </a:rPr>
              <a:t>, </a:t>
            </a:r>
            <a:r>
              <a:rPr kumimoji="1" lang="en-US" altLang="zh-CN" sz="1200" b="1" dirty="0" err="1">
                <a:latin typeface="Courier New" pitchFamily="49" charset="0"/>
              </a:rPr>
              <a:t>deptno</a:t>
            </a:r>
            <a:endParaRPr kumimoji="1" lang="en-US" altLang="zh-CN" sz="1200" b="1" dirty="0">
              <a:latin typeface="Courier New" pitchFamily="49" charset="0"/>
            </a:endParaRPr>
          </a:p>
          <a:p>
            <a:pPr defTabSz="943896"/>
            <a:r>
              <a:rPr kumimoji="1" lang="en-US" altLang="zh-CN" sz="1200" b="1" dirty="0">
                <a:latin typeface="Courier New" pitchFamily="49" charset="0"/>
              </a:rPr>
              <a:t>  2  FROM    employee;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44484" y="7026430"/>
            <a:ext cx="5769117" cy="23106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38198" y="7049592"/>
            <a:ext cx="5390975" cy="21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ENAME         DEPTNO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KING 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BLAKE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CLARK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JONES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MARTIN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ALLEN 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TURNER            20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...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7" y="5253790"/>
            <a:ext cx="6443194" cy="424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sz="1000" dirty="0"/>
              <a:t>课堂笔记：</a:t>
            </a:r>
            <a:endParaRPr lang="zh-CN" altLang="zh-CN" sz="1000" dirty="0"/>
          </a:p>
        </p:txBody>
      </p:sp>
      <p:sp>
        <p:nvSpPr>
          <p:cNvPr id="12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1294" y="5337521"/>
            <a:ext cx="614890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9515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6362" y="5341085"/>
            <a:ext cx="6245903" cy="4202675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87325"/>
            <a:ext cx="6537325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3270"/>
            <a:ext cx="6147257" cy="41955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87325"/>
            <a:ext cx="6537325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3270"/>
            <a:ext cx="6147257" cy="41955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EEB50-0414-46BE-89C7-4C96359DE178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6A812-045A-4991-B19A-F028D974B1B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2E159-C488-48A3-A618-984C3B8A800B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31AB8-D2B5-4CE0-AFA0-E51BD6545452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31AB8-D2B5-4CE0-AFA0-E51BD6545452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2E617-95E6-4950-83F7-799516DC9BFB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课堂笔记：</a:t>
            </a:r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13CCB-CE3A-4331-9A5C-4573D1D9F115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80B8E-CEE9-4F33-9636-88DC44AA0526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课堂笔记：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EEB50-0414-46BE-89C7-4C96359DE17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01B4A-5115-462D-BB97-256BA5F08B01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9BA2F-A584-4C20-89AA-060D02E81CAF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64C63-4C15-4122-8DB1-1A5458A594DB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431AB-A500-4F23-9B65-6E604EEC3CB7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课堂笔记：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DC9F-9BDE-48B0-92BB-C9354DDBA3E6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DC9F-9BDE-48B0-92BB-C9354DDBA3E6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课堂笔记：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55" y="5337521"/>
            <a:ext cx="6120952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454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474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644484" y="6568573"/>
            <a:ext cx="5770761" cy="668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44484" y="7785371"/>
            <a:ext cx="5769117" cy="9085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19824" y="7625031"/>
            <a:ext cx="4846984" cy="91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kumimoji="1" lang="zh-CN" altLang="en-US" sz="2900" b="1" dirty="0">
                <a:solidFill>
                  <a:schemeClr val="bg2"/>
                </a:solidFill>
                <a:latin typeface="Arial Narrow" pitchFamily="34" charset="0"/>
              </a:rPr>
              <a:t>    </a:t>
            </a:r>
            <a:r>
              <a:rPr kumimoji="1" lang="en-US" altLang="zh-CN" sz="1200" dirty="0">
                <a:latin typeface="Courier New" pitchFamily="49" charset="0"/>
              </a:rPr>
              <a:t>EMPNO ENAME      JOB       HIREDATE       COMM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--------- ---------- --------- --------- ---------</a:t>
            </a:r>
          </a:p>
          <a:p>
            <a:pPr defTabSz="943896"/>
            <a:r>
              <a:rPr kumimoji="1" lang="en-US" altLang="zh-CN" sz="1200" dirty="0">
                <a:latin typeface="Courier New" pitchFamily="49" charset="0"/>
              </a:rPr>
              <a:t>     7196 GREEN      SALESMAN  01-DEC-97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023093" y="-1781"/>
            <a:ext cx="3079383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-1644" y="-1781"/>
            <a:ext cx="3076096" cy="5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855" y="5337521"/>
            <a:ext cx="6056833" cy="425434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dirty="0"/>
              <a:t>课堂笔记：</a:t>
            </a:r>
            <a:endParaRPr lang="zh-CN" altLang="zh-CN" dirty="0"/>
          </a:p>
        </p:txBody>
      </p:sp>
      <p:sp>
        <p:nvSpPr>
          <p:cNvPr id="1556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104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25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34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22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70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964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55315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2453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12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b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数据操作与事务控制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2" name="Rectangle 8"/>
          <p:cNvSpPr>
            <a:spLocks noChangeArrowheads="1"/>
          </p:cNvSpPr>
          <p:nvPr/>
        </p:nvSpPr>
        <p:spPr bwMode="blackWhite">
          <a:xfrm>
            <a:off x="1000125" y="2162175"/>
            <a:ext cx="7797800" cy="1490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      (2296,'AROMANO','SALESMAN',7782,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    TO_DATE</a:t>
            </a:r>
            <a:r>
              <a:rPr kumimoji="1" lang="en-US" altLang="zh-CN" sz="1800" b="1" dirty="0">
                <a:latin typeface="Courier New" pitchFamily="49" charset="0"/>
              </a:rPr>
              <a:t>('2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月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3,1997', 'MON DD, YYYY'),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		    1300, NULL, 10);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xfrm>
            <a:off x="860425" y="1285860"/>
            <a:ext cx="7385050" cy="5238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/>
              <a:t>插入日期值</a:t>
            </a:r>
            <a:endParaRPr lang="en-US" altLang="zh-CN" kern="1200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ltGray">
          <a:xfrm>
            <a:off x="3465513" y="2743523"/>
            <a:ext cx="5059362" cy="325437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ltGray">
          <a:xfrm>
            <a:off x="4829175" y="4498975"/>
            <a:ext cx="1319213" cy="773113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blackWhite">
          <a:xfrm>
            <a:off x="928688" y="4447704"/>
            <a:ext cx="77597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EMPNO ENAME   JOB      MGR   HIREDATE  SAL COMM DEPTNO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----- ------- -------- ---- --------- ---- ---- 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2296 AROMANO SALESMAN 7782 03-</a:t>
            </a:r>
            <a:r>
              <a:rPr kumimoji="1" lang="en-US" altLang="zh-CN" sz="1800" b="1" dirty="0">
                <a:latin typeface="Courier New" pitchFamily="49" charset="0"/>
              </a:rPr>
              <a:t>2</a:t>
            </a:r>
            <a:r>
              <a:rPr kumimoji="1" lang="zh-CN" altLang="en-US" sz="1800" b="1" dirty="0">
                <a:latin typeface="Courier New" pitchFamily="49" charset="0"/>
              </a:rPr>
              <a:t>月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-97 1300          10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插入数据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52488" lvl="1" indent="-395288">
              <a:lnSpc>
                <a:spcPct val="80000"/>
              </a:lnSpc>
            </a:pPr>
            <a:endParaRPr lang="en-US" altLang="zh-CN" dirty="0"/>
          </a:p>
          <a:p>
            <a:pPr marL="400050" indent="-400050">
              <a:lnSpc>
                <a:spcPct val="80000"/>
              </a:lnSpc>
            </a:pPr>
            <a:r>
              <a:rPr lang="zh-CN" altLang="en-US"/>
              <a:t>插入特殊字符</a:t>
            </a:r>
            <a:r>
              <a:rPr lang="en-US" altLang="zh-CN" dirty="0"/>
              <a:t>&amp;</a:t>
            </a:r>
          </a:p>
          <a:p>
            <a:pPr marL="800100" lvl="1" indent="-400050">
              <a:lnSpc>
                <a:spcPct val="80000"/>
              </a:lnSpc>
            </a:pPr>
            <a:r>
              <a:rPr lang="zh-CN" altLang="en-US" dirty="0"/>
              <a:t>插入部门信息：编号为</a:t>
            </a:r>
            <a:r>
              <a:rPr lang="en-US" altLang="zh-CN" dirty="0"/>
              <a:t>80</a:t>
            </a:r>
            <a:r>
              <a:rPr lang="zh-CN" altLang="en-US" dirty="0"/>
              <a:t>，部门名称为</a:t>
            </a:r>
            <a:r>
              <a:rPr lang="en-US" altLang="zh-CN" dirty="0"/>
              <a:t>&amp;Test&amp;</a:t>
            </a:r>
            <a:r>
              <a:rPr lang="zh-CN" altLang="en-US" dirty="0"/>
              <a:t>，地点为</a:t>
            </a:r>
            <a:r>
              <a:rPr lang="en-US" altLang="zh-CN" dirty="0"/>
              <a:t>null</a:t>
            </a: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r>
              <a:rPr lang="zh-CN" altLang="en-US" dirty="0"/>
              <a:t>查看</a:t>
            </a:r>
            <a:r>
              <a:rPr lang="en-US" altLang="zh-CN" dirty="0"/>
              <a:t>ESCAPE</a:t>
            </a:r>
            <a:r>
              <a:rPr lang="zh-CN" altLang="en-US" dirty="0"/>
              <a:t>转义符用哪个符号表示</a:t>
            </a:r>
            <a:endParaRPr lang="en-US" altLang="zh-CN" dirty="0"/>
          </a:p>
          <a:p>
            <a:pPr marL="800100" lvl="1" indent="-400050">
              <a:lnSpc>
                <a:spcPct val="80000"/>
              </a:lnSpc>
            </a:pPr>
            <a:endParaRPr lang="en-US" altLang="zh-CN" dirty="0"/>
          </a:p>
          <a:p>
            <a:pPr marL="800100" lvl="1" indent="-400050">
              <a:lnSpc>
                <a:spcPct val="80000"/>
              </a:lnSpc>
            </a:pP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endParaRPr lang="en-US" altLang="zh-CN" dirty="0"/>
          </a:p>
          <a:p>
            <a:pPr marL="800100" lvl="1" indent="-400050">
              <a:lnSpc>
                <a:spcPct val="80000"/>
              </a:lnSpc>
            </a:pPr>
            <a:endParaRPr lang="en-US" altLang="zh-CN" dirty="0"/>
          </a:p>
          <a:p>
            <a:pPr marL="800100" lvl="1" indent="-400050">
              <a:lnSpc>
                <a:spcPct val="80000"/>
              </a:lnSpc>
            </a:pPr>
            <a:endParaRPr lang="en-US" altLang="zh-CN" dirty="0"/>
          </a:p>
          <a:p>
            <a:pPr marL="800100" lvl="1" indent="-400050">
              <a:lnSpc>
                <a:spcPct val="80000"/>
              </a:lnSpc>
            </a:pPr>
            <a:endParaRPr lang="en-US" altLang="zh-CN" dirty="0"/>
          </a:p>
          <a:p>
            <a:pPr marL="800100" lvl="1" indent="-400050">
              <a:lnSpc>
                <a:spcPct val="80000"/>
              </a:lnSpc>
            </a:pP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endParaRPr lang="zh-CN" altLang="en-US" dirty="0"/>
          </a:p>
          <a:p>
            <a:pPr marL="800100" lvl="1" indent="-400050">
              <a:lnSpc>
                <a:spcPct val="80000"/>
              </a:lnSpc>
            </a:pPr>
            <a:r>
              <a:rPr lang="en-US" altLang="zh-CN" dirty="0"/>
              <a:t>INSERT</a:t>
            </a:r>
            <a:r>
              <a:rPr lang="zh-CN" altLang="en-US" dirty="0"/>
              <a:t>语句中使用</a:t>
            </a:r>
            <a:r>
              <a:rPr lang="zh-CN" altLang="en-US" dirty="0">
                <a:latin typeface="R Frutiger Roman" charset="0"/>
              </a:rPr>
              <a:t>“</a:t>
            </a:r>
            <a:r>
              <a:rPr lang="en-US" altLang="zh-CN" dirty="0"/>
              <a:t>\</a:t>
            </a:r>
            <a:r>
              <a:rPr lang="en-US" altLang="zh-CN" dirty="0">
                <a:latin typeface="R Frutiger Roman" charset="0"/>
              </a:rPr>
              <a:t>”</a:t>
            </a:r>
            <a:r>
              <a:rPr lang="zh-CN" altLang="en-US" dirty="0"/>
              <a:t>符对特殊符号转义。 </a:t>
            </a:r>
          </a:p>
          <a:p>
            <a:pPr marL="800100" lvl="1" indent="-400050">
              <a:lnSpc>
                <a:spcPct val="80000"/>
              </a:lnSpc>
            </a:pPr>
            <a:endParaRPr lang="en-US" altLang="zh-CN" dirty="0">
              <a:solidFill>
                <a:srgbClr val="932956"/>
              </a:solidFill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827584" y="2243460"/>
            <a:ext cx="7848600" cy="53746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INSERT INTO dept  VALUES(80, '&amp;</a:t>
            </a:r>
            <a:r>
              <a:rPr kumimoji="1" lang="en-US" altLang="zh-CN" sz="1800" b="1" dirty="0" err="1">
                <a:latin typeface="Courier New" pitchFamily="49" charset="0"/>
              </a:rPr>
              <a:t>TEST&amp;',null</a:t>
            </a:r>
            <a:r>
              <a:rPr kumimoji="1" lang="en-US" altLang="zh-CN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27856" y="3324200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SHOW ESCAPE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查看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escape OFF        ——</a:t>
            </a:r>
            <a:r>
              <a:rPr kumimoji="1" lang="zh-CN" altLang="en-US" sz="1800" b="1" dirty="0">
                <a:latin typeface="Courier New" pitchFamily="49" charset="0"/>
              </a:rPr>
              <a:t>返回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状态为</a:t>
            </a:r>
            <a:r>
              <a:rPr kumimoji="1" lang="en-US" altLang="zh-CN" sz="1800" b="1" dirty="0">
                <a:latin typeface="Courier New" pitchFamily="49" charset="0"/>
              </a:rPr>
              <a:t>OFF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SET ESCAPE ON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设定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状态为</a:t>
            </a:r>
            <a:r>
              <a:rPr kumimoji="1" lang="en-US" altLang="zh-CN" sz="1800" b="1" dirty="0">
                <a:latin typeface="Courier New" pitchFamily="49" charset="0"/>
              </a:rPr>
              <a:t>ON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SHOW ESCAPE</a:t>
            </a:r>
            <a:r>
              <a:rPr kumimoji="1" lang="zh-CN" altLang="en-US" sz="1800" b="1" dirty="0">
                <a:latin typeface="Courier New" pitchFamily="49" charset="0"/>
              </a:rPr>
              <a:t>； </a:t>
            </a:r>
            <a:r>
              <a:rPr kumimoji="1" lang="en-US" altLang="zh-CN" sz="1800" b="1" dirty="0">
                <a:latin typeface="Courier New" pitchFamily="49" charset="0"/>
              </a:rPr>
              <a:t>——</a:t>
            </a:r>
            <a:r>
              <a:rPr kumimoji="1" lang="zh-CN" altLang="en-US" sz="1800" b="1" dirty="0">
                <a:latin typeface="Courier New" pitchFamily="49" charset="0"/>
              </a:rPr>
              <a:t>查看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状态</a:t>
            </a:r>
          </a:p>
          <a:p>
            <a:pPr marL="342900" indent="-342900" algn="l">
              <a:lnSpc>
                <a:spcPct val="70000"/>
              </a:lnSpc>
              <a:buClr>
                <a:srgbClr val="777777"/>
              </a:buClr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escape "\" (hex </a:t>
            </a:r>
            <a:r>
              <a:rPr kumimoji="1" lang="en-US" altLang="zh-CN" sz="1800" b="1" dirty="0" err="1">
                <a:latin typeface="Courier New" pitchFamily="49" charset="0"/>
              </a:rPr>
              <a:t>5c</a:t>
            </a:r>
            <a:r>
              <a:rPr kumimoji="1" lang="en-US" altLang="zh-CN" sz="1800" b="1" dirty="0">
                <a:latin typeface="Courier New" pitchFamily="49" charset="0"/>
              </a:rPr>
              <a:t>)   ——</a:t>
            </a:r>
            <a:r>
              <a:rPr kumimoji="1" lang="zh-CN" altLang="en-US" sz="1800" b="1" dirty="0">
                <a:latin typeface="Courier New" pitchFamily="49" charset="0"/>
              </a:rPr>
              <a:t>返回</a:t>
            </a:r>
            <a:r>
              <a:rPr kumimoji="1" lang="en-US" altLang="zh-CN" sz="1800" b="1" dirty="0">
                <a:latin typeface="Courier New" pitchFamily="49" charset="0"/>
              </a:rPr>
              <a:t>ESCAPE</a:t>
            </a:r>
            <a:r>
              <a:rPr kumimoji="1" lang="zh-CN" altLang="en-US" sz="1800" b="1" dirty="0">
                <a:latin typeface="Courier New" pitchFamily="49" charset="0"/>
              </a:rPr>
              <a:t>符号为“</a:t>
            </a:r>
            <a:r>
              <a:rPr kumimoji="1" lang="en-US" altLang="zh-CN" sz="1800" b="1" dirty="0">
                <a:latin typeface="Courier New" pitchFamily="49" charset="0"/>
              </a:rPr>
              <a:t>\”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5733256"/>
            <a:ext cx="7848600" cy="53746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lnSpc>
                <a:spcPct val="70000"/>
              </a:lnSpc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INSERT INTO dept  VALUES(80, '\&amp;TEST\&amp;',null);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280" cy="49688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向员工表中新增一个员工，员工编号为</a:t>
            </a:r>
            <a:r>
              <a:rPr lang="en-US" altLang="zh-CN" dirty="0"/>
              <a:t>8888</a:t>
            </a:r>
            <a:r>
              <a:rPr lang="zh-CN" altLang="en-US" dirty="0"/>
              <a:t>，姓名为</a:t>
            </a:r>
            <a:r>
              <a:rPr lang="en-US" altLang="zh-CN" dirty="0"/>
              <a:t>BOB</a:t>
            </a:r>
            <a:r>
              <a:rPr lang="zh-CN" altLang="en-US" dirty="0"/>
              <a:t>，岗位为</a:t>
            </a:r>
            <a:r>
              <a:rPr lang="en-US" altLang="zh-CN" dirty="0"/>
              <a:t>CLERK</a:t>
            </a:r>
            <a:r>
              <a:rPr lang="zh-CN" altLang="en-US" dirty="0"/>
              <a:t>，经理为号</a:t>
            </a:r>
            <a:r>
              <a:rPr lang="en-US" altLang="zh-CN" dirty="0"/>
              <a:t>7788</a:t>
            </a:r>
            <a:r>
              <a:rPr lang="zh-CN" altLang="en-US" dirty="0"/>
              <a:t>，入职日期为</a:t>
            </a:r>
            <a:r>
              <a:rPr lang="en-US" altLang="zh-CN" dirty="0"/>
              <a:t>1985-03-03</a:t>
            </a:r>
            <a:r>
              <a:rPr lang="zh-CN" altLang="en-US" dirty="0"/>
              <a:t>，薪资</a:t>
            </a:r>
            <a:r>
              <a:rPr lang="en-US" altLang="zh-CN" dirty="0"/>
              <a:t>3000</a:t>
            </a:r>
            <a:r>
              <a:rPr lang="zh-CN" altLang="en-US" dirty="0"/>
              <a:t>，奖金和部门为空。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89925" cy="2874967"/>
          </a:xfrm>
        </p:spPr>
        <p:txBody>
          <a:bodyPr/>
          <a:lstStyle/>
          <a:p>
            <a:pPr eaLnBrk="1" hangingPunct="1"/>
            <a:r>
              <a:rPr lang="zh-CN" altLang="en-US" dirty="0"/>
              <a:t>插入多行数据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语法</a:t>
            </a:r>
          </a:p>
          <a:p>
            <a:pPr lvl="1"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不必书写</a:t>
            </a:r>
            <a:r>
              <a:rPr lang="en-US" altLang="zh-CN" dirty="0"/>
              <a:t>values</a:t>
            </a:r>
            <a:r>
              <a:rPr lang="zh-CN" altLang="en-US" dirty="0"/>
              <a:t>子句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INSERT</a:t>
            </a:r>
            <a:r>
              <a:rPr lang="zh-CN" altLang="en-US" dirty="0"/>
              <a:t>子句和数据类型必须和子查询中列的数量和类型相匹配中列的数量</a:t>
            </a:r>
          </a:p>
          <a:p>
            <a:pPr lvl="1" eaLnBrk="1" hangingPunct="1"/>
            <a:endParaRPr lang="zh-CN" altLang="en-US" b="1" dirty="0"/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642910" y="2000240"/>
            <a:ext cx="7848600" cy="576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Tx/>
              <a:buFontTx/>
              <a:buNone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</a:rPr>
              <a:t>INSERT INTO</a:t>
            </a:r>
            <a:r>
              <a:rPr kumimoji="1" lang="zh-CN" altLang="en-US" sz="1800" b="1" dirty="0">
                <a:latin typeface="Courier New" pitchFamily="49" charset="0"/>
              </a:rPr>
              <a:t>表名</a:t>
            </a:r>
            <a:r>
              <a:rPr kumimoji="1" lang="en-US" altLang="zh-CN" sz="1800" b="1" dirty="0">
                <a:latin typeface="Courier New" pitchFamily="49" charset="0"/>
              </a:rPr>
              <a:t>[(</a:t>
            </a:r>
            <a:r>
              <a:rPr kumimoji="1" lang="zh-CN" altLang="en-US" sz="1800" b="1" dirty="0">
                <a:latin typeface="Courier New" pitchFamily="49" charset="0"/>
              </a:rPr>
              <a:t>列名</a:t>
            </a:r>
            <a:r>
              <a:rPr kumimoji="1" lang="en-US" altLang="zh-CN" sz="1800" b="1" dirty="0">
                <a:latin typeface="Courier New" pitchFamily="49" charset="0"/>
              </a:rPr>
              <a:t>1[,</a:t>
            </a:r>
            <a:r>
              <a:rPr kumimoji="1" lang="zh-CN" altLang="en-US" sz="1800" b="1" dirty="0">
                <a:latin typeface="Courier New" pitchFamily="49" charset="0"/>
              </a:rPr>
              <a:t>列名</a:t>
            </a:r>
            <a:r>
              <a:rPr kumimoji="1" lang="en-US" altLang="zh-CN" sz="1800" b="1" dirty="0">
                <a:latin typeface="Courier New" pitchFamily="49" charset="0"/>
              </a:rPr>
              <a:t>2</a:t>
            </a:r>
            <a:r>
              <a:rPr kumimoji="1" lang="zh-CN" altLang="en-US" sz="1800" b="1" dirty="0">
                <a:latin typeface="Courier New" pitchFamily="49" charset="0"/>
              </a:rPr>
              <a:t>，</a:t>
            </a:r>
            <a:r>
              <a:rPr kumimoji="1" lang="en-US" altLang="zh-CN" sz="1800" b="1" dirty="0">
                <a:latin typeface="Courier New" pitchFamily="49" charset="0"/>
              </a:rPr>
              <a:t>…</a:t>
            </a:r>
            <a:r>
              <a:rPr kumimoji="1" lang="zh-CN" altLang="en-US" sz="1800" b="1" dirty="0">
                <a:latin typeface="Courier New" pitchFamily="49" charset="0"/>
              </a:rPr>
              <a:t>，列名</a:t>
            </a:r>
            <a:r>
              <a:rPr kumimoji="1" lang="en-US" altLang="zh-CN" sz="1800" b="1" dirty="0">
                <a:latin typeface="Courier New" pitchFamily="49" charset="0"/>
              </a:rPr>
              <a:t>n])] </a:t>
            </a:r>
            <a:r>
              <a:rPr kumimoji="1" lang="zh-CN" altLang="en-US" sz="1800" b="1" dirty="0">
                <a:latin typeface="Courier New" pitchFamily="49" charset="0"/>
              </a:rPr>
              <a:t>子查询 ；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63614" y="4267218"/>
            <a:ext cx="7510462" cy="1530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0914" y="4213243"/>
            <a:ext cx="7535862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manager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SELECT *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FROM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WHERE job = 'MANAGER';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3 rows created.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692176" y="1911339"/>
            <a:ext cx="7510462" cy="123190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70000"/>
              </a:lnSpc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642910" y="1857365"/>
            <a:ext cx="7535862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</a:t>
            </a:r>
            <a:r>
              <a:rPr kumimoji="1" lang="en-US" altLang="zh-CN" sz="1800" b="1" dirty="0">
                <a:latin typeface="Courier New" pitchFamily="49" charset="0"/>
              </a:rPr>
              <a:t>CREATE TABLE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manager AS</a:t>
            </a:r>
          </a:p>
          <a:p>
            <a:pPr algn="l">
              <a:lnSpc>
                <a:spcPct val="5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2 SELECT * FROM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WHERE 1=0;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42910" y="1285860"/>
            <a:ext cx="73850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manager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642910" y="3619518"/>
            <a:ext cx="73850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向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manager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表中插入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职位为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的记录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CREATE TABLE </a:t>
            </a:r>
            <a:r>
              <a:rPr lang="en-US" altLang="zh-CN" dirty="0" err="1"/>
              <a:t>emp_back</a:t>
            </a:r>
            <a:r>
              <a:rPr lang="en-US" altLang="zh-CN" dirty="0"/>
              <a:t> as </a:t>
            </a:r>
          </a:p>
          <a:p>
            <a:pPr>
              <a:buNone/>
            </a:pPr>
            <a:r>
              <a:rPr lang="en-US" altLang="zh-CN" dirty="0"/>
              <a:t>        SELECT * FROM EMP WHERE 1=0</a:t>
            </a:r>
            <a:r>
              <a:rPr lang="zh-CN" altLang="en-US" dirty="0"/>
              <a:t>，创建</a:t>
            </a:r>
            <a:r>
              <a:rPr lang="en-US" altLang="zh-CN" dirty="0" err="1"/>
              <a:t>emp_back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/>
              <a:t>拷贝下来即可。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把</a:t>
            </a:r>
            <a:r>
              <a:rPr lang="en-US" altLang="zh-CN" dirty="0" err="1"/>
              <a:t>emp</a:t>
            </a:r>
            <a:r>
              <a:rPr lang="zh-CN" altLang="en-US" dirty="0"/>
              <a:t>表中入职日期大于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日之前的员工信息复制到</a:t>
            </a:r>
            <a:r>
              <a:rPr lang="en-US" altLang="zh-CN" dirty="0" err="1"/>
              <a:t>emp_back</a:t>
            </a:r>
            <a:r>
              <a:rPr lang="zh-CN" altLang="en-US" dirty="0"/>
              <a:t>表中。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blackWhite">
          <a:xfrm>
            <a:off x="3101975" y="4158605"/>
            <a:ext cx="5237163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ltGray">
          <a:xfrm>
            <a:off x="3111500" y="5277792"/>
            <a:ext cx="5216525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blackWhite">
          <a:xfrm>
            <a:off x="684213" y="2032022"/>
            <a:ext cx="5237162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ltGray">
          <a:xfrm>
            <a:off x="698500" y="3151209"/>
            <a:ext cx="5213350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85800" y="2486047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679450" y="287974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79450" y="3140097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679450" y="340044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1682750" y="2022497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2533650" y="2022497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2" name="Arc 16"/>
          <p:cNvSpPr>
            <a:spLocks/>
          </p:cNvSpPr>
          <p:nvPr/>
        </p:nvSpPr>
        <p:spPr bwMode="auto">
          <a:xfrm>
            <a:off x="6189663" y="3224234"/>
            <a:ext cx="1582738" cy="795338"/>
          </a:xfrm>
          <a:custGeom>
            <a:avLst/>
            <a:gdLst>
              <a:gd name="G0" fmla="+- 22 0 0"/>
              <a:gd name="G1" fmla="+- 21600 0 0"/>
              <a:gd name="G2" fmla="+- 21600 0 0"/>
              <a:gd name="T0" fmla="*/ 0 w 21608"/>
              <a:gd name="T1" fmla="*/ 0 h 21600"/>
              <a:gd name="T2" fmla="*/ 21608 w 21608"/>
              <a:gd name="T3" fmla="*/ 20833 h 21600"/>
              <a:gd name="T4" fmla="*/ 22 w 2160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8" h="21600" fill="none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</a:path>
              <a:path w="21608" h="21600" stroke="0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  <a:lnTo>
                  <a:pt x="2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4029075" y="2022497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4648200" y="2022497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679450" y="3686197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blackWhite">
          <a:xfrm>
            <a:off x="3133725" y="4199880"/>
            <a:ext cx="5627688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3103563" y="4612630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3097213" y="5006330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3097213" y="5266680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3097213" y="5527030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4100513" y="4149080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4951413" y="4149080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6446838" y="4149080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>
            <a:off x="7065963" y="4149080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097213" y="5812780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1150" y="3151209"/>
            <a:ext cx="2814638" cy="2855913"/>
            <a:chOff x="3396" y="1692"/>
            <a:chExt cx="1773" cy="1799"/>
          </a:xfrm>
        </p:grpSpPr>
        <p:sp>
          <p:nvSpPr>
            <p:cNvPr id="162848" name="Rectangle 32"/>
            <p:cNvSpPr>
              <a:spLocks noChangeArrowheads="1"/>
            </p:cNvSpPr>
            <p:nvPr/>
          </p:nvSpPr>
          <p:spPr bwMode="blackWhite">
            <a:xfrm>
              <a:off x="3396" y="1692"/>
              <a:ext cx="181" cy="14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4880" y="3225"/>
              <a:ext cx="289" cy="266"/>
              <a:chOff x="4880" y="3225"/>
              <a:chExt cx="289" cy="266"/>
            </a:xfrm>
          </p:grpSpPr>
          <p:sp>
            <p:nvSpPr>
              <p:cNvPr id="162850" name="Rectangle 34"/>
              <p:cNvSpPr>
                <a:spLocks noChangeArrowheads="1"/>
              </p:cNvSpPr>
              <p:nvPr/>
            </p:nvSpPr>
            <p:spPr bwMode="blackWhite">
              <a:xfrm>
                <a:off x="4924" y="3294"/>
                <a:ext cx="181" cy="143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51" name="Rectangle 35"/>
              <p:cNvSpPr>
                <a:spLocks noChangeArrowheads="1"/>
              </p:cNvSpPr>
              <p:nvPr/>
            </p:nvSpPr>
            <p:spPr bwMode="blackWhite">
              <a:xfrm>
                <a:off x="4880" y="3225"/>
                <a:ext cx="28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kumimoji="1" lang="en-US" altLang="zh-CN" sz="1800" b="1">
                    <a:solidFill>
                      <a:schemeClr val="bg2"/>
                    </a:solidFill>
                    <a:latin typeface="Courier New" pitchFamily="49" charset="0"/>
                    <a:ea typeface="宋体" pitchFamily="2" charset="-122"/>
                  </a:rPr>
                  <a:t>20</a:t>
                </a:r>
              </a:p>
            </p:txBody>
          </p:sp>
        </p:grpSp>
      </p:grpSp>
      <p:sp>
        <p:nvSpPr>
          <p:cNvPr id="162852" name="Rectangle 36"/>
          <p:cNvSpPr>
            <a:spLocks noChangeArrowheads="1"/>
          </p:cNvSpPr>
          <p:nvPr/>
        </p:nvSpPr>
        <p:spPr bwMode="blackWhite">
          <a:xfrm>
            <a:off x="715963" y="2073297"/>
            <a:ext cx="5627687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修改数据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zh-CN" altLang="en-US" dirty="0"/>
              <a:t>修改数据主要用来按照指定条件修改表中某些行的列数据。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修改数据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9"/>
            <a:ext cx="8069293" cy="523862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dirty="0"/>
              <a:t>修改数据使用</a:t>
            </a:r>
            <a:r>
              <a:rPr lang="en-US" altLang="zh-CN" dirty="0"/>
              <a:t>UPDATE</a:t>
            </a:r>
            <a:r>
              <a:rPr lang="zh-CN" altLang="en-US" dirty="0"/>
              <a:t>子句完成，语法结构如下：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blackWhite">
          <a:xfrm>
            <a:off x="935038" y="1928802"/>
            <a:ext cx="7497762" cy="1082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UPDATE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SET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[,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[WHERE 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7549" y="3214686"/>
            <a:ext cx="80692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en-US" altLang="zh-CN" sz="2800" kern="0" noProof="0" dirty="0">
                <a:latin typeface="黑体" pitchFamily="49" charset="-122"/>
              </a:rPr>
              <a:t>WHERE</a:t>
            </a:r>
            <a:r>
              <a:rPr lang="zh-CN" altLang="en-US" sz="2800" kern="0" noProof="0" dirty="0">
                <a:latin typeface="黑体" pitchFamily="49" charset="-122"/>
              </a:rPr>
              <a:t>子句用来限定修改哪些行。</a:t>
            </a:r>
            <a:endParaRPr lang="en-US" altLang="zh-CN" sz="2800" kern="0" noProof="0" dirty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en-US" altLang="zh-CN" sz="2800" kern="0" noProof="0" dirty="0">
                <a:latin typeface="黑体" pitchFamily="49" charset="-122"/>
              </a:rPr>
              <a:t>SET</a:t>
            </a:r>
            <a:r>
              <a:rPr lang="zh-CN" altLang="en-US" sz="2800" kern="0" noProof="0" dirty="0">
                <a:latin typeface="黑体" pitchFamily="49" charset="-122"/>
              </a:rPr>
              <a:t>子句用来限定修改哪些列。</a:t>
            </a:r>
            <a:endParaRPr lang="en-US" altLang="zh-CN" sz="2800" kern="0" noProof="0" dirty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blackWhite">
          <a:xfrm>
            <a:off x="900633" y="2365318"/>
            <a:ext cx="757609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</p:spPr>
        <p:txBody>
          <a:bodyPr/>
          <a:lstStyle/>
          <a:p>
            <a:pPr eaLnBrk="1" hangingPunct="1"/>
            <a:r>
              <a:rPr lang="zh-CN" altLang="en-US" dirty="0"/>
              <a:t>修改数据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>
          <a:xfrm>
            <a:off x="500034" y="1357299"/>
            <a:ext cx="8359832" cy="3263074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使用 </a:t>
            </a:r>
            <a:r>
              <a:rPr lang="en-US" altLang="zh-CN" b="1" dirty="0">
                <a:ea typeface="宋体" pitchFamily="2" charset="-122"/>
              </a:rPr>
              <a:t>WHERE </a:t>
            </a:r>
            <a:r>
              <a:rPr lang="zh-CN" altLang="en-US" b="1" dirty="0">
                <a:ea typeface="宋体" pitchFamily="2" charset="-122"/>
              </a:rPr>
              <a:t>子句指定要修改的记录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把员工编号为</a:t>
            </a:r>
            <a:r>
              <a:rPr lang="en-US" altLang="zh-CN" b="1" dirty="0">
                <a:ea typeface="宋体" pitchFamily="2" charset="-122"/>
              </a:rPr>
              <a:t>7782</a:t>
            </a:r>
            <a:r>
              <a:rPr lang="zh-CN" altLang="en-US" b="1" dirty="0">
                <a:ea typeface="宋体" pitchFamily="2" charset="-122"/>
              </a:rPr>
              <a:t>的部门编号修改为</a:t>
            </a:r>
            <a:r>
              <a:rPr lang="en-US" altLang="zh-CN" b="1" dirty="0">
                <a:ea typeface="宋体" pitchFamily="2" charset="-122"/>
              </a:rPr>
              <a:t>20</a:t>
            </a: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如果要修改所有记录，</a:t>
            </a:r>
            <a:r>
              <a:rPr lang="en-US" altLang="zh-CN" b="1" dirty="0">
                <a:ea typeface="宋体" pitchFamily="2" charset="-122"/>
              </a:rPr>
              <a:t>WHERE</a:t>
            </a:r>
            <a:r>
              <a:rPr lang="zh-CN" altLang="en-US" b="1" dirty="0">
                <a:ea typeface="宋体" pitchFamily="2" charset="-122"/>
              </a:rPr>
              <a:t>子句可以忽略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把所有员工的部门编号修改为</a:t>
            </a:r>
            <a:r>
              <a:rPr lang="en-US" altLang="zh-CN" b="1" dirty="0">
                <a:ea typeface="宋体" pitchFamily="2" charset="-122"/>
              </a:rPr>
              <a:t>20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1617030" y="2589301"/>
            <a:ext cx="3474716" cy="31334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874" y="2361856"/>
            <a:ext cx="7601740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7782;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updated.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blackWhite">
          <a:xfrm>
            <a:off x="897480" y="4581128"/>
            <a:ext cx="7571290" cy="96126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rows updated.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00034" y="3437957"/>
            <a:ext cx="8359832" cy="273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lang="zh-CN" altLang="en-US" sz="2800" b="1" kern="0" dirty="0">
                <a:latin typeface="黑体" pitchFamily="49" charset="-122"/>
              </a:rPr>
              <a:t>嵌入子查询修改</a:t>
            </a:r>
            <a:endParaRPr lang="en-US" altLang="zh-CN" sz="2800" b="1" kern="0" dirty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b="1" dirty="0">
                <a:latin typeface="黑体" pitchFamily="49" charset="-122"/>
              </a:rPr>
              <a:t>把部门编号为</a:t>
            </a:r>
            <a:r>
              <a:rPr lang="en-US" altLang="zh-CN" sz="2200" b="1" dirty="0">
                <a:latin typeface="黑体" pitchFamily="49" charset="-122"/>
              </a:rPr>
              <a:t>10</a:t>
            </a:r>
            <a:r>
              <a:rPr lang="zh-CN" altLang="en-US" sz="2200" b="1" dirty="0">
                <a:latin typeface="黑体" pitchFamily="49" charset="-122"/>
              </a:rPr>
              <a:t>的员工，部门编号调整为</a:t>
            </a:r>
            <a:r>
              <a:rPr lang="en-US" altLang="zh-CN" sz="2200" b="1" dirty="0">
                <a:latin typeface="黑体" pitchFamily="49" charset="-122"/>
              </a:rPr>
              <a:t>20</a:t>
            </a:r>
            <a:r>
              <a:rPr lang="zh-CN" altLang="en-US" sz="2200" b="1" dirty="0">
                <a:latin typeface="黑体" pitchFamily="49" charset="-122"/>
              </a:rPr>
              <a:t>，工资在原有的基础上，增加所有人的平均工资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blackWhite">
          <a:xfrm>
            <a:off x="899592" y="2221302"/>
            <a:ext cx="757609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</p:spPr>
        <p:txBody>
          <a:bodyPr/>
          <a:lstStyle/>
          <a:p>
            <a:pPr eaLnBrk="1" hangingPunct="1"/>
            <a:r>
              <a:rPr lang="zh-CN" altLang="en-US" dirty="0"/>
              <a:t>修改数据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>
          <a:xfrm>
            <a:off x="500034" y="1357298"/>
            <a:ext cx="8359832" cy="2401299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一次修改多列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把部门编号为</a:t>
            </a:r>
            <a:r>
              <a:rPr lang="en-US" altLang="zh-CN" b="1" dirty="0">
                <a:ea typeface="宋体" pitchFamily="2" charset="-122"/>
              </a:rPr>
              <a:t>10</a:t>
            </a:r>
            <a:r>
              <a:rPr lang="zh-CN" altLang="en-US" b="1" dirty="0">
                <a:ea typeface="宋体" pitchFamily="2" charset="-122"/>
              </a:rPr>
              <a:t>的员工，部门编号调整为</a:t>
            </a:r>
            <a:r>
              <a:rPr lang="en-US" altLang="zh-CN" b="1" dirty="0">
                <a:ea typeface="宋体" pitchFamily="2" charset="-122"/>
              </a:rPr>
              <a:t>20</a:t>
            </a:r>
            <a:r>
              <a:rPr lang="zh-CN" altLang="en-US" b="1" dirty="0">
                <a:ea typeface="宋体" pitchFamily="2" charset="-122"/>
              </a:rPr>
              <a:t>，工资增加</a:t>
            </a:r>
            <a:r>
              <a:rPr lang="en-US" altLang="zh-CN" b="1" dirty="0">
                <a:ea typeface="宋体" pitchFamily="2" charset="-122"/>
              </a:rPr>
              <a:t>100</a:t>
            </a: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874" y="2289848"/>
            <a:ext cx="7601740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20,sal=sal+100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row updated.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63668" y="4725144"/>
            <a:ext cx="8243368" cy="120769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642910" y="4738120"/>
            <a:ext cx="8264126" cy="11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20,sal=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+(select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avg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）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from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row updated.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 fontAlgn="base">
              <a:lnSpc>
                <a:spcPct val="90000"/>
              </a:lnSpc>
              <a:buClr>
                <a:srgbClr val="777777"/>
              </a:buClr>
              <a:buSzPct val="8500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掌握向表中插入数据；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掌握修改表中数据；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掌握删除表中数据；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掌握数据库事务的概念并能进行事务控制；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了解锁定的应用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00034" y="1357299"/>
            <a:ext cx="8359832" cy="292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 dirty="0"/>
              <a:t>修改</a:t>
            </a:r>
            <a:r>
              <a:rPr lang="zh-CN" altLang="en-US" sz="2800" b="1" kern="0" dirty="0">
                <a:latin typeface="黑体" pitchFamily="49" charset="-122"/>
              </a:rPr>
              <a:t>记录时的完整性约束错误</a:t>
            </a:r>
            <a:endParaRPr lang="en-US" altLang="zh-CN" sz="2800" b="1" kern="0" dirty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b="1" dirty="0">
                <a:latin typeface="黑体" pitchFamily="49" charset="-122"/>
              </a:rPr>
              <a:t>把部门编号为</a:t>
            </a:r>
            <a:r>
              <a:rPr lang="en-US" altLang="zh-CN" sz="2200" b="1" dirty="0">
                <a:latin typeface="黑体" pitchFamily="49" charset="-122"/>
              </a:rPr>
              <a:t>10</a:t>
            </a:r>
            <a:r>
              <a:rPr lang="zh-CN" altLang="en-US" sz="2200" b="1" dirty="0">
                <a:latin typeface="黑体" pitchFamily="49" charset="-122"/>
              </a:rPr>
              <a:t>的员工，部门编号调整为</a:t>
            </a:r>
            <a:r>
              <a:rPr lang="en-US" altLang="zh-CN" sz="2200" b="1" dirty="0">
                <a:latin typeface="黑体" pitchFamily="49" charset="-122"/>
              </a:rPr>
              <a:t>55</a:t>
            </a:r>
            <a:endParaRPr lang="zh-CN" altLang="en-US" sz="2200" b="1" dirty="0">
              <a:latin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blackWhite">
          <a:xfrm>
            <a:off x="925513" y="4157663"/>
            <a:ext cx="7510462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UPDATE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*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ERROR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位于第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行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algn="l">
              <a:lnSpc>
                <a:spcPct val="9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ORA-02291: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违反完整约束条件 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(SCOTT.FK_DEPTNO) - </a:t>
            </a:r>
            <a:r>
              <a:rPr kumimoji="1" lang="zh-CN" altLang="en-US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未找到父项关键字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blackWhite">
          <a:xfrm>
            <a:off x="941388" y="2257425"/>
            <a:ext cx="7469187" cy="9969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55</a:t>
            </a: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idx="1"/>
          </p:nvPr>
        </p:nvSpPr>
        <p:spPr>
          <a:xfrm rot="19440000">
            <a:off x="2886075" y="3206750"/>
            <a:ext cx="2909888" cy="412750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 marL="342900" indent="-342900" defTabSz="914400">
              <a:spcBef>
                <a:spcPct val="0"/>
              </a:spcBef>
              <a:buFontTx/>
              <a:buNone/>
            </a:pPr>
            <a:r>
              <a:rPr lang="en-US" altLang="zh-CN" sz="2100">
                <a:solidFill>
                  <a:schemeClr val="hlink"/>
                </a:solidFill>
                <a:ea typeface="宋体" pitchFamily="2" charset="-122"/>
              </a:rPr>
              <a:t>55 </a:t>
            </a:r>
            <a:r>
              <a:rPr lang="zh-CN" altLang="en-US" sz="2100">
                <a:solidFill>
                  <a:schemeClr val="hlink"/>
                </a:solidFill>
                <a:ea typeface="宋体" pitchFamily="2" charset="-122"/>
              </a:rPr>
              <a:t>号部门不存在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2266" y="264732"/>
            <a:ext cx="7353318" cy="7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修改数据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修改部门</a:t>
            </a:r>
            <a:r>
              <a:rPr lang="en-US" altLang="zh-CN" dirty="0"/>
              <a:t>20</a:t>
            </a:r>
            <a:r>
              <a:rPr lang="zh-CN" altLang="en-US" dirty="0"/>
              <a:t>的员工信息，把</a:t>
            </a:r>
            <a:r>
              <a:rPr lang="en-US" altLang="zh-CN" dirty="0"/>
              <a:t>82</a:t>
            </a:r>
            <a:r>
              <a:rPr lang="zh-CN" altLang="en-US" dirty="0"/>
              <a:t>年之后入职的员工入职日期向后调整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修改奖金为</a:t>
            </a:r>
            <a:r>
              <a:rPr lang="en-US" altLang="zh-CN" dirty="0"/>
              <a:t>null</a:t>
            </a:r>
            <a:r>
              <a:rPr lang="zh-CN" altLang="en-US" dirty="0"/>
              <a:t>的员工，奖金设置为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修改工作地点在</a:t>
            </a:r>
            <a:r>
              <a:rPr lang="en-US" altLang="zh-CN" dirty="0"/>
              <a:t>NEW YORK</a:t>
            </a:r>
            <a:r>
              <a:rPr lang="zh-CN" altLang="en-US" dirty="0"/>
              <a:t>或</a:t>
            </a:r>
            <a:r>
              <a:rPr lang="en-US" altLang="zh-CN" dirty="0"/>
              <a:t>CHICAGO</a:t>
            </a:r>
            <a:r>
              <a:rPr lang="zh-CN" altLang="en-US" dirty="0"/>
              <a:t>的员工工资，工资增加</a:t>
            </a:r>
            <a:r>
              <a:rPr lang="en-US" altLang="zh-CN" dirty="0"/>
              <a:t>500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66" y="264732"/>
            <a:ext cx="7353318" cy="726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修改数据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>
          <a:xfrm>
            <a:off x="500034" y="1357299"/>
            <a:ext cx="8359832" cy="3078408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相关</a:t>
            </a:r>
            <a:r>
              <a:rPr lang="en-US" altLang="zh-CN" b="1" dirty="0">
                <a:ea typeface="宋体" pitchFamily="2" charset="-122"/>
              </a:rPr>
              <a:t>UPDATE</a:t>
            </a:r>
          </a:p>
          <a:p>
            <a:pPr lvl="1"/>
            <a:r>
              <a:rPr lang="zh-CN" altLang="en-US" b="1" dirty="0">
                <a:ea typeface="宋体" pitchFamily="2" charset="-122"/>
              </a:rPr>
              <a:t>用一个相关子查询来更新在一个表中的行，该表中的行基于另一个表中的行</a:t>
            </a:r>
          </a:p>
          <a:p>
            <a:pPr lvl="1"/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520" y="2599110"/>
            <a:ext cx="7354888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UPDATE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table1 alias1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    column = (SELECT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expression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table2 alias2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alias1.column =    </a:t>
            </a:r>
          </a:p>
          <a:p>
            <a:pPr algn="l"/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alias2.column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00034" y="1481234"/>
            <a:ext cx="8359832" cy="31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宋体" pitchFamily="2" charset="-122"/>
                <a:cs typeface="+mn-cs"/>
              </a:rPr>
              <a:t>相关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宋体" pitchFamily="2" charset="-122"/>
                <a:cs typeface="+mn-cs"/>
              </a:rPr>
              <a:t>UPDATE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b="1" kern="0" dirty="0">
                <a:latin typeface="黑体" pitchFamily="49" charset="-122"/>
              </a:rPr>
              <a:t>例</a:t>
            </a:r>
            <a:r>
              <a:rPr lang="en-US" altLang="zh-CN" sz="2200" b="1" kern="0" dirty="0">
                <a:latin typeface="黑体" pitchFamily="49" charset="-122"/>
              </a:rPr>
              <a:t>1.</a:t>
            </a:r>
            <a:r>
              <a:rPr lang="zh-CN" altLang="en-US" sz="2200" b="1" kern="0" dirty="0">
                <a:latin typeface="黑体" pitchFamily="49" charset="-122"/>
              </a:rPr>
              <a:t>在</a:t>
            </a:r>
            <a:r>
              <a:rPr lang="en-US" altLang="zh-CN" sz="2200" b="1" kern="0" dirty="0" err="1">
                <a:latin typeface="黑体" pitchFamily="49" charset="-122"/>
              </a:rPr>
              <a:t>emp</a:t>
            </a:r>
            <a:r>
              <a:rPr lang="zh-CN" altLang="en-US" sz="2200" b="1" kern="0" dirty="0">
                <a:latin typeface="黑体" pitchFamily="49" charset="-122"/>
              </a:rPr>
              <a:t>表中增加一个列</a:t>
            </a:r>
            <a:r>
              <a:rPr lang="en-US" altLang="zh-CN" sz="2200" b="1" kern="0" dirty="0" err="1">
                <a:latin typeface="黑体" pitchFamily="49" charset="-122"/>
              </a:rPr>
              <a:t>dname</a:t>
            </a:r>
            <a:r>
              <a:rPr lang="en-US" altLang="zh-CN" sz="2200" b="1" kern="0" dirty="0">
                <a:latin typeface="黑体" pitchFamily="49" charset="-122"/>
              </a:rPr>
              <a:t>,</a:t>
            </a:r>
            <a:r>
              <a:rPr lang="zh-CN" altLang="en-US" sz="2200" b="1" kern="0" dirty="0">
                <a:latin typeface="黑体" pitchFamily="49" charset="-122"/>
              </a:rPr>
              <a:t> 来存储部门名称</a:t>
            </a:r>
            <a:r>
              <a:rPr lang="en-US" altLang="zh-CN" sz="2200" b="1" kern="0" dirty="0">
                <a:latin typeface="黑体" pitchFamily="49" charset="-122"/>
              </a:rPr>
              <a:t>.</a:t>
            </a:r>
            <a:br>
              <a:rPr lang="en-US" altLang="zh-CN" sz="2200" b="1" kern="0" dirty="0">
                <a:latin typeface="黑体" pitchFamily="49" charset="-122"/>
              </a:rPr>
            </a:br>
            <a:endParaRPr lang="en-US" altLang="zh-CN" sz="2200" b="1" kern="0" dirty="0">
              <a:latin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</a:endParaRP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</a:rPr>
              <a:t>  </a:t>
            </a:r>
            <a:r>
              <a:rPr lang="zh-CN" altLang="en-US" sz="2200" b="1" kern="0" dirty="0">
                <a:latin typeface="黑体" pitchFamily="49" charset="-122"/>
              </a:rPr>
              <a:t>例</a:t>
            </a:r>
            <a:r>
              <a:rPr lang="en-US" altLang="zh-CN" sz="2200" b="1" kern="0" dirty="0">
                <a:latin typeface="黑体" pitchFamily="49" charset="-122"/>
              </a:rPr>
              <a:t>2.</a:t>
            </a:r>
            <a:r>
              <a:rPr lang="zh-CN" altLang="en-US" sz="2200" b="1" kern="0" dirty="0">
                <a:latin typeface="黑体" pitchFamily="49" charset="-122"/>
              </a:rPr>
              <a:t>使用相关子查询更新</a:t>
            </a:r>
            <a:r>
              <a:rPr lang="en-US" altLang="zh-CN" sz="2200" b="1" kern="0" dirty="0" err="1">
                <a:latin typeface="黑体" pitchFamily="49" charset="-122"/>
              </a:rPr>
              <a:t>dname</a:t>
            </a:r>
            <a:r>
              <a:rPr lang="zh-CN" altLang="en-US" sz="2200" b="1" kern="0" dirty="0">
                <a:latin typeface="黑体" pitchFamily="49" charset="-122"/>
              </a:rPr>
              <a:t>列为正确的部门名称。</a:t>
            </a:r>
            <a:br>
              <a:rPr lang="en-US" altLang="zh-CN" sz="2800" b="1" kern="0" dirty="0">
                <a:latin typeface="黑体" pitchFamily="49" charset="-122"/>
              </a:rPr>
            </a:b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宋体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609600"/>
            <a:ext cx="7769225" cy="59055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200" dirty="0"/>
              <a:t>修改数据</a:t>
            </a:r>
            <a:endParaRPr lang="en-US" altLang="zh-CN" sz="33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899592" y="2763267"/>
            <a:ext cx="7353300" cy="593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endParaRPr lang="en-US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VARCHAR2(14));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912316" y="4262090"/>
            <a:ext cx="7404100" cy="1327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PDATE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e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(SELECT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   FROM   dept d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   WHERE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e.deptno</a:t>
            </a:r>
            <a:r>
              <a:rPr lang="en-US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2049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重复做一下刚才的案例。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627063" y="1983506"/>
            <a:ext cx="3862387" cy="24606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486" name="Arc 5"/>
          <p:cNvSpPr>
            <a:spLocks/>
          </p:cNvSpPr>
          <p:nvPr/>
        </p:nvSpPr>
        <p:spPr bwMode="auto">
          <a:xfrm>
            <a:off x="4427984" y="3717033"/>
            <a:ext cx="2439987" cy="335756"/>
          </a:xfrm>
          <a:custGeom>
            <a:avLst/>
            <a:gdLst>
              <a:gd name="T0" fmla="*/ 0 w 20501"/>
              <a:gd name="T1" fmla="*/ 0 h 21600"/>
              <a:gd name="T2" fmla="*/ 1537 w 20501"/>
              <a:gd name="T3" fmla="*/ 289 h 21600"/>
              <a:gd name="T4" fmla="*/ 1 w 20501"/>
              <a:gd name="T5" fmla="*/ 423 h 21600"/>
              <a:gd name="T6" fmla="*/ 0 60000 65536"/>
              <a:gd name="T7" fmla="*/ 0 60000 65536"/>
              <a:gd name="T8" fmla="*/ 0 60000 65536"/>
              <a:gd name="T9" fmla="*/ 0 w 20501"/>
              <a:gd name="T10" fmla="*/ 0 h 21600"/>
              <a:gd name="T11" fmla="*/ 20501 w 205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01" h="21600" fill="none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</a:path>
              <a:path w="20501" h="21600" stroke="0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  <a:lnTo>
                  <a:pt x="13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ltGray">
          <a:xfrm>
            <a:off x="638175" y="3601168"/>
            <a:ext cx="3838575" cy="23812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title"/>
          </p:nvPr>
        </p:nvSpPr>
        <p:spPr>
          <a:xfrm>
            <a:off x="417513" y="422275"/>
            <a:ext cx="7772400" cy="685800"/>
          </a:xfrm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/>
              <a:t>删除数据</a:t>
            </a:r>
            <a:endParaRPr lang="zh-CN" altLang="en-US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42" cy="4968875"/>
          </a:xfrm>
        </p:spPr>
        <p:txBody>
          <a:bodyPr/>
          <a:lstStyle/>
          <a:p>
            <a:r>
              <a:rPr lang="zh-CN" altLang="en-US" dirty="0"/>
              <a:t>删除数据主要用来按照指定条件从表中删除某些行。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blackWhite">
          <a:xfrm>
            <a:off x="639763" y="2044342"/>
            <a:ext cx="3836987" cy="246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50	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DEVELOPMENT</a:t>
            </a:r>
            <a:r>
              <a:rPr kumimoji="1"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DETROIT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60	MIS		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...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628650" y="2429593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622300" y="282329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622300" y="30836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22300" y="334399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1625600" y="1975568"/>
            <a:ext cx="0" cy="2482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3124200" y="1975568"/>
            <a:ext cx="0" cy="2511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622300" y="35916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622300" y="3848818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622300" y="4125043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22813" y="4005064"/>
            <a:ext cx="3886200" cy="2282825"/>
            <a:chOff x="2975" y="2342"/>
            <a:chExt cx="2448" cy="1438"/>
          </a:xfrm>
        </p:grpSpPr>
        <p:sp>
          <p:nvSpPr>
            <p:cNvPr id="19474" name="Rectangle 20"/>
            <p:cNvSpPr>
              <a:spLocks noChangeArrowheads="1"/>
            </p:cNvSpPr>
            <p:nvPr/>
          </p:nvSpPr>
          <p:spPr bwMode="blackWhite">
            <a:xfrm>
              <a:off x="2978" y="2347"/>
              <a:ext cx="2433" cy="138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19476" name="Rectangle 22"/>
            <p:cNvSpPr>
              <a:spLocks noChangeArrowheads="1"/>
            </p:cNvSpPr>
            <p:nvPr/>
          </p:nvSpPr>
          <p:spPr bwMode="blackWhite">
            <a:xfrm>
              <a:off x="2986" y="2356"/>
              <a:ext cx="2417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DEPTNO DNAME     	LOC    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------ ----------	--------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10	ACCOUNTING	NEW YORK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20	RESEARCH	DALLAS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30	SALES		CHICAGO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40	OPERATIONS	BOSTON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 60	MIS		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  ...</a:t>
              </a:r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>
              <a:off x="2979" y="2628"/>
              <a:ext cx="244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4"/>
            <p:cNvSpPr>
              <a:spLocks noChangeShapeType="1"/>
            </p:cNvSpPr>
            <p:nvPr/>
          </p:nvSpPr>
          <p:spPr bwMode="auto">
            <a:xfrm>
              <a:off x="2975" y="2876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5"/>
            <p:cNvSpPr>
              <a:spLocks noChangeShapeType="1"/>
            </p:cNvSpPr>
            <p:nvPr/>
          </p:nvSpPr>
          <p:spPr bwMode="auto">
            <a:xfrm>
              <a:off x="2975" y="304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6"/>
            <p:cNvSpPr>
              <a:spLocks noChangeShapeType="1"/>
            </p:cNvSpPr>
            <p:nvPr/>
          </p:nvSpPr>
          <p:spPr bwMode="auto">
            <a:xfrm>
              <a:off x="2975" y="320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>
              <a:off x="3607" y="2342"/>
              <a:ext cx="0" cy="14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4551" y="2342"/>
              <a:ext cx="0" cy="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>
              <a:off x="2975" y="336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>
              <a:off x="2975" y="3522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/>
              <a:t>删除数据</a:t>
            </a:r>
            <a:endParaRPr lang="zh-CN" altLang="en-US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13189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语法结构</a:t>
            </a:r>
            <a:endParaRPr lang="en-US" altLang="zh-CN" dirty="0"/>
          </a:p>
          <a:p>
            <a:pPr lvl="1" eaLnBrk="1" hangingPunct="1"/>
            <a:r>
              <a:rPr lang="zh-CN" altLang="en-US" sz="2800" dirty="0">
                <a:cs typeface="+mn-cs"/>
              </a:rPr>
              <a:t>使用 </a:t>
            </a:r>
            <a:r>
              <a:rPr lang="en-US" altLang="zh-CN" sz="2800" dirty="0">
                <a:cs typeface="+mn-cs"/>
              </a:rPr>
              <a:t>DELETE </a:t>
            </a:r>
            <a:r>
              <a:rPr lang="zh-CN" altLang="en-US" sz="2800" dirty="0">
                <a:cs typeface="+mn-cs"/>
              </a:rPr>
              <a:t>语句删除表中满足条件的行记录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blackWhite">
          <a:xfrm>
            <a:off x="933450" y="3170039"/>
            <a:ext cx="7499350" cy="835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DELETE [FROM]	 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[WHERE	  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];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/>
              <a:t>删除数据</a:t>
            </a:r>
            <a:endParaRPr lang="zh-CN" altLang="en-US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757238" y="1533525"/>
            <a:ext cx="8135937" cy="310918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删除选中记录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删除职位是</a:t>
            </a:r>
            <a:r>
              <a:rPr lang="en-US" altLang="zh-CN" dirty="0"/>
              <a:t>CLERK</a:t>
            </a:r>
            <a:r>
              <a:rPr lang="zh-CN" altLang="en-US" dirty="0"/>
              <a:t>的员工记录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删除全部记录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删除所有员工记录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blackWhite">
          <a:xfrm>
            <a:off x="933450" y="2697163"/>
            <a:ext cx="7518400" cy="1023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 		job = </a:t>
            </a:r>
            <a:r>
              <a:rPr kumimoji="1" lang="en-US" altLang="zh-CN" sz="1800" dirty="0">
                <a:latin typeface="Arial Narrow" pitchFamily="34" charset="0"/>
                <a:ea typeface="宋体" pitchFamily="2" charset="-122"/>
              </a:rPr>
              <a:t>'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CLERK'; 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已删除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4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行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blackWhite">
          <a:xfrm>
            <a:off x="931863" y="5137150"/>
            <a:ext cx="751205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</a:t>
            </a:r>
            <a:r>
              <a:rPr kumimoji="1" lang="en-US" altLang="zh-CN" sz="1800" b="1" dirty="0">
                <a:latin typeface="Courier New" pitchFamily="49" charset="0"/>
              </a:rPr>
              <a:t> </a:t>
            </a:r>
            <a:r>
              <a:rPr kumimoji="1" lang="en-US" altLang="zh-CN" sz="1800" b="1" dirty="0" err="1">
                <a:latin typeface="Courier New" pitchFamily="49" charset="0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rows deleted.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25513" y="3933056"/>
            <a:ext cx="749935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/>
              <a:t>删除数据</a:t>
            </a:r>
            <a:endParaRPr lang="zh-CN" altLang="en-US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1385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基于另一个表删除本表记录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</a:t>
            </a:r>
            <a:r>
              <a:rPr lang="en-US" altLang="zh-CN" dirty="0"/>
              <a:t>DELETE</a:t>
            </a:r>
            <a:r>
              <a:rPr lang="zh-CN" altLang="en-US" dirty="0"/>
              <a:t>语句中使用子查询可以基于另一个表删除本表记录。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删除部门</a:t>
            </a:r>
            <a:r>
              <a:rPr lang="en-US" altLang="zh-CN" dirty="0"/>
              <a:t>SALES</a:t>
            </a:r>
            <a:r>
              <a:rPr lang="zh-CN" altLang="en-US" dirty="0"/>
              <a:t>的员工记录。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4648200" y="4496916"/>
            <a:ext cx="3695700" cy="8763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blackWhite">
          <a:xfrm>
            <a:off x="950913" y="3890615"/>
            <a:ext cx="7726362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	       (SELECT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			        FROM     dept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  			        WHERE 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='SALES');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6 rows deleted.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t"/>
          <a:lstStyle/>
          <a:p>
            <a:pPr eaLnBrk="1" hangingPunct="1"/>
            <a:r>
              <a:rPr lang="zh-CN" altLang="en-US" dirty="0"/>
              <a:t>删除数据</a:t>
            </a:r>
            <a:endParaRPr lang="zh-CN" altLang="en-US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183301" name="Rectangle 5"/>
          <p:cNvSpPr>
            <a:spLocks noGrp="1" noChangeArrowheads="1"/>
          </p:cNvSpPr>
          <p:nvPr>
            <p:ph idx="1"/>
          </p:nvPr>
        </p:nvSpPr>
        <p:spPr>
          <a:xfrm rot="19560000">
            <a:off x="842963" y="3430627"/>
            <a:ext cx="7381875" cy="733425"/>
          </a:xfrm>
          <a:noFill/>
        </p:spPr>
        <p:txBody>
          <a:bodyPr lIns="92075" tIns="46038" rIns="92075" bIns="46038">
            <a:spAutoFit/>
          </a:bodyPr>
          <a:lstStyle/>
          <a:p>
            <a:pPr marL="342900" indent="-342900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FF3300"/>
                </a:solidFill>
                <a:ea typeface="宋体" pitchFamily="2" charset="-122"/>
              </a:rPr>
              <a:t>如果数据行主键作为外键被其它表所引用，则不能删除该数据行。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31863" y="2658045"/>
            <a:ext cx="7493000" cy="8429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DELETE FROM	dept</a:t>
            </a:r>
          </a:p>
          <a:p>
            <a:pPr algn="l"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WHERE	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10;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914400" y="3675063"/>
            <a:ext cx="7510463" cy="17081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DELETE FROM dept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*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ERROR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位于第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行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:</a:t>
            </a:r>
          </a:p>
          <a:p>
            <a:pPr algn="l">
              <a:lnSpc>
                <a:spcPct val="80000"/>
              </a:lnSpc>
              <a:spcBef>
                <a:spcPct val="60000"/>
              </a:spcBef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ORA-02292: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违反完整约束条件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(SCOTT.FK_DEPTNO) - 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已找到子记录日志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8975" y="167798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删除记录时的完整性约束错误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删除部门编号为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的部门记录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283450" cy="706437"/>
          </a:xfrm>
          <a:noFill/>
          <a:ln/>
        </p:spPr>
        <p:txBody>
          <a:bodyPr lIns="92075" tIns="46038" rIns="92075" bIns="46038"/>
          <a:lstStyle/>
          <a:p>
            <a:pPr eaLnBrk="1" fontAlgn="ctr" hangingPunct="1">
              <a:buSzPct val="65000"/>
              <a:defRPr/>
            </a:pPr>
            <a:r>
              <a:rPr lang="zh-CN" altLang="en-US" kern="1200" dirty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80728"/>
            <a:ext cx="7128792" cy="518636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899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algn="l" fontAlgn="base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相关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DELETE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使用相关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，你可以使用相关子查询来只删除那些已经存在于另一张表中的行。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971600" y="3247181"/>
            <a:ext cx="7635875" cy="14779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DELETE FROM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table1 alias1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operator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(SELECT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expression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table2 alias2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WHERE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alias1.column = alias2.column);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609600"/>
            <a:ext cx="7769225" cy="587152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删除数据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975" y="134076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algn="l" fontAlgn="base">
              <a:buClr>
                <a:srgbClr val="777777"/>
              </a:buClr>
              <a:buSzPct val="85000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899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algn="l" fontAlgn="base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相关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DELETE</a:t>
            </a: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删除曾经做过入职的员工记录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fontAlgn="base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删除没有员工的部门记录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609600"/>
            <a:ext cx="7769225" cy="587152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删除数据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975" y="1340768"/>
            <a:ext cx="7769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algn="l" fontAlgn="base">
              <a:buClr>
                <a:srgbClr val="777777"/>
              </a:buClr>
              <a:buSzPct val="85000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2" y="4293096"/>
            <a:ext cx="7434262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dept d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WHERE not exists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(SELECT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tabLst>
                <a:tab pos="18859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d.deptno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2204864"/>
            <a:ext cx="7434262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e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WHERE 0 &lt;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(SELECT count(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emp_jobhistory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e.empno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删除经理编号为</a:t>
            </a:r>
            <a:r>
              <a:rPr lang="en-US" altLang="zh-CN" dirty="0"/>
              <a:t>7566</a:t>
            </a:r>
            <a:r>
              <a:rPr lang="zh-CN" altLang="en-US" dirty="0"/>
              <a:t>的员工记录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删除工作在</a:t>
            </a:r>
            <a:r>
              <a:rPr lang="en-US" altLang="zh-CN" dirty="0"/>
              <a:t>NEW YORK</a:t>
            </a:r>
            <a:r>
              <a:rPr lang="zh-CN" altLang="en-US" dirty="0"/>
              <a:t>的员工记录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删除工资大于所在部门平均工资的员工记录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事务处理语言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事务</a:t>
            </a:r>
            <a:r>
              <a:rPr lang="en-US" altLang="zh-CN" dirty="0"/>
              <a:t>(Transaction)</a:t>
            </a:r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事务：也称工作单元，是由一个或多个</a:t>
            </a:r>
            <a:r>
              <a:rPr lang="en-US" altLang="zh-CN" dirty="0"/>
              <a:t>SQL</a:t>
            </a:r>
            <a:r>
              <a:rPr lang="zh-CN" altLang="en-US" dirty="0"/>
              <a:t>语句所组成的操作序列，这些</a:t>
            </a:r>
            <a:r>
              <a:rPr lang="en-US" altLang="zh-CN" dirty="0"/>
              <a:t>SQL</a:t>
            </a:r>
            <a:r>
              <a:rPr lang="zh-CN" altLang="en-US" dirty="0"/>
              <a:t>语句作为一个完整的工作单元，要么全部执行成功，要么全部执行失败。在数据库中，通过事务来保证数据的一致性。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事务处理语言：</a:t>
            </a:r>
            <a:r>
              <a:rPr lang="en-US" altLang="zh-CN" dirty="0"/>
              <a:t>Transaction Process Language ,</a:t>
            </a:r>
            <a:r>
              <a:rPr lang="zh-CN" altLang="en-US" dirty="0"/>
              <a:t>简称</a:t>
            </a:r>
            <a:r>
              <a:rPr lang="en-US" altLang="zh-CN" dirty="0"/>
              <a:t>TPL</a:t>
            </a:r>
            <a:r>
              <a:rPr lang="zh-CN" altLang="en-US" dirty="0"/>
              <a:t>，主要用来对组成事务的</a:t>
            </a:r>
            <a:r>
              <a:rPr lang="en-US" altLang="zh-CN" dirty="0"/>
              <a:t>DML</a:t>
            </a:r>
            <a:r>
              <a:rPr lang="zh-CN" altLang="en-US" dirty="0"/>
              <a:t>语句的操作结果进行确认或取消。确认也就是使</a:t>
            </a:r>
            <a:r>
              <a:rPr lang="en-US" altLang="zh-CN" dirty="0"/>
              <a:t>DML</a:t>
            </a:r>
            <a:r>
              <a:rPr lang="zh-CN" altLang="en-US" dirty="0"/>
              <a:t>操作生效，使用提交</a:t>
            </a:r>
            <a:r>
              <a:rPr lang="en-US" altLang="zh-CN" dirty="0"/>
              <a:t>(COMMIT)</a:t>
            </a:r>
            <a:r>
              <a:rPr lang="zh-CN" altLang="en-US" dirty="0"/>
              <a:t>命令实现；取消也就是使</a:t>
            </a:r>
            <a:r>
              <a:rPr lang="en-US" altLang="zh-CN" dirty="0"/>
              <a:t>DML</a:t>
            </a:r>
            <a:r>
              <a:rPr lang="zh-CN" altLang="en-US" dirty="0"/>
              <a:t>操作失效，使用回滚</a:t>
            </a:r>
            <a:r>
              <a:rPr lang="en-US" altLang="zh-CN" dirty="0"/>
              <a:t>(ROLLBACK)</a:t>
            </a:r>
            <a:r>
              <a:rPr lang="zh-CN" altLang="en-US" dirty="0"/>
              <a:t>命令实现。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通过事务的使用，能防止数据库中出现数据不一致现象。如两个银行账户进行转账，涉及到两条更新操作，这两条更新操作只允许全部成功或失败，否则数据会出现不一致的现象。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事务组成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147050" cy="5472831"/>
          </a:xfrm>
        </p:spPr>
        <p:txBody>
          <a:bodyPr/>
          <a:lstStyle/>
          <a:p>
            <a:pPr eaLnBrk="1" hangingPunct="1"/>
            <a:r>
              <a:rPr lang="zh-CN" altLang="en-US" dirty="0"/>
              <a:t>事务组成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在数据库中，事务由一组相关的</a:t>
            </a:r>
            <a:r>
              <a:rPr lang="en-US" altLang="zh-CN" dirty="0"/>
              <a:t>DML</a:t>
            </a:r>
            <a:r>
              <a:rPr lang="zh-CN" altLang="en-US" dirty="0"/>
              <a:t>或</a:t>
            </a:r>
            <a:r>
              <a:rPr lang="en-US" altLang="zh-CN" dirty="0"/>
              <a:t>SELECT</a:t>
            </a:r>
            <a:r>
              <a:rPr lang="zh-CN" altLang="en-US" dirty="0"/>
              <a:t>语句，加上一个</a:t>
            </a:r>
            <a:r>
              <a:rPr lang="en-US" altLang="zh-CN" dirty="0"/>
              <a:t>TPL</a:t>
            </a:r>
            <a:r>
              <a:rPr lang="zh-CN" altLang="en-US" dirty="0"/>
              <a:t>语句（</a:t>
            </a:r>
            <a:r>
              <a:rPr lang="en-US" altLang="zh-CN" dirty="0"/>
              <a:t>COMMIT</a:t>
            </a:r>
            <a:r>
              <a:rPr lang="zh-CN" altLang="en-US" dirty="0"/>
              <a:t>、</a:t>
            </a:r>
            <a:r>
              <a:rPr lang="en-US" altLang="zh-CN" dirty="0"/>
              <a:t>ROLLBACK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一个</a:t>
            </a:r>
            <a:r>
              <a:rPr lang="en-US" altLang="zh-CN" dirty="0"/>
              <a:t>DDL</a:t>
            </a:r>
            <a:r>
              <a:rPr lang="zh-CN" altLang="en-US" dirty="0"/>
              <a:t>语句</a:t>
            </a:r>
            <a:r>
              <a:rPr lang="en-US" altLang="zh-CN" dirty="0"/>
              <a:t>(CREATE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/>
              <a:t>TRUNCATE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一个</a:t>
            </a:r>
            <a:r>
              <a:rPr lang="en-US" altLang="zh-CN" dirty="0"/>
              <a:t>DCL</a:t>
            </a:r>
            <a:r>
              <a:rPr lang="zh-CN" altLang="en-US" dirty="0"/>
              <a:t>（</a:t>
            </a:r>
            <a:r>
              <a:rPr lang="en-US" altLang="zh-CN" dirty="0"/>
              <a:t>GRANT</a:t>
            </a:r>
            <a:r>
              <a:rPr lang="zh-CN" altLang="en-US" dirty="0"/>
              <a:t>、</a:t>
            </a:r>
            <a:r>
              <a:rPr lang="en-US" altLang="zh-CN" dirty="0"/>
              <a:t>REVOKE</a:t>
            </a:r>
            <a:r>
              <a:rPr lang="zh-CN" altLang="en-US" dirty="0"/>
              <a:t>）语句。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例：如下语句组成两个事务。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INSERT….</a:t>
            </a:r>
          </a:p>
          <a:p>
            <a:pPr lvl="2" eaLnBrk="1" hangingPunct="1"/>
            <a:r>
              <a:rPr lang="en-US" altLang="zh-CN" dirty="0"/>
              <a:t>UPDATE….</a:t>
            </a:r>
          </a:p>
          <a:p>
            <a:pPr lvl="2" eaLnBrk="1" hangingPunct="1"/>
            <a:r>
              <a:rPr lang="en-US" altLang="zh-CN" dirty="0"/>
              <a:t>DELETE….</a:t>
            </a:r>
          </a:p>
          <a:p>
            <a:pPr lvl="2" eaLnBrk="1" hangingPunct="1"/>
            <a:r>
              <a:rPr lang="en-US" altLang="zh-CN" dirty="0"/>
              <a:t>SELECT….</a:t>
            </a:r>
          </a:p>
          <a:p>
            <a:pPr lvl="2" eaLnBrk="1" hangingPunct="1"/>
            <a:r>
              <a:rPr lang="en-US" altLang="zh-CN" dirty="0"/>
              <a:t>INSERT…</a:t>
            </a:r>
          </a:p>
          <a:p>
            <a:pPr lvl="2" eaLnBrk="1" hangingPunct="1"/>
            <a:r>
              <a:rPr lang="en-US" altLang="zh-CN" dirty="0"/>
              <a:t>COMMIT;</a:t>
            </a:r>
            <a:r>
              <a:rPr lang="en-US" altLang="zh-CN" i="1" dirty="0"/>
              <a:t>--</a:t>
            </a:r>
            <a:r>
              <a:rPr lang="zh-CN" altLang="en-US" i="1" dirty="0"/>
              <a:t> 前</a:t>
            </a:r>
            <a:r>
              <a:rPr lang="en-US" altLang="zh-CN" i="1" dirty="0"/>
              <a:t>6</a:t>
            </a:r>
            <a:r>
              <a:rPr lang="zh-CN" altLang="en-US" i="1" dirty="0"/>
              <a:t>条语句，组成第</a:t>
            </a:r>
            <a:r>
              <a:rPr lang="en-US" altLang="zh-CN" i="1" dirty="0"/>
              <a:t>1</a:t>
            </a:r>
            <a:r>
              <a:rPr lang="zh-CN" altLang="en-US" i="1" dirty="0"/>
              <a:t>个事务</a:t>
            </a:r>
            <a:endParaRPr lang="en-US" altLang="zh-CN" i="1" dirty="0"/>
          </a:p>
          <a:p>
            <a:pPr lvl="2" eaLnBrk="1" hangingPunct="1"/>
            <a:r>
              <a:rPr lang="en-US" altLang="zh-CN" dirty="0"/>
              <a:t>UPDATE…</a:t>
            </a:r>
          </a:p>
          <a:p>
            <a:pPr lvl="2" eaLnBrk="1" hangingPunct="1"/>
            <a:r>
              <a:rPr lang="en-US" altLang="zh-CN" dirty="0"/>
              <a:t>DELETE….</a:t>
            </a:r>
          </a:p>
          <a:p>
            <a:pPr lvl="2" eaLnBrk="1" hangingPunct="1"/>
            <a:r>
              <a:rPr lang="en-US" altLang="zh-CN" dirty="0"/>
              <a:t>CREATE… ;</a:t>
            </a:r>
            <a:r>
              <a:rPr lang="en-US" altLang="zh-CN" i="1" dirty="0"/>
              <a:t>--</a:t>
            </a:r>
            <a:r>
              <a:rPr lang="zh-CN" altLang="en-US" i="1" dirty="0"/>
              <a:t>后</a:t>
            </a:r>
            <a:r>
              <a:rPr lang="en-US" altLang="zh-CN" i="1" dirty="0"/>
              <a:t>3</a:t>
            </a:r>
            <a:r>
              <a:rPr lang="zh-CN" altLang="en-US" i="1" dirty="0"/>
              <a:t>条语句，组成第</a:t>
            </a:r>
            <a:r>
              <a:rPr lang="en-US" altLang="zh-CN" i="1" dirty="0"/>
              <a:t>2</a:t>
            </a:r>
            <a:r>
              <a:rPr lang="zh-CN" altLang="en-US" i="1" dirty="0"/>
              <a:t>个事务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事务特性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事务特征可用四个字母的缩写表示：即</a:t>
            </a:r>
            <a:r>
              <a:rPr lang="en-US" altLang="zh-CN" sz="2400" dirty="0"/>
              <a:t>ACID</a:t>
            </a:r>
          </a:p>
          <a:p>
            <a:pPr lvl="1" eaLnBrk="1" hangingPunct="1"/>
            <a:r>
              <a:rPr lang="zh-CN" altLang="en-US" sz="2000" dirty="0"/>
              <a:t>原子性（</a:t>
            </a:r>
            <a:r>
              <a:rPr lang="en-US" altLang="zh-CN" sz="2000" dirty="0"/>
              <a:t>Atomicity</a:t>
            </a:r>
            <a:r>
              <a:rPr lang="zh-CN" altLang="en-US" sz="2000" dirty="0"/>
              <a:t>）</a:t>
            </a:r>
          </a:p>
          <a:p>
            <a:pPr lvl="2" eaLnBrk="1" hangingPunct="1"/>
            <a:r>
              <a:rPr lang="zh-CN" altLang="en-US" sz="2000" dirty="0"/>
              <a:t>事务就像“原子”一样，不可被分割，组成事务的</a:t>
            </a:r>
            <a:r>
              <a:rPr lang="en-US" altLang="zh-CN" sz="2000" dirty="0"/>
              <a:t>DML</a:t>
            </a:r>
            <a:r>
              <a:rPr lang="zh-CN" altLang="en-US" sz="2000" dirty="0"/>
              <a:t>操作语句要么全成功，要么全失败，不可能出现部分成功部分失败的情况。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一致性（</a:t>
            </a:r>
            <a:r>
              <a:rPr lang="en-US" altLang="zh-CN" sz="2000" dirty="0"/>
              <a:t>Consistency</a:t>
            </a:r>
            <a:r>
              <a:rPr lang="zh-CN" altLang="en-US" sz="2000" dirty="0"/>
              <a:t>）</a:t>
            </a:r>
          </a:p>
          <a:p>
            <a:pPr lvl="2" eaLnBrk="1" hangingPunct="1"/>
            <a:r>
              <a:rPr lang="zh-CN" altLang="en-US" sz="2000" dirty="0"/>
              <a:t>一旦事务完成，不管是成功的，还是失败的，整个系统处于数据一致的状态。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隔离性（</a:t>
            </a:r>
            <a:r>
              <a:rPr lang="en-US" altLang="zh-CN" sz="2000" dirty="0"/>
              <a:t>Isolation</a:t>
            </a:r>
            <a:r>
              <a:rPr lang="zh-CN" altLang="en-US" sz="2000" dirty="0"/>
              <a:t>）</a:t>
            </a:r>
          </a:p>
          <a:p>
            <a:pPr lvl="2" eaLnBrk="1" hangingPunct="1"/>
            <a:r>
              <a:rPr lang="zh-CN" altLang="en-US" sz="2000" dirty="0"/>
              <a:t>一个事务的执行不会被另一个事务所干扰。比如两个人同时从一个账户从取钱，通过事务的隔离性确保账户余额的正确性。</a:t>
            </a:r>
          </a:p>
          <a:p>
            <a:pPr lvl="1" eaLnBrk="1" hangingPunct="1"/>
            <a:r>
              <a:rPr lang="zh-CN" altLang="en-US" sz="2000" dirty="0"/>
              <a:t>持久性（</a:t>
            </a:r>
            <a:r>
              <a:rPr lang="en-US" altLang="zh-CN" sz="2000" dirty="0"/>
              <a:t>Durability</a:t>
            </a:r>
            <a:r>
              <a:rPr lang="zh-CN" altLang="en-US" sz="2000" dirty="0"/>
              <a:t>）</a:t>
            </a:r>
          </a:p>
          <a:p>
            <a:pPr lvl="2" eaLnBrk="1" hangingPunct="1"/>
            <a:r>
              <a:rPr lang="zh-CN" altLang="en-US" sz="2000" dirty="0"/>
              <a:t>也称为永久性，指事务一旦提交，对数据的改变就是永久的，不可以再被回滚。</a:t>
            </a:r>
          </a:p>
          <a:p>
            <a:pPr lvl="2" eaLnBrk="1" hangingPunct="1"/>
            <a:endParaRPr lang="zh-CN" altLang="en-US" sz="2000" dirty="0"/>
          </a:p>
          <a:p>
            <a:pPr lvl="1" eaLnBrk="1" hangingPunct="1"/>
            <a:endParaRPr lang="en-US" altLang="zh-CN" sz="2000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事务结束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08"/>
            <a:ext cx="8289925" cy="5309212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dirty="0"/>
              <a:t>显示结束</a:t>
            </a:r>
            <a:endParaRPr lang="en-US" altLang="zh-CN" dirty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dirty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/>
              <a:t>提交</a:t>
            </a:r>
            <a:r>
              <a:rPr lang="en-US" altLang="zh-CN" dirty="0"/>
              <a:t>(COMMIT)</a:t>
            </a:r>
            <a:r>
              <a:rPr lang="zh-CN" altLang="en-US" dirty="0"/>
              <a:t>：使用</a:t>
            </a:r>
            <a:r>
              <a:rPr lang="en-US" altLang="zh-CN" dirty="0"/>
              <a:t>COMMIT</a:t>
            </a:r>
            <a:r>
              <a:rPr lang="zh-CN" altLang="en-US" dirty="0"/>
              <a:t>命令实现，以成功的方式结束事务，组成事务的</a:t>
            </a:r>
            <a:r>
              <a:rPr lang="en-US" altLang="zh-CN" dirty="0"/>
              <a:t>DML</a:t>
            </a:r>
            <a:r>
              <a:rPr lang="zh-CN" altLang="en-US" dirty="0"/>
              <a:t>语句操作全部生效。</a:t>
            </a:r>
            <a:endParaRPr lang="en-US" altLang="zh-CN" dirty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dirty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/>
              <a:t>回滚</a:t>
            </a:r>
            <a:r>
              <a:rPr lang="en-US" altLang="zh-CN" dirty="0"/>
              <a:t>(ROLLBACK)</a:t>
            </a:r>
            <a:r>
              <a:rPr lang="zh-CN" altLang="en-US" dirty="0"/>
              <a:t>：使用</a:t>
            </a:r>
            <a:r>
              <a:rPr lang="en-US" altLang="zh-CN" dirty="0"/>
              <a:t>ROLLBACK</a:t>
            </a:r>
            <a:r>
              <a:rPr lang="zh-CN" altLang="en-US" dirty="0"/>
              <a:t>命令实现，以失败的方式结束事务，组成事务的</a:t>
            </a:r>
            <a:r>
              <a:rPr lang="en-US" altLang="zh-CN" dirty="0"/>
              <a:t>DML</a:t>
            </a:r>
            <a:r>
              <a:rPr lang="zh-CN" altLang="en-US" dirty="0"/>
              <a:t>语句操作全部被取消。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事务结束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08"/>
            <a:ext cx="8507288" cy="5309212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dirty="0"/>
              <a:t>隐式结束</a:t>
            </a:r>
            <a:endParaRPr lang="en-US" altLang="zh-CN" dirty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/>
              <a:t>隐式提交：当下列任意一种情况发生时，会发生隐式提交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/>
              <a:t>执行一个</a:t>
            </a:r>
            <a:r>
              <a:rPr lang="en-US" altLang="zh-CN" dirty="0"/>
              <a:t>DDL(CREATE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/>
              <a:t>TRUNCATE</a:t>
            </a:r>
            <a:r>
              <a:rPr lang="zh-CN" altLang="en-US" dirty="0"/>
              <a:t>、</a:t>
            </a:r>
            <a:r>
              <a:rPr lang="en-US" altLang="zh-CN" dirty="0"/>
              <a:t>RENAME</a:t>
            </a:r>
            <a:r>
              <a:rPr lang="zh-CN" altLang="en-US" dirty="0"/>
              <a:t>）语句；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/>
              <a:t>执行一个</a:t>
            </a:r>
            <a:r>
              <a:rPr lang="en-US" altLang="zh-CN" dirty="0"/>
              <a:t>DCL(GRANT</a:t>
            </a:r>
            <a:r>
              <a:rPr lang="zh-CN" altLang="en-US" dirty="0"/>
              <a:t>、</a:t>
            </a:r>
            <a:r>
              <a:rPr lang="en-US" altLang="zh-CN" dirty="0"/>
              <a:t>REVOKE)</a:t>
            </a:r>
            <a:r>
              <a:rPr lang="zh-CN" altLang="en-US" dirty="0"/>
              <a:t>语句；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SQL*Plus</a:t>
            </a:r>
            <a:r>
              <a:rPr lang="zh-CN" altLang="en-US" dirty="0"/>
              <a:t>正常退出（即使用</a:t>
            </a:r>
            <a:r>
              <a:rPr lang="en-US" altLang="zh-CN" dirty="0"/>
              <a:t>EXIT</a:t>
            </a:r>
            <a:r>
              <a:rPr lang="zh-CN" altLang="en-US" dirty="0"/>
              <a:t>或</a:t>
            </a:r>
            <a:r>
              <a:rPr lang="en-US" altLang="zh-CN" dirty="0"/>
              <a:t>QUIT</a:t>
            </a:r>
            <a:r>
              <a:rPr lang="zh-CN" altLang="en-US" dirty="0"/>
              <a:t>命令退出）；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endParaRPr lang="zh-CN" altLang="en-US" dirty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dirty="0"/>
              <a:t>隐式回滚：当下列任意一种情况发生时，会发生隐式回滚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SQL*Plus</a:t>
            </a:r>
            <a:r>
              <a:rPr lang="zh-CN" altLang="en-US" dirty="0"/>
              <a:t>中强行退出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/>
              <a:t>客户端连接到服务器端异常中断</a:t>
            </a:r>
            <a:endParaRPr lang="en-US" altLang="zh-CN" dirty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dirty="0"/>
              <a:t>系统崩溃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分析如下语句序列，哪些语句会结束事务？</a:t>
            </a:r>
            <a:endParaRPr lang="en-US" altLang="zh-CN" dirty="0"/>
          </a:p>
          <a:p>
            <a:pPr lvl="1"/>
            <a:r>
              <a:rPr lang="en-US" altLang="zh-CN" dirty="0"/>
              <a:t>INSERT…</a:t>
            </a:r>
          </a:p>
          <a:p>
            <a:pPr lvl="1"/>
            <a:r>
              <a:rPr lang="en-US" altLang="zh-CN" dirty="0"/>
              <a:t>UPDATE..</a:t>
            </a:r>
          </a:p>
          <a:p>
            <a:pPr lvl="1"/>
            <a:r>
              <a:rPr lang="en-US" altLang="zh-CN" dirty="0"/>
              <a:t>INSERT</a:t>
            </a:r>
          </a:p>
          <a:p>
            <a:pPr lvl="1"/>
            <a:r>
              <a:rPr lang="en-US" altLang="zh-CN" dirty="0"/>
              <a:t>ROLLBACK;</a:t>
            </a:r>
          </a:p>
          <a:p>
            <a:pPr lvl="1"/>
            <a:r>
              <a:rPr lang="en-US" altLang="zh-CN" dirty="0"/>
              <a:t>DELETE..</a:t>
            </a:r>
          </a:p>
          <a:p>
            <a:pPr lvl="1"/>
            <a:r>
              <a:rPr lang="en-US" altLang="zh-CN" dirty="0"/>
              <a:t>DELETE..</a:t>
            </a:r>
          </a:p>
          <a:p>
            <a:pPr lvl="1"/>
            <a:r>
              <a:rPr lang="en-US" altLang="zh-CN" dirty="0"/>
              <a:t>SELECT..</a:t>
            </a:r>
          </a:p>
          <a:p>
            <a:pPr lvl="1"/>
            <a:r>
              <a:rPr lang="en-US" altLang="zh-CN" dirty="0"/>
              <a:t>COMMIT..</a:t>
            </a:r>
          </a:p>
          <a:p>
            <a:pPr lvl="1"/>
            <a:r>
              <a:rPr lang="en-US" altLang="zh-CN" dirty="0"/>
              <a:t>INSERT..</a:t>
            </a:r>
          </a:p>
          <a:p>
            <a:pPr lvl="1"/>
            <a:r>
              <a:rPr lang="en-US" altLang="zh-CN" dirty="0"/>
              <a:t>INSERT..</a:t>
            </a:r>
          </a:p>
          <a:p>
            <a:pPr lvl="1"/>
            <a:r>
              <a:rPr lang="en-US" altLang="zh-CN" dirty="0"/>
              <a:t>DELETE..</a:t>
            </a:r>
          </a:p>
          <a:p>
            <a:pPr lvl="1"/>
            <a:r>
              <a:rPr lang="en-US" altLang="zh-CN" dirty="0"/>
              <a:t>GRANT..</a:t>
            </a:r>
          </a:p>
          <a:p>
            <a:pPr lvl="1"/>
            <a:r>
              <a:rPr lang="en-US" altLang="zh-CN" dirty="0"/>
              <a:t>INSERT..</a:t>
            </a:r>
          </a:p>
          <a:p>
            <a:pPr lvl="1"/>
            <a:r>
              <a:rPr lang="en-US" altLang="zh-CN" dirty="0"/>
              <a:t>SELECT;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事务开启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dirty="0"/>
              <a:t>事务自动开启于上一个事务结束后，执行的第一个</a:t>
            </a:r>
            <a:r>
              <a:rPr lang="en-US" altLang="zh-CN" dirty="0"/>
              <a:t>DML</a:t>
            </a:r>
            <a:r>
              <a:rPr lang="zh-CN" altLang="en-US" dirty="0"/>
              <a:t>语句。</a:t>
            </a:r>
            <a:endParaRPr lang="en-US" altLang="zh-CN" dirty="0"/>
          </a:p>
          <a:p>
            <a:pPr marL="342900" lvl="1" indent="-342900">
              <a:buFontTx/>
              <a:buChar char="•"/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….</a:t>
            </a:r>
          </a:p>
          <a:p>
            <a:pPr lvl="2" eaLnBrk="1" hangingPunct="1"/>
            <a:r>
              <a:rPr lang="en-US" altLang="zh-CN" dirty="0"/>
              <a:t>COMMIT;    </a:t>
            </a:r>
            <a:r>
              <a:rPr lang="en-US" altLang="zh-CN" i="1" dirty="0"/>
              <a:t>--</a:t>
            </a:r>
            <a:r>
              <a:rPr lang="zh-CN" altLang="en-US" i="1" dirty="0"/>
              <a:t>结束一个事务；</a:t>
            </a:r>
            <a:endParaRPr lang="en-US" altLang="zh-CN" i="1" dirty="0"/>
          </a:p>
          <a:p>
            <a:pPr lvl="2" eaLnBrk="1" hangingPunct="1"/>
            <a:r>
              <a:rPr lang="en-US" altLang="zh-CN" dirty="0"/>
              <a:t>SELECT….</a:t>
            </a:r>
          </a:p>
          <a:p>
            <a:pPr lvl="2" eaLnBrk="1" hangingPunct="1"/>
            <a:r>
              <a:rPr lang="en-US" altLang="zh-CN" dirty="0"/>
              <a:t>INSERT….  </a:t>
            </a:r>
            <a:r>
              <a:rPr lang="en-US" altLang="zh-CN" i="1" dirty="0"/>
              <a:t>--</a:t>
            </a:r>
            <a:r>
              <a:rPr lang="zh-CN" altLang="en-US" i="1" dirty="0"/>
              <a:t>开启一个事务</a:t>
            </a:r>
            <a:endParaRPr lang="en-US" altLang="zh-CN" i="1" dirty="0"/>
          </a:p>
          <a:p>
            <a:pPr lvl="2" eaLnBrk="1" hangingPunct="1"/>
            <a:r>
              <a:rPr lang="en-US" altLang="zh-CN" dirty="0"/>
              <a:t>UPDATE….</a:t>
            </a:r>
          </a:p>
          <a:p>
            <a:pPr lvl="2" eaLnBrk="1" hangingPunct="1"/>
            <a:r>
              <a:rPr lang="en-US" altLang="zh-CN" dirty="0"/>
              <a:t>DELETE….</a:t>
            </a:r>
          </a:p>
          <a:p>
            <a:pPr lvl="2" eaLnBrk="1" hangingPunct="1"/>
            <a:r>
              <a:rPr lang="en-US" altLang="zh-CN" dirty="0"/>
              <a:t>SELECT….</a:t>
            </a:r>
          </a:p>
          <a:p>
            <a:pPr lvl="2" eaLnBrk="1" hangingPunct="1"/>
            <a:r>
              <a:rPr lang="en-US" altLang="zh-CN" dirty="0"/>
              <a:t>INSERT…</a:t>
            </a:r>
          </a:p>
          <a:p>
            <a:pPr lvl="2" eaLnBrk="1" hangingPunct="1"/>
            <a:r>
              <a:rPr lang="en-US" altLang="zh-CN" dirty="0"/>
              <a:t>COMMIT;    </a:t>
            </a:r>
            <a:r>
              <a:rPr lang="en-US" altLang="zh-CN" i="1" dirty="0"/>
              <a:t>--</a:t>
            </a:r>
            <a:r>
              <a:rPr lang="zh-CN" altLang="en-US" i="1" dirty="0"/>
              <a:t>结束一个事务</a:t>
            </a:r>
            <a:endParaRPr lang="en-US" altLang="zh-CN" i="1" dirty="0"/>
          </a:p>
          <a:p>
            <a:pPr lvl="2" eaLnBrk="1" hangingPunct="1"/>
            <a:r>
              <a:rPr lang="en-US" altLang="zh-CN" dirty="0"/>
              <a:t>UPDATE</a:t>
            </a:r>
            <a:r>
              <a:rPr lang="en-US" altLang="zh-CN" i="1" dirty="0"/>
              <a:t>…   --</a:t>
            </a:r>
            <a:r>
              <a:rPr lang="zh-CN" altLang="en-US" i="1" dirty="0"/>
              <a:t>开启一个事务</a:t>
            </a:r>
            <a:r>
              <a:rPr lang="en-US" altLang="zh-CN" i="1" dirty="0"/>
              <a:t> </a:t>
            </a:r>
          </a:p>
          <a:p>
            <a:pPr lvl="2" eaLnBrk="1" hangingPunct="1"/>
            <a:r>
              <a:rPr lang="en-US" altLang="zh-CN" dirty="0"/>
              <a:t>DELETE….</a:t>
            </a:r>
          </a:p>
          <a:p>
            <a:pPr lvl="2" eaLnBrk="1" hangingPunct="1"/>
            <a:r>
              <a:rPr lang="en-US" altLang="zh-CN" dirty="0"/>
              <a:t>ROLLBACK… ;</a:t>
            </a:r>
            <a:r>
              <a:rPr lang="en-US" altLang="zh-CN" i="1" dirty="0"/>
              <a:t>--</a:t>
            </a:r>
            <a:r>
              <a:rPr lang="zh-CN" altLang="en-US" i="1" dirty="0"/>
              <a:t>结束一个事务</a:t>
            </a:r>
            <a:endParaRPr lang="en-US" altLang="zh-CN" dirty="0"/>
          </a:p>
          <a:p>
            <a:pPr marL="342900" lvl="1" indent="-342900">
              <a:buFontTx/>
              <a:buChar char="•"/>
            </a:pPr>
            <a:endParaRPr lang="en-US" altLang="zh-CN" dirty="0"/>
          </a:p>
          <a:p>
            <a:pPr marL="342900" lvl="1" indent="-342900">
              <a:buFontTx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数据操作语言</a:t>
            </a:r>
            <a:br>
              <a:rPr lang="zh-CN" altLang="en-US" b="0" dirty="0">
                <a:latin typeface="宋体"/>
              </a:rPr>
            </a:b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数据操作语言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Data Manipulation Language ,</a:t>
            </a:r>
            <a:r>
              <a:rPr lang="zh-CN" altLang="en-US" dirty="0"/>
              <a:t>简称</a:t>
            </a:r>
            <a:r>
              <a:rPr lang="en-US" altLang="zh-CN" dirty="0"/>
              <a:t>DML</a:t>
            </a:r>
            <a:r>
              <a:rPr lang="zh-CN" altLang="en-US" dirty="0"/>
              <a:t>，主要用来实现对数据库表中的数据进行操作。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数据操作语言主要包括如下几种：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增加行数据：使用</a:t>
            </a:r>
            <a:r>
              <a:rPr lang="en-US" altLang="zh-CN" dirty="0"/>
              <a:t>INSERT</a:t>
            </a:r>
            <a:r>
              <a:rPr lang="zh-CN" altLang="en-US" dirty="0"/>
              <a:t>语句实现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修改行数据：使用</a:t>
            </a:r>
            <a:r>
              <a:rPr lang="en-US" altLang="zh-CN" dirty="0"/>
              <a:t>UPDATE</a:t>
            </a:r>
            <a:r>
              <a:rPr lang="zh-CN" altLang="en-US" dirty="0"/>
              <a:t>语句实现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删除行数据：使用</a:t>
            </a:r>
            <a:r>
              <a:rPr lang="en-US" altLang="zh-CN" dirty="0"/>
              <a:t>DELETE</a:t>
            </a:r>
            <a:r>
              <a:rPr lang="zh-CN" altLang="en-US" dirty="0"/>
              <a:t>语句实现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合并行数据：按照指定条件合并两个表的数据，使用</a:t>
            </a:r>
            <a:r>
              <a:rPr lang="en-US" altLang="zh-CN" dirty="0"/>
              <a:t>MERGE</a:t>
            </a:r>
            <a:r>
              <a:rPr lang="zh-CN" altLang="en-US" dirty="0"/>
              <a:t>语句实现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设置保存点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设置保存点：如果在一个事务内，想要回滚到指定位置，不是回滚到事务的起始点，可以通过保存点</a:t>
            </a:r>
            <a:r>
              <a:rPr lang="en-US" altLang="zh-CN" dirty="0"/>
              <a:t>(SAVEPOINT)</a:t>
            </a:r>
            <a:r>
              <a:rPr lang="zh-CN" altLang="en-US" dirty="0"/>
              <a:t>来实现。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SAVEPOINT </a:t>
            </a:r>
            <a:r>
              <a:rPr lang="en-US" altLang="zh-CN" i="1" dirty="0" err="1"/>
              <a:t>savepointname</a:t>
            </a:r>
            <a:r>
              <a:rPr lang="zh-CN" altLang="en-US" dirty="0"/>
              <a:t>；</a:t>
            </a:r>
            <a:r>
              <a:rPr lang="en-US" altLang="zh-CN" dirty="0">
                <a:latin typeface="R Frutiger Roman" charset="0"/>
              </a:rPr>
              <a:t>--</a:t>
            </a:r>
            <a:r>
              <a:rPr lang="zh-CN" altLang="en-US" dirty="0"/>
              <a:t>定义一个保存点语句；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ROLLBACK TO</a:t>
            </a:r>
            <a:r>
              <a:rPr lang="zh-CN" altLang="en-US" i="1" dirty="0"/>
              <a:t> </a:t>
            </a:r>
            <a:r>
              <a:rPr lang="en-US" altLang="zh-CN" i="1" dirty="0" err="1"/>
              <a:t>savepointname</a:t>
            </a:r>
            <a:r>
              <a:rPr lang="en-US" altLang="zh-CN" dirty="0"/>
              <a:t>;</a:t>
            </a:r>
            <a:r>
              <a:rPr lang="en-US" altLang="zh-CN" dirty="0">
                <a:latin typeface="R Frutiger Roman" charset="0"/>
              </a:rPr>
              <a:t>--</a:t>
            </a:r>
            <a:r>
              <a:rPr lang="zh-CN" altLang="en-US" dirty="0"/>
              <a:t>回滚到指定保存点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注意：如上两条语句不结束事务的执行。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设置保存点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28596" y="1628800"/>
            <a:ext cx="8286808" cy="31399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test 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ROLLBACK;           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撤消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操作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VALUES(’A’);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SAVEPOINT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VALUES(’B’);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SAVEPOINT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INSERT INTO test VALUES(’C’);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 TO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撤消操作到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DELETE FROM test WHERE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test_str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‘A’;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COMMIT;                            ——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将所有修改写入数据库</a:t>
            </a: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ROLLBACK;    -—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所有操作已经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COMMIT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提交，不能回滚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596" y="1071546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分析如下操作序列</a:t>
            </a:r>
            <a:endParaRPr lang="zh-CN" altLang="en-US" sz="2200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1.test</a:t>
            </a:r>
            <a:r>
              <a:rPr lang="zh-CN" altLang="en-US" dirty="0"/>
              <a:t>表为空表，分析如下语句操作后，最后</a:t>
            </a:r>
            <a:r>
              <a:rPr lang="en-US" altLang="zh-CN" dirty="0"/>
              <a:t>test</a:t>
            </a:r>
            <a:r>
              <a:rPr lang="zh-CN" altLang="en-US" dirty="0"/>
              <a:t>表的状态。</a:t>
            </a:r>
            <a:endParaRPr lang="en-US" altLang="zh-CN" dirty="0"/>
          </a:p>
          <a:p>
            <a:pPr lvl="1"/>
            <a:r>
              <a:rPr lang="en-US" altLang="zh-CN" dirty="0"/>
              <a:t>INSERT INTO test(</a:t>
            </a:r>
            <a:r>
              <a:rPr lang="en-US" altLang="zh-CN" dirty="0" err="1"/>
              <a:t>id,name</a:t>
            </a:r>
            <a:r>
              <a:rPr lang="en-US" altLang="zh-CN" dirty="0"/>
              <a:t>) values(1, 'a')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INSERT INTO test(</a:t>
            </a:r>
            <a:r>
              <a:rPr lang="en-US" altLang="zh-CN" dirty="0" err="1"/>
              <a:t>id,name</a:t>
            </a:r>
            <a:r>
              <a:rPr lang="en-US" altLang="zh-CN" dirty="0"/>
              <a:t>) values(2, 'b')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SAVEPOINT s1;</a:t>
            </a:r>
          </a:p>
          <a:p>
            <a:pPr lvl="1"/>
            <a:r>
              <a:rPr lang="en-US" altLang="zh-CN" dirty="0"/>
              <a:t>INSERT INTO test(</a:t>
            </a:r>
            <a:r>
              <a:rPr lang="en-US" altLang="zh-CN" dirty="0" err="1"/>
              <a:t>id,name</a:t>
            </a:r>
            <a:r>
              <a:rPr lang="en-US" altLang="zh-CN" dirty="0"/>
              <a:t>) values(3, 'c')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INSERT INTO test(</a:t>
            </a:r>
            <a:r>
              <a:rPr lang="en-US" altLang="zh-CN" dirty="0" err="1"/>
              <a:t>id,name</a:t>
            </a:r>
            <a:r>
              <a:rPr lang="en-US" altLang="zh-CN" dirty="0"/>
              <a:t>) values(4, 'd')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DELETE FROM test WHERE id in (1,3);</a:t>
            </a:r>
          </a:p>
          <a:p>
            <a:pPr lvl="1"/>
            <a:r>
              <a:rPr lang="en-US" altLang="zh-CN" dirty="0"/>
              <a:t>ROLLBACK TO s1;</a:t>
            </a:r>
          </a:p>
          <a:p>
            <a:pPr lvl="1"/>
            <a:r>
              <a:rPr lang="en-US" altLang="zh-CN" dirty="0"/>
              <a:t>DELETE FROM test WHERE id in (2,4);</a:t>
            </a:r>
          </a:p>
          <a:p>
            <a:pPr lvl="1"/>
            <a:r>
              <a:rPr lang="en-US" altLang="zh-CN" dirty="0"/>
              <a:t>COMMIT;</a:t>
            </a:r>
          </a:p>
          <a:p>
            <a:pPr lvl="1"/>
            <a:r>
              <a:rPr lang="en-US" altLang="zh-CN" dirty="0"/>
              <a:t>ROLLBACK;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锁的概念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锁用来在多用户并发访问和操作数据库时</a:t>
            </a:r>
            <a:r>
              <a:rPr lang="en-US" altLang="zh-CN" dirty="0"/>
              <a:t>,</a:t>
            </a:r>
            <a:r>
              <a:rPr lang="zh-CN" altLang="en-US" dirty="0"/>
              <a:t>保证数据的一致性的一种机制</a:t>
            </a:r>
            <a:r>
              <a:rPr lang="en-US" altLang="zh-CN" dirty="0"/>
              <a:t>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锁由</a:t>
            </a:r>
            <a:r>
              <a:rPr lang="en-US" altLang="zh-CN" dirty="0"/>
              <a:t>Oracle</a:t>
            </a:r>
            <a:r>
              <a:rPr lang="zh-CN" altLang="en-US" dirty="0"/>
              <a:t>自动管理，如一个</a:t>
            </a:r>
            <a:r>
              <a:rPr lang="en-US" altLang="zh-CN" dirty="0"/>
              <a:t>DML</a:t>
            </a:r>
            <a:r>
              <a:rPr lang="zh-CN" altLang="en-US" dirty="0"/>
              <a:t>操作，</a:t>
            </a:r>
            <a:r>
              <a:rPr lang="en-US" altLang="zh-CN" dirty="0"/>
              <a:t>ORACLE</a:t>
            </a:r>
            <a:r>
              <a:rPr lang="zh-CN" altLang="en-US" dirty="0"/>
              <a:t>默认的机制是在</a:t>
            </a:r>
            <a:r>
              <a:rPr lang="en-US" altLang="zh-CN" dirty="0"/>
              <a:t>DML</a:t>
            </a:r>
            <a:r>
              <a:rPr lang="zh-CN" altLang="en-US" dirty="0"/>
              <a:t>操作影响的行记录上自动加锁</a:t>
            </a:r>
            <a:r>
              <a:rPr lang="en-US" altLang="zh-CN" dirty="0"/>
              <a:t>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锁在被相关的操作申请并持有后，会一直保持到事务的结束，事务结束后，锁才会被释放</a:t>
            </a:r>
            <a:r>
              <a:rPr lang="en-US" altLang="zh-CN" dirty="0"/>
              <a:t>;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查询语句不会锁定任何记录，如果在查询语句后面加</a:t>
            </a:r>
            <a:r>
              <a:rPr lang="en-US" altLang="zh-CN" dirty="0"/>
              <a:t>FOR UPDATE</a:t>
            </a:r>
            <a:r>
              <a:rPr lang="zh-CN" altLang="en-US" dirty="0"/>
              <a:t>子句会锁定查询所影响的行记录</a:t>
            </a:r>
            <a:r>
              <a:rPr lang="en-US" altLang="zh-CN" dirty="0"/>
              <a:t>;</a:t>
            </a: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提交或回滚前数据状态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14422"/>
            <a:ext cx="8208963" cy="3570850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zh-CN" altLang="en-US" dirty="0"/>
              <a:t>提交</a:t>
            </a:r>
            <a:r>
              <a:rPr lang="en-US" altLang="zh-CN" dirty="0"/>
              <a:t>(COMMIT)</a:t>
            </a:r>
            <a:r>
              <a:rPr lang="zh-CN" altLang="en-US" dirty="0"/>
              <a:t>或回滚</a:t>
            </a:r>
            <a:r>
              <a:rPr lang="en-US" altLang="zh-CN" dirty="0"/>
              <a:t>(ROLLBACK)</a:t>
            </a:r>
            <a:r>
              <a:rPr lang="zh-CN" altLang="en-US" dirty="0"/>
              <a:t>前的数据状态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数据变化前的状态可以被恢复</a:t>
            </a:r>
            <a:r>
              <a:rPr lang="en-US" altLang="zh-CN" dirty="0"/>
              <a:t>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当前会话可以使用</a:t>
            </a:r>
            <a:r>
              <a:rPr lang="en-US" altLang="zh-CN" dirty="0"/>
              <a:t>SELECT</a:t>
            </a:r>
            <a:r>
              <a:rPr lang="zh-CN" altLang="en-US" dirty="0"/>
              <a:t>语句来验证</a:t>
            </a:r>
            <a:r>
              <a:rPr lang="en-US" altLang="zh-CN" dirty="0"/>
              <a:t>DML</a:t>
            </a:r>
            <a:r>
              <a:rPr lang="zh-CN" altLang="en-US" dirty="0"/>
              <a:t>操作后的结果</a:t>
            </a:r>
            <a:r>
              <a:rPr lang="en-US" altLang="zh-CN" dirty="0"/>
              <a:t>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其它会话不能查看由当前用户的</a:t>
            </a:r>
            <a:r>
              <a:rPr lang="en-US" altLang="zh-CN" dirty="0"/>
              <a:t>DML</a:t>
            </a:r>
            <a:r>
              <a:rPr lang="zh-CN" altLang="en-US" dirty="0"/>
              <a:t>操作结果</a:t>
            </a:r>
            <a:r>
              <a:rPr lang="en-US" altLang="zh-CN" dirty="0"/>
              <a:t>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受影响记录被锁定，也就是其它用户不能改变受影响记录中的数据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提交后数据状态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85860"/>
            <a:ext cx="8208963" cy="2949142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提交</a:t>
            </a:r>
            <a:r>
              <a:rPr lang="en-US" altLang="zh-CN" dirty="0"/>
              <a:t>(COMMIT) </a:t>
            </a:r>
            <a:r>
              <a:rPr lang="zh-CN" altLang="en-US" dirty="0"/>
              <a:t>后的数据状态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在数据库中数据变化成为永久性的，先前的数据状态永久性的消失；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所有用户</a:t>
            </a:r>
            <a:r>
              <a:rPr lang="en-US" altLang="zh-CN" dirty="0"/>
              <a:t>/</a:t>
            </a:r>
            <a:r>
              <a:rPr lang="zh-CN" altLang="en-US" dirty="0"/>
              <a:t>会话都可以查询到提交</a:t>
            </a:r>
            <a:r>
              <a:rPr lang="en-US" altLang="zh-CN" dirty="0"/>
              <a:t>COMMIT</a:t>
            </a:r>
            <a:r>
              <a:rPr lang="zh-CN" altLang="en-US" dirty="0"/>
              <a:t>后的结果；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锁定的记录被释放，可以有效地被其他用户操作；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所有的存储节点被清除；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回滚后数据状态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208963" cy="2407455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回滚</a:t>
            </a:r>
            <a:r>
              <a:rPr lang="en-US" altLang="zh-CN" dirty="0"/>
              <a:t>(ROLLBACK)</a:t>
            </a:r>
            <a:r>
              <a:rPr lang="zh-CN" altLang="en-US" dirty="0"/>
              <a:t>后的数据状态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先前的数据状态被恢复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锁定的记录被释放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所有的存储节点被清除</a:t>
            </a:r>
            <a:r>
              <a:rPr lang="en-US" altLang="zh-CN" dirty="0"/>
              <a:t>;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Font typeface="Times New Roman" pitchFamily="18" charset="0"/>
              <a:buChar char="¯"/>
            </a:pPr>
            <a:endParaRPr lang="en-US" altLang="zh-CN" b="1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2204541"/>
            <a:ext cx="4320480" cy="3888755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1600" dirty="0"/>
              <a:t>1.UPDATE EMP SET </a:t>
            </a:r>
            <a:r>
              <a:rPr lang="en-US" altLang="zh-CN" sz="1600" dirty="0" err="1"/>
              <a:t>sal</a:t>
            </a:r>
            <a:r>
              <a:rPr lang="en-US" altLang="zh-CN" sz="1600" dirty="0"/>
              <a:t> = sal+500 WHERE </a:t>
            </a:r>
            <a:r>
              <a:rPr lang="en-US" altLang="zh-CN" sz="1600" dirty="0" err="1"/>
              <a:t>deptno</a:t>
            </a:r>
            <a:r>
              <a:rPr lang="en-US" altLang="zh-CN" sz="1600" dirty="0"/>
              <a:t>= 10;</a:t>
            </a:r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 lvl="0">
              <a:buNone/>
              <a:defRPr/>
            </a:pPr>
            <a:r>
              <a:rPr lang="en-US" altLang="zh-CN" sz="1600" dirty="0"/>
              <a:t>3.SELECT </a:t>
            </a:r>
            <a:r>
              <a:rPr lang="en-US" altLang="zh-CN" sz="1600" dirty="0" err="1"/>
              <a:t>sal</a:t>
            </a:r>
            <a:r>
              <a:rPr lang="en-US" altLang="zh-CN" sz="1600" dirty="0"/>
              <a:t> FROM EMP WHERE </a:t>
            </a:r>
            <a:r>
              <a:rPr lang="en-US" altLang="zh-CN" sz="1600" dirty="0" err="1"/>
              <a:t>deptno</a:t>
            </a:r>
            <a:r>
              <a:rPr lang="en-US" altLang="zh-CN" sz="1600" dirty="0"/>
              <a:t> = 10;</a:t>
            </a:r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r>
              <a:rPr lang="en-US" altLang="zh-CN" sz="1600" dirty="0"/>
              <a:t>6.COMMIT:</a:t>
            </a:r>
          </a:p>
          <a:p>
            <a:pPr lvl="0">
              <a:buNone/>
              <a:defRPr/>
            </a:pPr>
            <a:endParaRPr lang="en-US" altLang="zh-CN" sz="1600" dirty="0"/>
          </a:p>
          <a:p>
            <a:pPr>
              <a:buNone/>
              <a:defRPr/>
            </a:pPr>
            <a:r>
              <a:rPr lang="en-US" altLang="zh-CN" sz="1600" dirty="0"/>
              <a:t>8.SELECT </a:t>
            </a:r>
            <a:r>
              <a:rPr lang="en-US" altLang="zh-CN" sz="1600" dirty="0" err="1"/>
              <a:t>sal</a:t>
            </a:r>
            <a:r>
              <a:rPr lang="en-US" altLang="zh-CN" sz="1600" dirty="0"/>
              <a:t> FROM EMP WHERE </a:t>
            </a:r>
            <a:r>
              <a:rPr lang="en-US" altLang="zh-CN" sz="1600" dirty="0" err="1"/>
              <a:t>deptno</a:t>
            </a:r>
            <a:r>
              <a:rPr lang="en-US" altLang="zh-CN" sz="1600" dirty="0"/>
              <a:t> = 10;</a:t>
            </a:r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pPr lvl="0">
              <a:buNone/>
              <a:defRPr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lvl="1"/>
            <a:endParaRPr lang="zh-CN" altLang="en-US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8889"/>
            <a:ext cx="8354888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如下两个会话，执行完每一步时的数据库状态。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2852613"/>
            <a:ext cx="4248472" cy="30246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2.SELECT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FROM EMP WHERE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10;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4.UPDATE EMP SET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sal+500 WHERE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20;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5. UPDATE EMP SET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sal+1000 WHERE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10;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7.COMMIT;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63688" y="1708969"/>
            <a:ext cx="1080120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zh-CN" altLang="en-US" sz="2000" kern="0" dirty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>
                <a:latin typeface="黑体" pitchFamily="49" charset="-122"/>
                <a:ea typeface="黑体" pitchFamily="49" charset="-122"/>
              </a:rPr>
              <a:t>A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8144" y="1700808"/>
            <a:ext cx="1080120" cy="4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tabLst/>
              <a:defRPr/>
            </a:pPr>
            <a:r>
              <a:rPr lang="zh-CN" altLang="en-US" sz="2000" kern="0" dirty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>
                <a:latin typeface="黑体" pitchFamily="49" charset="-122"/>
                <a:ea typeface="黑体" pitchFamily="49" charset="-122"/>
              </a:rPr>
              <a:t>B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>
                <a:cs typeface="+mn-cs"/>
              </a:rPr>
              <a:t>插入数据的方法：一次插入多行，插入空值、插入特殊值、插入多行；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>
                <a:cs typeface="+mn-cs"/>
              </a:rPr>
              <a:t>修改表中数据：</a:t>
            </a:r>
            <a:r>
              <a:rPr lang="zh-CN" altLang="en-US" sz="2800" dirty="0"/>
              <a:t>修改</a:t>
            </a:r>
            <a:r>
              <a:rPr lang="zh-CN" altLang="en-US" sz="2800" dirty="0">
                <a:cs typeface="+mn-cs"/>
              </a:rPr>
              <a:t>指定行，</a:t>
            </a:r>
            <a:r>
              <a:rPr lang="zh-CN" altLang="en-US" sz="2800" dirty="0"/>
              <a:t>修改</a:t>
            </a:r>
            <a:r>
              <a:rPr lang="zh-CN" altLang="en-US" sz="2800" dirty="0">
                <a:cs typeface="+mn-cs"/>
              </a:rPr>
              <a:t>所有列、</a:t>
            </a:r>
            <a:r>
              <a:rPr lang="zh-CN" altLang="en-US" sz="2800" dirty="0"/>
              <a:t>修改</a:t>
            </a:r>
            <a:r>
              <a:rPr lang="zh-CN" altLang="en-US" sz="2800" dirty="0">
                <a:cs typeface="+mn-cs"/>
              </a:rPr>
              <a:t>多列、嵌入子查询</a:t>
            </a:r>
            <a:r>
              <a:rPr lang="zh-CN" altLang="en-US" sz="2800" dirty="0"/>
              <a:t>修改</a:t>
            </a:r>
            <a:r>
              <a:rPr lang="zh-CN" altLang="en-US" sz="2800" dirty="0">
                <a:cs typeface="+mn-cs"/>
              </a:rPr>
              <a:t>、相关</a:t>
            </a:r>
            <a:r>
              <a:rPr lang="en-US" altLang="zh-CN" sz="2800" dirty="0">
                <a:cs typeface="+mn-cs"/>
              </a:rPr>
              <a:t>UPDATE</a:t>
            </a:r>
            <a:r>
              <a:rPr lang="zh-CN" altLang="en-US" sz="2800" dirty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>
                <a:cs typeface="+mn-cs"/>
              </a:rPr>
              <a:t>删除表中数据：删除指定行、删除所有行、嵌入子查询删除、相关</a:t>
            </a:r>
            <a:r>
              <a:rPr lang="en-US" altLang="zh-CN" sz="2800" dirty="0">
                <a:cs typeface="+mn-cs"/>
              </a:rPr>
              <a:t>DELETE</a:t>
            </a:r>
            <a:r>
              <a:rPr lang="zh-CN" altLang="en-US" sz="2800" dirty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>
                <a:cs typeface="+mn-cs"/>
              </a:rPr>
              <a:t>数据库事务：</a:t>
            </a:r>
            <a:r>
              <a:rPr lang="zh-CN" altLang="en-US" sz="2800" dirty="0"/>
              <a:t>事务组成、事务特性、</a:t>
            </a:r>
            <a:r>
              <a:rPr lang="zh-CN" altLang="en-US" sz="2800" dirty="0">
                <a:cs typeface="+mn-cs"/>
              </a:rPr>
              <a:t>事务控制、事务开始和结束；</a:t>
            </a:r>
            <a:endParaRPr lang="en-US" altLang="zh-CN" sz="2800" dirty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>
                <a:cs typeface="+mn-cs"/>
              </a:rPr>
              <a:t>了解锁的应用。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859216" cy="49688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使用如下语句，创建学生表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和班级表</a:t>
            </a:r>
            <a:r>
              <a:rPr lang="en-US" altLang="zh-CN" sz="2400" dirty="0"/>
              <a:t>class</a:t>
            </a:r>
          </a:p>
          <a:p>
            <a:pPr eaLnBrk="1" hangingPunct="1">
              <a:buNone/>
            </a:pPr>
            <a:r>
              <a:rPr lang="en-US" altLang="zh-CN" sz="2400" dirty="0"/>
              <a:t>create table student (        --</a:t>
            </a:r>
            <a:r>
              <a:rPr lang="zh-CN" altLang="en-US" sz="2400" dirty="0"/>
              <a:t>学生表</a:t>
            </a:r>
          </a:p>
          <a:p>
            <a:pPr eaLnBrk="1" hangingPunct="1">
              <a:buNone/>
            </a:pPr>
            <a:r>
              <a:rPr lang="zh-CN" altLang="en-US" sz="2400" dirty="0"/>
              <a:t>			</a:t>
            </a:r>
            <a:r>
              <a:rPr lang="en-US" altLang="zh-CN" sz="2400" dirty="0" err="1"/>
              <a:t>xh</a:t>
            </a:r>
            <a:r>
              <a:rPr lang="en-US" altLang="zh-CN" sz="2400" dirty="0"/>
              <a:t> char(4),--</a:t>
            </a:r>
            <a:r>
              <a:rPr lang="zh-CN" altLang="en-US" sz="2400" dirty="0"/>
              <a:t>学号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xm</a:t>
            </a:r>
            <a:r>
              <a:rPr lang="en-US" altLang="zh-CN" sz="2400" dirty="0"/>
              <a:t> varchar2(10),--</a:t>
            </a:r>
            <a:r>
              <a:rPr lang="zh-CN" altLang="en-US" sz="2400" dirty="0"/>
              <a:t>姓名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	sex char(2),--</a:t>
            </a:r>
            <a:r>
              <a:rPr lang="zh-CN" altLang="en-US" sz="2400" dirty="0"/>
              <a:t>性别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	birthday date,--</a:t>
            </a:r>
            <a:r>
              <a:rPr lang="zh-CN" altLang="en-US" sz="2400" dirty="0"/>
              <a:t>出生日期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sal</a:t>
            </a:r>
            <a:r>
              <a:rPr lang="en-US" altLang="zh-CN" sz="2400" dirty="0"/>
              <a:t> number(7,2), --</a:t>
            </a:r>
            <a:r>
              <a:rPr lang="zh-CN" altLang="zh-CN" sz="2400" dirty="0"/>
              <a:t>奖学金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studentcid</a:t>
            </a:r>
            <a:r>
              <a:rPr lang="en-US" altLang="zh-CN" sz="2400" dirty="0"/>
              <a:t> number(2) --</a:t>
            </a:r>
            <a:r>
              <a:rPr lang="zh-CN" altLang="en-US" sz="2400" dirty="0"/>
              <a:t>学生班级号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)</a:t>
            </a:r>
          </a:p>
          <a:p>
            <a:pPr eaLnBrk="1" hangingPunct="1">
              <a:buNone/>
            </a:pPr>
            <a:r>
              <a:rPr lang="en-US" altLang="zh-CN" sz="2400" dirty="0"/>
              <a:t>Create table class (   --</a:t>
            </a:r>
            <a:r>
              <a:rPr lang="zh-CN" altLang="en-US" sz="2400" dirty="0"/>
              <a:t>班级表</a:t>
            </a:r>
          </a:p>
          <a:p>
            <a:pPr eaLnBrk="1" hangingPunct="1">
              <a:buNone/>
            </a:pPr>
            <a:r>
              <a:rPr lang="zh-CN" altLang="en-US" sz="2400" dirty="0"/>
              <a:t>			</a:t>
            </a:r>
            <a:r>
              <a:rPr lang="en-US" altLang="zh-CN" sz="2400" dirty="0" err="1"/>
              <a:t>classid</a:t>
            </a:r>
            <a:r>
              <a:rPr lang="en-US" altLang="zh-CN" sz="2400" dirty="0"/>
              <a:t> number(2), --</a:t>
            </a:r>
            <a:r>
              <a:rPr lang="zh-CN" altLang="en-US" sz="2400" dirty="0"/>
              <a:t>班级编号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varchar2(20),--</a:t>
            </a:r>
            <a:r>
              <a:rPr lang="zh-CN" altLang="en-US" sz="2400" dirty="0"/>
              <a:t>班级名称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			</a:t>
            </a:r>
            <a:r>
              <a:rPr lang="en-US" altLang="zh-CN" sz="2400" dirty="0" err="1"/>
              <a:t>ccount</a:t>
            </a:r>
            <a:r>
              <a:rPr lang="en-US" altLang="zh-CN" sz="2400" dirty="0"/>
              <a:t>  number(3) --</a:t>
            </a:r>
            <a:r>
              <a:rPr lang="zh-CN" altLang="en-US" sz="2400" dirty="0"/>
              <a:t>班级人数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)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blackWhite">
          <a:xfrm>
            <a:off x="608013" y="277495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blackWhite">
          <a:xfrm>
            <a:off x="620713" y="2806700"/>
            <a:ext cx="3836987" cy="16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DEPTNO	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609600" y="323850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603250" y="3632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603250" y="3892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603250" y="41529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16065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31051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0700" y="1327150"/>
            <a:ext cx="3949700" cy="1062038"/>
            <a:chOff x="328" y="836"/>
            <a:chExt cx="2488" cy="669"/>
          </a:xfrm>
        </p:grpSpPr>
        <p:sp>
          <p:nvSpPr>
            <p:cNvPr id="144397" name="Rectangle 13"/>
            <p:cNvSpPr>
              <a:spLocks noChangeArrowheads="1"/>
            </p:cNvSpPr>
            <p:nvPr/>
          </p:nvSpPr>
          <p:spPr bwMode="blackWhite">
            <a:xfrm>
              <a:off x="383" y="97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328" y="1253"/>
              <a:ext cx="6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New row</a:t>
              </a:r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blackWhite">
            <a:xfrm>
              <a:off x="391" y="83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 dirty="0"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 dirty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 dirty="0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 dirty="0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 dirty="0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1012" y="97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>
              <a:off x="1956" y="97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4402" name="Rectangle 18"/>
          <p:cNvSpPr>
            <a:spLocks noChangeArrowheads="1"/>
          </p:cNvSpPr>
          <p:nvPr/>
        </p:nvSpPr>
        <p:spPr bwMode="blackWhite">
          <a:xfrm>
            <a:off x="4741863" y="391160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blackWhite">
          <a:xfrm>
            <a:off x="4754563" y="3943350"/>
            <a:ext cx="3836987" cy="16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DEPTNO 	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 dirty="0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4743450" y="437515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4737100" y="47688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4737100" y="5029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737100" y="5289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57404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72390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14850" y="2263775"/>
            <a:ext cx="3579813" cy="1355725"/>
            <a:chOff x="2844" y="1426"/>
            <a:chExt cx="2255" cy="854"/>
          </a:xfrm>
        </p:grpSpPr>
        <p:sp>
          <p:nvSpPr>
            <p:cNvPr id="144412" name="Rectangle 28"/>
            <p:cNvSpPr>
              <a:spLocks noChangeArrowheads="1"/>
            </p:cNvSpPr>
            <p:nvPr/>
          </p:nvSpPr>
          <p:spPr bwMode="auto">
            <a:xfrm>
              <a:off x="2844" y="1426"/>
              <a:ext cx="2255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…insert a new row </a:t>
              </a:r>
            </a:p>
            <a:p>
              <a:pPr algn="l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into DEPT table…”</a:t>
              </a:r>
            </a:p>
          </p:txBody>
        </p:sp>
        <p:sp>
          <p:nvSpPr>
            <p:cNvPr id="144413" name="Arc 29"/>
            <p:cNvSpPr>
              <a:spLocks/>
            </p:cNvSpPr>
            <p:nvPr/>
          </p:nvSpPr>
          <p:spPr bwMode="auto">
            <a:xfrm>
              <a:off x="3155" y="1908"/>
              <a:ext cx="1272" cy="372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04"/>
                <a:gd name="T1" fmla="*/ 0 h 21600"/>
                <a:gd name="T2" fmla="*/ 21604 w 21604"/>
                <a:gd name="T3" fmla="*/ 20845 h 21600"/>
                <a:gd name="T4" fmla="*/ 17 w 216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</a:path>
                <a:path w="2160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743450" y="5375275"/>
            <a:ext cx="3862388" cy="641350"/>
            <a:chOff x="2988" y="3386"/>
            <a:chExt cx="2433" cy="404"/>
          </a:xfrm>
        </p:grpSpPr>
        <p:sp>
          <p:nvSpPr>
            <p:cNvPr id="144415" name="Rectangle 31"/>
            <p:cNvSpPr>
              <a:spLocks noChangeArrowheads="1"/>
            </p:cNvSpPr>
            <p:nvPr/>
          </p:nvSpPr>
          <p:spPr bwMode="blackWhite">
            <a:xfrm>
              <a:off x="2988" y="352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416" name="Rectangle 32"/>
            <p:cNvSpPr>
              <a:spLocks noChangeArrowheads="1"/>
            </p:cNvSpPr>
            <p:nvPr/>
          </p:nvSpPr>
          <p:spPr bwMode="blackWhite">
            <a:xfrm>
              <a:off x="2996" y="338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144417" name="Line 33"/>
            <p:cNvSpPr>
              <a:spLocks noChangeShapeType="1"/>
            </p:cNvSpPr>
            <p:nvPr/>
          </p:nvSpPr>
          <p:spPr bwMode="auto">
            <a:xfrm>
              <a:off x="3617" y="352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418" name="Line 34"/>
            <p:cNvSpPr>
              <a:spLocks noChangeShapeType="1"/>
            </p:cNvSpPr>
            <p:nvPr/>
          </p:nvSpPr>
          <p:spPr bwMode="auto">
            <a:xfrm>
              <a:off x="4561" y="352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513"/>
            <a:ext cx="8856984" cy="49688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200" dirty="0"/>
              <a:t>2.</a:t>
            </a:r>
            <a:r>
              <a:rPr lang="zh-CN" altLang="en-US" sz="2200" dirty="0"/>
              <a:t>基于上述学生表和班级表，完成如下问题</a:t>
            </a:r>
            <a:endParaRPr lang="en-US" altLang="zh-CN" sz="2200" dirty="0"/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）添加三个班级信息为：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JAVA1</a:t>
            </a:r>
            <a:r>
              <a:rPr lang="zh-CN" altLang="en-US" sz="2200" dirty="0"/>
              <a:t>班，</a:t>
            </a:r>
            <a:r>
              <a:rPr lang="en-US" altLang="zh-CN" sz="2200" dirty="0"/>
              <a:t>null</a:t>
            </a:r>
          </a:p>
          <a:p>
            <a:pPr eaLnBrk="1" hangingPunct="1">
              <a:buNone/>
            </a:pPr>
            <a:r>
              <a:rPr lang="en-US" altLang="zh-CN" sz="2200" dirty="0"/>
              <a:t>                         2</a:t>
            </a:r>
            <a:r>
              <a:rPr lang="zh-CN" altLang="en-US" sz="2200" dirty="0"/>
              <a:t>，</a:t>
            </a:r>
            <a:r>
              <a:rPr lang="en-US" altLang="zh-CN" sz="2200" dirty="0"/>
              <a:t>JAVA2</a:t>
            </a:r>
            <a:r>
              <a:rPr lang="zh-CN" altLang="en-US" sz="2200" dirty="0"/>
              <a:t>班，</a:t>
            </a:r>
            <a:r>
              <a:rPr lang="en-US" altLang="zh-CN" sz="2200" dirty="0"/>
              <a:t>null</a:t>
            </a:r>
          </a:p>
          <a:p>
            <a:pPr eaLnBrk="1" hangingPunct="1">
              <a:buNone/>
            </a:pPr>
            <a:r>
              <a:rPr lang="en-US" altLang="zh-CN" sz="2200" dirty="0"/>
              <a:t>                         3</a:t>
            </a:r>
            <a:r>
              <a:rPr lang="zh-CN" altLang="en-US" sz="2200" dirty="0"/>
              <a:t>，</a:t>
            </a:r>
            <a:r>
              <a:rPr lang="en-US" altLang="zh-CN" sz="2200" dirty="0"/>
              <a:t>JAVA3</a:t>
            </a:r>
            <a:r>
              <a:rPr lang="zh-CN" altLang="en-US" sz="2200" dirty="0"/>
              <a:t>班，</a:t>
            </a:r>
            <a:r>
              <a:rPr lang="en-US" altLang="zh-CN" sz="2200" dirty="0"/>
              <a:t>null</a:t>
            </a:r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）添加学生信息如下：</a:t>
            </a:r>
            <a:r>
              <a:rPr lang="en-US" altLang="zh-CN" sz="2200" dirty="0"/>
              <a:t>‘A001’,‘</a:t>
            </a:r>
            <a:r>
              <a:rPr lang="zh-CN" altLang="en-US" sz="2200" dirty="0"/>
              <a:t>张三</a:t>
            </a:r>
            <a:r>
              <a:rPr lang="en-US" altLang="zh-CN" sz="2200" dirty="0"/>
              <a:t>’,‘</a:t>
            </a:r>
            <a:r>
              <a:rPr lang="zh-CN" altLang="en-US" sz="2200" dirty="0"/>
              <a:t>男</a:t>
            </a:r>
            <a:r>
              <a:rPr lang="en-US" altLang="zh-CN" sz="2200" dirty="0"/>
              <a:t>’,‘01-5</a:t>
            </a:r>
            <a:r>
              <a:rPr lang="zh-CN" altLang="en-US" sz="2200" dirty="0"/>
              <a:t>月</a:t>
            </a:r>
            <a:r>
              <a:rPr lang="en-US" altLang="zh-CN" sz="2200" dirty="0"/>
              <a:t>-05</a:t>
            </a:r>
            <a:r>
              <a:rPr lang="en-US" altLang="zh-CN" sz="2200"/>
              <a:t>’,100,1</a:t>
            </a:r>
            <a:endParaRPr lang="en-US" altLang="zh-CN" sz="2200" dirty="0"/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）添加学生信息如下：</a:t>
            </a:r>
            <a:r>
              <a:rPr lang="en-US" altLang="zh-CN" sz="2200" dirty="0"/>
              <a:t>'A002','MIKE','</a:t>
            </a:r>
            <a:r>
              <a:rPr lang="zh-CN" altLang="en-US" sz="2200" dirty="0"/>
              <a:t>男</a:t>
            </a:r>
            <a:r>
              <a:rPr lang="en-US" altLang="zh-CN" sz="2200" dirty="0"/>
              <a:t>','1905-05-06',10</a:t>
            </a:r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）插入部分学生信息： </a:t>
            </a:r>
            <a:r>
              <a:rPr lang="en-US" altLang="zh-CN" sz="2200" dirty="0"/>
              <a:t>'A003','JOHN','</a:t>
            </a:r>
            <a:r>
              <a:rPr lang="zh-CN" altLang="en-US" sz="2200" dirty="0"/>
              <a:t>女</a:t>
            </a:r>
            <a:r>
              <a:rPr lang="en-US" altLang="zh-CN" sz="2200" dirty="0"/>
              <a:t>’</a:t>
            </a:r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）将</a:t>
            </a:r>
            <a:r>
              <a:rPr lang="en-US" altLang="zh-CN" sz="2200" dirty="0"/>
              <a:t>A001</a:t>
            </a:r>
            <a:r>
              <a:rPr lang="zh-CN" altLang="en-US" sz="2200" dirty="0"/>
              <a:t>学生性别修改为</a:t>
            </a:r>
            <a:r>
              <a:rPr lang="en-US" altLang="zh-CN" sz="2200" dirty="0"/>
              <a:t>'</a:t>
            </a:r>
            <a:r>
              <a:rPr lang="zh-CN" altLang="en-US" sz="2200" dirty="0"/>
              <a:t>女</a:t>
            </a:r>
            <a:r>
              <a:rPr lang="en-US" altLang="zh-CN" sz="2200" dirty="0"/>
              <a:t>‘</a:t>
            </a:r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）将</a:t>
            </a:r>
            <a:r>
              <a:rPr lang="en-US" altLang="zh-CN" sz="2200" dirty="0"/>
              <a:t>A001</a:t>
            </a:r>
            <a:r>
              <a:rPr lang="zh-CN" altLang="en-US" sz="2200" dirty="0"/>
              <a:t>学生信息修改如下：性别为男，生日设置为</a:t>
            </a:r>
            <a:r>
              <a:rPr lang="en-US" altLang="zh-CN" sz="2200" dirty="0"/>
              <a:t>1980-04-01</a:t>
            </a:r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7</a:t>
            </a:r>
            <a:r>
              <a:rPr lang="zh-CN" altLang="en-US" sz="2200" dirty="0"/>
              <a:t>）将生日为空的学生班级修改为</a:t>
            </a:r>
            <a:r>
              <a:rPr lang="en-US" altLang="zh-CN" sz="2200" dirty="0"/>
              <a:t>Java3</a:t>
            </a:r>
            <a:r>
              <a:rPr lang="zh-CN" altLang="en-US" sz="2200" dirty="0"/>
              <a:t>班</a:t>
            </a:r>
          </a:p>
          <a:p>
            <a:pPr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8</a:t>
            </a:r>
            <a:r>
              <a:rPr lang="zh-CN" altLang="en-US" sz="2200" dirty="0"/>
              <a:t>）请使用一条</a:t>
            </a:r>
            <a:r>
              <a:rPr lang="en-US" altLang="zh-CN" sz="2200" dirty="0"/>
              <a:t>SQL</a:t>
            </a:r>
            <a:r>
              <a:rPr lang="zh-CN" altLang="en-US" sz="2200" dirty="0"/>
              <a:t>语句，使用子查询，更新班级表中每个班级的人数字段</a:t>
            </a:r>
          </a:p>
          <a:p>
            <a:pPr eaLnBrk="1" hangingPunct="1">
              <a:buNone/>
            </a:pPr>
            <a:endParaRPr lang="en-US" altLang="zh-CN" sz="2200" dirty="0"/>
          </a:p>
          <a:p>
            <a:pPr eaLnBrk="1" hangingPunct="1"/>
            <a:endParaRPr lang="en-US" altLang="zh-CN" sz="2200"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/>
              <a:t>3.</a:t>
            </a:r>
            <a:r>
              <a:rPr lang="zh-CN" altLang="en-US" sz="2200" dirty="0"/>
              <a:t>使用如下语句，建立以下表</a:t>
            </a:r>
          </a:p>
          <a:p>
            <a:pPr>
              <a:buNone/>
            </a:pPr>
            <a:r>
              <a:rPr lang="en-US" altLang="zh-CN" sz="2200" dirty="0"/>
              <a:t>CREATE TABLE </a:t>
            </a:r>
            <a:r>
              <a:rPr lang="en-US" altLang="zh-CN" sz="2200" dirty="0" err="1"/>
              <a:t>copy_emp</a:t>
            </a:r>
            <a:r>
              <a:rPr lang="en-US" altLang="zh-CN" sz="2200" dirty="0"/>
              <a:t>   (</a:t>
            </a:r>
          </a:p>
          <a:p>
            <a:pPr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empno</a:t>
            </a:r>
            <a:r>
              <a:rPr lang="en-US" altLang="zh-CN" sz="2200" dirty="0"/>
              <a:t> number(4),</a:t>
            </a:r>
          </a:p>
          <a:p>
            <a:pPr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ename</a:t>
            </a:r>
            <a:r>
              <a:rPr lang="en-US" altLang="zh-CN" sz="2200" dirty="0"/>
              <a:t> varchar2(20),</a:t>
            </a:r>
          </a:p>
          <a:p>
            <a:pPr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hiredate</a:t>
            </a:r>
            <a:r>
              <a:rPr lang="en-US" altLang="zh-CN" sz="2200" dirty="0"/>
              <a:t> date default </a:t>
            </a:r>
            <a:r>
              <a:rPr lang="en-US" altLang="zh-CN" sz="2200" dirty="0" err="1"/>
              <a:t>sysdate</a:t>
            </a:r>
            <a:r>
              <a:rPr lang="en-US" altLang="zh-CN" sz="2200" dirty="0"/>
              <a:t> ,</a:t>
            </a:r>
          </a:p>
          <a:p>
            <a:pPr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deptno</a:t>
            </a:r>
            <a:r>
              <a:rPr lang="en-US" altLang="zh-CN" sz="2200" dirty="0"/>
              <a:t> number(2),</a:t>
            </a:r>
          </a:p>
          <a:p>
            <a:pPr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sal</a:t>
            </a:r>
            <a:r>
              <a:rPr lang="en-US" altLang="zh-CN" sz="2200" dirty="0"/>
              <a:t> number(8,2))</a:t>
            </a:r>
            <a:endParaRPr lang="zh-CN" altLang="en-US" sz="2200"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/>
              <a:t>4.</a:t>
            </a:r>
            <a:r>
              <a:rPr lang="zh-CN" altLang="en-US" sz="2200" dirty="0"/>
              <a:t>在第三题表的基础上，完成下列问题</a:t>
            </a:r>
          </a:p>
          <a:p>
            <a:pPr>
              <a:buNone/>
            </a:pPr>
            <a:r>
              <a:rPr lang="en-US" altLang="zh-CN" sz="2200" dirty="0"/>
              <a:t>(1)</a:t>
            </a:r>
            <a:r>
              <a:rPr lang="zh-CN" altLang="en-US" sz="2200" dirty="0"/>
              <a:t>在表</a:t>
            </a:r>
            <a:r>
              <a:rPr lang="en-US" altLang="zh-CN" sz="2200" dirty="0" err="1"/>
              <a:t>copy_emp</a:t>
            </a:r>
            <a:r>
              <a:rPr lang="zh-CN" altLang="en-US" sz="2200" dirty="0"/>
              <a:t>中插入数据，要求</a:t>
            </a:r>
            <a:r>
              <a:rPr lang="en-US" altLang="zh-CN" sz="2200" dirty="0" err="1"/>
              <a:t>sal</a:t>
            </a:r>
            <a:r>
              <a:rPr lang="zh-CN" altLang="en-US" sz="2200" dirty="0"/>
              <a:t>字段插入空值，部门号</a:t>
            </a:r>
            <a:r>
              <a:rPr lang="en-US" altLang="zh-CN" sz="2200" dirty="0"/>
              <a:t>50</a:t>
            </a:r>
            <a:r>
              <a:rPr lang="zh-CN" altLang="en-US" sz="2200" dirty="0"/>
              <a:t>，参加工作时间为</a:t>
            </a:r>
            <a:r>
              <a:rPr lang="en-US" altLang="zh-CN" sz="2200" dirty="0"/>
              <a:t>2000</a:t>
            </a:r>
            <a:r>
              <a:rPr lang="zh-CN" altLang="en-US" sz="2200" dirty="0"/>
              <a:t>年</a:t>
            </a:r>
            <a:r>
              <a:rPr lang="en-US" altLang="zh-CN" sz="2200" dirty="0"/>
              <a:t>1</a:t>
            </a:r>
            <a:r>
              <a:rPr lang="zh-CN" altLang="en-US" sz="2200" dirty="0"/>
              <a:t>月</a:t>
            </a:r>
            <a:r>
              <a:rPr lang="en-US" altLang="zh-CN" sz="2200" dirty="0"/>
              <a:t>1</a:t>
            </a:r>
            <a:r>
              <a:rPr lang="zh-CN" altLang="en-US" sz="2200" dirty="0"/>
              <a:t>日，其他字段随意</a:t>
            </a:r>
          </a:p>
          <a:p>
            <a:pPr>
              <a:buNone/>
            </a:pPr>
            <a:r>
              <a:rPr lang="en-US" altLang="zh-CN" sz="2200" dirty="0"/>
              <a:t>(2)</a:t>
            </a:r>
            <a:r>
              <a:rPr lang="zh-CN" altLang="en-US" sz="2200" dirty="0"/>
              <a:t>在表</a:t>
            </a:r>
            <a:r>
              <a:rPr lang="en-US" altLang="zh-CN" sz="2200" dirty="0" err="1"/>
              <a:t>copy_emp</a:t>
            </a:r>
            <a:r>
              <a:rPr lang="zh-CN" altLang="en-US" sz="2200" dirty="0"/>
              <a:t>中插入数据，要求把</a:t>
            </a:r>
            <a:r>
              <a:rPr lang="en-US" altLang="zh-CN" sz="2200" dirty="0" err="1"/>
              <a:t>emp</a:t>
            </a:r>
            <a:r>
              <a:rPr lang="zh-CN" altLang="en-US" sz="2200" dirty="0"/>
              <a:t>表中部门号为</a:t>
            </a:r>
            <a:r>
              <a:rPr lang="en-US" altLang="zh-CN" sz="2200" dirty="0"/>
              <a:t>10</a:t>
            </a:r>
            <a:r>
              <a:rPr lang="zh-CN" altLang="en-US" sz="2200" dirty="0"/>
              <a:t>号部门的员工信息插入</a:t>
            </a:r>
          </a:p>
          <a:p>
            <a:pPr>
              <a:buNone/>
            </a:pPr>
            <a:r>
              <a:rPr lang="en-US" altLang="zh-CN" sz="2200" dirty="0"/>
              <a:t>(3)</a:t>
            </a:r>
            <a:r>
              <a:rPr lang="zh-CN" altLang="en-US" sz="2200" dirty="0"/>
              <a:t>修改</a:t>
            </a:r>
            <a:r>
              <a:rPr lang="en-US" altLang="zh-CN" sz="2200" dirty="0" err="1"/>
              <a:t>copy_emp</a:t>
            </a:r>
            <a:r>
              <a:rPr lang="zh-CN" altLang="en-US" sz="2200" dirty="0"/>
              <a:t>表中数据，要求</a:t>
            </a:r>
            <a:r>
              <a:rPr lang="en-US" altLang="zh-CN" sz="2200" dirty="0"/>
              <a:t>10</a:t>
            </a:r>
            <a:r>
              <a:rPr lang="zh-CN" altLang="en-US" sz="2200" dirty="0"/>
              <a:t>号部门所有员工涨</a:t>
            </a:r>
            <a:r>
              <a:rPr lang="en-US" altLang="zh-CN" sz="2200" dirty="0"/>
              <a:t>20%</a:t>
            </a:r>
            <a:r>
              <a:rPr lang="zh-CN" altLang="en-US" sz="2200" dirty="0"/>
              <a:t>的工资</a:t>
            </a:r>
          </a:p>
          <a:p>
            <a:pPr>
              <a:buNone/>
            </a:pPr>
            <a:r>
              <a:rPr lang="en-US" altLang="zh-CN" sz="2200" dirty="0"/>
              <a:t>(4)</a:t>
            </a:r>
            <a:r>
              <a:rPr lang="zh-CN" altLang="en-US" sz="2200" dirty="0"/>
              <a:t>修改</a:t>
            </a:r>
            <a:r>
              <a:rPr lang="en-US" altLang="zh-CN" sz="2200" dirty="0" err="1"/>
              <a:t>copy_emp</a:t>
            </a:r>
            <a:r>
              <a:rPr lang="zh-CN" altLang="en-US" sz="2200" dirty="0"/>
              <a:t>表中</a:t>
            </a:r>
            <a:r>
              <a:rPr lang="en-US" altLang="zh-CN" sz="2200" dirty="0" err="1"/>
              <a:t>sal</a:t>
            </a:r>
            <a:r>
              <a:rPr lang="zh-CN" altLang="en-US" sz="2200" dirty="0"/>
              <a:t>为空的记录，工资修改为平均工资</a:t>
            </a:r>
          </a:p>
          <a:p>
            <a:pPr>
              <a:buNone/>
            </a:pPr>
            <a:r>
              <a:rPr lang="en-US" altLang="zh-CN" sz="2200" dirty="0"/>
              <a:t>(5)</a:t>
            </a:r>
            <a:r>
              <a:rPr lang="zh-CN" altLang="en-US" sz="2200" dirty="0"/>
              <a:t>把工资为平均工资的员工，工资修改为空</a:t>
            </a:r>
          </a:p>
          <a:p>
            <a:pPr>
              <a:buNone/>
            </a:pPr>
            <a:r>
              <a:rPr lang="en-US" altLang="zh-CN" sz="2200" dirty="0"/>
              <a:t>(6)</a:t>
            </a:r>
            <a:r>
              <a:rPr lang="zh-CN" altLang="en-US" sz="2200" dirty="0"/>
              <a:t>另外打开窗口</a:t>
            </a:r>
            <a:r>
              <a:rPr lang="en-US" altLang="zh-CN" sz="2200" dirty="0"/>
              <a:t>2</a:t>
            </a:r>
            <a:r>
              <a:rPr lang="zh-CN" altLang="en-US" sz="2200" dirty="0"/>
              <a:t>查看以上修改</a:t>
            </a:r>
          </a:p>
          <a:p>
            <a:pPr>
              <a:buNone/>
            </a:pPr>
            <a:r>
              <a:rPr lang="en-US" altLang="zh-CN" sz="2200" dirty="0"/>
              <a:t>(7)</a:t>
            </a:r>
            <a:r>
              <a:rPr lang="zh-CN" altLang="en-US" sz="2200" dirty="0"/>
              <a:t>执行</a:t>
            </a:r>
            <a:r>
              <a:rPr lang="en-US" altLang="zh-CN" sz="2200" dirty="0"/>
              <a:t>commit</a:t>
            </a:r>
            <a:r>
              <a:rPr lang="zh-CN" altLang="en-US" sz="2200" dirty="0"/>
              <a:t>，窗口</a:t>
            </a:r>
            <a:r>
              <a:rPr lang="en-US" altLang="zh-CN" sz="2200" dirty="0"/>
              <a:t>2</a:t>
            </a:r>
            <a:r>
              <a:rPr lang="zh-CN" altLang="en-US" sz="2200" dirty="0"/>
              <a:t>中再次查看以上信息</a:t>
            </a:r>
          </a:p>
          <a:p>
            <a:pPr>
              <a:buNone/>
            </a:pPr>
            <a:r>
              <a:rPr lang="en-US" altLang="zh-CN" sz="2200" dirty="0"/>
              <a:t>(8)</a:t>
            </a:r>
            <a:r>
              <a:rPr lang="zh-CN" altLang="en-US" sz="2200" dirty="0"/>
              <a:t>删除工资为空的员工信息</a:t>
            </a:r>
          </a:p>
          <a:p>
            <a:pPr>
              <a:buNone/>
            </a:pPr>
            <a:r>
              <a:rPr lang="en-US" altLang="zh-CN" sz="2200" dirty="0"/>
              <a:t>(9)</a:t>
            </a:r>
            <a:r>
              <a:rPr lang="zh-CN" altLang="en-US" sz="2200" dirty="0"/>
              <a:t>执行</a:t>
            </a:r>
            <a:r>
              <a:rPr lang="en-US" altLang="zh-CN" sz="2200" dirty="0"/>
              <a:t>rollback</a:t>
            </a:r>
          </a:p>
          <a:p>
            <a:endParaRPr lang="zh-CN" altLang="en-US" sz="2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142984"/>
            <a:ext cx="8572528" cy="4094070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kern="1200" dirty="0"/>
              <a:t>使用</a:t>
            </a:r>
            <a:r>
              <a:rPr lang="en-US" altLang="zh-CN" kern="1200" dirty="0"/>
              <a:t>INSERT</a:t>
            </a:r>
            <a:r>
              <a:rPr lang="zh-CN" altLang="en-US" kern="1200" dirty="0"/>
              <a:t>语句向表中插入数据，语法结构如下：</a:t>
            </a:r>
            <a:endParaRPr lang="en-US" altLang="zh-CN" kern="1200" dirty="0"/>
          </a:p>
          <a:p>
            <a:pPr>
              <a:buNone/>
            </a:pPr>
            <a:br>
              <a:rPr lang="zh-CN" altLang="en-US" kern="1200" dirty="0"/>
            </a:br>
            <a:endParaRPr lang="zh-CN" altLang="en-US" kern="1200" dirty="0"/>
          </a:p>
          <a:p>
            <a:pPr lvl="1"/>
            <a:r>
              <a:rPr lang="zh-CN" altLang="en-US" kern="1200" dirty="0"/>
              <a:t>采用这种语法一次只能追加一条记录；</a:t>
            </a:r>
            <a:endParaRPr lang="en-US" altLang="zh-CN" kern="1200" dirty="0"/>
          </a:p>
          <a:p>
            <a:pPr lvl="1"/>
            <a:r>
              <a:rPr lang="en-US" altLang="zh-CN" kern="1200" dirty="0"/>
              <a:t>column</a:t>
            </a:r>
            <a:r>
              <a:rPr lang="zh-CN" altLang="en-US" kern="1200" dirty="0"/>
              <a:t>部分叫做列名列表，</a:t>
            </a:r>
            <a:r>
              <a:rPr lang="en-US" altLang="zh-CN" kern="1200" dirty="0"/>
              <a:t>value</a:t>
            </a:r>
            <a:r>
              <a:rPr lang="zh-CN" altLang="en-US" kern="1200" dirty="0"/>
              <a:t>部分叫做值列表，列名列表和值列表必须在个数及数据类型上保持一致；</a:t>
            </a:r>
            <a:endParaRPr lang="en-US" altLang="zh-CN" kern="1200" dirty="0"/>
          </a:p>
          <a:p>
            <a:pPr lvl="1"/>
            <a:r>
              <a:rPr lang="zh-CN" altLang="en-US" kern="1200" dirty="0"/>
              <a:t>列名列表部分可以省略，如果省略，默认包括该表的所有列，列的顺序为使用 </a:t>
            </a:r>
            <a:r>
              <a:rPr lang="en-US" altLang="zh-CN" kern="1200" dirty="0" err="1"/>
              <a:t>desc</a:t>
            </a:r>
            <a:r>
              <a:rPr lang="en-US" altLang="zh-CN" kern="1200" dirty="0"/>
              <a:t> </a:t>
            </a:r>
            <a:r>
              <a:rPr lang="zh-CN" altLang="en-US" kern="1200" dirty="0"/>
              <a:t>表名 命令所查看的顺序；</a:t>
            </a:r>
            <a:endParaRPr lang="en-US" altLang="zh-CN" kern="1200" dirty="0"/>
          </a:p>
          <a:p>
            <a:pPr lvl="1"/>
            <a:r>
              <a:rPr lang="zh-CN" altLang="en-US" kern="1200" dirty="0"/>
              <a:t>列名列表部分也可以指定部分非空的列，注意值列表必须和列名列表对应；</a:t>
            </a:r>
          </a:p>
          <a:p>
            <a:pPr lvl="1"/>
            <a:r>
              <a:rPr lang="zh-CN" altLang="en-US" kern="1200" dirty="0"/>
              <a:t>字符和日期型数据必须要用单引号括起来。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blackWhite">
          <a:xfrm>
            <a:off x="925513" y="1714488"/>
            <a:ext cx="7500937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INSERT INTO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table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[(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, column...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])]</a:t>
            </a:r>
            <a:endParaRPr kumimoji="1" lang="en-US" altLang="zh-CN" sz="1800" b="1" i="1" dirty="0">
              <a:latin typeface="Courier New" pitchFamily="49" charset="0"/>
              <a:ea typeface="宋体" pitchFamily="2" charset="-122"/>
            </a:endParaRP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VALUES		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(value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, value...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])</a:t>
            </a:r>
            <a:r>
              <a:rPr kumimoji="1" lang="en-US" altLang="zh-CN" sz="1800" b="1" i="1" dirty="0"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76288" y="5357837"/>
            <a:ext cx="7502525" cy="879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5650" y="5404445"/>
            <a:ext cx="7313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loc)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(50, 'DEVELOPMENT', 'DETROIT');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blackWhite">
          <a:xfrm>
            <a:off x="935038" y="2500313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blackWhite">
          <a:xfrm>
            <a:off x="923925" y="4754563"/>
            <a:ext cx="75025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860425" y="1481138"/>
            <a:ext cx="7385050" cy="53251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/>
              <a:t>插入空值</a:t>
            </a:r>
            <a:r>
              <a:rPr lang="en-US" altLang="zh-CN" kern="1200" dirty="0"/>
              <a:t>NULL</a:t>
            </a:r>
          </a:p>
          <a:p>
            <a:pPr lvl="1"/>
            <a:r>
              <a:rPr lang="zh-CN" altLang="en-US" kern="1200" dirty="0"/>
              <a:t>隐含法</a:t>
            </a:r>
            <a:r>
              <a:rPr lang="en-US" altLang="zh-CN" kern="1200" dirty="0"/>
              <a:t>: </a:t>
            </a:r>
            <a:r>
              <a:rPr lang="zh-CN" altLang="en-US" kern="1200" dirty="0"/>
              <a:t>在列名列表中忽略该列。</a:t>
            </a:r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显示法</a:t>
            </a:r>
            <a:r>
              <a:rPr lang="en-US" altLang="zh-CN" sz="2400" dirty="0"/>
              <a:t>: </a:t>
            </a:r>
            <a:r>
              <a:rPr lang="zh-CN" altLang="en-US" sz="2400" dirty="0"/>
              <a:t>指定 </a:t>
            </a:r>
            <a:r>
              <a:rPr lang="en-US" altLang="zh-CN" sz="2400" dirty="0"/>
              <a:t>NULL</a:t>
            </a:r>
            <a:r>
              <a:rPr lang="zh-CN" altLang="en-US" sz="2400" dirty="0"/>
              <a:t>关键字或者</a:t>
            </a:r>
            <a:r>
              <a:rPr lang="en-US" altLang="zh-CN" sz="2400" dirty="0"/>
              <a:t>''</a:t>
            </a:r>
            <a:r>
              <a:rPr lang="zh-CN" altLang="en-US" sz="2400" dirty="0"/>
              <a:t>。</a:t>
            </a:r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en-US" altLang="zh-CN" kern="1200" dirty="0"/>
          </a:p>
          <a:p>
            <a:pPr lvl="1"/>
            <a:endParaRPr lang="zh-CN" altLang="en-US" kern="1200" dirty="0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blackWhite">
          <a:xfrm>
            <a:off x="914400" y="2536825"/>
            <a:ext cx="73025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(60, 'MIS');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ltGray">
          <a:xfrm>
            <a:off x="5895975" y="5064125"/>
            <a:ext cx="600075" cy="346075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blackWhite">
          <a:xfrm>
            <a:off x="922338" y="4733925"/>
            <a:ext cx="72993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(70, 'FINANCE', NULL);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向部门表新增一个部门，部门编号为</a:t>
            </a:r>
            <a:r>
              <a:rPr lang="en-US" altLang="zh-CN" dirty="0"/>
              <a:t>50</a:t>
            </a:r>
            <a:r>
              <a:rPr lang="zh-CN" altLang="en-US" dirty="0"/>
              <a:t>，部门名称为</a:t>
            </a:r>
            <a:r>
              <a:rPr lang="en-US" altLang="zh-CN" dirty="0"/>
              <a:t>HR</a:t>
            </a:r>
            <a:r>
              <a:rPr lang="zh-CN" altLang="en-US" dirty="0"/>
              <a:t>，工作地点为</a:t>
            </a:r>
            <a:r>
              <a:rPr lang="en-US" altLang="zh-CN" dirty="0"/>
              <a:t>SY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向部门表新增一个部门，部门编号为</a:t>
            </a:r>
            <a:r>
              <a:rPr lang="en-US" altLang="zh-CN" dirty="0"/>
              <a:t>60</a:t>
            </a:r>
            <a:r>
              <a:rPr lang="zh-CN" altLang="en-US" dirty="0"/>
              <a:t>，部门名称为</a:t>
            </a:r>
            <a:r>
              <a:rPr lang="en-US" altLang="zh-CN" dirty="0"/>
              <a:t>MARKET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blackWhite">
          <a:xfrm>
            <a:off x="925513" y="2741613"/>
            <a:ext cx="7481887" cy="208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插入数据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idx="1"/>
          </p:nvPr>
        </p:nvSpPr>
        <p:spPr>
          <a:xfrm>
            <a:off x="860425" y="1417638"/>
            <a:ext cx="7385050" cy="8624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kern="1200" dirty="0"/>
              <a:t>插入日期值</a:t>
            </a:r>
            <a:endParaRPr lang="en-US" altLang="zh-CN" kern="1200" dirty="0"/>
          </a:p>
          <a:p>
            <a:pPr lvl="1"/>
            <a:r>
              <a:rPr lang="en-US" altLang="zh-CN" kern="1200" dirty="0"/>
              <a:t>SYSDATE </a:t>
            </a:r>
            <a:r>
              <a:rPr lang="zh-CN" altLang="en-US" kern="1200" dirty="0"/>
              <a:t>函数记录当前日期和时间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ltGray">
          <a:xfrm>
            <a:off x="4391025" y="3065463"/>
            <a:ext cx="1236663" cy="325437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ltGray">
          <a:xfrm>
            <a:off x="4391025" y="3895725"/>
            <a:ext cx="1236663" cy="32543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blackWhite">
          <a:xfrm>
            <a:off x="884238" y="2720975"/>
            <a:ext cx="731361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job,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			mgr,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hiredate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comm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VALUES		(7196, 'GREEN', 'SALESMAN',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			7782, SYSDATE, 2000, NULL,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6			10);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</p:bld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6530</TotalTime>
  <Words>3476</Words>
  <Application>Microsoft Office PowerPoint</Application>
  <PresentationFormat>全屏显示(4:3)</PresentationFormat>
  <Paragraphs>714</Paragraphs>
  <Slides>52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R Frutiger Roman</vt:lpstr>
      <vt:lpstr>黑体</vt:lpstr>
      <vt:lpstr>华文细黑</vt:lpstr>
      <vt:lpstr>宋体</vt:lpstr>
      <vt:lpstr>微软雅黑</vt:lpstr>
      <vt:lpstr>Arial</vt:lpstr>
      <vt:lpstr>Arial Narrow</vt:lpstr>
      <vt:lpstr>Courier New</vt:lpstr>
      <vt:lpstr>Times New Roman</vt:lpstr>
      <vt:lpstr>5_默认设计模板</vt:lpstr>
      <vt:lpstr>Oracle-SQL开发 —— 数据操作与事务控制</vt:lpstr>
      <vt:lpstr>PowerPoint 演示文稿</vt:lpstr>
      <vt:lpstr>本章内容</vt:lpstr>
      <vt:lpstr>数据操作语言 </vt:lpstr>
      <vt:lpstr>插入数据</vt:lpstr>
      <vt:lpstr>插入数据</vt:lpstr>
      <vt:lpstr>插入数据</vt:lpstr>
      <vt:lpstr>练习1</vt:lpstr>
      <vt:lpstr>插入数据</vt:lpstr>
      <vt:lpstr>插入数据</vt:lpstr>
      <vt:lpstr>插入数据</vt:lpstr>
      <vt:lpstr>练习2</vt:lpstr>
      <vt:lpstr>插入数据</vt:lpstr>
      <vt:lpstr>插入数据</vt:lpstr>
      <vt:lpstr>练习3</vt:lpstr>
      <vt:lpstr>修改数据</vt:lpstr>
      <vt:lpstr>修改数据</vt:lpstr>
      <vt:lpstr>修改数据</vt:lpstr>
      <vt:lpstr>修改数据</vt:lpstr>
      <vt:lpstr>PowerPoint 演示文稿</vt:lpstr>
      <vt:lpstr>练习4</vt:lpstr>
      <vt:lpstr>修改数据</vt:lpstr>
      <vt:lpstr>修改数据</vt:lpstr>
      <vt:lpstr>练习5</vt:lpstr>
      <vt:lpstr>删除数据</vt:lpstr>
      <vt:lpstr>删除数据</vt:lpstr>
      <vt:lpstr>删除数据</vt:lpstr>
      <vt:lpstr>删除数据</vt:lpstr>
      <vt:lpstr>删除数据</vt:lpstr>
      <vt:lpstr>删除数据</vt:lpstr>
      <vt:lpstr>删除数据</vt:lpstr>
      <vt:lpstr>练习6</vt:lpstr>
      <vt:lpstr>事务处理语言</vt:lpstr>
      <vt:lpstr>事务组成</vt:lpstr>
      <vt:lpstr>事务特性</vt:lpstr>
      <vt:lpstr>事务结束</vt:lpstr>
      <vt:lpstr>事务结束</vt:lpstr>
      <vt:lpstr>练习7</vt:lpstr>
      <vt:lpstr>事务开启</vt:lpstr>
      <vt:lpstr>设置保存点</vt:lpstr>
      <vt:lpstr>设置保存点</vt:lpstr>
      <vt:lpstr>练习8</vt:lpstr>
      <vt:lpstr>锁</vt:lpstr>
      <vt:lpstr>提交或回滚前数据状态</vt:lpstr>
      <vt:lpstr>提交后数据状态</vt:lpstr>
      <vt:lpstr>回滚后数据状态</vt:lpstr>
      <vt:lpstr>练习9</vt:lpstr>
      <vt:lpstr>本章重点总结</vt:lpstr>
      <vt:lpstr>课后作业</vt:lpstr>
      <vt:lpstr>课后作业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Administrator</dc:creator>
  <cp:lastModifiedBy>谭柱强</cp:lastModifiedBy>
  <cp:revision>1476</cp:revision>
  <dcterms:created xsi:type="dcterms:W3CDTF">2004-04-25T08:53:43Z</dcterms:created>
  <dcterms:modified xsi:type="dcterms:W3CDTF">2018-09-18T12:40:18Z</dcterms:modified>
</cp:coreProperties>
</file>