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41"/>
  </p:notesMasterIdLst>
  <p:handoutMasterIdLst>
    <p:handoutMasterId r:id="rId42"/>
  </p:handoutMasterIdLst>
  <p:sldIdLst>
    <p:sldId id="518" r:id="rId2"/>
    <p:sldId id="785" r:id="rId3"/>
    <p:sldId id="786" r:id="rId4"/>
    <p:sldId id="751" r:id="rId5"/>
    <p:sldId id="748" r:id="rId6"/>
    <p:sldId id="749" r:id="rId7"/>
    <p:sldId id="750" r:id="rId8"/>
    <p:sldId id="755" r:id="rId9"/>
    <p:sldId id="757" r:id="rId10"/>
    <p:sldId id="753" r:id="rId11"/>
    <p:sldId id="790" r:id="rId12"/>
    <p:sldId id="791" r:id="rId13"/>
    <p:sldId id="762" r:id="rId14"/>
    <p:sldId id="765" r:id="rId15"/>
    <p:sldId id="766" r:id="rId16"/>
    <p:sldId id="767" r:id="rId17"/>
    <p:sldId id="768" r:id="rId18"/>
    <p:sldId id="770" r:id="rId19"/>
    <p:sldId id="769" r:id="rId20"/>
    <p:sldId id="780" r:id="rId21"/>
    <p:sldId id="789" r:id="rId22"/>
    <p:sldId id="800" r:id="rId23"/>
    <p:sldId id="763" r:id="rId24"/>
    <p:sldId id="764" r:id="rId25"/>
    <p:sldId id="771" r:id="rId26"/>
    <p:sldId id="772" r:id="rId27"/>
    <p:sldId id="794" r:id="rId28"/>
    <p:sldId id="793" r:id="rId29"/>
    <p:sldId id="795" r:id="rId30"/>
    <p:sldId id="796" r:id="rId31"/>
    <p:sldId id="797" r:id="rId32"/>
    <p:sldId id="781" r:id="rId33"/>
    <p:sldId id="782" r:id="rId34"/>
    <p:sldId id="798" r:id="rId35"/>
    <p:sldId id="799" r:id="rId36"/>
    <p:sldId id="783" r:id="rId37"/>
    <p:sldId id="784" r:id="rId38"/>
    <p:sldId id="801" r:id="rId39"/>
    <p:sldId id="787" r:id="rId40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1280" autoAdjust="0"/>
  </p:normalViewPr>
  <p:slideViewPr>
    <p:cSldViewPr>
      <p:cViewPr>
        <p:scale>
          <a:sx n="60" d="100"/>
          <a:sy n="60" d="100"/>
        </p:scale>
        <p:origin x="-217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838AA8-6894-4019-AB78-B9B92AFCA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483831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82C255-960A-4DD1-94C9-AE3848DA7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705047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431AB-A500-4F23-9B65-6E604EEC3CB7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EDAD5-E51A-4185-B478-CE9AF8FE3178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764572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31327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46312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39737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0077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8391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50980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269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922892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4599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smtClean="0">
                <a:latin typeface="黑体" pitchFamily="49" charset="-122"/>
                <a:ea typeface="黑体" pitchFamily="49" charset="-122"/>
              </a:rPr>
              <a:t>---- </a:t>
            </a:r>
            <a:r>
              <a:rPr lang="zh-CN" altLang="en-US" sz="3200" smtClean="0">
                <a:latin typeface="黑体" pitchFamily="49" charset="-122"/>
                <a:ea typeface="黑体" pitchFamily="49" charset="-122"/>
              </a:rPr>
              <a:t>网络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连接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网络连接协议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421"/>
            <a:ext cx="8147050" cy="4968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连接协议：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 smtClean="0">
                <a:cs typeface="+mn-cs"/>
              </a:rPr>
              <a:t>TCP:</a:t>
            </a:r>
            <a:r>
              <a:rPr lang="en-US" altLang="zh-CN" dirty="0" smtClean="0"/>
              <a:t> Transmission Control Protocol</a:t>
            </a:r>
            <a:r>
              <a:rPr lang="zh-CN" altLang="en-US" dirty="0" smtClean="0"/>
              <a:t>，通过网络</a:t>
            </a:r>
            <a:r>
              <a:rPr lang="zh-CN" altLang="en-US" sz="2200" dirty="0" smtClean="0">
                <a:cs typeface="+mn-cs"/>
              </a:rPr>
              <a:t>传输控制协议进行连接；</a:t>
            </a:r>
            <a:endParaRPr lang="en-US" altLang="zh-CN" sz="2200" dirty="0" smtClean="0">
              <a:cs typeface="+mn-cs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IPC:</a:t>
            </a:r>
            <a:r>
              <a:rPr lang="en-US" altLang="zh-CN" sz="2000" dirty="0" smtClean="0"/>
              <a:t> Inner Process Communication</a:t>
            </a:r>
            <a:r>
              <a:rPr lang="zh-CN" altLang="en-US" sz="2000" dirty="0" smtClean="0"/>
              <a:t>，</a:t>
            </a:r>
            <a:r>
              <a:rPr lang="zh-CN" altLang="en-US" dirty="0" smtClean="0">
                <a:cs typeface="+mn-cs"/>
              </a:rPr>
              <a:t>通过本地进程通信机制进行连接；</a:t>
            </a:r>
            <a:endParaRPr lang="en-US" altLang="zh-CN" dirty="0" smtClean="0">
              <a:cs typeface="+mn-cs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IPC</a:t>
            </a:r>
            <a:r>
              <a:rPr lang="zh-CN" altLang="en-US" dirty="0" smtClean="0">
                <a:cs typeface="+mn-cs"/>
              </a:rPr>
              <a:t>连接的速度要优与</a:t>
            </a:r>
            <a:r>
              <a:rPr lang="en-US" altLang="zh-CN" dirty="0" smtClean="0">
                <a:cs typeface="+mn-cs"/>
              </a:rPr>
              <a:t>TCP</a:t>
            </a:r>
            <a:r>
              <a:rPr lang="zh-CN" altLang="en-US" dirty="0" smtClean="0">
                <a:cs typeface="+mn-cs"/>
              </a:rPr>
              <a:t>。</a:t>
            </a:r>
            <a:endParaRPr lang="en-US" altLang="zh-CN" dirty="0" smtClean="0">
              <a:cs typeface="+mn-cs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进行网络连接需要准备的条件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客户端到服务端的物理网络通畅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配置并启动监听器服务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启动数据库主服务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配置网络服务名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Net Manager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配置</a:t>
            </a:r>
            <a:endParaRPr lang="en-US" altLang="zh-CN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00024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配置</a:t>
            </a:r>
            <a:endParaRPr lang="en-US" altLang="zh-CN" sz="2200" dirty="0" smtClean="0"/>
          </a:p>
        </p:txBody>
      </p:sp>
      <p:pic>
        <p:nvPicPr>
          <p:cNvPr id="17" name="图片 1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1700808"/>
            <a:ext cx="7000924" cy="44291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4388" y="1772816"/>
            <a:ext cx="6809980" cy="4387199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defRPr/>
            </a:pPr>
            <a:r>
              <a:rPr lang="zh-CN" altLang="en-US" dirty="0" smtClean="0"/>
              <a:t>服务端配置监听器服务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pic>
        <p:nvPicPr>
          <p:cNvPr id="4" name="内容占位符 3" descr="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44247" y="1626921"/>
            <a:ext cx="5772956" cy="3820058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1626921"/>
            <a:ext cx="5744377" cy="3820058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1626921"/>
            <a:ext cx="5744377" cy="3820058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1626921"/>
            <a:ext cx="5744377" cy="3820058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通过本章学习，学员应达到如下目标：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理解连接和会话；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掌握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网络连接的基本原理；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掌握如何进行网络连接配置；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掌握使用工具进行网络连接的方法；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查看监听器配置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815782"/>
            <a:ext cx="8928992" cy="240530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LISTENER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(DESCRIPTION_LIST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(DESCRIPTION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IPC)(KEY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ipc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TCP)(HOST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localhost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)(PORT = 1521))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2500298" y="2931214"/>
            <a:ext cx="2159100" cy="21203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ltGray">
          <a:xfrm>
            <a:off x="2483768" y="3214686"/>
            <a:ext cx="2231108" cy="21431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4786314" y="2928934"/>
            <a:ext cx="1357322" cy="21203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4786314" y="3214686"/>
            <a:ext cx="2428892" cy="21431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7286644" y="3214686"/>
            <a:ext cx="1643074" cy="21431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57200" y="1000108"/>
            <a:ext cx="8686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第四行表示使用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IPC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协议</a:t>
            </a: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第五行表示使用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TCP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协议</a:t>
            </a: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对应的配置文件在：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安装目录下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oracle\product\10.2.0\db_1\NETWORK\ADMIN\Listener.ora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工具配置监听器服务。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三种配置方式：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NET MANAGER</a:t>
            </a:r>
            <a:r>
              <a:rPr lang="zh-CN" altLang="en-US" dirty="0" smtClean="0"/>
              <a:t>工具配置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直接修改数据库配置文件</a:t>
            </a:r>
            <a:r>
              <a:rPr lang="en-US" altLang="zh-CN" dirty="0" smtClean="0"/>
              <a:t>tnsnames.ora</a:t>
            </a:r>
            <a:r>
              <a:rPr lang="zh-CN" altLang="en-US" dirty="0" smtClean="0"/>
              <a:t>进行配置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该文件在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安装目录：</a:t>
            </a:r>
            <a:r>
              <a:rPr lang="en-US" altLang="zh-CN" dirty="0" smtClean="0"/>
              <a:t>oracle\product\10.2.0\db_1\NETWORK\ADMIN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047892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10" name="内容占位符 9" descr="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1626921"/>
            <a:ext cx="5744377" cy="3820058"/>
          </a:xfrm>
        </p:spPr>
      </p:pic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6" name="内容占位符 5" descr="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1626921"/>
            <a:ext cx="5744377" cy="3820058"/>
          </a:xfr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如果选择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TCP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协议需要输入此项，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IPC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协议不需要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4" name="内容占位符 3" descr="1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0829" y="2395024"/>
            <a:ext cx="5744377" cy="3820058"/>
          </a:xfr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选择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IPC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协议需要输入此项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3700" y="1622425"/>
            <a:ext cx="5734050" cy="3829050"/>
          </a:xfr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通过此步骤可以提前直到配置的服务命名是否正确。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3700" y="1622425"/>
            <a:ext cx="5734050" cy="3829050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输入网路服务名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3700" y="1622425"/>
            <a:ext cx="5734050" cy="3829050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1412777"/>
          <a:ext cx="7776863" cy="4176463"/>
        </p:xfrm>
        <a:graphic>
          <a:graphicData uri="http://schemas.openxmlformats.org/drawingml/2006/table">
            <a:tbl>
              <a:tblPr/>
              <a:tblGrid>
                <a:gridCol w="4396211"/>
                <a:gridCol w="1308640"/>
                <a:gridCol w="2072012"/>
              </a:tblGrid>
              <a:tr h="499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连接和会话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本地连接回顾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网络连接基本原理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网络连接方式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网络连接协议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进行网络连接需要准备的条件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配置监听器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配置网络服务名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使用工具进行网络连接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2132856"/>
            <a:ext cx="5734050" cy="3829050"/>
          </a:xfr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一定要点击完成按钮，刚才所做的操作才被保存。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工具配置网络服务名，该网络服务名指向同桌的数据库。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706437"/>
          </a:xfrm>
        </p:spPr>
        <p:txBody>
          <a:bodyPr/>
          <a:lstStyle/>
          <a:p>
            <a:r>
              <a:rPr lang="zh-CN" altLang="en-US" dirty="0" smtClean="0"/>
              <a:t>直接修改配置文件</a:t>
            </a:r>
            <a:r>
              <a:rPr lang="en-US" altLang="zh-CN" dirty="0" smtClean="0"/>
              <a:t>tnsnames.ora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980728"/>
            <a:ext cx="8901146" cy="58772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600" dirty="0" smtClean="0"/>
              <a:t>使用</a:t>
            </a:r>
            <a:r>
              <a:rPr lang="en-US" altLang="zh-CN" sz="2600" dirty="0" smtClean="0"/>
              <a:t>UE</a:t>
            </a:r>
            <a:r>
              <a:rPr lang="zh-CN" altLang="en-US" sz="2600" dirty="0" smtClean="0"/>
              <a:t>或者</a:t>
            </a:r>
            <a:r>
              <a:rPr lang="en-US" altLang="zh-CN" sz="2600" dirty="0" err="1" smtClean="0"/>
              <a:t>EditPlus</a:t>
            </a:r>
            <a:r>
              <a:rPr lang="zh-CN" altLang="en-US" sz="2600" dirty="0" smtClean="0"/>
              <a:t>打开配置文件，</a:t>
            </a:r>
            <a:r>
              <a:rPr lang="en-US" altLang="zh-CN" sz="2000" dirty="0" smtClean="0"/>
              <a:t>\oracle\product\10.2.0\db_1\NETWORK\ADMIN\tnsnames.ora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IPC</a:t>
            </a:r>
            <a:r>
              <a:rPr lang="zh-CN" altLang="en-US" sz="2000" dirty="0" smtClean="0"/>
              <a:t>连接方式：需要修改：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sz="2000" dirty="0" smtClean="0"/>
              <a:t>KEY</a:t>
            </a:r>
            <a:r>
              <a:rPr lang="zh-CN" altLang="en-US" sz="2000" dirty="0" smtClean="0"/>
              <a:t>：键值，必须和监听器服务中</a:t>
            </a:r>
            <a:r>
              <a:rPr lang="en-US" altLang="zh-CN" sz="2000" dirty="0" smtClean="0"/>
              <a:t>IPC</a:t>
            </a:r>
            <a:r>
              <a:rPr lang="zh-CN" altLang="en-US" sz="2000" dirty="0" smtClean="0"/>
              <a:t>连接方式的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名字相对应。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sz="2000" dirty="0" smtClean="0"/>
              <a:t>SID</a:t>
            </a:r>
            <a:r>
              <a:rPr lang="zh-CN" altLang="en-US" sz="2000" dirty="0" smtClean="0"/>
              <a:t>：系统标识符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buNone/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buNone/>
              <a:defRPr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注意：为了不影响之前的配置，通常做法是直接复制上面整段内容，然后再进行修改。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600" dirty="0" smtClean="0"/>
          </a:p>
          <a:p>
            <a:endParaRPr lang="zh-CN" altLang="en-US" sz="2600" dirty="0" smtClean="0"/>
          </a:p>
        </p:txBody>
      </p:sp>
      <p:sp>
        <p:nvSpPr>
          <p:cNvPr id="5" name="矩形 4"/>
          <p:cNvSpPr/>
          <p:nvPr/>
        </p:nvSpPr>
        <p:spPr>
          <a:xfrm>
            <a:off x="857224" y="2924944"/>
            <a:ext cx="7992888" cy="264320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IPCTEST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(DESCRIPTION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(ADDRESS_LIST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IPC)(KEY = EXTPROC0))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(CONNECT_DATA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(SID = XXX)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(PRESENTATION = RO)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)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3357554" y="3645024"/>
            <a:ext cx="1944216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5572132" y="3645024"/>
            <a:ext cx="1944216" cy="36004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ltGray">
          <a:xfrm>
            <a:off x="1928794" y="4509120"/>
            <a:ext cx="1224136" cy="28803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706437"/>
          </a:xfrm>
        </p:spPr>
        <p:txBody>
          <a:bodyPr/>
          <a:lstStyle/>
          <a:p>
            <a:r>
              <a:rPr lang="zh-CN" altLang="en-US" dirty="0" smtClean="0"/>
              <a:t>直接修改配置文件</a:t>
            </a:r>
            <a:r>
              <a:rPr lang="en-US" altLang="zh-CN" dirty="0" smtClean="0"/>
              <a:t>tnsnames.ora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404" y="1124421"/>
            <a:ext cx="8651304" cy="4968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600" dirty="0" smtClean="0"/>
              <a:t>使用</a:t>
            </a:r>
            <a:r>
              <a:rPr lang="en-US" altLang="zh-CN" sz="2600" dirty="0" smtClean="0"/>
              <a:t>UE</a:t>
            </a:r>
            <a:r>
              <a:rPr lang="zh-CN" altLang="en-US" sz="2600" dirty="0" smtClean="0"/>
              <a:t>或者</a:t>
            </a:r>
            <a:r>
              <a:rPr lang="en-US" altLang="zh-CN" sz="2600" dirty="0" err="1" smtClean="0"/>
              <a:t>EditPlus</a:t>
            </a:r>
            <a:r>
              <a:rPr lang="zh-CN" altLang="en-US" sz="2600" dirty="0" smtClean="0"/>
              <a:t>打开配置文件，</a:t>
            </a:r>
            <a:r>
              <a:rPr lang="en-US" altLang="zh-CN" sz="2000" dirty="0" smtClean="0"/>
              <a:t>\oracle\product\10.2.0\db_1\NETWORK\ADMIN\tnsnames.ora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连接方式：需要修改：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/>
              <a:t>HOST</a:t>
            </a:r>
            <a:r>
              <a:rPr lang="zh-CN" altLang="en-US" dirty="0" smtClean="0"/>
              <a:t>：数据库主机名或地址</a:t>
            </a: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/>
              <a:t>SERVICE_NAME:</a:t>
            </a:r>
            <a:r>
              <a:rPr lang="zh-CN" altLang="en-US" dirty="0" smtClean="0"/>
              <a:t>数据库服务名</a:t>
            </a: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buNone/>
              <a:defRPr/>
            </a:pPr>
            <a:endParaRPr lang="en-US" altLang="zh-CN" dirty="0"/>
          </a:p>
          <a:p>
            <a:pPr lvl="2">
              <a:lnSpc>
                <a:spcPct val="120000"/>
              </a:lnSpc>
              <a:buNone/>
              <a:defRPr/>
            </a:pPr>
            <a:r>
              <a:rPr lang="zh-CN" altLang="en-US" sz="1800" b="1" dirty="0" smtClean="0">
                <a:solidFill>
                  <a:srgbClr val="FF0000"/>
                </a:solidFill>
              </a:rPr>
              <a:t>注意：为了不影响之前的配置，通常做法是直接复制上面整段内容，然后再进行修改。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79512" y="3140968"/>
            <a:ext cx="8789692" cy="252028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TCPTEST=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(DESCRIPTION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(ADDRESS_LIST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TCP)(HOST =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itchFamily="49" charset="0"/>
              </a:rPr>
              <a:t>localhost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)(PORT = 1521))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(CONNECT_DATA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  (SERVICE_NAME = XXXX)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)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4685236" y="3933056"/>
            <a:ext cx="4248472" cy="28803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1156844" y="4797152"/>
            <a:ext cx="2736304" cy="28803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2597004" y="3933056"/>
            <a:ext cx="1944216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使用客户端工具进行连接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在命令行中连接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SQL*PLUS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PL/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Developer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 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@</a:t>
            </a:r>
            <a:r>
              <a:rPr lang="zh-CN" altLang="en-US" dirty="0" smtClean="0"/>
              <a:t>网络服务名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*</a:t>
            </a:r>
            <a:r>
              <a:rPr lang="en-US" altLang="zh-CN" dirty="0" smtClean="0"/>
              <a:t>Plus</a:t>
            </a:r>
            <a:r>
              <a:rPr lang="zh-CN" altLang="en-US" dirty="0" smtClean="0"/>
              <a:t>进行网络连接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*</a:t>
            </a:r>
            <a:r>
              <a:rPr lang="en-US" altLang="zh-CN" dirty="0" smtClean="0"/>
              <a:t>Plus</a:t>
            </a:r>
            <a:r>
              <a:rPr lang="zh-CN" altLang="en-US" dirty="0" smtClean="0"/>
              <a:t>进行网络连接</a:t>
            </a:r>
            <a:endParaRPr lang="zh-CN" altLang="en-US" dirty="0"/>
          </a:p>
        </p:txBody>
      </p:sp>
      <p:pic>
        <p:nvPicPr>
          <p:cNvPr id="5" name="图片 4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125" y="1703040"/>
            <a:ext cx="6381750" cy="3886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437"/>
          </a:xfrm>
        </p:spPr>
        <p:txBody>
          <a:bodyPr/>
          <a:lstStyle/>
          <a:p>
            <a:r>
              <a:rPr lang="en-US" altLang="zh-CN" dirty="0" smtClean="0"/>
              <a:t>PL/SQL Developer</a:t>
            </a:r>
            <a:r>
              <a:rPr lang="zh-CN" altLang="en-US" dirty="0" smtClean="0"/>
              <a:t>进行网络连接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PL/SQL Developer</a:t>
            </a:r>
            <a:r>
              <a:rPr lang="zh-CN" altLang="en-US" dirty="0" smtClean="0"/>
              <a:t>进行网络连接</a:t>
            </a:r>
            <a:endParaRPr lang="zh-CN" altLang="en-US" dirty="0"/>
          </a:p>
        </p:txBody>
      </p:sp>
      <p:pic>
        <p:nvPicPr>
          <p:cNvPr id="6" name="图片 5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125" y="1859632"/>
            <a:ext cx="6381750" cy="3657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PL/SQL Developer</a:t>
            </a:r>
            <a:r>
              <a:rPr lang="zh-CN" altLang="en-US" dirty="0" smtClean="0"/>
              <a:t>工具连接到练习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所配置的数据库。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smtClean="0"/>
              <a:t>查询同桌的员工表。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33" tIns="45217" rIns="90433" bIns="45217"/>
          <a:lstStyle/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理解网络连接的基本原理；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掌握如何创建监听器；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掌握如何创建网络服务名；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/>
              <a:t>掌握命令行、</a:t>
            </a:r>
            <a:r>
              <a:rPr lang="en-US" altLang="zh-CN" sz="2800" dirty="0" smtClean="0"/>
              <a:t>SQL*Plus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PL/SQL Developer</a:t>
            </a:r>
            <a:r>
              <a:rPr lang="zh-CN" altLang="en-US" sz="2800" dirty="0" smtClean="0"/>
              <a:t>工具进行网络连接。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endParaRPr lang="zh-CN" altLang="en-US" sz="2800" dirty="0" smtClean="0">
              <a:cs typeface="+mn-cs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连接和会话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是从客户端到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数据库的一条物理路径。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连接可以是客户端和数据库不在同一个服务器上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 通过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网络建立；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也可以是是客户端和数据库都在一个服务器上，通过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机制建立或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网络建立。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会话：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是从一个的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代理处发出的连续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语句的执行序列。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389063"/>
            <a:ext cx="814705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 smtClean="0">
                <a:latin typeface="黑体" pitchFamily="49" charset="-122"/>
                <a:ea typeface="黑体" pitchFamily="49" charset="-122"/>
              </a:rPr>
              <a:t>本地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连接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即连接到本机的默认数据库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连接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前需要开启的服务：</a:t>
            </a:r>
            <a:r>
              <a:rPr lang="en-US" altLang="zh-CN" sz="2200" kern="0" dirty="0" err="1">
                <a:latin typeface="黑体" pitchFamily="49" charset="-122"/>
                <a:ea typeface="黑体" pitchFamily="49" charset="-122"/>
              </a:rPr>
              <a:t>OracleServiceXXXX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右键“我的电脑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管理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服务和应用程序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服务”中找到相应的服务，点击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“启动”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连接方式：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SQL&gt; </a:t>
            </a:r>
            <a:r>
              <a:rPr lang="en-US" altLang="zh-CN" sz="2200" kern="0" dirty="0" err="1" smtClean="0">
                <a:latin typeface="黑体" pitchFamily="49" charset="-122"/>
                <a:ea typeface="黑体" pitchFamily="49" charset="-122"/>
              </a:rPr>
              <a:t>conn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200" kern="0" dirty="0" err="1" smtClean="0">
                <a:latin typeface="黑体" pitchFamily="49" charset="-122"/>
                <a:ea typeface="黑体" pitchFamily="49" charset="-122"/>
              </a:rPr>
              <a:t>ect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]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用户名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口令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 [AS SYSDBA | AS SYSOPER]</a:t>
            </a: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389063"/>
            <a:ext cx="814705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Oracle SQL*Plus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工具进行本地连接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7108" name="图片 4" descr="2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205038"/>
            <a:ext cx="777557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1239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000" b="1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000" b="1" kern="0" dirty="0" smtClean="0">
                <a:latin typeface="黑体" pitchFamily="49" charset="-122"/>
                <a:ea typeface="黑体" pitchFamily="49" charset="-122"/>
              </a:rPr>
              <a:t>PL/SQL Developer</a:t>
            </a:r>
            <a:r>
              <a:rPr lang="zh-CN" altLang="en-US" sz="2000" b="1" kern="0" dirty="0" smtClean="0">
                <a:latin typeface="黑体" pitchFamily="49" charset="-122"/>
                <a:ea typeface="黑体" pitchFamily="49" charset="-122"/>
              </a:rPr>
              <a:t>工具进行本地连接</a:t>
            </a:r>
            <a:endParaRPr lang="en-US" altLang="zh-CN" sz="2000" b="1" kern="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pic>
        <p:nvPicPr>
          <p:cNvPr id="54276" name="图片 4" descr="22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72816"/>
            <a:ext cx="763270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5600"/>
            <a:ext cx="7283450" cy="4889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网络连接基本原理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2249363" y="1340768"/>
            <a:ext cx="1458541" cy="5762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2000" dirty="0" smtClean="0"/>
              <a:t>客户端</a:t>
            </a:r>
            <a:endParaRPr lang="en-US" altLang="zh-CN" sz="2000" dirty="0" smtClean="0"/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6516688" y="5703342"/>
            <a:ext cx="151288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Listener.ora</a:t>
            </a:r>
          </a:p>
        </p:txBody>
      </p:sp>
      <p:sp>
        <p:nvSpPr>
          <p:cNvPr id="474134" name="Text Box 22"/>
          <p:cNvSpPr txBox="1">
            <a:spLocks noChangeArrowheads="1"/>
          </p:cNvSpPr>
          <p:nvPr/>
        </p:nvSpPr>
        <p:spPr bwMode="auto">
          <a:xfrm>
            <a:off x="899592" y="5589240"/>
            <a:ext cx="2736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DB address resolved</a:t>
            </a:r>
          </a:p>
        </p:txBody>
      </p:sp>
      <p:sp>
        <p:nvSpPr>
          <p:cNvPr id="474122" name="AutoShape 10" descr="轮廓式菱形"/>
          <p:cNvSpPr>
            <a:spLocks noChangeArrowheads="1"/>
          </p:cNvSpPr>
          <p:nvPr/>
        </p:nvSpPr>
        <p:spPr bwMode="auto">
          <a:xfrm rot="9353996">
            <a:off x="6877050" y="4723855"/>
            <a:ext cx="690563" cy="679450"/>
          </a:xfrm>
          <a:prstGeom prst="parallelogram">
            <a:avLst>
              <a:gd name="adj" fmla="val 43769"/>
            </a:avLst>
          </a:prstGeom>
          <a:pattFill prst="openDmnd">
            <a:fgClr>
              <a:schemeClr val="tx1"/>
            </a:fgClr>
            <a:bgClr>
              <a:schemeClr val="bg1"/>
            </a:bgClr>
          </a:pattFill>
          <a:ln w="5715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74124" name="Picture 12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03350" y="3283992"/>
            <a:ext cx="115093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877050" y="2923630"/>
            <a:ext cx="1006475" cy="1233487"/>
            <a:chOff x="4332" y="1933"/>
            <a:chExt cx="634" cy="777"/>
          </a:xfrm>
        </p:grpSpPr>
        <p:sp>
          <p:nvSpPr>
            <p:cNvPr id="73756" name="tower"/>
            <p:cNvSpPr>
              <a:spLocks noEditPoints="1" noChangeArrowheads="1"/>
            </p:cNvSpPr>
            <p:nvPr/>
          </p:nvSpPr>
          <p:spPr bwMode="auto">
            <a:xfrm flipH="1">
              <a:off x="4332" y="1933"/>
              <a:ext cx="408" cy="7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76 w 21600"/>
                <a:gd name="T31" fmla="*/ 22545 h 21600"/>
                <a:gd name="T32" fmla="*/ 21494 w 21600"/>
                <a:gd name="T33" fmla="*/ 26993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B2B2B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29" name="AutoShape 17"/>
            <p:cNvSpPr>
              <a:spLocks noChangeArrowheads="1"/>
            </p:cNvSpPr>
            <p:nvPr/>
          </p:nvSpPr>
          <p:spPr bwMode="auto">
            <a:xfrm>
              <a:off x="4649" y="2205"/>
              <a:ext cx="317" cy="363"/>
            </a:xfrm>
            <a:prstGeom prst="can">
              <a:avLst>
                <a:gd name="adj" fmla="val 28628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49413" y="4652417"/>
            <a:ext cx="835025" cy="750888"/>
            <a:chOff x="884" y="2931"/>
            <a:chExt cx="526" cy="473"/>
          </a:xfrm>
        </p:grpSpPr>
        <p:sp>
          <p:nvSpPr>
            <p:cNvPr id="474130" name="AutoShape 18" descr="轮廓式菱形"/>
            <p:cNvSpPr>
              <a:spLocks noChangeArrowheads="1"/>
            </p:cNvSpPr>
            <p:nvPr/>
          </p:nvSpPr>
          <p:spPr bwMode="auto">
            <a:xfrm rot="9353996">
              <a:off x="884" y="2931"/>
              <a:ext cx="435" cy="428"/>
            </a:xfrm>
            <a:prstGeom prst="parallelogram">
              <a:avLst>
                <a:gd name="adj" fmla="val 43769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74132" name="AutoShape 20" descr="轮廓式菱形"/>
            <p:cNvSpPr>
              <a:spLocks noChangeArrowheads="1"/>
            </p:cNvSpPr>
            <p:nvPr/>
          </p:nvSpPr>
          <p:spPr bwMode="auto">
            <a:xfrm rot="9353996">
              <a:off x="975" y="2976"/>
              <a:ext cx="435" cy="428"/>
            </a:xfrm>
            <a:prstGeom prst="parallelogram">
              <a:avLst>
                <a:gd name="adj" fmla="val 43769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cxnSp>
        <p:nvCxnSpPr>
          <p:cNvPr id="474135" name="AutoShape 23"/>
          <p:cNvCxnSpPr>
            <a:cxnSpLocks noChangeShapeType="1"/>
            <a:endCxn id="474130" idx="3"/>
          </p:cNvCxnSpPr>
          <p:nvPr/>
        </p:nvCxnSpPr>
        <p:spPr bwMode="auto">
          <a:xfrm>
            <a:off x="1979613" y="3993605"/>
            <a:ext cx="1587" cy="601662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sp>
        <p:nvSpPr>
          <p:cNvPr id="474136" name="Oval 24"/>
          <p:cNvSpPr>
            <a:spLocks noChangeArrowheads="1"/>
          </p:cNvSpPr>
          <p:nvPr/>
        </p:nvSpPr>
        <p:spPr bwMode="auto">
          <a:xfrm>
            <a:off x="1908175" y="2060030"/>
            <a:ext cx="1295400" cy="6477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User</a:t>
            </a:r>
          </a:p>
        </p:txBody>
      </p:sp>
      <p:sp>
        <p:nvSpPr>
          <p:cNvPr id="474137" name="Oval 25"/>
          <p:cNvSpPr>
            <a:spLocks noChangeArrowheads="1"/>
          </p:cNvSpPr>
          <p:nvPr/>
        </p:nvSpPr>
        <p:spPr bwMode="auto">
          <a:xfrm>
            <a:off x="5292725" y="3355430"/>
            <a:ext cx="1439863" cy="6477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Listener</a:t>
            </a:r>
          </a:p>
        </p:txBody>
      </p:sp>
      <p:sp>
        <p:nvSpPr>
          <p:cNvPr id="474138" name="Oval 26"/>
          <p:cNvSpPr>
            <a:spLocks noChangeArrowheads="1"/>
          </p:cNvSpPr>
          <p:nvPr/>
        </p:nvSpPr>
        <p:spPr bwMode="auto">
          <a:xfrm>
            <a:off x="5219700" y="2131467"/>
            <a:ext cx="1439863" cy="6477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Server</a:t>
            </a:r>
          </a:p>
        </p:txBody>
      </p:sp>
      <p:cxnSp>
        <p:nvCxnSpPr>
          <p:cNvPr id="474139" name="AutoShape 27"/>
          <p:cNvCxnSpPr>
            <a:cxnSpLocks noChangeShapeType="1"/>
            <a:stCxn id="474122" idx="2"/>
            <a:endCxn id="474137" idx="4"/>
          </p:cNvCxnSpPr>
          <p:nvPr/>
        </p:nvCxnSpPr>
        <p:spPr bwMode="auto">
          <a:xfrm rot="10800000">
            <a:off x="6013450" y="4003130"/>
            <a:ext cx="1004888" cy="1150937"/>
          </a:xfrm>
          <a:prstGeom prst="bentConnector2">
            <a:avLst/>
          </a:prstGeom>
          <a:noFill/>
          <a:ln w="38100">
            <a:solidFill>
              <a:srgbClr val="0099FF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cxnSp>
        <p:nvCxnSpPr>
          <p:cNvPr id="474142" name="AutoShape 30"/>
          <p:cNvCxnSpPr>
            <a:cxnSpLocks noChangeShapeType="1"/>
          </p:cNvCxnSpPr>
          <p:nvPr/>
        </p:nvCxnSpPr>
        <p:spPr bwMode="auto">
          <a:xfrm>
            <a:off x="7235825" y="4147592"/>
            <a:ext cx="1588" cy="493713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cxnSp>
        <p:nvCxnSpPr>
          <p:cNvPr id="474143" name="AutoShape 31"/>
          <p:cNvCxnSpPr>
            <a:cxnSpLocks noChangeShapeType="1"/>
            <a:stCxn id="73756" idx="2"/>
          </p:cNvCxnSpPr>
          <p:nvPr/>
        </p:nvCxnSpPr>
        <p:spPr bwMode="auto">
          <a:xfrm flipH="1" flipV="1">
            <a:off x="6732588" y="2420392"/>
            <a:ext cx="468312" cy="503238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cxnSp>
        <p:nvCxnSpPr>
          <p:cNvPr id="474144" name="AutoShape 32"/>
          <p:cNvCxnSpPr>
            <a:cxnSpLocks noChangeShapeType="1"/>
            <a:stCxn id="474136" idx="4"/>
          </p:cNvCxnSpPr>
          <p:nvPr/>
        </p:nvCxnSpPr>
        <p:spPr bwMode="auto">
          <a:xfrm flipH="1">
            <a:off x="2197100" y="2707730"/>
            <a:ext cx="358775" cy="565150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sp>
        <p:nvSpPr>
          <p:cNvPr id="474145" name="Text Box 33"/>
          <p:cNvSpPr txBox="1">
            <a:spLocks noChangeArrowheads="1"/>
          </p:cNvSpPr>
          <p:nvPr/>
        </p:nvSpPr>
        <p:spPr bwMode="auto">
          <a:xfrm>
            <a:off x="2700338" y="2923630"/>
            <a:ext cx="2087562" cy="287337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zh-CN" b="1" dirty="0" err="1"/>
              <a:t>Sqlplus</a:t>
            </a:r>
            <a:r>
              <a:rPr lang="en-US" altLang="zh-CN" b="1" dirty="0"/>
              <a:t> user/</a:t>
            </a:r>
            <a:r>
              <a:rPr lang="en-US" altLang="zh-CN" b="1" dirty="0" err="1"/>
              <a:t>pw</a:t>
            </a:r>
            <a:r>
              <a:rPr lang="en-US" altLang="zh-CN" b="1" dirty="0" err="1">
                <a:solidFill>
                  <a:srgbClr val="FF0000"/>
                </a:solidFill>
              </a:rPr>
              <a:t>@DB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74149" name="Line 37"/>
          <p:cNvSpPr>
            <a:spLocks noChangeShapeType="1"/>
          </p:cNvSpPr>
          <p:nvPr/>
        </p:nvSpPr>
        <p:spPr bwMode="auto">
          <a:xfrm>
            <a:off x="2627313" y="3715792"/>
            <a:ext cx="2592387" cy="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4150" name="Line 38"/>
          <p:cNvSpPr>
            <a:spLocks noChangeShapeType="1"/>
          </p:cNvSpPr>
          <p:nvPr/>
        </p:nvSpPr>
        <p:spPr bwMode="auto">
          <a:xfrm flipV="1">
            <a:off x="5940425" y="2807742"/>
            <a:ext cx="0" cy="468313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4154" name="Line 42"/>
          <p:cNvSpPr>
            <a:spLocks noChangeShapeType="1"/>
          </p:cNvSpPr>
          <p:nvPr/>
        </p:nvSpPr>
        <p:spPr bwMode="auto">
          <a:xfrm>
            <a:off x="5003800" y="1844130"/>
            <a:ext cx="0" cy="38163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" name="爆炸形 1 30"/>
          <p:cNvSpPr/>
          <p:nvPr/>
        </p:nvSpPr>
        <p:spPr bwMode="auto">
          <a:xfrm>
            <a:off x="4572000" y="3933056"/>
            <a:ext cx="1440160" cy="1080120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监听器</a:t>
            </a:r>
          </a:p>
        </p:txBody>
      </p:sp>
      <p:sp>
        <p:nvSpPr>
          <p:cNvPr id="33" name="爆炸形 1 32"/>
          <p:cNvSpPr/>
          <p:nvPr/>
        </p:nvSpPr>
        <p:spPr bwMode="auto">
          <a:xfrm>
            <a:off x="467544" y="1628800"/>
            <a:ext cx="1440160" cy="1080120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用户进程</a:t>
            </a:r>
          </a:p>
        </p:txBody>
      </p:sp>
      <p:sp>
        <p:nvSpPr>
          <p:cNvPr id="41" name="爆炸形 1 40"/>
          <p:cNvSpPr/>
          <p:nvPr/>
        </p:nvSpPr>
        <p:spPr bwMode="auto">
          <a:xfrm>
            <a:off x="323528" y="4509120"/>
            <a:ext cx="1440160" cy="1080120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数据库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地址解析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5849763" y="1124545"/>
            <a:ext cx="145854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服务端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网络连接方式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连接方式：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服务命名</a:t>
            </a:r>
            <a:r>
              <a:rPr lang="zh-CN" altLang="en-US" dirty="0" smtClean="0"/>
              <a:t>：网络服务名的别名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网络服务名</a:t>
            </a:r>
            <a:r>
              <a:rPr lang="zh-CN" altLang="en-US" dirty="0" smtClean="0"/>
              <a:t>：通过网络访问数据库时，用于描述数据库访问地址的字符串，通常的结构是“主机名（或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端口号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数据库服务名”，例如：</a:t>
            </a:r>
            <a:r>
              <a:rPr lang="en-US" altLang="zh-CN" dirty="0" smtClean="0"/>
              <a:t>172.17.0.100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1521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orcl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1026740" y="1648917"/>
            <a:ext cx="75057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971600" y="1628800"/>
            <a:ext cx="756084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2200" b="1" dirty="0">
                <a:latin typeface="黑体" pitchFamily="2" charset="-122"/>
                <a:ea typeface="黑体" pitchFamily="2" charset="-122"/>
              </a:rPr>
              <a:t>SQL&gt; </a:t>
            </a:r>
            <a:r>
              <a:rPr kumimoji="1" lang="en-US" altLang="zh-CN" sz="2200" b="1" dirty="0" err="1" smtClean="0">
                <a:latin typeface="黑体" pitchFamily="2" charset="-122"/>
                <a:ea typeface="黑体" pitchFamily="2" charset="-122"/>
              </a:rPr>
              <a:t>conn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200" b="1" dirty="0" smtClean="0">
                <a:latin typeface="黑体" pitchFamily="2" charset="-122"/>
                <a:ea typeface="黑体" pitchFamily="2" charset="-122"/>
              </a:rPr>
              <a:t>用户名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kumimoji="1" lang="zh-CN" altLang="en-US" sz="2200" b="1" dirty="0" smtClean="0">
                <a:latin typeface="黑体" pitchFamily="2" charset="-122"/>
                <a:ea typeface="黑体" pitchFamily="2" charset="-122"/>
              </a:rPr>
              <a:t>口令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@</a:t>
            </a:r>
            <a:r>
              <a:rPr kumimoji="1" lang="zh-CN" altLang="en-US" sz="2200" b="1" dirty="0" smtClean="0">
                <a:latin typeface="黑体" pitchFamily="2" charset="-122"/>
                <a:ea typeface="黑体" pitchFamily="2" charset="-122"/>
              </a:rPr>
              <a:t>服务命名 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[as </a:t>
            </a:r>
            <a:r>
              <a:rPr kumimoji="1" lang="en-US" altLang="zh-CN" sz="2200" b="1" dirty="0" err="1" smtClean="0">
                <a:latin typeface="黑体" pitchFamily="2" charset="-122"/>
                <a:ea typeface="黑体" pitchFamily="2" charset="-122"/>
              </a:rPr>
              <a:t>sysdba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kumimoji="1" lang="en-US" altLang="zh-CN" sz="2200" b="1" dirty="0" err="1" smtClean="0">
                <a:latin typeface="黑体" pitchFamily="2" charset="-122"/>
                <a:ea typeface="黑体" pitchFamily="2" charset="-122"/>
              </a:rPr>
              <a:t>sysoper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]</a:t>
            </a:r>
            <a:endParaRPr kumimoji="1" lang="en-US" altLang="zh-CN" sz="22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1174</Words>
  <Application>Microsoft Office PowerPoint</Application>
  <PresentationFormat>全屏显示(4:3)</PresentationFormat>
  <Paragraphs>263</Paragraphs>
  <Slides>39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5_默认设计模板</vt:lpstr>
      <vt:lpstr>Oracle-SQL开发 ---- 网络连接</vt:lpstr>
      <vt:lpstr>章节目标</vt:lpstr>
      <vt:lpstr>本章内容</vt:lpstr>
      <vt:lpstr>连接和会话</vt:lpstr>
      <vt:lpstr>本地连接回顾</vt:lpstr>
      <vt:lpstr>本地连接回顾</vt:lpstr>
      <vt:lpstr>本地连接回顾</vt:lpstr>
      <vt:lpstr>网络连接基本原理</vt:lpstr>
      <vt:lpstr>网络连接方式</vt:lpstr>
      <vt:lpstr>网络连接协议</vt:lpstr>
      <vt:lpstr>进行网络连接需要准备的条件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查看监听器配置</vt:lpstr>
      <vt:lpstr>练习1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练习2</vt:lpstr>
      <vt:lpstr>直接修改配置文件tnsnames.ora配置</vt:lpstr>
      <vt:lpstr>直接修改配置文件tnsnames.ora配置</vt:lpstr>
      <vt:lpstr>使用客户端工具进行连接</vt:lpstr>
      <vt:lpstr>命令行连接</vt:lpstr>
      <vt:lpstr>SQL*Plus进行网络连接 </vt:lpstr>
      <vt:lpstr>PL/SQL Developer进行网络连接 </vt:lpstr>
      <vt:lpstr>练习3</vt:lpstr>
      <vt:lpstr>本章重点总结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/>
  <cp:revision>1691</cp:revision>
  <dcterms:created xsi:type="dcterms:W3CDTF">2004-04-25T08:53:43Z</dcterms:created>
  <dcterms:modified xsi:type="dcterms:W3CDTF">2018-02-12T01:53:02Z</dcterms:modified>
</cp:coreProperties>
</file>