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wmf" ContentType="image/x-wmf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8" r:id="rId1"/>
  </p:sldMasterIdLst>
  <p:notesMasterIdLst>
    <p:notesMasterId r:id="rId30"/>
  </p:notesMasterIdLst>
  <p:handoutMasterIdLst>
    <p:handoutMasterId r:id="rId31"/>
  </p:handoutMasterIdLst>
  <p:sldIdLst>
    <p:sldId id="518" r:id="rId2"/>
    <p:sldId id="578" r:id="rId3"/>
    <p:sldId id="579" r:id="rId4"/>
    <p:sldId id="531" r:id="rId5"/>
    <p:sldId id="532" r:id="rId6"/>
    <p:sldId id="533" r:id="rId7"/>
    <p:sldId id="535" r:id="rId8"/>
    <p:sldId id="581" r:id="rId9"/>
    <p:sldId id="580" r:id="rId10"/>
    <p:sldId id="541" r:id="rId11"/>
    <p:sldId id="542" r:id="rId12"/>
    <p:sldId id="543" r:id="rId13"/>
    <p:sldId id="546" r:id="rId14"/>
    <p:sldId id="552" r:id="rId15"/>
    <p:sldId id="554" r:id="rId16"/>
    <p:sldId id="555" r:id="rId17"/>
    <p:sldId id="558" r:id="rId18"/>
    <p:sldId id="559" r:id="rId19"/>
    <p:sldId id="562" r:id="rId20"/>
    <p:sldId id="564" r:id="rId21"/>
    <p:sldId id="565" r:id="rId22"/>
    <p:sldId id="566" r:id="rId23"/>
    <p:sldId id="567" r:id="rId24"/>
    <p:sldId id="568" r:id="rId25"/>
    <p:sldId id="569" r:id="rId26"/>
    <p:sldId id="570" r:id="rId27"/>
    <p:sldId id="572" r:id="rId28"/>
    <p:sldId id="573" r:id="rId29"/>
  </p:sldIdLst>
  <p:sldSz cx="9144000" cy="6858000" type="screen4x3"/>
  <p:notesSz cx="7102475" cy="10231438"/>
  <p:defaultTextStyle>
    <a:defPPr>
      <a:defRPr lang="zh-CN"/>
    </a:defPPr>
    <a:lvl1pPr algn="ctr" rtl="0" fontAlgn="ctr">
      <a:spcBef>
        <a:spcPct val="0"/>
      </a:spcBef>
      <a:spcAft>
        <a:spcPct val="0"/>
      </a:spcAft>
      <a:buSzPct val="65000"/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ctr" rtl="0" fontAlgn="ctr">
      <a:spcBef>
        <a:spcPct val="0"/>
      </a:spcBef>
      <a:spcAft>
        <a:spcPct val="0"/>
      </a:spcAft>
      <a:buSzPct val="65000"/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ctr" rtl="0" fontAlgn="ctr">
      <a:spcBef>
        <a:spcPct val="0"/>
      </a:spcBef>
      <a:spcAft>
        <a:spcPct val="0"/>
      </a:spcAft>
      <a:buSzPct val="65000"/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ctr" rtl="0" fontAlgn="ctr">
      <a:spcBef>
        <a:spcPct val="0"/>
      </a:spcBef>
      <a:spcAft>
        <a:spcPct val="0"/>
      </a:spcAft>
      <a:buSzPct val="65000"/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ctr" rtl="0" fontAlgn="ctr">
      <a:spcBef>
        <a:spcPct val="0"/>
      </a:spcBef>
      <a:spcAft>
        <a:spcPct val="0"/>
      </a:spcAft>
      <a:buSzPct val="65000"/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99FF"/>
    <a:srgbClr val="FF9966"/>
    <a:srgbClr val="FF9933"/>
    <a:srgbClr val="FF99CC"/>
    <a:srgbClr val="66CCFF"/>
    <a:srgbClr val="0099FF"/>
    <a:srgbClr val="FF33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54" autoAdjust="0"/>
    <p:restoredTop sz="96600" autoAdjust="0"/>
  </p:normalViewPr>
  <p:slideViewPr>
    <p:cSldViewPr>
      <p:cViewPr>
        <p:scale>
          <a:sx n="70" d="100"/>
          <a:sy n="70" d="100"/>
        </p:scale>
        <p:origin x="-1842" y="-30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260" y="-78"/>
      </p:cViewPr>
      <p:guideLst>
        <p:guide orient="horz" pos="3223"/>
        <p:guide pos="2237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fld id="{F8F96D63-3C4E-46B8-BB61-9AA4FC92203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73610324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4925" cy="3835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59338"/>
            <a:ext cx="568325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fld id="{215F7D2D-2231-4254-8A30-96677451EE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06621240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课堂笔记：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CFCAA6-CD80-44AC-8A03-42DA4C2B3C1D}" type="slidenum">
              <a:rPr lang="en-US" altLang="zh-CN" smtClean="0">
                <a:latin typeface="Arial" charset="0"/>
                <a:ea typeface="宋体" charset="-122"/>
              </a:rPr>
              <a:pPr/>
              <a:t>11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latin typeface="Arial" charset="0"/>
                <a:ea typeface="宋体" charset="-122"/>
              </a:rPr>
              <a:t>课堂笔记：</a:t>
            </a:r>
            <a:endParaRPr lang="zh-CN" altLang="zh-CN" smtClean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849AB-86A4-44D9-B025-93309C17EDDB}" type="slidenum">
              <a:rPr lang="en-US" altLang="zh-CN" smtClean="0">
                <a:latin typeface="Arial" charset="0"/>
                <a:ea typeface="宋体" charset="-122"/>
              </a:rPr>
              <a:pPr/>
              <a:t>12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latin typeface="Arial" charset="0"/>
                <a:ea typeface="宋体" charset="-122"/>
              </a:rPr>
              <a:t>课堂笔记：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C48835-33DB-49B4-9882-92864A5AE0E4}" type="slidenum">
              <a:rPr lang="en-US" altLang="zh-CN" smtClean="0">
                <a:latin typeface="Arial" charset="0"/>
                <a:ea typeface="宋体" charset="-122"/>
              </a:rPr>
              <a:pPr/>
              <a:t>13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Arial" charset="0"/>
                <a:ea typeface="宋体" charset="-122"/>
              </a:rPr>
              <a:t>课堂笔记：</a:t>
            </a:r>
            <a:endParaRPr lang="en-US" altLang="zh-CN" dirty="0" smtClean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F1DB28-5A64-4128-88DE-60211A0A3619}" type="slidenum">
              <a:rPr lang="en-US" altLang="zh-CN" smtClean="0">
                <a:latin typeface="Arial" charset="0"/>
                <a:ea typeface="宋体" charset="-122"/>
              </a:rPr>
              <a:pPr/>
              <a:t>14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latin typeface="Arial" charset="0"/>
                <a:ea typeface="宋体" charset="-122"/>
              </a:rPr>
              <a:t>课堂笔记：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51AAF1-4A8F-440D-ACA0-FA5840A99D87}" type="slidenum">
              <a:rPr lang="en-US" altLang="zh-CN" smtClean="0">
                <a:latin typeface="Arial" charset="0"/>
                <a:ea typeface="宋体" charset="-122"/>
              </a:rPr>
              <a:pPr/>
              <a:t>15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z="1300" smtClean="0">
                <a:latin typeface="Times New Roman" pitchFamily="18" charset="0"/>
                <a:ea typeface="宋体" charset="-122"/>
              </a:rPr>
              <a:t>课堂笔记：</a:t>
            </a:r>
            <a:endParaRPr lang="zh-CN" altLang="en-US" smtClean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363686-5E0A-4CCC-910A-3F4E76D63D11}" type="slidenum">
              <a:rPr lang="en-US" altLang="zh-CN" smtClean="0">
                <a:latin typeface="Arial" charset="0"/>
                <a:ea typeface="宋体" charset="-122"/>
              </a:rPr>
              <a:pPr/>
              <a:t>16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Arial" charset="0"/>
                <a:ea typeface="宋体" charset="-122"/>
              </a:rPr>
              <a:t>课堂笔记：</a:t>
            </a:r>
            <a:endParaRPr lang="en-US" altLang="zh-CN" dirty="0" smtClean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B603F7-F4C4-4F81-9D24-67E010E392D2}" type="slidenum">
              <a:rPr lang="en-US" altLang="zh-CN" smtClean="0">
                <a:latin typeface="Arial" charset="0"/>
                <a:ea typeface="宋体" charset="-122"/>
              </a:rPr>
              <a:pPr/>
              <a:t>17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latin typeface="Arial" charset="0"/>
                <a:ea typeface="宋体" charset="-122"/>
              </a:rPr>
              <a:t>课堂笔记：</a:t>
            </a:r>
            <a:endParaRPr lang="zh-CN" altLang="zh-CN" smtClean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F2DDA0-94D9-40A7-A9AB-6801910609E7}" type="slidenum">
              <a:rPr lang="en-US" altLang="zh-CN" smtClean="0">
                <a:latin typeface="Arial" charset="0"/>
                <a:ea typeface="宋体" charset="-122"/>
              </a:rPr>
              <a:pPr/>
              <a:t>18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latin typeface="Arial" charset="0"/>
                <a:ea typeface="宋体" charset="-122"/>
              </a:rPr>
              <a:t>课堂笔记：</a:t>
            </a:r>
            <a:endParaRPr lang="zh-CN" altLang="zh-CN" smtClean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7C5826-1085-47DD-8025-E97563141B77}" type="slidenum">
              <a:rPr lang="en-US" altLang="zh-CN" smtClean="0">
                <a:latin typeface="Arial" charset="0"/>
                <a:ea typeface="宋体" charset="-122"/>
              </a:rPr>
              <a:pPr/>
              <a:t>19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Arial" charset="0"/>
                <a:ea typeface="宋体" charset="-122"/>
              </a:rPr>
              <a:t>课堂笔记：</a:t>
            </a:r>
            <a:endParaRPr lang="en-US" altLang="zh-CN" dirty="0" smtClean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A9ACE6-AB78-46D6-903C-5E06C2E397D0}" type="slidenum">
              <a:rPr lang="en-US" altLang="zh-CN" smtClean="0">
                <a:latin typeface="Arial" charset="0"/>
                <a:ea typeface="宋体" charset="-122"/>
              </a:rPr>
              <a:pPr/>
              <a:t>20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latin typeface="Arial" charset="0"/>
                <a:ea typeface="宋体" charset="-122"/>
              </a:rPr>
              <a:t>课堂笔记：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Arial" charset="0"/>
                <a:ea typeface="宋体" charset="-122"/>
              </a:rPr>
              <a:t>课堂笔记：</a:t>
            </a:r>
            <a:endParaRPr lang="en-US" altLang="zh-CN" dirty="0" smtClean="0">
              <a:latin typeface="Arial" charset="0"/>
              <a:ea typeface="宋体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16C093-161B-4FB1-8CA6-B97B85F03E7F}" type="slidenum">
              <a:rPr lang="en-US" altLang="zh-CN" smtClean="0">
                <a:latin typeface="Arial" charset="0"/>
                <a:ea typeface="宋体" charset="-122"/>
              </a:rPr>
              <a:pPr/>
              <a:t>21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latin typeface="Arial" charset="0"/>
                <a:ea typeface="宋体" charset="-122"/>
              </a:rPr>
              <a:t>课堂笔记：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6D89AD-266B-4CC9-9E45-FB4D8777309E}" type="slidenum">
              <a:rPr lang="en-US" altLang="zh-CN" smtClean="0">
                <a:latin typeface="Arial" charset="0"/>
                <a:ea typeface="宋体" charset="-122"/>
              </a:rPr>
              <a:pPr/>
              <a:t>22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dirty="0" smtClean="0">
                <a:latin typeface="Arial" charset="0"/>
                <a:ea typeface="宋体" charset="-122"/>
              </a:rPr>
              <a:t>课堂笔记：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04E314-62B5-4816-B487-37449434F668}" type="slidenum">
              <a:rPr lang="en-US" altLang="zh-CN" smtClean="0">
                <a:latin typeface="Arial" charset="0"/>
                <a:ea typeface="宋体" charset="-122"/>
              </a:rPr>
              <a:pPr/>
              <a:t>23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latin typeface="Arial" charset="0"/>
                <a:ea typeface="宋体" charset="-122"/>
              </a:rPr>
              <a:t>课堂笔记：</a:t>
            </a:r>
            <a:endParaRPr lang="zh-CN" altLang="zh-CN" smtClean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789C15-6B67-4C68-9EF8-74558477A8C0}" type="slidenum">
              <a:rPr lang="en-US" altLang="zh-CN" smtClean="0">
                <a:latin typeface="Arial" charset="0"/>
                <a:ea typeface="宋体" charset="-122"/>
              </a:rPr>
              <a:pPr/>
              <a:t>24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latin typeface="Arial" charset="0"/>
                <a:ea typeface="宋体" charset="-122"/>
              </a:rPr>
              <a:t>课堂笔记：</a:t>
            </a:r>
            <a:endParaRPr lang="en-US" altLang="zh-CN" smtClean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A29778-3E39-4DB7-8442-C43B1C95C53B}" type="slidenum">
              <a:rPr lang="en-US" altLang="zh-CN" smtClean="0">
                <a:latin typeface="Arial" charset="0"/>
                <a:ea typeface="宋体" charset="-122"/>
              </a:rPr>
              <a:pPr/>
              <a:t>25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latin typeface="Arial" charset="0"/>
                <a:ea typeface="宋体" charset="-122"/>
              </a:rPr>
              <a:t>课堂笔记：</a:t>
            </a:r>
            <a:endParaRPr lang="zh-CN" altLang="zh-CN" smtClean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25CBB2-075B-4803-96DB-33F60EE5BF26}" type="slidenum">
              <a:rPr lang="en-US" altLang="zh-CN" smtClean="0">
                <a:latin typeface="Arial" charset="0"/>
                <a:ea typeface="宋体" charset="-122"/>
              </a:rPr>
              <a:pPr/>
              <a:t>26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Arial" charset="0"/>
                <a:ea typeface="宋体" charset="-122"/>
              </a:rPr>
              <a:t>课堂笔记：</a:t>
            </a:r>
            <a:endParaRPr lang="en-US" altLang="zh-CN" dirty="0" smtClean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A58E40-C700-4D50-8827-A9D8DC325E03}" type="slidenum">
              <a:rPr lang="en-US" altLang="zh-CN" smtClean="0">
                <a:latin typeface="Arial" charset="0"/>
                <a:ea typeface="宋体" charset="-122"/>
              </a:rPr>
              <a:pPr/>
              <a:t>27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latin typeface="Arial" charset="0"/>
                <a:ea typeface="宋体" charset="-122"/>
              </a:rPr>
              <a:t>课堂笔记：</a:t>
            </a:r>
            <a:endParaRPr lang="zh-CN" altLang="zh-CN" smtClean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21D30A-3C21-4C7D-A841-A598F3F72106}" type="slidenum">
              <a:rPr lang="en-US" altLang="zh-CN" smtClean="0">
                <a:latin typeface="Arial" charset="0"/>
                <a:ea typeface="宋体" charset="-122"/>
              </a:rPr>
              <a:pPr/>
              <a:t>28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latin typeface="Arial" charset="0"/>
                <a:ea typeface="宋体" charset="-122"/>
              </a:rPr>
              <a:t>课堂笔记：</a:t>
            </a:r>
            <a:endParaRPr lang="en-US" altLang="zh-CN" smtClean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Arial" charset="0"/>
                <a:ea typeface="宋体" charset="-122"/>
              </a:rPr>
              <a:t>课堂笔记：</a:t>
            </a:r>
            <a:endParaRPr lang="en-US" altLang="zh-CN" dirty="0" smtClean="0">
              <a:latin typeface="Arial" charset="0"/>
              <a:ea typeface="宋体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F41481-7C7D-4D47-B1F3-B8FE6E47825D}" type="slidenum">
              <a:rPr lang="en-US" altLang="zh-CN" smtClean="0">
                <a:latin typeface="Arial" charset="0"/>
                <a:ea typeface="宋体" charset="-122"/>
              </a:rPr>
              <a:pPr/>
              <a:t>4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Arial" charset="0"/>
                <a:ea typeface="宋体" charset="-122"/>
              </a:rPr>
              <a:t>课堂笔记：</a:t>
            </a:r>
            <a:endParaRPr lang="en-US" altLang="zh-CN" dirty="0" smtClean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2D8F17-3499-43D0-A975-67D34425A131}" type="slidenum">
              <a:rPr lang="en-US" altLang="zh-CN" smtClean="0">
                <a:latin typeface="Arial" charset="0"/>
                <a:ea typeface="宋体" charset="-122"/>
              </a:rPr>
              <a:pPr/>
              <a:t>5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Arial" charset="0"/>
                <a:ea typeface="宋体" charset="-122"/>
              </a:rPr>
              <a:t>课堂笔记：</a:t>
            </a:r>
            <a:endParaRPr lang="en-US" altLang="zh-CN" dirty="0" smtClean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DD5C29-5272-4C51-8C6F-EB2B5C7A88B2}" type="slidenum">
              <a:rPr lang="en-US" altLang="zh-CN" smtClean="0">
                <a:latin typeface="Arial" charset="0"/>
                <a:ea typeface="宋体" charset="-122"/>
              </a:rPr>
              <a:pPr/>
              <a:t>6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latin typeface="Arial" charset="0"/>
                <a:ea typeface="宋体" charset="-122"/>
              </a:rPr>
              <a:t>课堂笔记：</a:t>
            </a:r>
            <a:endParaRPr lang="en-US" altLang="zh-CN" smtClean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B71EEF-B99E-413F-98AD-B251DC84DFA1}" type="slidenum">
              <a:rPr lang="en-US" altLang="zh-CN" smtClean="0">
                <a:latin typeface="Arial" charset="0"/>
                <a:ea typeface="宋体" charset="-122"/>
              </a:rPr>
              <a:pPr/>
              <a:t>7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latin typeface="Arial" charset="0"/>
                <a:ea typeface="宋体" charset="-122"/>
              </a:rPr>
              <a:t>课堂笔记：</a:t>
            </a:r>
            <a:endParaRPr lang="zh-CN" altLang="zh-CN" smtClean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A793A3-1CBA-4FC6-96EB-EF3DDF4E4C8D}" type="slidenum">
              <a:rPr lang="en-US" altLang="zh-CN" smtClean="0">
                <a:latin typeface="Arial" charset="0"/>
                <a:ea typeface="宋体" charset="-122"/>
              </a:rPr>
              <a:pPr/>
              <a:t>9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latin typeface="Arial" charset="0"/>
                <a:ea typeface="宋体" charset="-122"/>
              </a:rPr>
              <a:t>课堂笔记：</a:t>
            </a:r>
            <a:endParaRPr lang="zh-CN" altLang="en-US" sz="1100" smtClean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E64AB7-E7CE-4FDA-AB40-017502D141D4}" type="slidenum">
              <a:rPr lang="en-US" altLang="zh-CN" smtClean="0">
                <a:latin typeface="Arial" charset="0"/>
                <a:ea typeface="宋体" charset="-122"/>
              </a:rPr>
              <a:pPr/>
              <a:t>10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latin typeface="Arial" charset="0"/>
                <a:ea typeface="宋体" charset="-122"/>
              </a:rPr>
              <a:t>课堂笔记：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60039"/>
            <a:ext cx="1170608" cy="22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408029256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513"/>
            <a:ext cx="8147050" cy="49688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83450" cy="7064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052513"/>
            <a:ext cx="8147050" cy="2408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3613150"/>
            <a:ext cx="8147050" cy="24082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60039"/>
            <a:ext cx="1170608" cy="22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726507"/>
            <a:ext cx="9144000" cy="2158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6436697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2BCA28B-B398-4DE1-874F-CAEBC3CDD04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8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60039"/>
            <a:ext cx="1170608" cy="22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3947887"/>
            <a:ext cx="9144000" cy="2937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9699408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60039"/>
            <a:ext cx="1170608" cy="22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文本占位符 9"/>
          <p:cNvSpPr>
            <a:spLocks noGrp="1"/>
          </p:cNvSpPr>
          <p:nvPr>
            <p:ph type="body" sz="quarter" idx="16" hasCustomPrompt="1"/>
          </p:nvPr>
        </p:nvSpPr>
        <p:spPr>
          <a:xfrm>
            <a:off x="1403648" y="2852936"/>
            <a:ext cx="6144251" cy="15843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00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algn="l"/>
            <a:r>
              <a:rPr lang="zh-CN" altLang="en-US" dirty="0" smtClean="0"/>
              <a:t>副标题</a:t>
            </a:r>
            <a:r>
              <a:rPr lang="en-US" altLang="zh-CN" sz="30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3000" dirty="0" smtClean="0">
                <a:latin typeface="微软雅黑" pitchFamily="34" charset="-122"/>
                <a:ea typeface="微软雅黑" pitchFamily="34" charset="-122"/>
              </a:rPr>
              <a:t>黑体</a:t>
            </a:r>
          </a:p>
        </p:txBody>
      </p:sp>
      <p:sp>
        <p:nvSpPr>
          <p:cNvPr id="16" name="文本占位符 10"/>
          <p:cNvSpPr>
            <a:spLocks noGrp="1"/>
          </p:cNvSpPr>
          <p:nvPr>
            <p:ph type="body" sz="quarter" idx="17" hasCustomPrompt="1"/>
          </p:nvPr>
        </p:nvSpPr>
        <p:spPr>
          <a:xfrm>
            <a:off x="1403648" y="2132856"/>
            <a:ext cx="6336704" cy="575122"/>
          </a:xfrm>
          <a:prstGeom prst="rect">
            <a:avLst/>
          </a:prstGeom>
        </p:spPr>
        <p:txBody>
          <a:bodyPr anchor="ctr"/>
          <a:lstStyle>
            <a:lvl1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latin typeface="+mj-ea"/>
                <a:ea typeface="+mj-ea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500" dirty="0" smtClean="0">
                <a:solidFill>
                  <a:srgbClr val="333333"/>
                </a:solidFill>
              </a:rPr>
              <a:t>主标题</a:t>
            </a:r>
          </a:p>
        </p:txBody>
      </p:sp>
      <p:sp>
        <p:nvSpPr>
          <p:cNvPr id="17" name="标题 5"/>
          <p:cNvSpPr>
            <a:spLocks noGrp="1"/>
          </p:cNvSpPr>
          <p:nvPr>
            <p:ph type="title" hasCustomPrompt="1"/>
          </p:nvPr>
        </p:nvSpPr>
        <p:spPr>
          <a:xfrm>
            <a:off x="1401981" y="1556792"/>
            <a:ext cx="6145868" cy="1152128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dirty="0" smtClean="0"/>
              <a:t>主标题样式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726507"/>
            <a:ext cx="9144000" cy="2158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1953724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2BCA28B-B398-4DE1-874F-CAEBC3CDD04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8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60039"/>
            <a:ext cx="1170608" cy="22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文本占位符 9"/>
          <p:cNvSpPr>
            <a:spLocks noGrp="1"/>
          </p:cNvSpPr>
          <p:nvPr>
            <p:ph type="body" sz="quarter" idx="16" hasCustomPrompt="1"/>
          </p:nvPr>
        </p:nvSpPr>
        <p:spPr>
          <a:xfrm>
            <a:off x="685235" y="2852936"/>
            <a:ext cx="6911101" cy="15843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algn="l"/>
            <a:r>
              <a:rPr lang="zh-CN" altLang="en-US" dirty="0" smtClean="0"/>
              <a:t>副标题</a:t>
            </a:r>
            <a:r>
              <a:rPr lang="en-US" altLang="zh-CN" sz="30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3000" dirty="0" smtClean="0">
                <a:latin typeface="微软雅黑" pitchFamily="34" charset="-122"/>
                <a:ea typeface="微软雅黑" pitchFamily="34" charset="-122"/>
              </a:rPr>
              <a:t>黑体</a:t>
            </a:r>
          </a:p>
        </p:txBody>
      </p:sp>
      <p:sp>
        <p:nvSpPr>
          <p:cNvPr id="16" name="文本占位符 10"/>
          <p:cNvSpPr>
            <a:spLocks noGrp="1"/>
          </p:cNvSpPr>
          <p:nvPr>
            <p:ph type="body" sz="quarter" idx="17" hasCustomPrompt="1"/>
          </p:nvPr>
        </p:nvSpPr>
        <p:spPr>
          <a:xfrm>
            <a:off x="685234" y="2132856"/>
            <a:ext cx="7496405" cy="575122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latin typeface="+mj-ea"/>
                <a:ea typeface="+mj-ea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500" dirty="0" smtClean="0">
                <a:solidFill>
                  <a:srgbClr val="333333"/>
                </a:solidFill>
              </a:rPr>
              <a:t>主标题</a:t>
            </a:r>
          </a:p>
        </p:txBody>
      </p:sp>
      <p:sp>
        <p:nvSpPr>
          <p:cNvPr id="17" name="标题 5"/>
          <p:cNvSpPr>
            <a:spLocks noGrp="1"/>
          </p:cNvSpPr>
          <p:nvPr>
            <p:ph type="title" hasCustomPrompt="1"/>
          </p:nvPr>
        </p:nvSpPr>
        <p:spPr>
          <a:xfrm>
            <a:off x="683568" y="1556792"/>
            <a:ext cx="6912920" cy="1152128"/>
          </a:xfrm>
          <a:prstGeom prst="rect">
            <a:avLst/>
          </a:prstGeom>
        </p:spPr>
        <p:txBody>
          <a:bodyPr anchor="b"/>
          <a:lstStyle>
            <a:lvl1pPr algn="l">
              <a:defRPr sz="4500"/>
            </a:lvl1pPr>
          </a:lstStyle>
          <a:p>
            <a:r>
              <a:rPr lang="zh-CN" altLang="en-US" dirty="0" smtClean="0"/>
              <a:t>主标题样式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3947887"/>
            <a:ext cx="9144000" cy="2937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82451720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2BCA28B-B398-4DE1-874F-CAEBC3CDD04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7170" name="Picture 2" descr="D:\07 公司资料\PPT+Word模版\首页白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1" y="908720"/>
            <a:ext cx="9144001" cy="5982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60039"/>
            <a:ext cx="1170608" cy="22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矩形 12"/>
          <p:cNvSpPr/>
          <p:nvPr userDrawn="1"/>
        </p:nvSpPr>
        <p:spPr>
          <a:xfrm>
            <a:off x="0" y="3573016"/>
            <a:ext cx="9144000" cy="3284984"/>
          </a:xfrm>
          <a:prstGeom prst="rect">
            <a:avLst/>
          </a:prstGeom>
          <a:solidFill>
            <a:srgbClr val="FFFFFF">
              <a:alpha val="8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6783824" y="6309320"/>
            <a:ext cx="20366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www.neuedu.com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57468501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89" y="217081"/>
            <a:ext cx="9139011" cy="6669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60039"/>
            <a:ext cx="1170608" cy="22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251520" y="217081"/>
            <a:ext cx="18021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www.neuedu.com</a:t>
            </a:r>
            <a:endParaRPr lang="zh-CN" altLang="en-US" sz="14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9694" y="4509120"/>
            <a:ext cx="8229600" cy="1800200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200098885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457D8C-62F5-4186-9152-2C1D8AA24829}" type="datetimeFigureOut">
              <a:rPr lang="zh-CN" altLang="en-US" smtClean="0"/>
              <a:pPr/>
              <a:t>2018/2/12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6A98B65-C7B3-495A-AF17-9B1676A83D9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00426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941264976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60648"/>
            <a:ext cx="1170608" cy="22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7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6248400"/>
            <a:ext cx="91535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矩形 14"/>
          <p:cNvSpPr/>
          <p:nvPr userDrawn="1"/>
        </p:nvSpPr>
        <p:spPr>
          <a:xfrm>
            <a:off x="129410" y="6383923"/>
            <a:ext cx="20366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www.neuedu.com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title style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594475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ea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•"/>
        <a:defRPr sz="2200" b="0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–"/>
        <a:defRPr sz="2200" b="0">
          <a:solidFill>
            <a:schemeClr val="tx1"/>
          </a:solidFill>
          <a:latin typeface="+mn-ea"/>
          <a:ea typeface="+mn-ea"/>
        </a:defRPr>
      </a:lvl2pPr>
      <a:lvl3pPr marL="1143000" indent="-2286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•"/>
        <a:defRPr sz="2200" b="0">
          <a:solidFill>
            <a:schemeClr val="tx1"/>
          </a:solidFill>
          <a:latin typeface="+mn-ea"/>
          <a:ea typeface="+mn-ea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–"/>
        <a:defRPr sz="2200" b="0">
          <a:solidFill>
            <a:schemeClr val="tx1"/>
          </a:solidFill>
          <a:latin typeface="+mn-ea"/>
          <a:ea typeface="+mn-ea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 b="0">
          <a:solidFill>
            <a:schemeClr val="tx1"/>
          </a:solidFill>
          <a:latin typeface="+mn-ea"/>
          <a:ea typeface="+mn-ea"/>
        </a:defRPr>
      </a:lvl5pPr>
      <a:lvl6pPr marL="25146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9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8424" y="6464369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 smtClean="0">
                <a:latin typeface="华文细黑" pitchFamily="2" charset="-122"/>
                <a:ea typeface="华文细黑" pitchFamily="2" charset="-122"/>
              </a:rPr>
              <a:t>V1.0</a:t>
            </a:r>
            <a:endParaRPr lang="zh-CN" altLang="en-US" sz="1200" b="1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Oracle-SQL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开发</a:t>
            </a:r>
            <a:r>
              <a:rPr lang="en-US" altLang="zh-CN" sz="36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/>
            </a:r>
            <a:br>
              <a:rPr lang="en-US" altLang="zh-CN" sz="36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</a:b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----</a:t>
            </a:r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 用户、权限与角色</a:t>
            </a:r>
            <a:r>
              <a:rPr lang="zh-CN" altLang="en-US" sz="32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/>
            </a:r>
            <a:br>
              <a:rPr lang="zh-CN" altLang="en-US" sz="32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</a:b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85720" y="1357298"/>
            <a:ext cx="8610600" cy="3773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•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修改密码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•"/>
              <a:tabLst/>
              <a:defRPr/>
            </a:pPr>
            <a:endParaRPr lang="en-US" altLang="zh-CN" sz="2800" kern="0" dirty="0" smtClean="0">
              <a:latin typeface="黑体" pitchFamily="49" charset="-122"/>
              <a:ea typeface="黑体" pitchFamily="49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•"/>
              <a:tabLst/>
              <a:defRPr/>
            </a:pP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•"/>
              <a:tabLst/>
              <a:defRPr/>
            </a:pP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  <a:p>
            <a:pPr marL="742950" lvl="1" indent="-285750" algn="l" fontAlgn="base">
              <a:buClr>
                <a:srgbClr val="777777"/>
              </a:buClr>
              <a:buSzPct val="85000"/>
              <a:buFontTx/>
              <a:buChar char="–"/>
            </a:pPr>
            <a:r>
              <a:rPr lang="en-US" altLang="zh-CN" sz="2200" kern="0" dirty="0" smtClean="0">
                <a:latin typeface="黑体" pitchFamily="49" charset="-122"/>
                <a:ea typeface="黑体" pitchFamily="49" charset="-122"/>
              </a:rPr>
              <a:t>DBA</a:t>
            </a:r>
            <a:r>
              <a:rPr lang="zh-CN" altLang="en-US" sz="2200" kern="0" dirty="0" smtClean="0">
                <a:latin typeface="黑体" pitchFamily="49" charset="-122"/>
                <a:ea typeface="黑体" pitchFamily="49" charset="-122"/>
              </a:rPr>
              <a:t>可以修改任何普通用户的密码，而不需要知道用户的旧密码。</a:t>
            </a:r>
          </a:p>
          <a:p>
            <a:pPr marL="742950" lvl="1" indent="-285750" algn="l" fontAlgn="base">
              <a:buClr>
                <a:srgbClr val="777777"/>
              </a:buClr>
              <a:buSzPct val="85000"/>
              <a:buFontTx/>
              <a:buChar char="–"/>
            </a:pPr>
            <a:r>
              <a:rPr lang="zh-CN" altLang="en-US" sz="2200" kern="0" dirty="0" smtClean="0">
                <a:latin typeface="黑体" pitchFamily="49" charset="-122"/>
                <a:ea typeface="黑体" pitchFamily="49" charset="-122"/>
              </a:rPr>
              <a:t>在</a:t>
            </a:r>
            <a:r>
              <a:rPr lang="en-US" altLang="zh-CN" sz="2200" kern="0" dirty="0" err="1" smtClean="0">
                <a:latin typeface="黑体" pitchFamily="49" charset="-122"/>
                <a:ea typeface="黑体" pitchFamily="49" charset="-122"/>
              </a:rPr>
              <a:t>sqlplus</a:t>
            </a:r>
            <a:r>
              <a:rPr lang="zh-CN" altLang="en-US" sz="2200" kern="0" dirty="0" smtClean="0">
                <a:latin typeface="黑体" pitchFamily="49" charset="-122"/>
                <a:ea typeface="黑体" pitchFamily="49" charset="-122"/>
              </a:rPr>
              <a:t>下执行</a:t>
            </a:r>
            <a:r>
              <a:rPr lang="en-US" altLang="zh-CN" sz="2200" kern="0" dirty="0" smtClean="0">
                <a:latin typeface="黑体" pitchFamily="49" charset="-122"/>
                <a:ea typeface="黑体" pitchFamily="49" charset="-122"/>
              </a:rPr>
              <a:t>password</a:t>
            </a:r>
            <a:r>
              <a:rPr lang="zh-CN" altLang="en-US" sz="2200" kern="0" dirty="0" smtClean="0">
                <a:latin typeface="黑体" pitchFamily="49" charset="-122"/>
                <a:ea typeface="黑体" pitchFamily="49" charset="-122"/>
              </a:rPr>
              <a:t>命令来修改登录用户自己的密码，提示会输入旧密码和新密码。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–"/>
              <a:tabLst/>
              <a:defRPr/>
            </a:pPr>
            <a:endParaRPr kumimoji="0" lang="zh-CN" altLang="en-US" sz="2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用户</a:t>
            </a:r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928662" y="2268534"/>
            <a:ext cx="7848600" cy="6604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1200150" algn="l"/>
              </a:tabLst>
              <a:defRPr/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ALTER USER </a:t>
            </a:r>
            <a:r>
              <a:rPr kumimoji="1"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user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IDENTIFIED BY </a:t>
            </a:r>
            <a:r>
              <a:rPr kumimoji="1" lang="zh-CN" altLang="en-US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新</a:t>
            </a:r>
            <a:r>
              <a:rPr kumimoji="1" lang="zh-CN" altLang="en-US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密码</a:t>
            </a: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;</a:t>
            </a:r>
            <a:endParaRPr kumimoji="1" lang="zh-CN" altLang="en-US" sz="1800" b="1" dirty="0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用户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19200"/>
            <a:ext cx="8610600" cy="3773488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用户状态</a:t>
            </a:r>
            <a:endParaRPr lang="en-US" altLang="zh-CN" sz="2800" dirty="0" smtClean="0"/>
          </a:p>
          <a:p>
            <a:pPr lvl="1" eaLnBrk="1" hangingPunct="1"/>
            <a:r>
              <a:rPr lang="en-US" altLang="zh-CN" dirty="0" smtClean="0"/>
              <a:t>OPEN</a:t>
            </a:r>
            <a:r>
              <a:rPr lang="zh-CN" altLang="en-US" dirty="0" smtClean="0"/>
              <a:t>：正常状态，为用户帐号初始创建后状态。</a:t>
            </a:r>
            <a:endParaRPr lang="en-US" altLang="zh-CN" dirty="0" smtClean="0"/>
          </a:p>
          <a:p>
            <a:pPr lvl="1" eaLnBrk="1" hangingPunct="1"/>
            <a:r>
              <a:rPr lang="en-US" altLang="zh-CN" dirty="0" smtClean="0"/>
              <a:t>EXPIRED</a:t>
            </a:r>
            <a:r>
              <a:rPr lang="zh-CN" altLang="en-US" dirty="0" smtClean="0"/>
              <a:t>：密码过期状态，用户下次登录的时候需要修改密码；</a:t>
            </a:r>
            <a:endParaRPr lang="en-US" altLang="zh-CN" dirty="0" smtClean="0"/>
          </a:p>
          <a:p>
            <a:pPr lvl="1" eaLnBrk="1" hangingPunct="1"/>
            <a:r>
              <a:rPr lang="en-US" altLang="zh-CN" dirty="0" smtClean="0"/>
              <a:t>LOCKED</a:t>
            </a:r>
            <a:r>
              <a:rPr lang="zh-CN" altLang="en-US" dirty="0" smtClean="0"/>
              <a:t>：锁定状态，不能执行任何</a:t>
            </a:r>
            <a:r>
              <a:rPr lang="en-US" altLang="zh-CN" dirty="0" smtClean="0"/>
              <a:t>Oracle</a:t>
            </a:r>
            <a:r>
              <a:rPr lang="zh-CN" altLang="en-US" dirty="0" smtClean="0"/>
              <a:t>相关操作</a:t>
            </a:r>
            <a:endParaRPr lang="en-US" altLang="zh-CN" dirty="0" smtClean="0"/>
          </a:p>
          <a:p>
            <a:pPr lvl="1" eaLnBrk="1" hangingPunct="1"/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状态管理语句：</a:t>
            </a:r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685800" y="3509970"/>
            <a:ext cx="7848600" cy="9906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1200150" algn="l"/>
              </a:tabLst>
              <a:defRPr/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ALTER USER user PASSWORD EXPIRE;--</a:t>
            </a:r>
            <a:r>
              <a:rPr kumimoji="1" lang="zh-CN" altLang="en-US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密码过期</a:t>
            </a:r>
          </a:p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1200150" algn="l"/>
              </a:tabLst>
              <a:defRPr/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ALTER USER user ACCOUNT LOCK[UNLOCK];--</a:t>
            </a:r>
            <a:r>
              <a:rPr kumimoji="1" lang="zh-CN" altLang="en-US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帐户锁定</a:t>
            </a: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/</a:t>
            </a:r>
            <a:r>
              <a:rPr kumimoji="1" lang="zh-CN" altLang="en-US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解锁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用户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 smtClean="0"/>
              <a:t>删除用户</a:t>
            </a:r>
            <a:endParaRPr lang="en-US" altLang="zh-CN" sz="2800" dirty="0" smtClean="0"/>
          </a:p>
          <a:p>
            <a:pPr lvl="1" eaLnBrk="1" hangingPunct="1"/>
            <a:endParaRPr lang="zh-CN" altLang="en-US" b="1" dirty="0" smtClean="0"/>
          </a:p>
          <a:p>
            <a:pPr lvl="1" eaLnBrk="1" hangingPunct="1"/>
            <a:endParaRPr lang="zh-CN" altLang="en-US" dirty="0" smtClean="0"/>
          </a:p>
          <a:p>
            <a:pPr lvl="1" eaLnBrk="1" hangingPunct="1"/>
            <a:endParaRPr lang="zh-CN" altLang="en-US" dirty="0" smtClean="0"/>
          </a:p>
          <a:p>
            <a:pPr lvl="1" eaLnBrk="1" hangingPunct="1"/>
            <a:r>
              <a:rPr lang="en-US" altLang="zh-CN" dirty="0" smtClean="0"/>
              <a:t>CASCADE</a:t>
            </a:r>
            <a:r>
              <a:rPr lang="zh-CN" altLang="en-US" dirty="0" smtClean="0"/>
              <a:t>表示系统先自动删除该用户下的所有对象，然后再删除该用户的定义。</a:t>
            </a:r>
          </a:p>
          <a:p>
            <a:pPr lvl="1" eaLnBrk="1" hangingPunct="1"/>
            <a:r>
              <a:rPr lang="zh-CN" altLang="en-US" dirty="0" smtClean="0"/>
              <a:t>已经登录的用户是不允许被删除的。</a:t>
            </a: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928662" y="1714488"/>
            <a:ext cx="7848600" cy="4572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1200150" algn="l"/>
              </a:tabLst>
              <a:defRPr/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DROP USER user [CASCADE]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权限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52513"/>
            <a:ext cx="8070850" cy="4968875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权限概述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数据库用户要想在数据库上执行任何操作，必须首先要拥有权限，包括建立会话。</a:t>
            </a:r>
            <a:endParaRPr lang="en-US" altLang="zh-CN" dirty="0" smtClean="0"/>
          </a:p>
          <a:p>
            <a:pPr lvl="1"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权限分类</a:t>
            </a:r>
            <a:endParaRPr lang="en-US" altLang="zh-CN" sz="2800" dirty="0" smtClean="0"/>
          </a:p>
          <a:p>
            <a:pPr lvl="1" eaLnBrk="1" hangingPunct="1"/>
            <a:r>
              <a:rPr lang="zh-CN" altLang="en-US" b="1" dirty="0" smtClean="0"/>
              <a:t>系统权限：</a:t>
            </a:r>
            <a:r>
              <a:rPr lang="zh-CN" altLang="en-US" dirty="0" smtClean="0"/>
              <a:t>允许用户在数据库中执行指定的行为，一般可以理解成比较通用的一类权限。</a:t>
            </a:r>
            <a:endParaRPr lang="en-US" altLang="zh-CN" dirty="0" smtClean="0"/>
          </a:p>
          <a:p>
            <a:pPr lvl="1" eaLnBrk="1" hangingPunct="1"/>
            <a:r>
              <a:rPr lang="zh-CN" altLang="en-US" b="1" dirty="0" smtClean="0"/>
              <a:t>对象权限：</a:t>
            </a:r>
            <a:r>
              <a:rPr lang="zh-CN" altLang="en-US" dirty="0" smtClean="0"/>
              <a:t>允许用户访问和操作一个指定的对象，该对象是一个确切存储在数据库中的命名对象。</a:t>
            </a:r>
            <a:endParaRPr lang="en-US" altLang="zh-CN" dirty="0" smtClean="0"/>
          </a:p>
          <a:p>
            <a:pPr lvl="1"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系统特权</a:t>
            </a:r>
            <a:endParaRPr lang="en-US" altLang="zh-CN" dirty="0" smtClean="0"/>
          </a:p>
          <a:p>
            <a:pPr lvl="1" eaLnBrk="1" hangingPunct="1"/>
            <a:r>
              <a:rPr lang="en-US" altLang="zh-CN" b="1" dirty="0" smtClean="0"/>
              <a:t>SYSOPER</a:t>
            </a:r>
            <a:r>
              <a:rPr lang="zh-CN" altLang="en-US" b="1" dirty="0" smtClean="0"/>
              <a:t>：</a:t>
            </a:r>
            <a:r>
              <a:rPr lang="zh-CN" altLang="en-US" dirty="0" smtClean="0"/>
              <a:t>启动停止数据库，恢复数据库等；</a:t>
            </a:r>
            <a:endParaRPr lang="en-US" altLang="zh-CN" dirty="0" smtClean="0"/>
          </a:p>
          <a:p>
            <a:pPr lvl="1" eaLnBrk="1" hangingPunct="1"/>
            <a:r>
              <a:rPr lang="en-US" altLang="zh-CN" b="1" dirty="0" smtClean="0"/>
              <a:t>SYSDBA</a:t>
            </a:r>
            <a:r>
              <a:rPr lang="zh-CN" altLang="en-US" b="1" dirty="0" smtClean="0"/>
              <a:t>：</a:t>
            </a:r>
            <a:r>
              <a:rPr lang="zh-CN" altLang="en-US" dirty="0" smtClean="0"/>
              <a:t>所有</a:t>
            </a:r>
            <a:r>
              <a:rPr lang="en-US" altLang="zh-CN" dirty="0" smtClean="0"/>
              <a:t>SYSOPER</a:t>
            </a:r>
            <a:r>
              <a:rPr lang="zh-CN" altLang="en-US" dirty="0" smtClean="0"/>
              <a:t>功能的管理权限；创建数据库等权限。</a:t>
            </a:r>
          </a:p>
          <a:p>
            <a:pPr lvl="1" eaLnBrk="1" hangingPunct="1"/>
            <a:endParaRPr lang="zh-CN" altLang="en-US" dirty="0" smtClean="0"/>
          </a:p>
          <a:p>
            <a:pPr lvl="1" eaLnBrk="1" hangingPunct="1">
              <a:buNone/>
            </a:pPr>
            <a:endParaRPr lang="en-US" altLang="zh-CN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系统权限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52513"/>
            <a:ext cx="8686800" cy="4968875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授予系统权限</a:t>
            </a:r>
            <a:endParaRPr lang="en-US" altLang="zh-CN" dirty="0" smtClean="0"/>
          </a:p>
          <a:p>
            <a:pPr eaLnBrk="1" hangingPunct="1"/>
            <a:endParaRPr lang="en-US" altLang="zh-CN" i="1" dirty="0" smtClean="0">
              <a:solidFill>
                <a:srgbClr val="000000"/>
              </a:solidFill>
            </a:endParaRPr>
          </a:p>
          <a:p>
            <a:pPr eaLnBrk="1" hangingPunct="1"/>
            <a:endParaRPr lang="en-US" altLang="zh-CN" i="1" dirty="0" smtClean="0">
              <a:solidFill>
                <a:srgbClr val="000000"/>
              </a:solidFill>
            </a:endParaRPr>
          </a:p>
          <a:p>
            <a:pPr lvl="1" eaLnBrk="1" hangingPunct="1"/>
            <a:r>
              <a:rPr lang="en-US" altLang="zh-CN" sz="2400" dirty="0" err="1" smtClean="0">
                <a:solidFill>
                  <a:srgbClr val="000000"/>
                </a:solidFill>
              </a:rPr>
              <a:t>sys_priv_list</a:t>
            </a:r>
            <a:r>
              <a:rPr lang="zh-CN" altLang="en-US" sz="2400" dirty="0" smtClean="0">
                <a:solidFill>
                  <a:srgbClr val="000000"/>
                </a:solidFill>
              </a:rPr>
              <a:t>：系统特权列表，由逗号分隔</a:t>
            </a:r>
            <a:r>
              <a:rPr lang="en-US" altLang="zh-CN" sz="2400" dirty="0" smtClean="0">
                <a:solidFill>
                  <a:srgbClr val="000000"/>
                </a:solidFill>
              </a:rPr>
              <a:t>;</a:t>
            </a:r>
          </a:p>
          <a:p>
            <a:pPr lvl="1" eaLnBrk="1" hangingPunct="1"/>
            <a:r>
              <a:rPr lang="en-US" altLang="zh-CN" sz="2400" dirty="0" err="1" smtClean="0">
                <a:solidFill>
                  <a:srgbClr val="000000"/>
                </a:solidFill>
              </a:rPr>
              <a:t>user_list</a:t>
            </a:r>
            <a:r>
              <a:rPr lang="en-US" altLang="zh-CN" sz="2400" dirty="0" smtClean="0">
                <a:solidFill>
                  <a:srgbClr val="000000"/>
                </a:solidFill>
              </a:rPr>
              <a:t>: </a:t>
            </a:r>
            <a:r>
              <a:rPr lang="zh-CN" altLang="en-US" sz="2400" dirty="0" smtClean="0">
                <a:solidFill>
                  <a:srgbClr val="000000"/>
                </a:solidFill>
              </a:rPr>
              <a:t>用户列表，由逗号分隔</a:t>
            </a:r>
            <a:r>
              <a:rPr lang="en-US" altLang="zh-CN" sz="2400" dirty="0" smtClean="0">
                <a:solidFill>
                  <a:srgbClr val="000000"/>
                </a:solidFill>
              </a:rPr>
              <a:t>;</a:t>
            </a:r>
          </a:p>
          <a:p>
            <a:pPr lvl="1" eaLnBrk="1" hangingPunct="1"/>
            <a:r>
              <a:rPr lang="en-US" altLang="zh-CN" sz="2400" dirty="0" smtClean="0">
                <a:solidFill>
                  <a:srgbClr val="000000"/>
                </a:solidFill>
              </a:rPr>
              <a:t>WITH ADMIN OPTION</a:t>
            </a:r>
            <a:r>
              <a:rPr lang="zh-CN" altLang="en-US" sz="2400" dirty="0" smtClean="0">
                <a:solidFill>
                  <a:srgbClr val="000000"/>
                </a:solidFill>
              </a:rPr>
              <a:t>：允许权限的接受者再把此特权授予其他用户。</a:t>
            </a:r>
            <a:endParaRPr lang="en-US" altLang="zh-CN" sz="2400" dirty="0" smtClean="0">
              <a:solidFill>
                <a:srgbClr val="000000"/>
              </a:solidFill>
            </a:endParaRPr>
          </a:p>
          <a:p>
            <a:pPr lvl="1" eaLnBrk="1" hangingPunct="1"/>
            <a:endParaRPr lang="en-US" altLang="zh-CN" sz="2400" dirty="0" smtClean="0">
              <a:solidFill>
                <a:srgbClr val="000000"/>
              </a:solidFill>
            </a:endParaRPr>
          </a:p>
          <a:p>
            <a:pPr lvl="1" eaLnBrk="1" hangingPunct="1"/>
            <a:r>
              <a:rPr lang="zh-CN" altLang="en-US" b="1" dirty="0" smtClean="0"/>
              <a:t>例：</a:t>
            </a:r>
            <a:r>
              <a:rPr lang="zh-CN" altLang="en-US" dirty="0" smtClean="0"/>
              <a:t>授予</a:t>
            </a:r>
            <a:r>
              <a:rPr lang="en-US" altLang="zh-CN" dirty="0" smtClean="0"/>
              <a:t>test</a:t>
            </a:r>
            <a:r>
              <a:rPr lang="zh-CN" altLang="en-US" dirty="0" smtClean="0"/>
              <a:t>用户</a:t>
            </a:r>
            <a:r>
              <a:rPr lang="en-US" altLang="zh-CN" dirty="0" smtClean="0"/>
              <a:t>CREATE SESSION</a:t>
            </a:r>
            <a:r>
              <a:rPr lang="zh-CN" altLang="en-US" dirty="0" smtClean="0"/>
              <a:t>权限，并且允许</a:t>
            </a:r>
            <a:r>
              <a:rPr lang="en-US" altLang="zh-CN" dirty="0" smtClean="0"/>
              <a:t>test</a:t>
            </a:r>
            <a:r>
              <a:rPr lang="zh-CN" altLang="en-US" dirty="0" smtClean="0"/>
              <a:t>把该权限授予别人。</a:t>
            </a:r>
          </a:p>
          <a:p>
            <a:pPr lvl="2" eaLnBrk="1" hangingPunct="1"/>
            <a:endParaRPr lang="zh-CN" altLang="en-US" dirty="0" smtClean="0"/>
          </a:p>
          <a:p>
            <a:pPr lvl="2" eaLnBrk="1" hangingPunct="1"/>
            <a:endParaRPr lang="zh-CN" altLang="en-US" dirty="0" smtClean="0"/>
          </a:p>
          <a:p>
            <a:pPr lvl="2" eaLnBrk="1" hangingPunct="1"/>
            <a:endParaRPr lang="zh-CN" altLang="en-US" dirty="0" smtClean="0"/>
          </a:p>
          <a:p>
            <a:pPr lvl="1" eaLnBrk="1" hangingPunct="1"/>
            <a:endParaRPr lang="zh-CN" altLang="en-US" sz="2400" dirty="0" smtClean="0">
              <a:solidFill>
                <a:srgbClr val="000000"/>
              </a:solidFill>
            </a:endParaRP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928662" y="1785926"/>
            <a:ext cx="7391400" cy="576263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1200150" algn="l"/>
              </a:tabLst>
              <a:defRPr/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GRANT sys_priv_list TO user_list [WITH ADMIN OPTION]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66804" y="5064140"/>
            <a:ext cx="7848600" cy="5080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1200150" algn="l"/>
              </a:tabLst>
              <a:defRPr/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GRANT create session TO test WITH ADMIN OPTION;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系统权限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301038" cy="4140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 smtClean="0"/>
              <a:t>回收系统权限</a:t>
            </a:r>
            <a:endParaRPr lang="en-US" altLang="zh-CN" sz="2800" dirty="0" smtClean="0"/>
          </a:p>
          <a:p>
            <a:pPr lvl="1" eaLnBrk="1" hangingPunct="1">
              <a:lnSpc>
                <a:spcPct val="90000"/>
              </a:lnSpc>
            </a:pPr>
            <a:endParaRPr lang="en-US" altLang="zh-CN" sz="2100" dirty="0" smtClean="0"/>
          </a:p>
          <a:p>
            <a:pPr lvl="1" eaLnBrk="1" hangingPunct="1">
              <a:lnSpc>
                <a:spcPct val="90000"/>
              </a:lnSpc>
            </a:pPr>
            <a:endParaRPr lang="en-US" altLang="zh-CN" sz="2100" dirty="0" smtClean="0"/>
          </a:p>
          <a:p>
            <a:pPr lvl="1" eaLnBrk="1" hangingPunct="1">
              <a:lnSpc>
                <a:spcPct val="90000"/>
              </a:lnSpc>
            </a:pPr>
            <a:endParaRPr lang="en-US" altLang="zh-CN" sz="2100" dirty="0" smtClean="0"/>
          </a:p>
          <a:p>
            <a:pPr lvl="1" eaLnBrk="1" hangingPunct="1">
              <a:lnSpc>
                <a:spcPct val="90000"/>
              </a:lnSpc>
            </a:pPr>
            <a:r>
              <a:rPr lang="zh-CN" altLang="en-US" sz="2100" dirty="0" smtClean="0"/>
              <a:t>注意：使用 </a:t>
            </a:r>
            <a:r>
              <a:rPr lang="en-US" altLang="zh-CN" sz="2100" dirty="0" smtClean="0"/>
              <a:t>WITH ADMIN OPTION </a:t>
            </a:r>
            <a:r>
              <a:rPr lang="zh-CN" altLang="en-US" sz="2100" dirty="0" smtClean="0"/>
              <a:t>选项授予的权限，在回收时候的回收策略如下：</a:t>
            </a:r>
            <a:endParaRPr lang="en-US" altLang="zh-CN" sz="2100" dirty="0" smtClean="0"/>
          </a:p>
          <a:p>
            <a:pPr lvl="2" eaLnBrk="1" hangingPunct="1">
              <a:lnSpc>
                <a:spcPct val="90000"/>
              </a:lnSpc>
            </a:pPr>
            <a:r>
              <a:rPr lang="zh-CN" altLang="en-US" sz="2100" dirty="0" smtClean="0"/>
              <a:t>如果</a:t>
            </a:r>
            <a:r>
              <a:rPr lang="en-US" altLang="zh-CN" sz="2100" dirty="0" smtClean="0"/>
              <a:t>A</a:t>
            </a:r>
            <a:r>
              <a:rPr lang="zh-CN" altLang="en-US" sz="2100" dirty="0" smtClean="0"/>
              <a:t>授予权限给</a:t>
            </a:r>
            <a:r>
              <a:rPr lang="en-US" altLang="zh-CN" sz="2100" dirty="0" smtClean="0"/>
              <a:t>B</a:t>
            </a:r>
            <a:r>
              <a:rPr lang="zh-CN" altLang="en-US" sz="2100" dirty="0" smtClean="0"/>
              <a:t>，</a:t>
            </a:r>
            <a:r>
              <a:rPr lang="en-US" altLang="zh-CN" sz="2100" dirty="0" smtClean="0"/>
              <a:t>B</a:t>
            </a:r>
            <a:r>
              <a:rPr lang="zh-CN" altLang="en-US" sz="2100" dirty="0" smtClean="0"/>
              <a:t>又把该权限赋予给</a:t>
            </a:r>
            <a:r>
              <a:rPr lang="en-US" altLang="zh-CN" sz="2100" dirty="0" smtClean="0"/>
              <a:t>C</a:t>
            </a:r>
            <a:r>
              <a:rPr lang="zh-CN" altLang="en-US" sz="2100" dirty="0" smtClean="0"/>
              <a:t> ，如果此时</a:t>
            </a:r>
            <a:r>
              <a:rPr lang="en-US" altLang="zh-CN" sz="2100" dirty="0" smtClean="0"/>
              <a:t>A</a:t>
            </a:r>
            <a:r>
              <a:rPr lang="zh-CN" altLang="en-US" sz="2100" dirty="0" smtClean="0"/>
              <a:t>把权限从</a:t>
            </a:r>
            <a:r>
              <a:rPr lang="en-US" altLang="zh-CN" sz="2100" dirty="0" smtClean="0"/>
              <a:t>B</a:t>
            </a:r>
            <a:r>
              <a:rPr lang="zh-CN" altLang="en-US" sz="2100" dirty="0" smtClean="0"/>
              <a:t>处收回，那么</a:t>
            </a:r>
            <a:r>
              <a:rPr lang="en-US" altLang="zh-CN" sz="2100" dirty="0" smtClean="0"/>
              <a:t>B</a:t>
            </a:r>
            <a:r>
              <a:rPr lang="zh-CN" altLang="en-US" sz="2100" dirty="0" smtClean="0"/>
              <a:t>给予出去的权限是</a:t>
            </a:r>
            <a:r>
              <a:rPr lang="zh-CN" altLang="en-US" sz="2100" b="1" dirty="0" smtClean="0">
                <a:solidFill>
                  <a:srgbClr val="FF0000"/>
                </a:solidFill>
              </a:rPr>
              <a:t>继续保留</a:t>
            </a:r>
            <a:r>
              <a:rPr lang="zh-CN" altLang="en-US" sz="2100" dirty="0" smtClean="0"/>
              <a:t>，即</a:t>
            </a:r>
            <a:r>
              <a:rPr lang="en-US" altLang="zh-CN" sz="2100" dirty="0" smtClean="0"/>
              <a:t>C</a:t>
            </a:r>
            <a:r>
              <a:rPr lang="zh-CN" altLang="en-US" sz="2100" dirty="0" smtClean="0"/>
              <a:t>继续拥有该权限。</a:t>
            </a:r>
            <a:endParaRPr lang="en-US" altLang="zh-CN" sz="2100" dirty="0" smtClean="0"/>
          </a:p>
          <a:p>
            <a:pPr lvl="2" eaLnBrk="1" hangingPunct="1">
              <a:lnSpc>
                <a:spcPct val="90000"/>
              </a:lnSpc>
            </a:pPr>
            <a:endParaRPr lang="en-US" altLang="zh-CN" sz="2100" dirty="0" smtClean="0"/>
          </a:p>
          <a:p>
            <a:pPr lvl="2" eaLnBrk="1" hangingPunct="1">
              <a:lnSpc>
                <a:spcPct val="90000"/>
              </a:lnSpc>
            </a:pPr>
            <a:endParaRPr lang="zh-CN" altLang="en-US" sz="2100" dirty="0" smtClean="0"/>
          </a:p>
          <a:p>
            <a:pPr lvl="2" eaLnBrk="1" hangingPunct="1">
              <a:lnSpc>
                <a:spcPct val="90000"/>
              </a:lnSpc>
            </a:pPr>
            <a:endParaRPr lang="en-US" altLang="zh-CN" sz="2100" dirty="0" smtClean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857224" y="1714488"/>
            <a:ext cx="7391400" cy="576263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1200150" algn="l"/>
              </a:tabLst>
              <a:defRPr/>
            </a:pP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REVOKE </a:t>
            </a:r>
            <a:r>
              <a:rPr kumimoji="1" lang="en-US" altLang="zh-CN" sz="1800" b="1" dirty="0" err="1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sys_priv_list</a:t>
            </a: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FROM </a:t>
            </a:r>
            <a:r>
              <a:rPr kumimoji="1"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user_list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</a:t>
            </a: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;</a:t>
            </a:r>
            <a:endParaRPr kumimoji="1" lang="en-US" altLang="zh-CN" sz="1800" b="1" dirty="0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对象权限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95400"/>
            <a:ext cx="8305800" cy="2127250"/>
          </a:xfrm>
        </p:spPr>
        <p:txBody>
          <a:bodyPr/>
          <a:lstStyle/>
          <a:p>
            <a:pPr eaLnBrk="1" hangingPunct="1"/>
            <a:r>
              <a:rPr lang="zh-CN" altLang="en-US" sz="2800" dirty="0" smtClean="0"/>
              <a:t>对象权限</a:t>
            </a:r>
            <a:endParaRPr lang="en-US" altLang="zh-CN" sz="2800" dirty="0" smtClean="0"/>
          </a:p>
          <a:p>
            <a:pPr lvl="1" eaLnBrk="1" hangingPunct="1"/>
            <a:r>
              <a:rPr lang="zh-CN" altLang="en-US" dirty="0" smtClean="0">
                <a:latin typeface="Times New Roman" pitchFamily="18" charset="0"/>
              </a:rPr>
              <a:t> 是在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itchFamily="18" charset="0"/>
              </a:rPr>
              <a:t>指定</a:t>
            </a:r>
            <a:r>
              <a:rPr lang="zh-CN" altLang="en-US" dirty="0" smtClean="0">
                <a:latin typeface="Times New Roman" pitchFamily="18" charset="0"/>
              </a:rPr>
              <a:t>的表、视图、序列或过程上执行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itchFamily="18" charset="0"/>
              </a:rPr>
              <a:t>指定</a:t>
            </a:r>
            <a:r>
              <a:rPr lang="zh-CN" altLang="en-US" dirty="0" smtClean="0">
                <a:latin typeface="Times New Roman" pitchFamily="18" charset="0"/>
              </a:rPr>
              <a:t>动作的权限或权利。</a:t>
            </a:r>
            <a:endParaRPr lang="en-US" altLang="zh-CN" dirty="0" smtClean="0">
              <a:latin typeface="Times New Roman" pitchFamily="18" charset="0"/>
            </a:endParaRPr>
          </a:p>
          <a:p>
            <a:pPr lvl="1" eaLnBrk="1" hangingPunct="1"/>
            <a:r>
              <a:rPr lang="zh-CN" altLang="en-US" dirty="0" smtClean="0">
                <a:latin typeface="Times New Roman" pitchFamily="18" charset="0"/>
              </a:rPr>
              <a:t>每种对象都有一个特殊的可授予的权限集。</a:t>
            </a:r>
            <a:endParaRPr lang="en-US" altLang="zh-CN" dirty="0" smtClean="0">
              <a:latin typeface="Times New Roman" pitchFamily="18" charset="0"/>
            </a:endParaRPr>
          </a:p>
          <a:p>
            <a:pPr lvl="1" eaLnBrk="1" hangingPunct="1"/>
            <a:r>
              <a:rPr lang="zh-CN" altLang="en-US" dirty="0" smtClean="0">
                <a:latin typeface="Times New Roman" pitchFamily="18" charset="0"/>
              </a:rPr>
              <a:t>对象的所有者自动拥有该对象的所有权限，并且能够把权限授予其它用户。</a:t>
            </a:r>
          </a:p>
        </p:txBody>
      </p:sp>
      <p:graphicFrame>
        <p:nvGraphicFramePr>
          <p:cNvPr id="4" name="Group 67"/>
          <p:cNvGraphicFramePr>
            <a:graphicFrameLocks noGrp="1"/>
          </p:cNvGraphicFramePr>
          <p:nvPr>
            <p:ph sz="half" idx="2"/>
          </p:nvPr>
        </p:nvGraphicFramePr>
        <p:xfrm>
          <a:off x="1079524" y="3612850"/>
          <a:ext cx="6850062" cy="2316480"/>
        </p:xfrm>
        <a:graphic>
          <a:graphicData uri="http://schemas.openxmlformats.org/drawingml/2006/table">
            <a:tbl>
              <a:tblPr/>
              <a:tblGrid>
                <a:gridCol w="1984375"/>
                <a:gridCol w="1168400"/>
                <a:gridCol w="1174750"/>
                <a:gridCol w="1152525"/>
                <a:gridCol w="1370012"/>
              </a:tblGrid>
              <a:tr h="3175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权限分类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﹨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对象类型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表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(Table)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视图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(View)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序列</a:t>
                      </a: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(Sequence)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存储</a:t>
                      </a: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(Procedure)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15716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SELECT(</a:t>
                      </a:r>
                      <a:r>
                        <a:rPr kumimoji="0" lang="zh-CN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选择</a:t>
                      </a:r>
                      <a:r>
                        <a:rPr kumimoji="0" lang="en-US" altLang="zh-CN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endParaRPr kumimoji="0" lang="en-US" altLang="zh-CN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7200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○</a:t>
                      </a:r>
                      <a:endParaRPr kumimoji="0" lang="en-US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○</a:t>
                      </a:r>
                      <a:endParaRPr kumimoji="0" lang="en-US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○</a:t>
                      </a:r>
                      <a:endParaRPr kumimoji="0" lang="en-US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endParaRPr kumimoji="0" lang="zh-CN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87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INSERT(</a:t>
                      </a: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插入</a:t>
                      </a: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endParaRPr kumimoji="0" lang="en-US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7200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○</a:t>
                      </a:r>
                      <a:endParaRPr kumimoji="0" lang="en-US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○</a:t>
                      </a:r>
                      <a:endParaRPr kumimoji="0" lang="en-US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endParaRPr kumimoji="0" lang="zh-CN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endParaRPr kumimoji="0" lang="zh-CN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716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UPDATE(</a:t>
                      </a: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更改</a:t>
                      </a: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endParaRPr kumimoji="0" lang="en-US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7200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○</a:t>
                      </a:r>
                      <a:endParaRPr kumimoji="0" lang="en-US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○</a:t>
                      </a:r>
                      <a:endParaRPr kumimoji="0" lang="en-US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endParaRPr kumimoji="0" lang="zh-CN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endParaRPr kumimoji="0" lang="zh-CN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87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DELETE(</a:t>
                      </a: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删除</a:t>
                      </a: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endParaRPr kumimoji="0" lang="en-US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7200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○</a:t>
                      </a:r>
                      <a:endParaRPr kumimoji="0" lang="en-US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○</a:t>
                      </a:r>
                      <a:endParaRPr kumimoji="0" lang="en-US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endParaRPr kumimoji="0" lang="zh-CN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endParaRPr kumimoji="0" lang="zh-CN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87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ALTER(</a:t>
                      </a: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修改</a:t>
                      </a: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endParaRPr kumimoji="0" lang="en-US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7200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○</a:t>
                      </a:r>
                      <a:endParaRPr kumimoji="0" lang="en-US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endParaRPr kumimoji="0" lang="zh-CN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○</a:t>
                      </a:r>
                      <a:endParaRPr kumimoji="0" lang="en-US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endParaRPr kumimoji="0" lang="zh-CN" altLang="zh-CN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INDEX(</a:t>
                      </a: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索引</a:t>
                      </a: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endParaRPr kumimoji="0" lang="en-US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7200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○</a:t>
                      </a:r>
                      <a:endParaRPr kumimoji="0" lang="en-US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endParaRPr kumimoji="0" lang="zh-CN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endParaRPr kumimoji="0" lang="zh-CN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endParaRPr kumimoji="0" lang="zh-CN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REFERENCE(</a:t>
                      </a: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引用</a:t>
                      </a: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endParaRPr kumimoji="0" lang="en-US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7200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○</a:t>
                      </a:r>
                      <a:endParaRPr kumimoji="0" lang="en-US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○</a:t>
                      </a:r>
                      <a:endParaRPr kumimoji="0" lang="en-US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endParaRPr kumimoji="0" lang="zh-CN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endParaRPr kumimoji="0" lang="zh-CN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668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EXECUTE(</a:t>
                      </a:r>
                      <a:r>
                        <a:rPr kumimoji="0" lang="zh-CN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执行</a:t>
                      </a:r>
                      <a:r>
                        <a:rPr kumimoji="0" lang="en-US" altLang="zh-CN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endParaRPr kumimoji="0" lang="en-US" altLang="zh-CN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7200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endParaRPr kumimoji="0" lang="zh-CN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endParaRPr kumimoji="0" lang="zh-CN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endParaRPr kumimoji="0" lang="zh-CN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○</a:t>
                      </a:r>
                      <a:endParaRPr kumimoji="0" lang="en-US" altLang="zh-CN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对象权限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60455"/>
            <a:ext cx="8147050" cy="49688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 smtClean="0"/>
              <a:t>授予对象权限</a:t>
            </a:r>
            <a:endParaRPr lang="en-US" altLang="zh-CN" dirty="0" smtClean="0"/>
          </a:p>
          <a:p>
            <a:pPr eaLnBrk="1" hangingPunct="1">
              <a:lnSpc>
                <a:spcPct val="90000"/>
              </a:lnSpc>
            </a:pPr>
            <a:endParaRPr lang="en-US" altLang="zh-CN" sz="1800" i="1" dirty="0" smtClean="0"/>
          </a:p>
          <a:p>
            <a:pPr lvl="1" eaLnBrk="1" hangingPunct="1">
              <a:lnSpc>
                <a:spcPct val="90000"/>
              </a:lnSpc>
            </a:pPr>
            <a:endParaRPr lang="en-US" altLang="zh-CN" sz="1200" i="1" dirty="0" smtClean="0"/>
          </a:p>
          <a:p>
            <a:pPr lvl="1" eaLnBrk="1" hangingPunct="1">
              <a:lnSpc>
                <a:spcPct val="90000"/>
              </a:lnSpc>
            </a:pPr>
            <a:endParaRPr lang="en-US" altLang="zh-CN" sz="1200" i="1" dirty="0" smtClean="0"/>
          </a:p>
          <a:p>
            <a:pPr lvl="1" eaLnBrk="1" hangingPunct="1">
              <a:lnSpc>
                <a:spcPct val="90000"/>
              </a:lnSpc>
            </a:pPr>
            <a:endParaRPr lang="en-US" altLang="zh-CN" sz="1200" i="1" dirty="0" smtClean="0"/>
          </a:p>
          <a:p>
            <a:pPr lvl="1" eaLnBrk="1" hangingPunct="1">
              <a:lnSpc>
                <a:spcPct val="90000"/>
              </a:lnSpc>
            </a:pPr>
            <a:endParaRPr lang="en-US" altLang="zh-CN" sz="1200" i="1" dirty="0" smtClean="0"/>
          </a:p>
          <a:p>
            <a:pPr lvl="1" eaLnBrk="1" hangingPunct="1">
              <a:lnSpc>
                <a:spcPct val="90000"/>
              </a:lnSpc>
            </a:pPr>
            <a:endParaRPr lang="en-US" altLang="zh-CN" sz="1200" i="1" dirty="0" smtClean="0"/>
          </a:p>
          <a:p>
            <a:pPr lvl="1" eaLnBrk="1" hangingPunct="1">
              <a:lnSpc>
                <a:spcPct val="90000"/>
              </a:lnSpc>
            </a:pPr>
            <a:endParaRPr lang="en-US" altLang="zh-CN" sz="1200" i="1" dirty="0" smtClean="0"/>
          </a:p>
          <a:p>
            <a:pPr lvl="1" eaLnBrk="1" hangingPunct="1">
              <a:lnSpc>
                <a:spcPct val="90000"/>
              </a:lnSpc>
            </a:pPr>
            <a:endParaRPr lang="en-US" altLang="zh-CN" sz="1200" i="1" dirty="0" smtClean="0"/>
          </a:p>
          <a:p>
            <a:pPr lvl="1" eaLnBrk="1" hangingPunct="1">
              <a:lnSpc>
                <a:spcPct val="90000"/>
              </a:lnSpc>
            </a:pPr>
            <a:endParaRPr lang="en-US" altLang="zh-CN" sz="1200" i="1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err="1" smtClean="0"/>
              <a:t>object_priv</a:t>
            </a:r>
            <a:r>
              <a:rPr lang="zh-CN" altLang="en-US" dirty="0" smtClean="0"/>
              <a:t>：是将被授予的对象权限；</a:t>
            </a:r>
            <a:r>
              <a:rPr lang="en-US" altLang="zh-CN" dirty="0" smtClean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smtClean="0"/>
              <a:t>ALL PRIVILEGES</a:t>
            </a:r>
            <a:r>
              <a:rPr lang="zh-CN" altLang="en-US" dirty="0" smtClean="0"/>
              <a:t>：指定对象的所有权限；</a:t>
            </a:r>
            <a:endParaRPr lang="en-US" altLang="zh-CN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smtClean="0"/>
              <a:t>column</a:t>
            </a:r>
            <a:r>
              <a:rPr lang="zh-CN" altLang="en-US" dirty="0" smtClean="0"/>
              <a:t>：在授予</a:t>
            </a:r>
            <a:r>
              <a:rPr lang="en-US" altLang="zh-CN" dirty="0" smtClean="0"/>
              <a:t>INSERT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REFERENCES</a:t>
            </a:r>
            <a:r>
              <a:rPr lang="zh-CN" altLang="en-US" dirty="0" smtClean="0"/>
              <a:t>或</a:t>
            </a:r>
            <a:r>
              <a:rPr lang="en-US" altLang="zh-CN" dirty="0" smtClean="0"/>
              <a:t>UPDATE</a:t>
            </a:r>
            <a:r>
              <a:rPr lang="zh-CN" altLang="en-US" dirty="0" smtClean="0"/>
              <a:t>权限时可以指定列；</a:t>
            </a:r>
            <a:endParaRPr lang="en-US" altLang="zh-CN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smtClean="0"/>
              <a:t>ON object</a:t>
            </a:r>
            <a:r>
              <a:rPr lang="zh-CN" altLang="en-US" dirty="0" smtClean="0"/>
              <a:t>：指定的对象名；</a:t>
            </a:r>
            <a:endParaRPr lang="en-US" altLang="zh-CN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smtClean="0"/>
              <a:t>TO user</a:t>
            </a:r>
            <a:r>
              <a:rPr lang="zh-CN" altLang="en-US" dirty="0" smtClean="0"/>
              <a:t>：指定权限被授予谁；</a:t>
            </a:r>
            <a:endParaRPr lang="en-US" altLang="zh-CN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smtClean="0"/>
              <a:t>TO PUBLIC</a:t>
            </a:r>
            <a:r>
              <a:rPr lang="zh-CN" altLang="en-US" dirty="0" smtClean="0"/>
              <a:t>：授予权限给所有用户；</a:t>
            </a:r>
            <a:endParaRPr lang="en-US" altLang="zh-CN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smtClean="0"/>
              <a:t>WITH GRANT OPTION</a:t>
            </a:r>
            <a:r>
              <a:rPr lang="zh-CN" altLang="en-US" dirty="0" smtClean="0"/>
              <a:t>：允许被授予权限的用户再授予对象权限给其它用户；</a:t>
            </a:r>
            <a:endParaRPr lang="en-US" altLang="zh-CN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smtClean="0"/>
              <a:t>SCHEMA</a:t>
            </a:r>
            <a:r>
              <a:rPr lang="zh-CN" altLang="en-US" dirty="0" smtClean="0"/>
              <a:t>：指定用户名，如果省略，默认为当前用户；</a:t>
            </a:r>
          </a:p>
          <a:p>
            <a:pPr lvl="1" eaLnBrk="1" hangingPunct="1">
              <a:lnSpc>
                <a:spcPct val="90000"/>
              </a:lnSpc>
            </a:pPr>
            <a:endParaRPr lang="zh-CN" altLang="en-US" sz="1800" dirty="0" smtClean="0"/>
          </a:p>
          <a:p>
            <a:pPr lvl="1" eaLnBrk="1" hangingPunct="1">
              <a:lnSpc>
                <a:spcPct val="90000"/>
              </a:lnSpc>
            </a:pPr>
            <a:endParaRPr lang="en-US" altLang="zh-CN" sz="1800" dirty="0" smtClean="0"/>
          </a:p>
        </p:txBody>
      </p:sp>
      <p:sp>
        <p:nvSpPr>
          <p:cNvPr id="61444" name="Rectangle 4"/>
          <p:cNvSpPr>
            <a:spLocks noChangeArrowheads="1"/>
          </p:cNvSpPr>
          <p:nvPr/>
        </p:nvSpPr>
        <p:spPr bwMode="auto">
          <a:xfrm>
            <a:off x="1071538" y="1500174"/>
            <a:ext cx="7848600" cy="1233486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1200150" algn="l"/>
              </a:tabLst>
              <a:defRPr/>
            </a:pP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GRANT </a:t>
            </a:r>
            <a:r>
              <a:rPr kumimoji="1" lang="en-US" altLang="zh-CN" sz="1800" b="1" dirty="0" err="1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object_priv</a:t>
            </a: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| [ALL 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PRIVILEGES ]|[(</a:t>
            </a: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column)]</a:t>
            </a:r>
            <a:endParaRPr kumimoji="1" lang="en-US" altLang="zh-CN" sz="1800" b="1" dirty="0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1200150" algn="l"/>
              </a:tabLst>
              <a:defRPr/>
            </a:pP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ON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		[schema.]object</a:t>
            </a:r>
          </a:p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1200150" algn="l"/>
              </a:tabLst>
              <a:defRPr/>
            </a:pP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TO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		{</a:t>
            </a:r>
            <a:r>
              <a:rPr kumimoji="1"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user|PUBLIC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} [WITH GRANT OPTION];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对象权限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授予对象权限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例：把员工表的查询权限给</a:t>
            </a:r>
            <a:r>
              <a:rPr lang="en-US" altLang="zh-CN" dirty="0" smtClean="0"/>
              <a:t>Test</a:t>
            </a:r>
            <a:r>
              <a:rPr lang="zh-CN" altLang="en-US" dirty="0" smtClean="0"/>
              <a:t>用户；</a:t>
            </a:r>
            <a:endParaRPr lang="en-US" altLang="zh-CN" dirty="0" smtClean="0"/>
          </a:p>
          <a:p>
            <a:pPr lvl="1" eaLnBrk="1" hangingPunct="1"/>
            <a:endParaRPr lang="en-US" altLang="zh-CN" sz="2200" dirty="0" smtClean="0"/>
          </a:p>
          <a:p>
            <a:pPr lvl="1" eaLnBrk="1" hangingPunct="1"/>
            <a:endParaRPr lang="en-US" altLang="zh-CN" dirty="0" smtClean="0"/>
          </a:p>
          <a:p>
            <a:pPr lvl="1" eaLnBrk="1" hangingPunct="1"/>
            <a:endParaRPr lang="en-US" altLang="zh-CN" sz="2200" dirty="0" smtClean="0"/>
          </a:p>
          <a:p>
            <a:pPr lvl="1"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回收对象权限</a:t>
            </a:r>
            <a:endParaRPr lang="en-US" altLang="zh-CN" dirty="0" smtClean="0"/>
          </a:p>
          <a:p>
            <a:pPr lvl="1" eaLnBrk="1" hangingPunct="1"/>
            <a:endParaRPr lang="en-US" altLang="zh-CN" dirty="0" smtClean="0"/>
          </a:p>
          <a:p>
            <a:pPr lvl="1" eaLnBrk="1" hangingPunct="1"/>
            <a:endParaRPr lang="en-US" altLang="zh-CN" dirty="0" smtClean="0"/>
          </a:p>
          <a:p>
            <a:pPr lvl="1" eaLnBrk="1" hangingPunct="1"/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对象的权限</a:t>
            </a:r>
            <a:r>
              <a:rPr lang="zh-CN" altLang="en-US" b="1" dirty="0" smtClean="0">
                <a:solidFill>
                  <a:srgbClr val="FF0000"/>
                </a:solidFill>
              </a:rPr>
              <a:t>会级联回收</a:t>
            </a:r>
            <a:r>
              <a:rPr lang="zh-CN" altLang="en-US" dirty="0" smtClean="0"/>
              <a:t>。</a:t>
            </a:r>
          </a:p>
          <a:p>
            <a:pPr lvl="1" eaLnBrk="1" hangingPunct="1"/>
            <a:endParaRPr lang="en-US" altLang="zh-CN" sz="2200" dirty="0" smtClean="0"/>
          </a:p>
          <a:p>
            <a:pPr eaLnBrk="1" hangingPunct="1"/>
            <a:endParaRPr lang="en-US" altLang="zh-CN" dirty="0" smtClean="0"/>
          </a:p>
        </p:txBody>
      </p:sp>
      <p:sp>
        <p:nvSpPr>
          <p:cNvPr id="126981" name="Rectangle 5"/>
          <p:cNvSpPr>
            <a:spLocks noChangeArrowheads="1"/>
          </p:cNvSpPr>
          <p:nvPr/>
        </p:nvSpPr>
        <p:spPr bwMode="auto">
          <a:xfrm>
            <a:off x="714348" y="2000240"/>
            <a:ext cx="7848600" cy="525463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1200150" algn="l"/>
              </a:tabLst>
              <a:defRPr/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GRANT select on employees To test;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23928" y="3844932"/>
            <a:ext cx="7848600" cy="5842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1200150" algn="l"/>
              </a:tabLst>
              <a:defRPr/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REVOKE </a:t>
            </a:r>
            <a:r>
              <a:rPr kumimoji="1" lang="zh-CN" altLang="en-US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对象权限种类 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ON </a:t>
            </a:r>
            <a:r>
              <a:rPr kumimoji="1" lang="zh-CN" altLang="en-US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对象名 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FROM </a:t>
            </a: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user;</a:t>
            </a:r>
            <a:endParaRPr kumimoji="1" lang="en-US" altLang="zh-CN" sz="1800" b="1" dirty="0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</p:txBody>
      </p: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角色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角色（</a:t>
            </a:r>
            <a:r>
              <a:rPr lang="en-US" altLang="zh-CN" dirty="0" smtClean="0"/>
              <a:t>ROLE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角色是权限的集合。</a:t>
            </a:r>
            <a:endParaRPr lang="en-US" altLang="zh-CN" dirty="0" smtClean="0"/>
          </a:p>
          <a:p>
            <a:pPr lvl="1"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角色作用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简化权限管理。 </a:t>
            </a:r>
          </a:p>
        </p:txBody>
      </p:sp>
      <p:grpSp>
        <p:nvGrpSpPr>
          <p:cNvPr id="2" name="Group 55"/>
          <p:cNvGrpSpPr>
            <a:grpSpLocks/>
          </p:cNvGrpSpPr>
          <p:nvPr/>
        </p:nvGrpSpPr>
        <p:grpSpPr bwMode="auto">
          <a:xfrm>
            <a:off x="1000125" y="3143248"/>
            <a:ext cx="7229475" cy="2819400"/>
            <a:chOff x="630" y="1632"/>
            <a:chExt cx="4554" cy="1776"/>
          </a:xfrm>
        </p:grpSpPr>
        <p:sp>
          <p:nvSpPr>
            <p:cNvPr id="38917" name="Line 23"/>
            <p:cNvSpPr>
              <a:spLocks noChangeShapeType="1"/>
            </p:cNvSpPr>
            <p:nvPr/>
          </p:nvSpPr>
          <p:spPr bwMode="auto">
            <a:xfrm>
              <a:off x="862" y="2112"/>
              <a:ext cx="0" cy="624"/>
            </a:xfrm>
            <a:prstGeom prst="line">
              <a:avLst/>
            </a:prstGeom>
            <a:noFill/>
            <a:ln w="28575">
              <a:solidFill>
                <a:srgbClr val="993366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18" name="Line 24"/>
            <p:cNvSpPr>
              <a:spLocks noChangeShapeType="1"/>
            </p:cNvSpPr>
            <p:nvPr/>
          </p:nvSpPr>
          <p:spPr bwMode="auto">
            <a:xfrm>
              <a:off x="910" y="2112"/>
              <a:ext cx="336" cy="672"/>
            </a:xfrm>
            <a:prstGeom prst="line">
              <a:avLst/>
            </a:prstGeom>
            <a:noFill/>
            <a:ln w="28575">
              <a:solidFill>
                <a:srgbClr val="993366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19" name="Line 26"/>
            <p:cNvSpPr>
              <a:spLocks noChangeShapeType="1"/>
            </p:cNvSpPr>
            <p:nvPr/>
          </p:nvSpPr>
          <p:spPr bwMode="auto">
            <a:xfrm>
              <a:off x="910" y="2112"/>
              <a:ext cx="768" cy="672"/>
            </a:xfrm>
            <a:prstGeom prst="line">
              <a:avLst/>
            </a:prstGeom>
            <a:noFill/>
            <a:ln w="28575">
              <a:solidFill>
                <a:srgbClr val="993366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20" name="Line 27"/>
            <p:cNvSpPr>
              <a:spLocks noChangeShapeType="1"/>
            </p:cNvSpPr>
            <p:nvPr/>
          </p:nvSpPr>
          <p:spPr bwMode="auto">
            <a:xfrm>
              <a:off x="958" y="2112"/>
              <a:ext cx="1152" cy="672"/>
            </a:xfrm>
            <a:prstGeom prst="line">
              <a:avLst/>
            </a:prstGeom>
            <a:noFill/>
            <a:ln w="28575">
              <a:solidFill>
                <a:srgbClr val="993366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21" name="Line 28"/>
            <p:cNvSpPr>
              <a:spLocks noChangeShapeType="1"/>
            </p:cNvSpPr>
            <p:nvPr/>
          </p:nvSpPr>
          <p:spPr bwMode="auto">
            <a:xfrm flipH="1">
              <a:off x="910" y="2112"/>
              <a:ext cx="624" cy="624"/>
            </a:xfrm>
            <a:prstGeom prst="line">
              <a:avLst/>
            </a:prstGeom>
            <a:noFill/>
            <a:ln w="28575">
              <a:solidFill>
                <a:srgbClr val="339933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22" name="Line 29"/>
            <p:cNvSpPr>
              <a:spLocks noChangeShapeType="1"/>
            </p:cNvSpPr>
            <p:nvPr/>
          </p:nvSpPr>
          <p:spPr bwMode="auto">
            <a:xfrm flipH="1">
              <a:off x="1294" y="2064"/>
              <a:ext cx="288" cy="672"/>
            </a:xfrm>
            <a:prstGeom prst="line">
              <a:avLst/>
            </a:prstGeom>
            <a:noFill/>
            <a:ln w="28575">
              <a:solidFill>
                <a:srgbClr val="339933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23" name="Line 30"/>
            <p:cNvSpPr>
              <a:spLocks noChangeShapeType="1"/>
            </p:cNvSpPr>
            <p:nvPr/>
          </p:nvSpPr>
          <p:spPr bwMode="auto">
            <a:xfrm>
              <a:off x="1582" y="2112"/>
              <a:ext cx="96" cy="624"/>
            </a:xfrm>
            <a:prstGeom prst="line">
              <a:avLst/>
            </a:prstGeom>
            <a:noFill/>
            <a:ln w="28575">
              <a:solidFill>
                <a:srgbClr val="339933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24" name="Line 31"/>
            <p:cNvSpPr>
              <a:spLocks noChangeShapeType="1"/>
            </p:cNvSpPr>
            <p:nvPr/>
          </p:nvSpPr>
          <p:spPr bwMode="auto">
            <a:xfrm>
              <a:off x="1630" y="2112"/>
              <a:ext cx="480" cy="624"/>
            </a:xfrm>
            <a:prstGeom prst="line">
              <a:avLst/>
            </a:prstGeom>
            <a:noFill/>
            <a:ln w="28575">
              <a:solidFill>
                <a:srgbClr val="339933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25" name="Line 32"/>
            <p:cNvSpPr>
              <a:spLocks noChangeShapeType="1"/>
            </p:cNvSpPr>
            <p:nvPr/>
          </p:nvSpPr>
          <p:spPr bwMode="auto">
            <a:xfrm flipH="1">
              <a:off x="910" y="2112"/>
              <a:ext cx="1296" cy="624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26" name="Line 33"/>
            <p:cNvSpPr>
              <a:spLocks noChangeShapeType="1"/>
            </p:cNvSpPr>
            <p:nvPr/>
          </p:nvSpPr>
          <p:spPr bwMode="auto">
            <a:xfrm flipH="1">
              <a:off x="1342" y="2112"/>
              <a:ext cx="864" cy="624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27" name="Line 34"/>
            <p:cNvSpPr>
              <a:spLocks noChangeShapeType="1"/>
            </p:cNvSpPr>
            <p:nvPr/>
          </p:nvSpPr>
          <p:spPr bwMode="auto">
            <a:xfrm flipH="1">
              <a:off x="1774" y="2112"/>
              <a:ext cx="432" cy="624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28" name="Line 35"/>
            <p:cNvSpPr>
              <a:spLocks noChangeShapeType="1"/>
            </p:cNvSpPr>
            <p:nvPr/>
          </p:nvSpPr>
          <p:spPr bwMode="auto">
            <a:xfrm>
              <a:off x="2206" y="2112"/>
              <a:ext cx="0" cy="624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29" name="Line 36"/>
            <p:cNvSpPr>
              <a:spLocks noChangeShapeType="1"/>
            </p:cNvSpPr>
            <p:nvPr/>
          </p:nvSpPr>
          <p:spPr bwMode="auto">
            <a:xfrm>
              <a:off x="3504" y="2112"/>
              <a:ext cx="624" cy="192"/>
            </a:xfrm>
            <a:prstGeom prst="line">
              <a:avLst/>
            </a:prstGeom>
            <a:noFill/>
            <a:ln w="28575">
              <a:solidFill>
                <a:srgbClr val="993366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30" name="Line 42"/>
            <p:cNvSpPr>
              <a:spLocks noChangeShapeType="1"/>
            </p:cNvSpPr>
            <p:nvPr/>
          </p:nvSpPr>
          <p:spPr bwMode="auto">
            <a:xfrm>
              <a:off x="4224" y="2112"/>
              <a:ext cx="0" cy="192"/>
            </a:xfrm>
            <a:prstGeom prst="line">
              <a:avLst/>
            </a:prstGeom>
            <a:noFill/>
            <a:ln w="28575">
              <a:solidFill>
                <a:srgbClr val="339933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31" name="Line 44"/>
            <p:cNvSpPr>
              <a:spLocks noChangeShapeType="1"/>
            </p:cNvSpPr>
            <p:nvPr/>
          </p:nvSpPr>
          <p:spPr bwMode="auto">
            <a:xfrm flipH="1">
              <a:off x="3552" y="2544"/>
              <a:ext cx="528" cy="192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32" name="Line 45"/>
            <p:cNvSpPr>
              <a:spLocks noChangeShapeType="1"/>
            </p:cNvSpPr>
            <p:nvPr/>
          </p:nvSpPr>
          <p:spPr bwMode="auto">
            <a:xfrm flipH="1">
              <a:off x="3984" y="2544"/>
              <a:ext cx="192" cy="192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33" name="Line 46"/>
            <p:cNvSpPr>
              <a:spLocks noChangeShapeType="1"/>
            </p:cNvSpPr>
            <p:nvPr/>
          </p:nvSpPr>
          <p:spPr bwMode="auto">
            <a:xfrm>
              <a:off x="4272" y="2544"/>
              <a:ext cx="144" cy="192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34" name="Line 47"/>
            <p:cNvSpPr>
              <a:spLocks noChangeShapeType="1"/>
            </p:cNvSpPr>
            <p:nvPr/>
          </p:nvSpPr>
          <p:spPr bwMode="auto">
            <a:xfrm>
              <a:off x="4320" y="2544"/>
              <a:ext cx="528" cy="192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35" name="Text Box 12"/>
            <p:cNvSpPr txBox="1">
              <a:spLocks noChangeArrowheads="1"/>
            </p:cNvSpPr>
            <p:nvPr/>
          </p:nvSpPr>
          <p:spPr bwMode="auto">
            <a:xfrm>
              <a:off x="2544" y="2745"/>
              <a:ext cx="672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b="1"/>
                <a:t>权限</a:t>
              </a:r>
            </a:p>
          </p:txBody>
        </p:sp>
        <p:pic>
          <p:nvPicPr>
            <p:cNvPr id="38936" name="Picture 14" descr="J0199727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H="1">
              <a:off x="718" y="2736"/>
              <a:ext cx="33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8937" name="Picture 16" descr="J0199727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H="1">
              <a:off x="1150" y="2736"/>
              <a:ext cx="33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8938" name="Picture 17" descr="J0199727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H="1">
              <a:off x="1582" y="2736"/>
              <a:ext cx="33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8939" name="Picture 18" descr="J0199727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H="1">
              <a:off x="2014" y="2736"/>
              <a:ext cx="33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8940" name="Picture 19" descr="J0199727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H="1">
              <a:off x="3360" y="2736"/>
              <a:ext cx="33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8941" name="Picture 20" descr="J0199727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H="1">
              <a:off x="3792" y="2736"/>
              <a:ext cx="33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8942" name="Picture 21" descr="J0199727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H="1">
              <a:off x="4224" y="2736"/>
              <a:ext cx="33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8943" name="Picture 22" descr="J0199727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H="1">
              <a:off x="4656" y="2736"/>
              <a:ext cx="33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8944" name="Picture 5" descr="J019538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2024" y="1632"/>
              <a:ext cx="472" cy="4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8945" name="Picture 6" descr="J019538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630" y="1632"/>
              <a:ext cx="472" cy="4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8946" name="Picture 7" descr="J019538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1350" y="1632"/>
              <a:ext cx="472" cy="4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8947" name="Picture 8" descr="J019538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3264" y="1632"/>
              <a:ext cx="472" cy="4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8948" name="Picture 9" descr="J019538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3992" y="1641"/>
              <a:ext cx="472" cy="4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8949" name="Picture 10" descr="J019538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4712" y="1641"/>
              <a:ext cx="472" cy="4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8950" name="Text Box 11"/>
            <p:cNvSpPr txBox="1">
              <a:spLocks noChangeArrowheads="1"/>
            </p:cNvSpPr>
            <p:nvPr/>
          </p:nvSpPr>
          <p:spPr bwMode="auto">
            <a:xfrm>
              <a:off x="2544" y="1728"/>
              <a:ext cx="672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b="1" dirty="0"/>
                <a:t>用户</a:t>
              </a:r>
            </a:p>
          </p:txBody>
        </p:sp>
        <p:sp>
          <p:nvSpPr>
            <p:cNvPr id="38951" name="Text Box 49"/>
            <p:cNvSpPr txBox="1">
              <a:spLocks noChangeArrowheads="1"/>
            </p:cNvSpPr>
            <p:nvPr/>
          </p:nvSpPr>
          <p:spPr bwMode="auto">
            <a:xfrm>
              <a:off x="1102" y="3168"/>
              <a:ext cx="1008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/>
                <a:t>单独授予权限</a:t>
              </a:r>
            </a:p>
          </p:txBody>
        </p:sp>
        <p:sp>
          <p:nvSpPr>
            <p:cNvPr id="38952" name="Text Box 50"/>
            <p:cNvSpPr txBox="1">
              <a:spLocks noChangeArrowheads="1"/>
            </p:cNvSpPr>
            <p:nvPr/>
          </p:nvSpPr>
          <p:spPr bwMode="auto">
            <a:xfrm>
              <a:off x="3504" y="3177"/>
              <a:ext cx="1392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/>
                <a:t>使用角色授予权限</a:t>
              </a:r>
            </a:p>
          </p:txBody>
        </p:sp>
        <p:sp>
          <p:nvSpPr>
            <p:cNvPr id="38953" name="Oval 53"/>
            <p:cNvSpPr>
              <a:spLocks noChangeArrowheads="1"/>
            </p:cNvSpPr>
            <p:nvPr/>
          </p:nvSpPr>
          <p:spPr bwMode="auto">
            <a:xfrm>
              <a:off x="3840" y="2304"/>
              <a:ext cx="768" cy="24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rgbClr val="339933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0033CC"/>
                  </a:solidFill>
                </a:rPr>
                <a:t>role</a:t>
              </a:r>
            </a:p>
          </p:txBody>
        </p:sp>
        <p:sp>
          <p:nvSpPr>
            <p:cNvPr id="38954" name="Line 54"/>
            <p:cNvSpPr>
              <a:spLocks noChangeShapeType="1"/>
            </p:cNvSpPr>
            <p:nvPr/>
          </p:nvSpPr>
          <p:spPr bwMode="auto">
            <a:xfrm flipH="1">
              <a:off x="4320" y="2112"/>
              <a:ext cx="624" cy="192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章节目标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>
              <a:lnSpc>
                <a:spcPct val="120000"/>
              </a:lnSpc>
            </a:pP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通过本章学习，学员应达到如下目标：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lvl="1" fontAlgn="ctr">
              <a:lnSpc>
                <a:spcPct val="120000"/>
              </a:lnSpc>
            </a:pP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理解用户概念；</a:t>
            </a:r>
            <a:endParaRPr lang="en-US" altLang="zh-CN" sz="2400" dirty="0" smtClean="0">
              <a:latin typeface="黑体" pitchFamily="2" charset="-122"/>
              <a:ea typeface="黑体" pitchFamily="2" charset="-122"/>
            </a:endParaRPr>
          </a:p>
          <a:p>
            <a:pPr lvl="1" fontAlgn="ctr">
              <a:lnSpc>
                <a:spcPct val="120000"/>
              </a:lnSpc>
            </a:pP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掌握创建用户方法；</a:t>
            </a:r>
            <a:endParaRPr lang="en-US" altLang="zh-CN" sz="2400" dirty="0" smtClean="0">
              <a:latin typeface="黑体" pitchFamily="2" charset="-122"/>
              <a:ea typeface="黑体" pitchFamily="2" charset="-122"/>
            </a:endParaRPr>
          </a:p>
          <a:p>
            <a:pPr lvl="1" fontAlgn="ctr">
              <a:lnSpc>
                <a:spcPct val="120000"/>
              </a:lnSpc>
            </a:pP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理解权限概念；</a:t>
            </a:r>
            <a:endParaRPr lang="en-US" altLang="zh-CN" sz="2400" dirty="0" smtClean="0">
              <a:latin typeface="黑体" pitchFamily="2" charset="-122"/>
              <a:ea typeface="黑体" pitchFamily="2" charset="-122"/>
            </a:endParaRPr>
          </a:p>
          <a:p>
            <a:pPr lvl="1" fontAlgn="ctr">
              <a:lnSpc>
                <a:spcPct val="120000"/>
              </a:lnSpc>
            </a:pP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理解如何进行权限分配和收回；</a:t>
            </a:r>
            <a:endParaRPr lang="en-US" altLang="zh-CN" sz="2400" dirty="0" smtClean="0">
              <a:latin typeface="黑体" pitchFamily="2" charset="-122"/>
              <a:ea typeface="黑体" pitchFamily="2" charset="-122"/>
            </a:endParaRPr>
          </a:p>
          <a:p>
            <a:pPr lvl="1" fontAlgn="ctr">
              <a:lnSpc>
                <a:spcPct val="120000"/>
              </a:lnSpc>
            </a:pP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理解角色概念；</a:t>
            </a:r>
            <a:endParaRPr lang="en-US" altLang="zh-CN" sz="2400" dirty="0" smtClean="0">
              <a:latin typeface="黑体" pitchFamily="2" charset="-122"/>
              <a:ea typeface="黑体" pitchFamily="2" charset="-122"/>
            </a:endParaRPr>
          </a:p>
          <a:p>
            <a:pPr lvl="1" fontAlgn="ctr">
              <a:lnSpc>
                <a:spcPct val="120000"/>
              </a:lnSpc>
            </a:pP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理解如何通过角色进行权限分配；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创建角色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305800" cy="50292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创建角色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例</a:t>
            </a:r>
            <a:r>
              <a:rPr lang="en-US" altLang="zh-CN" dirty="0" smtClean="0"/>
              <a:t>:</a:t>
            </a:r>
            <a:r>
              <a:rPr lang="zh-CN" altLang="en-US" dirty="0" smtClean="0"/>
              <a:t>以</a:t>
            </a:r>
            <a:r>
              <a:rPr lang="en-US" altLang="zh-CN" dirty="0" smtClean="0"/>
              <a:t>SYSTEM</a:t>
            </a:r>
            <a:r>
              <a:rPr lang="zh-CN" altLang="en-US" dirty="0" smtClean="0"/>
              <a:t>的用户身份建立测试角色</a:t>
            </a:r>
            <a:r>
              <a:rPr lang="en-US" altLang="zh-CN" dirty="0" err="1" smtClean="0"/>
              <a:t>tr</a:t>
            </a:r>
            <a:endParaRPr lang="zh-CN" altLang="en-US" dirty="0" smtClean="0"/>
          </a:p>
          <a:p>
            <a:pPr lvl="1" eaLnBrk="1" hangingPunct="1"/>
            <a:endParaRPr lang="zh-CN" altLang="en-US" dirty="0" smtClean="0"/>
          </a:p>
          <a:p>
            <a:pPr lvl="1" eaLnBrk="1" hangingPunct="1"/>
            <a:endParaRPr lang="en-US" altLang="zh-CN" dirty="0" smtClean="0"/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auto">
          <a:xfrm>
            <a:off x="1071538" y="1643050"/>
            <a:ext cx="6858000" cy="571504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1200150" algn="l"/>
              </a:tabLst>
              <a:defRPr/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CREATE ROLE </a:t>
            </a:r>
            <a:r>
              <a:rPr kumimoji="1" lang="en-US" altLang="zh-CN" sz="1800" b="1" dirty="0" err="1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role</a:t>
            </a: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;</a:t>
            </a:r>
            <a:endParaRPr kumimoji="1" lang="zh-CN" altLang="en-US" sz="1800" b="1" dirty="0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auto">
          <a:xfrm>
            <a:off x="1000100" y="2928934"/>
            <a:ext cx="6858000" cy="4572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1200150" algn="l"/>
              </a:tabLst>
              <a:defRPr/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CREATE ROLE </a:t>
            </a:r>
            <a:r>
              <a:rPr kumimoji="1"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tr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; </a:t>
            </a:r>
          </a:p>
        </p:txBody>
      </p:sp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为角色授权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305800" cy="50292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为角色授予权限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例：给角色</a:t>
            </a:r>
            <a:r>
              <a:rPr lang="en-US" altLang="zh-CN" dirty="0" err="1" smtClean="0"/>
              <a:t>tr</a:t>
            </a:r>
            <a:r>
              <a:rPr lang="zh-CN" altLang="en-US" dirty="0" smtClean="0"/>
              <a:t>授予</a:t>
            </a:r>
            <a:r>
              <a:rPr lang="en-US" altLang="zh-CN" dirty="0" smtClean="0"/>
              <a:t>create sequence</a:t>
            </a:r>
            <a:r>
              <a:rPr lang="zh-CN" altLang="en-US" dirty="0" smtClean="0"/>
              <a:t>的权限</a:t>
            </a:r>
          </a:p>
          <a:p>
            <a:pPr lvl="1" eaLnBrk="1" hangingPunct="1">
              <a:buFontTx/>
              <a:buNone/>
            </a:pPr>
            <a:endParaRPr lang="zh-CN" altLang="en-US" dirty="0" smtClean="0"/>
          </a:p>
          <a:p>
            <a:pPr lvl="1" eaLnBrk="1" hangingPunct="1"/>
            <a:endParaRPr lang="zh-CN" altLang="en-US" dirty="0" smtClean="0"/>
          </a:p>
          <a:p>
            <a:pPr lvl="1" eaLnBrk="1" hangingPunct="1"/>
            <a:endParaRPr lang="en-US" altLang="zh-CN" dirty="0" smtClean="0"/>
          </a:p>
        </p:txBody>
      </p:sp>
      <p:sp>
        <p:nvSpPr>
          <p:cNvPr id="129028" name="Rectangle 4"/>
          <p:cNvSpPr>
            <a:spLocks noChangeArrowheads="1"/>
          </p:cNvSpPr>
          <p:nvPr/>
        </p:nvSpPr>
        <p:spPr bwMode="auto">
          <a:xfrm>
            <a:off x="928662" y="1643050"/>
            <a:ext cx="7848600" cy="3810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1200150" algn="l"/>
              </a:tabLst>
              <a:defRPr/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GRANT </a:t>
            </a:r>
            <a:r>
              <a:rPr kumimoji="1" lang="zh-CN" altLang="en-US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权限列表 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TO </a:t>
            </a:r>
            <a:r>
              <a:rPr kumimoji="1" lang="zh-CN" altLang="en-US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角色</a:t>
            </a:r>
            <a:r>
              <a:rPr kumimoji="1" lang="zh-CN" altLang="en-US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列表</a:t>
            </a: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;</a:t>
            </a:r>
            <a:endParaRPr kumimoji="1" lang="zh-CN" altLang="en-US" sz="1800" b="1" dirty="0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</p:txBody>
      </p:sp>
      <p:sp>
        <p:nvSpPr>
          <p:cNvPr id="129030" name="Rectangle 6"/>
          <p:cNvSpPr>
            <a:spLocks noChangeArrowheads="1"/>
          </p:cNvSpPr>
          <p:nvPr/>
        </p:nvSpPr>
        <p:spPr bwMode="auto">
          <a:xfrm>
            <a:off x="857224" y="2857496"/>
            <a:ext cx="7848600" cy="4572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1200150" algn="l"/>
              </a:tabLst>
              <a:defRPr/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GRANT create sequence TO </a:t>
            </a:r>
            <a:r>
              <a:rPr kumimoji="1"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tr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;</a:t>
            </a:r>
          </a:p>
        </p:txBody>
      </p:sp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通过角色为用户授权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305800" cy="50292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通过角色为用户授权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例：通过角色为用户</a:t>
            </a:r>
            <a:r>
              <a:rPr lang="en-US" altLang="zh-CN" dirty="0" smtClean="0"/>
              <a:t>test</a:t>
            </a:r>
            <a:r>
              <a:rPr lang="zh-CN" altLang="en-US" dirty="0" smtClean="0"/>
              <a:t>授权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以</a:t>
            </a:r>
            <a:r>
              <a:rPr lang="en-US" altLang="zh-CN" dirty="0" smtClean="0"/>
              <a:t>test</a:t>
            </a:r>
            <a:r>
              <a:rPr lang="zh-CN" altLang="en-US" dirty="0" smtClean="0"/>
              <a:t>用户登录，验证是否已拥有相关权限</a:t>
            </a:r>
          </a:p>
        </p:txBody>
      </p:sp>
      <p:sp>
        <p:nvSpPr>
          <p:cNvPr id="131077" name="Rectangle 5"/>
          <p:cNvSpPr>
            <a:spLocks noChangeArrowheads="1"/>
          </p:cNvSpPr>
          <p:nvPr/>
        </p:nvSpPr>
        <p:spPr bwMode="auto">
          <a:xfrm>
            <a:off x="642910" y="2928934"/>
            <a:ext cx="7848600" cy="4572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1200150" algn="l"/>
              </a:tabLst>
              <a:defRPr/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GRANT </a:t>
            </a:r>
            <a:r>
              <a:rPr kumimoji="1"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tr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TO test;</a:t>
            </a:r>
          </a:p>
        </p:txBody>
      </p:sp>
      <p:sp>
        <p:nvSpPr>
          <p:cNvPr id="131078" name="Rectangle 6"/>
          <p:cNvSpPr>
            <a:spLocks noChangeArrowheads="1"/>
          </p:cNvSpPr>
          <p:nvPr/>
        </p:nvSpPr>
        <p:spPr bwMode="auto">
          <a:xfrm>
            <a:off x="642910" y="4286256"/>
            <a:ext cx="7848600" cy="4572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1200150" algn="l"/>
              </a:tabLst>
              <a:defRPr/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SELECT * FROM </a:t>
            </a:r>
            <a:r>
              <a:rPr kumimoji="1"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session_privs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;</a:t>
            </a:r>
          </a:p>
        </p:txBody>
      </p:sp>
      <p:sp>
        <p:nvSpPr>
          <p:cNvPr id="131079" name="Rectangle 7"/>
          <p:cNvSpPr>
            <a:spLocks noChangeArrowheads="1"/>
          </p:cNvSpPr>
          <p:nvPr/>
        </p:nvSpPr>
        <p:spPr bwMode="auto">
          <a:xfrm>
            <a:off x="714348" y="1714488"/>
            <a:ext cx="7848600" cy="4572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1200150" algn="l"/>
              </a:tabLst>
              <a:defRPr/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GRANT </a:t>
            </a:r>
            <a:r>
              <a:rPr kumimoji="1" lang="zh-CN" altLang="en-US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角色列表 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To </a:t>
            </a:r>
            <a:r>
              <a:rPr kumimoji="1" lang="zh-CN" altLang="en-US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用户列表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;</a:t>
            </a:r>
          </a:p>
        </p:txBody>
      </p:sp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通过角色从用户收回权限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 smtClean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通过角色从用户收回权限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从角色收回权限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删除角色</a:t>
            </a:r>
            <a:endParaRPr lang="en-US" altLang="zh-CN" dirty="0" smtClean="0"/>
          </a:p>
          <a:p>
            <a:pPr lvl="2" eaLnBrk="1" hangingPunct="1"/>
            <a:endParaRPr lang="en-US" altLang="zh-CN" dirty="0" smtClean="0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723928" y="2928934"/>
            <a:ext cx="7848600" cy="4318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1200150" algn="l"/>
              </a:tabLst>
              <a:defRPr/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REVOKE </a:t>
            </a:r>
            <a:r>
              <a:rPr kumimoji="1" lang="zh-CN" altLang="en-US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权限 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FROM </a:t>
            </a:r>
            <a:r>
              <a:rPr kumimoji="1" lang="zh-CN" altLang="en-US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角色</a:t>
            </a: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;</a:t>
            </a:r>
            <a:endParaRPr kumimoji="1" lang="zh-CN" altLang="en-US" sz="1800" b="1" dirty="0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714348" y="1571612"/>
            <a:ext cx="7848600" cy="4572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1200150" algn="l"/>
              </a:tabLst>
              <a:defRPr/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REVOKE </a:t>
            </a:r>
            <a:r>
              <a:rPr kumimoji="1" lang="zh-CN" altLang="en-US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角色 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FROM </a:t>
            </a:r>
            <a:r>
              <a:rPr kumimoji="1" lang="zh-CN" altLang="en-US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用户</a:t>
            </a: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;</a:t>
            </a:r>
            <a:endParaRPr kumimoji="1" lang="zh-CN" altLang="en-US" sz="1800" b="1" dirty="0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</p:txBody>
      </p:sp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723928" y="4214818"/>
            <a:ext cx="7848600" cy="4318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1200150" algn="l"/>
              </a:tabLst>
              <a:defRPr/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DROP ROLE </a:t>
            </a:r>
            <a:r>
              <a:rPr kumimoji="1" lang="zh-CN" altLang="en-US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角色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;</a:t>
            </a:r>
          </a:p>
        </p:txBody>
      </p:sp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预定义角色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预定义角色</a:t>
            </a:r>
            <a:endParaRPr lang="en-US" altLang="zh-CN" dirty="0" smtClean="0"/>
          </a:p>
          <a:p>
            <a:pPr lvl="1" eaLnBrk="1" hangingPunct="1"/>
            <a:r>
              <a:rPr lang="en-US" altLang="zh-CN" sz="2200" dirty="0" smtClean="0"/>
              <a:t>Oracle</a:t>
            </a:r>
            <a:r>
              <a:rPr lang="zh-CN" altLang="en-US" sz="2200" dirty="0" smtClean="0"/>
              <a:t>数据库预先定义好的角色</a:t>
            </a:r>
            <a:r>
              <a:rPr lang="en-US" altLang="zh-CN" sz="2200" dirty="0" smtClean="0"/>
              <a:t>,</a:t>
            </a:r>
            <a:r>
              <a:rPr lang="zh-CN" altLang="en-US" sz="2200" dirty="0" smtClean="0"/>
              <a:t>通常包括：</a:t>
            </a:r>
            <a:endParaRPr lang="en-US" altLang="zh-CN" sz="2200" dirty="0" smtClean="0"/>
          </a:p>
          <a:p>
            <a:pPr lvl="1" eaLnBrk="1" hangingPunct="1"/>
            <a:r>
              <a:rPr lang="en-US" altLang="zh-CN" dirty="0" smtClean="0"/>
              <a:t>DBA</a:t>
            </a:r>
            <a:r>
              <a:rPr lang="zh-CN" altLang="en-US" dirty="0" smtClean="0"/>
              <a:t>角色</a:t>
            </a:r>
            <a:r>
              <a:rPr lang="en-US" altLang="zh-CN" dirty="0" smtClean="0"/>
              <a:t>:</a:t>
            </a:r>
            <a:r>
              <a:rPr lang="zh-CN" altLang="en-US" dirty="0" smtClean="0"/>
              <a:t>该角色中的权限通常赋给数据库管理员；</a:t>
            </a:r>
            <a:endParaRPr lang="en-US" altLang="zh-CN" dirty="0" smtClean="0"/>
          </a:p>
          <a:p>
            <a:pPr lvl="1" eaLnBrk="1" hangingPunct="1"/>
            <a:r>
              <a:rPr lang="en-US" altLang="zh-CN" dirty="0" smtClean="0"/>
              <a:t>CONNECT</a:t>
            </a:r>
            <a:r>
              <a:rPr lang="zh-CN" altLang="en-US" dirty="0" smtClean="0"/>
              <a:t>角色、</a:t>
            </a:r>
            <a:r>
              <a:rPr lang="en-US" altLang="zh-CN" dirty="0" smtClean="0"/>
              <a:t>RESOURCE</a:t>
            </a:r>
            <a:r>
              <a:rPr lang="zh-CN" altLang="en-US" dirty="0" smtClean="0"/>
              <a:t>角色；</a:t>
            </a:r>
            <a:endParaRPr lang="en-US" altLang="zh-CN" dirty="0" smtClean="0"/>
          </a:p>
          <a:p>
            <a:pPr lvl="1" eaLnBrk="1" hangingPunct="1"/>
            <a:r>
              <a:rPr lang="en-US" altLang="zh-CN" dirty="0" smtClean="0"/>
              <a:t>CONNECT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RESOURCE</a:t>
            </a:r>
            <a:r>
              <a:rPr lang="zh-CN" altLang="en-US" dirty="0" smtClean="0"/>
              <a:t>是相对较安全的角色，角色中包含的权限仅限于用户自己的对象范围，因此，经常使用</a:t>
            </a:r>
            <a:r>
              <a:rPr lang="en-US" altLang="zh-CN" dirty="0" smtClean="0"/>
              <a:t>CONNECT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RESOURCE</a:t>
            </a:r>
            <a:r>
              <a:rPr lang="zh-CN" altLang="en-US" dirty="0" smtClean="0"/>
              <a:t>来简化权限管理。</a:t>
            </a:r>
          </a:p>
        </p:txBody>
      </p:sp>
    </p:spTree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预定义角色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90600"/>
            <a:ext cx="8472518" cy="5367358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预定义角色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查看</a:t>
            </a:r>
            <a:r>
              <a:rPr lang="en-US" altLang="zh-CN" dirty="0" smtClean="0"/>
              <a:t>DBA</a:t>
            </a:r>
            <a:r>
              <a:rPr lang="zh-CN" altLang="en-US" dirty="0" smtClean="0"/>
              <a:t>角色中包含的系统权限</a:t>
            </a:r>
            <a:endParaRPr lang="en-US" altLang="zh-CN" dirty="0" smtClean="0"/>
          </a:p>
          <a:p>
            <a:pPr lvl="1" eaLnBrk="1" hangingPunct="1"/>
            <a:endParaRPr lang="en-US" altLang="zh-CN" dirty="0" smtClean="0"/>
          </a:p>
          <a:p>
            <a:pPr lvl="1" eaLnBrk="1" hangingPunct="1"/>
            <a:endParaRPr lang="en-US" altLang="zh-CN" dirty="0" smtClean="0"/>
          </a:p>
          <a:p>
            <a:pPr lvl="1" eaLnBrk="1" hangingPunct="1"/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查看</a:t>
            </a:r>
            <a:r>
              <a:rPr lang="en-US" altLang="zh-CN" dirty="0" smtClean="0"/>
              <a:t>CONNECT</a:t>
            </a:r>
            <a:r>
              <a:rPr lang="zh-CN" altLang="en-US" dirty="0" smtClean="0"/>
              <a:t>角色中包含的系统权限</a:t>
            </a:r>
            <a:endParaRPr lang="en-US" altLang="zh-CN" dirty="0" smtClean="0"/>
          </a:p>
          <a:p>
            <a:pPr lvl="1" eaLnBrk="1" hangingPunct="1"/>
            <a:endParaRPr lang="en-US" altLang="zh-CN" dirty="0" smtClean="0"/>
          </a:p>
          <a:p>
            <a:pPr lvl="1" eaLnBrk="1" hangingPunct="1"/>
            <a:endParaRPr lang="en-US" altLang="zh-CN" dirty="0" smtClean="0"/>
          </a:p>
          <a:p>
            <a:pPr lvl="1" eaLnBrk="1" hangingPunct="1"/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查看</a:t>
            </a:r>
            <a:r>
              <a:rPr lang="en-US" altLang="zh-CN" dirty="0" smtClean="0"/>
              <a:t>RESOURCE</a:t>
            </a:r>
            <a:r>
              <a:rPr lang="zh-CN" altLang="en-US" dirty="0" smtClean="0"/>
              <a:t>角色中包含的系统权限</a:t>
            </a:r>
          </a:p>
          <a:p>
            <a:pPr lvl="1" eaLnBrk="1" hangingPunct="1"/>
            <a:endParaRPr lang="zh-CN" altLang="en-US" dirty="0" smtClean="0"/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714348" y="4572008"/>
            <a:ext cx="7848600" cy="830262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1200150" algn="l"/>
              </a:tabLst>
              <a:defRPr/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SELECT * FROM DBA_SYS_PRIVS</a:t>
            </a:r>
          </a:p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1200150" algn="l"/>
              </a:tabLst>
              <a:defRPr/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WHERE GRANTEE=</a:t>
            </a: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'RESOURCE‘; </a:t>
            </a:r>
            <a:endParaRPr kumimoji="1" lang="en-US" altLang="zh-CN" sz="1800" b="1" dirty="0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785786" y="3187704"/>
            <a:ext cx="7848600" cy="8128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1200150" algn="l"/>
              </a:tabLst>
              <a:defRPr/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SELECT * FROM DBA_SYS_PRIVS</a:t>
            </a:r>
          </a:p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1200150" algn="l"/>
              </a:tabLst>
              <a:defRPr/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WHERE GRANTEE='CONNECT</a:t>
            </a: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‘;</a:t>
            </a:r>
            <a:endParaRPr kumimoji="1" lang="en-US" altLang="zh-CN" sz="1800" b="1" dirty="0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</p:txBody>
      </p:sp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785786" y="1857364"/>
            <a:ext cx="7848600" cy="830262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1200150" algn="l"/>
              </a:tabLst>
              <a:defRPr/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SELECT * FROM DBA_SYS_PRIVS</a:t>
            </a:r>
          </a:p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1200150" algn="l"/>
              </a:tabLst>
              <a:defRPr/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WHERE GRANTEE=</a:t>
            </a: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'DBA’;</a:t>
            </a:r>
            <a:endParaRPr kumimoji="1" lang="en-US" altLang="zh-CN" sz="1800" b="1" dirty="0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</p:txBody>
      </p:sp>
    </p:spTree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PUBLIC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PUBLIC</a:t>
            </a:r>
          </a:p>
          <a:p>
            <a:pPr lvl="1" eaLnBrk="1" hangingPunct="1"/>
            <a:r>
              <a:rPr lang="en-US" altLang="zh-CN" dirty="0" smtClean="0"/>
              <a:t>PUBLIC</a:t>
            </a:r>
            <a:r>
              <a:rPr lang="zh-CN" altLang="en-US" dirty="0" smtClean="0"/>
              <a:t>对象既不是用户，也不是角色，代表公众，公开；</a:t>
            </a:r>
            <a:r>
              <a:rPr lang="en-US" altLang="zh-CN" dirty="0" smtClean="0"/>
              <a:t>PUBLIC</a:t>
            </a:r>
            <a:r>
              <a:rPr lang="zh-CN" altLang="en-US" dirty="0" smtClean="0"/>
              <a:t>中拥有的所有权限，所有数据库的用户都会自动拥有；为安全起见，</a:t>
            </a:r>
            <a:r>
              <a:rPr lang="en-US" altLang="zh-CN" dirty="0" smtClean="0"/>
              <a:t>PUBLIC</a:t>
            </a:r>
            <a:r>
              <a:rPr lang="zh-CN" altLang="en-US" dirty="0" smtClean="0"/>
              <a:t>中不应该拥有任何权限。</a:t>
            </a:r>
            <a:endParaRPr lang="en-US" altLang="zh-CN" dirty="0" smtClean="0"/>
          </a:p>
          <a:p>
            <a:pPr lvl="1" eaLnBrk="1" hangingPunct="1"/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例：给</a:t>
            </a:r>
            <a:r>
              <a:rPr lang="en-US" altLang="zh-CN" dirty="0" smtClean="0"/>
              <a:t>PUBLIC</a:t>
            </a:r>
            <a:r>
              <a:rPr lang="zh-CN" altLang="en-US" dirty="0" smtClean="0"/>
              <a:t>赋予</a:t>
            </a:r>
            <a:r>
              <a:rPr lang="en-US" altLang="zh-CN" dirty="0" smtClean="0"/>
              <a:t>create session </a:t>
            </a:r>
            <a:r>
              <a:rPr lang="zh-CN" altLang="en-US" dirty="0" smtClean="0"/>
              <a:t>权限</a:t>
            </a:r>
            <a:endParaRPr lang="en-US" altLang="zh-CN" dirty="0" smtClean="0"/>
          </a:p>
          <a:p>
            <a:pPr lvl="1" eaLnBrk="1" hangingPunct="1"/>
            <a:endParaRPr lang="en-US" altLang="zh-CN" dirty="0" smtClean="0"/>
          </a:p>
          <a:p>
            <a:pPr lvl="1" eaLnBrk="1" hangingPunct="1"/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执行上述语句后，所有的用户都会自动从</a:t>
            </a:r>
            <a:r>
              <a:rPr lang="en-US" altLang="zh-CN" dirty="0" smtClean="0"/>
              <a:t>public</a:t>
            </a:r>
            <a:r>
              <a:rPr lang="zh-CN" altLang="en-US" dirty="0" smtClean="0"/>
              <a:t>中获得</a:t>
            </a:r>
            <a:r>
              <a:rPr lang="en-US" altLang="zh-CN" dirty="0" smtClean="0"/>
              <a:t>create session</a:t>
            </a:r>
            <a:r>
              <a:rPr lang="zh-CN" altLang="en-US" dirty="0" smtClean="0"/>
              <a:t>的权限。</a:t>
            </a:r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928662" y="3357562"/>
            <a:ext cx="7848600" cy="4318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1200150" algn="l"/>
              </a:tabLst>
              <a:defRPr/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GRANT create session TO </a:t>
            </a: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public;</a:t>
            </a:r>
            <a:endParaRPr kumimoji="1" lang="zh-CN" altLang="en-US" sz="1800" b="1" dirty="0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</p:txBody>
      </p:sp>
    </p:spTree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本章重点总结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用户的管理</a:t>
            </a:r>
          </a:p>
          <a:p>
            <a:pPr eaLnBrk="1" hangingPunct="1"/>
            <a:r>
              <a:rPr lang="zh-CN" altLang="en-US" smtClean="0"/>
              <a:t>权限的管理</a:t>
            </a:r>
          </a:p>
          <a:p>
            <a:pPr eaLnBrk="1" hangingPunct="1"/>
            <a:r>
              <a:rPr lang="zh-CN" altLang="en-US" smtClean="0"/>
              <a:t>角色的管理</a:t>
            </a:r>
          </a:p>
        </p:txBody>
      </p:sp>
    </p:spTree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课后作业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400" dirty="0" smtClean="0"/>
              <a:t>1.</a:t>
            </a:r>
            <a:r>
              <a:rPr lang="zh-CN" altLang="en-US" sz="2400" dirty="0" smtClean="0"/>
              <a:t>建立新用户</a:t>
            </a:r>
            <a:r>
              <a:rPr lang="en-US" altLang="zh-CN" sz="2400" dirty="0" err="1" smtClean="0"/>
              <a:t>neu</a:t>
            </a:r>
            <a:endParaRPr lang="en-US" altLang="zh-CN" sz="2400" dirty="0" smtClean="0"/>
          </a:p>
          <a:p>
            <a:pPr eaLnBrk="1" hangingPunct="1"/>
            <a:r>
              <a:rPr lang="en-US" altLang="zh-CN" sz="2400" dirty="0" smtClean="0"/>
              <a:t>2.</a:t>
            </a:r>
            <a:r>
              <a:rPr lang="zh-CN" altLang="en-US" sz="2400" dirty="0" smtClean="0"/>
              <a:t>给用户</a:t>
            </a:r>
            <a:r>
              <a:rPr lang="en-US" altLang="zh-CN" sz="2400" dirty="0" err="1" smtClean="0"/>
              <a:t>neu</a:t>
            </a:r>
            <a:r>
              <a:rPr lang="zh-CN" altLang="en-US" sz="2400" dirty="0" smtClean="0"/>
              <a:t>授权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使其能够登录到数据库，能够查询</a:t>
            </a:r>
            <a:r>
              <a:rPr lang="en-US" altLang="zh-CN" sz="2400" dirty="0" err="1" smtClean="0"/>
              <a:t>scott</a:t>
            </a:r>
            <a:r>
              <a:rPr lang="zh-CN" altLang="en-US" sz="2400" dirty="0" smtClean="0"/>
              <a:t>下的</a:t>
            </a:r>
            <a:r>
              <a:rPr lang="en-US" altLang="zh-CN" sz="2400" dirty="0" err="1" smtClean="0"/>
              <a:t>emp</a:t>
            </a:r>
            <a:r>
              <a:rPr lang="zh-CN" altLang="en-US" sz="2400" dirty="0" smtClean="0"/>
              <a:t>表，能修改</a:t>
            </a:r>
            <a:r>
              <a:rPr lang="en-US" altLang="zh-CN" sz="2400" dirty="0" err="1" smtClean="0"/>
              <a:t>emp</a:t>
            </a:r>
            <a:r>
              <a:rPr lang="zh-CN" altLang="en-US" sz="2400" dirty="0" smtClean="0"/>
              <a:t>表的</a:t>
            </a:r>
            <a:r>
              <a:rPr lang="en-US" altLang="zh-CN" sz="2400" dirty="0" err="1" smtClean="0"/>
              <a:t>sal,ename</a:t>
            </a:r>
            <a:r>
              <a:rPr lang="zh-CN" altLang="en-US" sz="2400" dirty="0" smtClean="0"/>
              <a:t>两个字段</a:t>
            </a:r>
          </a:p>
          <a:p>
            <a:pPr eaLnBrk="1" hangingPunct="1"/>
            <a:r>
              <a:rPr lang="en-US" altLang="zh-CN" sz="2400" dirty="0" smtClean="0"/>
              <a:t>3.</a:t>
            </a:r>
            <a:r>
              <a:rPr lang="zh-CN" altLang="en-US" sz="2400" dirty="0" smtClean="0"/>
              <a:t>回收用户</a:t>
            </a:r>
            <a:r>
              <a:rPr lang="en-US" altLang="zh-CN" sz="2400" dirty="0" err="1" smtClean="0"/>
              <a:t>neu</a:t>
            </a:r>
            <a:r>
              <a:rPr lang="zh-CN" altLang="en-US" sz="2400" dirty="0" smtClean="0"/>
              <a:t>的登录权限</a:t>
            </a:r>
          </a:p>
          <a:p>
            <a:pPr eaLnBrk="1" hangingPunct="1"/>
            <a:r>
              <a:rPr lang="en-US" altLang="zh-CN" sz="2400" dirty="0" smtClean="0"/>
              <a:t>4.</a:t>
            </a:r>
            <a:r>
              <a:rPr lang="zh-CN" altLang="en-US" sz="2400" dirty="0" smtClean="0"/>
              <a:t>回收用户</a:t>
            </a:r>
            <a:r>
              <a:rPr lang="en-US" altLang="zh-CN" sz="2400" dirty="0" err="1" smtClean="0"/>
              <a:t>neu</a:t>
            </a:r>
            <a:r>
              <a:rPr lang="zh-CN" altLang="en-US" sz="2400" dirty="0" smtClean="0"/>
              <a:t>的所有对象权限</a:t>
            </a:r>
          </a:p>
          <a:p>
            <a:pPr eaLnBrk="1" hangingPunct="1"/>
            <a:r>
              <a:rPr lang="en-US" altLang="zh-CN" sz="2400" dirty="0" smtClean="0"/>
              <a:t>5.</a:t>
            </a:r>
            <a:r>
              <a:rPr lang="zh-CN" altLang="en-US" sz="2400" dirty="0" smtClean="0"/>
              <a:t>建立角色</a:t>
            </a:r>
            <a:r>
              <a:rPr lang="en-US" altLang="zh-CN" sz="2400" dirty="0" err="1" smtClean="0"/>
              <a:t>role_neu</a:t>
            </a:r>
            <a:endParaRPr lang="en-US" altLang="zh-CN" sz="2400" dirty="0" smtClean="0"/>
          </a:p>
          <a:p>
            <a:pPr eaLnBrk="1" hangingPunct="1"/>
            <a:r>
              <a:rPr lang="en-US" altLang="zh-CN" sz="2400" dirty="0" smtClean="0"/>
              <a:t>6.</a:t>
            </a:r>
            <a:r>
              <a:rPr lang="zh-CN" altLang="en-US" sz="2400" dirty="0" smtClean="0"/>
              <a:t>给角色</a:t>
            </a:r>
            <a:r>
              <a:rPr lang="en-US" altLang="zh-CN" sz="2400" dirty="0" err="1" smtClean="0"/>
              <a:t>role_neu</a:t>
            </a:r>
            <a:r>
              <a:rPr lang="zh-CN" altLang="en-US" sz="2400" dirty="0" smtClean="0"/>
              <a:t>授权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使其能够登录到数据库</a:t>
            </a:r>
          </a:p>
          <a:p>
            <a:pPr eaLnBrk="1" hangingPunct="1"/>
            <a:r>
              <a:rPr lang="en-US" altLang="zh-CN" sz="2400" dirty="0" smtClean="0"/>
              <a:t>7.</a:t>
            </a:r>
            <a:r>
              <a:rPr lang="zh-CN" altLang="en-US" sz="2400" dirty="0" smtClean="0"/>
              <a:t>赋角色</a:t>
            </a:r>
            <a:r>
              <a:rPr lang="en-US" altLang="zh-CN" sz="2400" dirty="0" err="1" smtClean="0"/>
              <a:t>role_neu</a:t>
            </a:r>
            <a:r>
              <a:rPr lang="zh-CN" altLang="en-US" sz="2400" dirty="0" smtClean="0"/>
              <a:t>给用户</a:t>
            </a:r>
            <a:r>
              <a:rPr lang="en-US" altLang="zh-CN" sz="2400" dirty="0" err="1" smtClean="0"/>
              <a:t>neu</a:t>
            </a:r>
            <a:endParaRPr lang="en-US" altLang="zh-CN" sz="2400" dirty="0" smtClean="0"/>
          </a:p>
          <a:p>
            <a:pPr eaLnBrk="1" hangingPunct="1"/>
            <a:r>
              <a:rPr lang="en-US" altLang="zh-CN" sz="2400" dirty="0" smtClean="0"/>
              <a:t>8.</a:t>
            </a:r>
            <a:r>
              <a:rPr lang="zh-CN" altLang="en-US" sz="2400" dirty="0" smtClean="0"/>
              <a:t>删除角色</a:t>
            </a:r>
            <a:r>
              <a:rPr lang="en-US" altLang="zh-CN" sz="2400" dirty="0" err="1" smtClean="0"/>
              <a:t>role_neu</a:t>
            </a:r>
            <a:endParaRPr lang="en-US" altLang="zh-CN" sz="2400" dirty="0" smtClean="0"/>
          </a:p>
          <a:p>
            <a:pPr eaLnBrk="1" hangingPunct="1"/>
            <a:r>
              <a:rPr lang="en-US" altLang="zh-CN" sz="2400" dirty="0" smtClean="0"/>
              <a:t>9.</a:t>
            </a:r>
            <a:r>
              <a:rPr lang="zh-CN" altLang="en-US" sz="2400" dirty="0" smtClean="0"/>
              <a:t>删除用户</a:t>
            </a:r>
            <a:r>
              <a:rPr lang="en-US" altLang="zh-CN" sz="2400" dirty="0" err="1" smtClean="0"/>
              <a:t>neu</a:t>
            </a:r>
            <a:endParaRPr lang="en-US" altLang="zh-CN" sz="2400" dirty="0" smtClean="0"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本章内容</a:t>
            </a:r>
            <a:endParaRPr lang="zh-CN" altLang="en-US" dirty="0"/>
          </a:p>
        </p:txBody>
      </p:sp>
      <p:pic>
        <p:nvPicPr>
          <p:cNvPr id="4" name="内容占位符 3" descr="1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2509226" y="1052513"/>
            <a:ext cx="4042997" cy="4968875"/>
          </a:xfr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用户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用户</a:t>
            </a:r>
            <a:endParaRPr lang="en-US" altLang="zh-CN" sz="2800" dirty="0" smtClean="0"/>
          </a:p>
          <a:p>
            <a:pPr lvl="1" eaLnBrk="1" hangingPunct="1"/>
            <a:r>
              <a:rPr lang="zh-CN" altLang="en-US" dirty="0" smtClean="0"/>
              <a:t>用户是数据库的使用者。</a:t>
            </a:r>
            <a:endParaRPr lang="en-US" altLang="zh-CN" dirty="0" smtClean="0"/>
          </a:p>
          <a:p>
            <a:pPr lvl="1" eaLnBrk="1" hangingPunct="1"/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用户一般是由</a:t>
            </a:r>
            <a:r>
              <a:rPr lang="en-US" altLang="zh-CN" dirty="0" smtClean="0"/>
              <a:t>DBA</a:t>
            </a:r>
            <a:r>
              <a:rPr lang="zh-CN" altLang="en-US" dirty="0" smtClean="0"/>
              <a:t>来创建和维护的，创建用户后，用户不可以执行任何</a:t>
            </a:r>
            <a:r>
              <a:rPr lang="en-US" altLang="zh-CN" dirty="0" smtClean="0"/>
              <a:t>Oracle</a:t>
            </a:r>
            <a:r>
              <a:rPr lang="zh-CN" altLang="en-US" dirty="0" smtClean="0"/>
              <a:t>操作（包括建立会话），只有赋予用户相关的权限，用户才能执行权限允许范围内的操作。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用户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 smtClean="0"/>
              <a:t>创建用户</a:t>
            </a:r>
            <a:endParaRPr lang="en-US" altLang="zh-CN" sz="2800" dirty="0" smtClean="0"/>
          </a:p>
          <a:p>
            <a:pPr lvl="1" eaLnBrk="1" hangingPunct="1">
              <a:lnSpc>
                <a:spcPct val="90000"/>
              </a:lnSpc>
            </a:pPr>
            <a:r>
              <a:rPr lang="zh-CN" altLang="en-US" sz="2200" dirty="0" smtClean="0"/>
              <a:t>语法</a:t>
            </a:r>
            <a:endParaRPr lang="en-US" altLang="zh-CN" sz="2200" dirty="0" smtClean="0"/>
          </a:p>
          <a:p>
            <a:pPr lvl="1" eaLnBrk="1" hangingPunct="1">
              <a:lnSpc>
                <a:spcPct val="90000"/>
              </a:lnSpc>
            </a:pPr>
            <a:endParaRPr lang="en-US" altLang="zh-CN" dirty="0" smtClean="0"/>
          </a:p>
          <a:p>
            <a:pPr lvl="1" eaLnBrk="1" hangingPunct="1">
              <a:lnSpc>
                <a:spcPct val="90000"/>
              </a:lnSpc>
            </a:pPr>
            <a:endParaRPr lang="en-US" altLang="zh-CN" dirty="0" smtClean="0"/>
          </a:p>
          <a:p>
            <a:pPr lvl="1" eaLnBrk="1" hangingPunct="1">
              <a:lnSpc>
                <a:spcPct val="90000"/>
              </a:lnSpc>
            </a:pPr>
            <a:endParaRPr lang="en-US" altLang="zh-CN" dirty="0" smtClean="0"/>
          </a:p>
          <a:p>
            <a:pPr lvl="1" eaLnBrk="1" hangingPunct="1">
              <a:lnSpc>
                <a:spcPct val="90000"/>
              </a:lnSpc>
            </a:pPr>
            <a:endParaRPr lang="en-US" altLang="zh-CN" dirty="0" smtClean="0"/>
          </a:p>
          <a:p>
            <a:pPr lvl="1" eaLnBrk="1" hangingPunct="1">
              <a:lnSpc>
                <a:spcPct val="90000"/>
              </a:lnSpc>
            </a:pPr>
            <a:endParaRPr lang="en-US" altLang="zh-CN" dirty="0" smtClean="0"/>
          </a:p>
          <a:p>
            <a:pPr lvl="1" eaLnBrk="1" hangingPunct="1">
              <a:lnSpc>
                <a:spcPct val="90000"/>
              </a:lnSpc>
            </a:pPr>
            <a:endParaRPr lang="en-US" altLang="zh-CN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err="1" smtClean="0"/>
              <a:t>deafult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tablespace</a:t>
            </a:r>
            <a:r>
              <a:rPr lang="en-US" altLang="zh-CN" dirty="0" smtClean="0"/>
              <a:t>:</a:t>
            </a:r>
            <a:r>
              <a:rPr lang="zh-CN" altLang="en-US" dirty="0" smtClean="0"/>
              <a:t>用户的默认表空间</a:t>
            </a:r>
            <a:r>
              <a:rPr lang="en-US" altLang="zh-CN" dirty="0" smtClean="0"/>
              <a:t>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smtClean="0"/>
              <a:t>temporary </a:t>
            </a:r>
            <a:r>
              <a:rPr lang="en-US" altLang="zh-CN" dirty="0" err="1" smtClean="0"/>
              <a:t>tablespace</a:t>
            </a:r>
            <a:r>
              <a:rPr lang="en-US" altLang="zh-CN" dirty="0" smtClean="0"/>
              <a:t>: </a:t>
            </a:r>
            <a:r>
              <a:rPr lang="zh-CN" altLang="en-US" dirty="0" smtClean="0"/>
              <a:t>用户的临时表空间</a:t>
            </a:r>
            <a:r>
              <a:rPr lang="en-US" altLang="zh-CN" dirty="0" smtClean="0"/>
              <a:t>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smtClean="0"/>
              <a:t>quota  on :</a:t>
            </a:r>
            <a:r>
              <a:rPr lang="zh-CN" altLang="en-US" dirty="0" smtClean="0"/>
              <a:t>表示允许该用户在表空间中使用的空间大小</a:t>
            </a:r>
            <a:r>
              <a:rPr lang="en-US" altLang="zh-CN" dirty="0" smtClean="0"/>
              <a:t>,</a:t>
            </a:r>
            <a:r>
              <a:rPr lang="zh-CN" altLang="en-US" dirty="0" smtClean="0"/>
              <a:t>可以设置多个不同的表空间</a:t>
            </a:r>
            <a:r>
              <a:rPr lang="en-US" altLang="zh-CN" dirty="0" smtClean="0"/>
              <a:t>;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/>
              <a:t>执行该语句的用户需要有</a:t>
            </a:r>
            <a:r>
              <a:rPr lang="zh-CN" altLang="en-US" dirty="0" smtClean="0">
                <a:latin typeface="R Frutiger Roman" charset="0"/>
              </a:rPr>
              <a:t>“</a:t>
            </a:r>
            <a:r>
              <a:rPr lang="zh-CN" altLang="en-US" dirty="0" smtClean="0"/>
              <a:t>创建用户</a:t>
            </a:r>
            <a:r>
              <a:rPr lang="zh-CN" altLang="en-US" dirty="0" smtClean="0">
                <a:latin typeface="R Frutiger Roman" charset="0"/>
              </a:rPr>
              <a:t>”</a:t>
            </a:r>
            <a:r>
              <a:rPr lang="zh-CN" altLang="en-US" dirty="0" smtClean="0"/>
              <a:t>的权限，一般为系统的</a:t>
            </a:r>
            <a:r>
              <a:rPr lang="en-US" altLang="zh-CN" dirty="0" smtClean="0"/>
              <a:t>DBA</a:t>
            </a:r>
            <a:r>
              <a:rPr lang="zh-CN" altLang="en-US" dirty="0" smtClean="0"/>
              <a:t>用户。</a:t>
            </a: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642910" y="1928802"/>
            <a:ext cx="8286808" cy="1357322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1200150" algn="l"/>
              </a:tabLst>
              <a:defRPr/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CREATE USER </a:t>
            </a:r>
            <a:r>
              <a:rPr kumimoji="1"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user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            			   </a:t>
            </a:r>
          </a:p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1200150" algn="l"/>
              </a:tabLst>
              <a:defRPr/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IDENTIFIED BY   </a:t>
            </a: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password</a:t>
            </a:r>
          </a:p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1200150" algn="l"/>
              </a:tabLst>
              <a:defRPr/>
            </a:pP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[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default </a:t>
            </a:r>
            <a:r>
              <a:rPr kumimoji="1"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tablespace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</a:t>
            </a:r>
            <a:r>
              <a:rPr kumimoji="1" lang="zh-CN" altLang="en-US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默认表空间名 </a:t>
            </a:r>
            <a:endParaRPr kumimoji="1" lang="en-US" altLang="zh-CN" sz="1800" b="1" dirty="0" smtClean="0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1200150" algn="l"/>
              </a:tabLst>
              <a:defRPr/>
            </a:pP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temp </a:t>
            </a:r>
            <a:r>
              <a:rPr kumimoji="1"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tablespace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</a:t>
            </a:r>
            <a:r>
              <a:rPr kumimoji="1" lang="zh-CN" altLang="en-US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临时表空间名 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quota </a:t>
            </a:r>
            <a:r>
              <a:rPr kumimoji="1" lang="zh-CN" altLang="en-US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配额大小 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on </a:t>
            </a:r>
            <a:r>
              <a:rPr kumimoji="1" lang="zh-CN" altLang="en-US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表空间名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]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用户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创建用户</a:t>
            </a:r>
            <a:endParaRPr lang="en-US" altLang="zh-CN" sz="2800" dirty="0" smtClean="0"/>
          </a:p>
          <a:p>
            <a:pPr lvl="1" eaLnBrk="1" hangingPunct="1"/>
            <a:r>
              <a:rPr lang="zh-CN" altLang="en-US" sz="2200" dirty="0" smtClean="0"/>
              <a:t>例</a:t>
            </a:r>
            <a:r>
              <a:rPr lang="en-US" altLang="zh-CN" sz="2200" dirty="0" smtClean="0"/>
              <a:t>:</a:t>
            </a:r>
            <a:r>
              <a:rPr lang="zh-CN" altLang="en-US" dirty="0" smtClean="0"/>
              <a:t>以</a:t>
            </a:r>
            <a:r>
              <a:rPr lang="en-US" altLang="zh-CN" dirty="0" smtClean="0"/>
              <a:t>SYSTEM</a:t>
            </a:r>
            <a:r>
              <a:rPr lang="zh-CN" altLang="en-US" dirty="0" smtClean="0"/>
              <a:t>用户登录，创建</a:t>
            </a:r>
            <a:r>
              <a:rPr lang="en-US" altLang="zh-CN" dirty="0" smtClean="0"/>
              <a:t>test</a:t>
            </a:r>
            <a:r>
              <a:rPr lang="zh-CN" altLang="en-US" dirty="0" smtClean="0"/>
              <a:t>用户</a:t>
            </a:r>
            <a:endParaRPr lang="en-US" altLang="zh-CN" dirty="0" smtClean="0"/>
          </a:p>
          <a:p>
            <a:pPr lvl="1" eaLnBrk="1" hangingPunct="1"/>
            <a:endParaRPr lang="en-US" altLang="zh-CN" dirty="0" smtClean="0"/>
          </a:p>
          <a:p>
            <a:pPr lvl="1" eaLnBrk="1" hangingPunct="1"/>
            <a:endParaRPr lang="en-US" altLang="zh-CN" dirty="0" smtClean="0"/>
          </a:p>
          <a:p>
            <a:pPr lvl="1" eaLnBrk="1" hangingPunct="1"/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用户被创建后，没有任何权限，包括登录。用户如果想登录，至少需要有</a:t>
            </a:r>
            <a:r>
              <a:rPr lang="zh-CN" altLang="en-US" dirty="0" smtClean="0">
                <a:latin typeface="R Frutiger Roman" charset="0"/>
              </a:rPr>
              <a:t>“</a:t>
            </a:r>
            <a:r>
              <a:rPr lang="en-US" altLang="zh-CN" dirty="0" smtClean="0"/>
              <a:t>CREATE SESSION</a:t>
            </a:r>
            <a:r>
              <a:rPr lang="en-US" altLang="zh-CN" dirty="0" smtClean="0">
                <a:latin typeface="R Frutiger Roman" charset="0"/>
              </a:rPr>
              <a:t>”</a:t>
            </a:r>
            <a:r>
              <a:rPr lang="zh-CN" altLang="en-US" dirty="0" smtClean="0"/>
              <a:t>的权限</a:t>
            </a:r>
            <a:endParaRPr lang="en-US" altLang="zh-CN" dirty="0" smtClean="0"/>
          </a:p>
          <a:p>
            <a:pPr lvl="1" eaLnBrk="1" hangingPunct="1"/>
            <a:endParaRPr lang="en-US" altLang="zh-CN" dirty="0" smtClean="0"/>
          </a:p>
          <a:p>
            <a:pPr lvl="1" eaLnBrk="1" hangingPunct="1"/>
            <a:endParaRPr lang="en-US" altLang="zh-CN" dirty="0" smtClean="0"/>
          </a:p>
          <a:p>
            <a:pPr lvl="1" eaLnBrk="1" hangingPunct="1"/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例：以</a:t>
            </a:r>
            <a:r>
              <a:rPr lang="en-US" altLang="zh-CN" dirty="0" smtClean="0"/>
              <a:t>test</a:t>
            </a:r>
            <a:r>
              <a:rPr lang="zh-CN" altLang="en-US" dirty="0" smtClean="0"/>
              <a:t>用户身份建表</a:t>
            </a:r>
          </a:p>
          <a:p>
            <a:pPr lvl="1" eaLnBrk="1" hangingPunct="1"/>
            <a:endParaRPr lang="en-US" altLang="zh-CN" dirty="0" smtClean="0"/>
          </a:p>
          <a:p>
            <a:pPr lvl="1" eaLnBrk="1" hangingPunct="1">
              <a:buNone/>
            </a:pPr>
            <a:endParaRPr lang="zh-CN" altLang="en-US" dirty="0" smtClean="0"/>
          </a:p>
          <a:p>
            <a:pPr lvl="1" eaLnBrk="1" hangingPunct="1"/>
            <a:endParaRPr lang="zh-CN" altLang="en-US" dirty="0" smtClean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714348" y="2000240"/>
            <a:ext cx="7848600" cy="5334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1200150" algn="l"/>
              </a:tabLst>
              <a:defRPr/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CREATE USER test IDENTIFIED BY test;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14348" y="3643314"/>
            <a:ext cx="7848600" cy="5842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1200150" algn="l"/>
              </a:tabLst>
              <a:defRPr/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GRANT CREATE SESSION TO test;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714348" y="5000636"/>
            <a:ext cx="7858180" cy="1285884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1200150" algn="l"/>
              </a:tabLst>
              <a:defRPr/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CREATE TABLE emp1(id </a:t>
            </a: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NUMBER,</a:t>
            </a:r>
          </a:p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1200150" algn="l"/>
              </a:tabLst>
              <a:defRPr/>
            </a:pP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			name 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VARCHAR2(20</a:t>
            </a: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),</a:t>
            </a:r>
          </a:p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1200150" algn="l"/>
              </a:tabLst>
              <a:defRPr/>
            </a:pP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			</a:t>
            </a:r>
            <a:r>
              <a:rPr kumimoji="1" lang="en-US" altLang="zh-CN" sz="1800" b="1" dirty="0" err="1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sal</a:t>
            </a: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NUMBER);</a:t>
            </a:r>
          </a:p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1200150" algn="l"/>
              </a:tabLst>
              <a:defRPr/>
            </a:pPr>
            <a:r>
              <a:rPr kumimoji="1" lang="zh-CN" altLang="en-US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返回权限不足。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用户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创建用户</a:t>
            </a:r>
            <a:endParaRPr lang="en-US" altLang="zh-CN" sz="2800" dirty="0" smtClean="0"/>
          </a:p>
          <a:p>
            <a:pPr lvl="1" eaLnBrk="1" hangingPunct="1"/>
            <a:r>
              <a:rPr lang="zh-CN" altLang="en-US" dirty="0" smtClean="0"/>
              <a:t>对新建用户，默认情况没有创建对象的权限，用户要想创建对象，需要有对象的创建权限</a:t>
            </a:r>
            <a:r>
              <a:rPr lang="en-US" altLang="zh-CN" dirty="0" smtClean="0"/>
              <a:t>CREATE TABLE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CREATE SEQUENCE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pPr lvl="1" eaLnBrk="1" hangingPunct="1"/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赋予</a:t>
            </a:r>
            <a:r>
              <a:rPr lang="en-US" altLang="zh-CN" dirty="0" smtClean="0"/>
              <a:t>test</a:t>
            </a:r>
            <a:r>
              <a:rPr lang="zh-CN" altLang="en-US" dirty="0" smtClean="0"/>
              <a:t>用户创建表的权限</a:t>
            </a:r>
            <a:endParaRPr lang="en-US" altLang="zh-CN" dirty="0" smtClean="0"/>
          </a:p>
          <a:p>
            <a:pPr lvl="1" eaLnBrk="1" hangingPunct="1"/>
            <a:endParaRPr lang="en-US" altLang="zh-CN" dirty="0" smtClean="0"/>
          </a:p>
          <a:p>
            <a:pPr lvl="1" eaLnBrk="1" hangingPunct="1"/>
            <a:endParaRPr lang="en-US" altLang="zh-CN" dirty="0" smtClean="0"/>
          </a:p>
          <a:p>
            <a:pPr lvl="1" eaLnBrk="1" hangingPunct="1"/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例：</a:t>
            </a:r>
            <a:r>
              <a:rPr lang="en-US" altLang="zh-CN" dirty="0" smtClean="0"/>
              <a:t>test</a:t>
            </a:r>
            <a:r>
              <a:rPr lang="zh-CN" altLang="en-US" dirty="0" smtClean="0"/>
              <a:t>用户身份执行建表操作</a:t>
            </a:r>
            <a:endParaRPr lang="en-US" altLang="zh-CN" dirty="0" smtClean="0"/>
          </a:p>
          <a:p>
            <a:pPr lvl="1" eaLnBrk="1" hangingPunct="1"/>
            <a:endParaRPr lang="en-US" altLang="zh-CN" dirty="0" smtClean="0"/>
          </a:p>
          <a:p>
            <a:pPr lvl="1" eaLnBrk="1" hangingPunct="1"/>
            <a:endParaRPr lang="en-US" altLang="zh-CN" dirty="0" smtClean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52490" y="3243266"/>
            <a:ext cx="7848600" cy="6858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1200150" algn="l"/>
              </a:tabLst>
              <a:defRPr/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Conn system/oracle;</a:t>
            </a:r>
          </a:p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1200150" algn="l"/>
              </a:tabLst>
              <a:defRPr/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GRANT CREATE TABLE TO test;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52490" y="4610115"/>
            <a:ext cx="7848600" cy="1033463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1200150" algn="l"/>
              </a:tabLst>
              <a:defRPr/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CREATE TABLE emp1(id </a:t>
            </a:r>
            <a:r>
              <a:rPr kumimoji="1" lang="en-US" altLang="zh-CN" sz="1800" b="1" dirty="0" err="1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NUMBER,name</a:t>
            </a: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VARCHAR2(20),</a:t>
            </a:r>
            <a:r>
              <a:rPr kumimoji="1" lang="en-US" altLang="zh-CN" sz="1800" b="1" dirty="0" err="1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sal</a:t>
            </a: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NUMBER);</a:t>
            </a:r>
          </a:p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1200150" algn="l"/>
              </a:tabLst>
              <a:defRPr/>
            </a:pPr>
            <a:r>
              <a:rPr kumimoji="1" lang="zh-CN" altLang="en-US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返回错误“表</a:t>
            </a:r>
            <a:r>
              <a:rPr kumimoji="1" lang="zh-CN" altLang="en-US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空间</a:t>
            </a: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USERS</a:t>
            </a:r>
            <a:r>
              <a:rPr kumimoji="1" lang="zh-CN" altLang="en-US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中</a:t>
            </a:r>
            <a:r>
              <a:rPr kumimoji="1" lang="zh-CN" altLang="en-US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无权限</a:t>
            </a:r>
            <a:r>
              <a:rPr kumimoji="1" lang="zh-CN" altLang="en-US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”</a:t>
            </a:r>
            <a:endParaRPr kumimoji="1" lang="zh-CN" altLang="en-US" sz="1800" b="1" dirty="0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自己尝试创建一个用户</a:t>
            </a:r>
            <a:r>
              <a:rPr lang="en-US" altLang="zh-CN" dirty="0" smtClean="0"/>
              <a:t>user1</a:t>
            </a:r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使用管理员账户为用户</a:t>
            </a:r>
            <a:r>
              <a:rPr lang="en-US" altLang="zh-CN" dirty="0" smtClean="0"/>
              <a:t>user1</a:t>
            </a:r>
            <a:r>
              <a:rPr lang="zh-CN" altLang="en-US" dirty="0" smtClean="0"/>
              <a:t>分配</a:t>
            </a:r>
            <a:r>
              <a:rPr lang="en-US" altLang="zh-CN" dirty="0" smtClean="0"/>
              <a:t>create session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create table</a:t>
            </a:r>
            <a:r>
              <a:rPr lang="zh-CN" altLang="en-US" dirty="0" smtClean="0"/>
              <a:t>的权限。</a:t>
            </a:r>
            <a:endParaRPr lang="en-US" altLang="zh-CN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用户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3058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 smtClean="0"/>
              <a:t>修改配额</a:t>
            </a:r>
            <a:endParaRPr lang="en-US" altLang="zh-CN" dirty="0" smtClean="0"/>
          </a:p>
          <a:p>
            <a:pPr eaLnBrk="1" hangingPunct="1">
              <a:lnSpc>
                <a:spcPct val="90000"/>
              </a:lnSpc>
            </a:pPr>
            <a:endParaRPr lang="en-US" altLang="zh-CN" dirty="0" smtClean="0"/>
          </a:p>
          <a:p>
            <a:pPr eaLnBrk="1" hangingPunct="1">
              <a:lnSpc>
                <a:spcPct val="90000"/>
              </a:lnSpc>
            </a:pPr>
            <a:endParaRPr lang="en-US" altLang="zh-CN" dirty="0" smtClean="0"/>
          </a:p>
          <a:p>
            <a:pPr eaLnBrk="1" hangingPunct="1">
              <a:lnSpc>
                <a:spcPct val="90000"/>
              </a:lnSpc>
            </a:pPr>
            <a:endParaRPr lang="en-US" altLang="zh-CN" dirty="0" smtClean="0"/>
          </a:p>
          <a:p>
            <a:pPr marL="800100" lvl="3" indent="-342900" eaLnBrk="1" hangingPunct="1">
              <a:lnSpc>
                <a:spcPct val="90000"/>
              </a:lnSpc>
            </a:pPr>
            <a:r>
              <a:rPr lang="zh-CN" altLang="en-US" dirty="0" smtClean="0"/>
              <a:t>例：以</a:t>
            </a:r>
            <a:r>
              <a:rPr lang="en-US" altLang="zh-CN" dirty="0" smtClean="0"/>
              <a:t>SYSTEM</a:t>
            </a:r>
            <a:r>
              <a:rPr lang="zh-CN" altLang="en-US" dirty="0" smtClean="0"/>
              <a:t>用户身份执行，给</a:t>
            </a:r>
            <a:r>
              <a:rPr lang="en-US" altLang="zh-CN" dirty="0" smtClean="0"/>
              <a:t>test</a:t>
            </a:r>
            <a:r>
              <a:rPr lang="zh-CN" altLang="en-US" dirty="0" smtClean="0"/>
              <a:t>分配</a:t>
            </a:r>
            <a:r>
              <a:rPr lang="en-US" altLang="zh-CN" dirty="0" smtClean="0"/>
              <a:t>USERS</a:t>
            </a:r>
            <a:r>
              <a:rPr lang="zh-CN" altLang="en-US" dirty="0" smtClean="0"/>
              <a:t>表空间的</a:t>
            </a:r>
            <a:r>
              <a:rPr lang="en-US" altLang="zh-CN" dirty="0" smtClean="0"/>
              <a:t>10M</a:t>
            </a:r>
            <a:r>
              <a:rPr lang="zh-CN" altLang="en-US" dirty="0" smtClean="0"/>
              <a:t>配额</a:t>
            </a:r>
            <a:endParaRPr lang="en-US" altLang="zh-CN" dirty="0" smtClean="0"/>
          </a:p>
          <a:p>
            <a:pPr marL="342900" lvl="2" indent="-342900" eaLnBrk="1" hangingPunct="1">
              <a:lnSpc>
                <a:spcPct val="90000"/>
              </a:lnSpc>
            </a:pPr>
            <a:endParaRPr lang="en-US" altLang="zh-CN" dirty="0" smtClean="0"/>
          </a:p>
          <a:p>
            <a:pPr marL="342900" lvl="2" indent="-342900" eaLnBrk="1" hangingPunct="1">
              <a:lnSpc>
                <a:spcPct val="90000"/>
              </a:lnSpc>
            </a:pPr>
            <a:endParaRPr lang="en-US" altLang="zh-CN" dirty="0" smtClean="0"/>
          </a:p>
          <a:p>
            <a:pPr marL="342900" lvl="2" indent="-342900" eaLnBrk="1" hangingPunct="1">
              <a:lnSpc>
                <a:spcPct val="90000"/>
              </a:lnSpc>
            </a:pPr>
            <a:endParaRPr lang="en-US" altLang="zh-CN" dirty="0" smtClean="0"/>
          </a:p>
          <a:p>
            <a:pPr marL="342900" lvl="2" indent="-342900" eaLnBrk="1" hangingPunct="1">
              <a:lnSpc>
                <a:spcPct val="90000"/>
              </a:lnSpc>
            </a:pPr>
            <a:endParaRPr lang="en-US" altLang="zh-CN" dirty="0" smtClean="0"/>
          </a:p>
          <a:p>
            <a:pPr marL="800100" lvl="3" indent="-342900" eaLnBrk="1" hangingPunct="1">
              <a:lnSpc>
                <a:spcPct val="90000"/>
              </a:lnSpc>
            </a:pPr>
            <a:r>
              <a:rPr lang="zh-CN" altLang="en-US" dirty="0" smtClean="0"/>
              <a:t>例：以</a:t>
            </a:r>
            <a:r>
              <a:rPr lang="en-US" altLang="zh-CN" dirty="0" smtClean="0"/>
              <a:t>test</a:t>
            </a:r>
            <a:r>
              <a:rPr lang="zh-CN" altLang="en-US" dirty="0" smtClean="0"/>
              <a:t>用户身份执行建表命令</a:t>
            </a:r>
          </a:p>
          <a:p>
            <a:pPr marL="342900" lvl="2" indent="-342900" eaLnBrk="1" hangingPunct="1">
              <a:lnSpc>
                <a:spcPct val="90000"/>
              </a:lnSpc>
            </a:pPr>
            <a:endParaRPr lang="zh-CN" altLang="en-US" dirty="0" smtClean="0"/>
          </a:p>
          <a:p>
            <a:pPr eaLnBrk="1" hangingPunct="1">
              <a:lnSpc>
                <a:spcPct val="90000"/>
              </a:lnSpc>
            </a:pPr>
            <a:endParaRPr lang="zh-CN" altLang="en-US" dirty="0" smtClean="0"/>
          </a:p>
          <a:p>
            <a:pPr eaLnBrk="1" hangingPunct="1">
              <a:lnSpc>
                <a:spcPct val="90000"/>
              </a:lnSpc>
            </a:pPr>
            <a:endParaRPr lang="en-US" altLang="zh-CN" dirty="0" smtClean="0"/>
          </a:p>
          <a:p>
            <a:pPr eaLnBrk="1" hangingPunct="1">
              <a:lnSpc>
                <a:spcPct val="90000"/>
              </a:lnSpc>
            </a:pPr>
            <a:endParaRPr lang="en-US" altLang="zh-CN" dirty="0" smtClean="0"/>
          </a:p>
          <a:p>
            <a:pPr eaLnBrk="1" hangingPunct="1">
              <a:lnSpc>
                <a:spcPct val="90000"/>
              </a:lnSpc>
            </a:pPr>
            <a:endParaRPr lang="en-US" altLang="zh-CN" dirty="0" smtClean="0"/>
          </a:p>
          <a:p>
            <a:pPr eaLnBrk="1" hangingPunct="1">
              <a:lnSpc>
                <a:spcPct val="90000"/>
              </a:lnSpc>
            </a:pPr>
            <a:endParaRPr lang="en-US" altLang="zh-CN" dirty="0" smtClean="0"/>
          </a:p>
          <a:p>
            <a:pPr eaLnBrk="1" hangingPunct="1">
              <a:lnSpc>
                <a:spcPct val="90000"/>
              </a:lnSpc>
            </a:pPr>
            <a:endParaRPr lang="en-US" altLang="zh-CN" dirty="0" smtClean="0"/>
          </a:p>
          <a:p>
            <a:pPr eaLnBrk="1" hangingPunct="1">
              <a:lnSpc>
                <a:spcPct val="90000"/>
              </a:lnSpc>
            </a:pPr>
            <a:endParaRPr lang="en-US" altLang="zh-CN" dirty="0" smtClean="0"/>
          </a:p>
          <a:p>
            <a:pPr lvl="1" eaLnBrk="1" hangingPunct="1">
              <a:lnSpc>
                <a:spcPct val="90000"/>
              </a:lnSpc>
            </a:pPr>
            <a:endParaRPr lang="zh-CN" altLang="en-US" dirty="0" smtClean="0"/>
          </a:p>
          <a:p>
            <a:pPr lvl="2" eaLnBrk="1" hangingPunct="1">
              <a:lnSpc>
                <a:spcPct val="90000"/>
              </a:lnSpc>
            </a:pPr>
            <a:endParaRPr lang="zh-CN" altLang="en-US" dirty="0" smtClean="0"/>
          </a:p>
          <a:p>
            <a:pPr lvl="2" eaLnBrk="1" hangingPunct="1">
              <a:lnSpc>
                <a:spcPct val="90000"/>
              </a:lnSpc>
            </a:pPr>
            <a:endParaRPr lang="zh-CN" altLang="en-US" dirty="0" smtClean="0"/>
          </a:p>
          <a:p>
            <a:pPr lvl="2" eaLnBrk="1" hangingPunct="1">
              <a:lnSpc>
                <a:spcPct val="90000"/>
              </a:lnSpc>
            </a:pPr>
            <a:endParaRPr lang="zh-CN" altLang="en-US" dirty="0" smtClean="0"/>
          </a:p>
          <a:p>
            <a:pPr lvl="1" eaLnBrk="1" hangingPunct="1">
              <a:lnSpc>
                <a:spcPct val="90000"/>
              </a:lnSpc>
            </a:pPr>
            <a:endParaRPr lang="zh-CN" altLang="en-US" dirty="0" smtClean="0"/>
          </a:p>
          <a:p>
            <a:pPr lvl="1" eaLnBrk="1" hangingPunct="1">
              <a:lnSpc>
                <a:spcPct val="90000"/>
              </a:lnSpc>
            </a:pPr>
            <a:endParaRPr lang="en-US" altLang="zh-CN" dirty="0" smtClean="0"/>
          </a:p>
        </p:txBody>
      </p:sp>
      <p:sp>
        <p:nvSpPr>
          <p:cNvPr id="120836" name="Rectangle 4"/>
          <p:cNvSpPr>
            <a:spLocks noChangeArrowheads="1"/>
          </p:cNvSpPr>
          <p:nvPr/>
        </p:nvSpPr>
        <p:spPr bwMode="auto">
          <a:xfrm>
            <a:off x="785786" y="1785926"/>
            <a:ext cx="7848600" cy="754063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1200150" algn="l"/>
              </a:tabLst>
              <a:defRPr/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ALTER USER </a:t>
            </a:r>
            <a:r>
              <a:rPr kumimoji="1" lang="zh-CN" altLang="en-US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用户名</a:t>
            </a:r>
          </a:p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1200150" algn="l"/>
              </a:tabLst>
              <a:defRPr/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QUOTA </a:t>
            </a:r>
            <a:r>
              <a:rPr kumimoji="1"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10m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ON </a:t>
            </a:r>
            <a:r>
              <a:rPr kumimoji="1" lang="zh-CN" altLang="en-US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表空间名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; 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795366" y="3395018"/>
            <a:ext cx="7848600" cy="754062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1200150" algn="l"/>
              </a:tabLst>
              <a:defRPr/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ALTER USER test</a:t>
            </a:r>
          </a:p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1200150" algn="l"/>
              </a:tabLst>
              <a:defRPr/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QUOTA 10m ON </a:t>
            </a: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users; </a:t>
            </a:r>
            <a:endParaRPr kumimoji="1" lang="en-US" altLang="zh-CN" sz="1800" b="1" dirty="0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85786" y="4907433"/>
            <a:ext cx="8001056" cy="1185863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1200150" algn="l"/>
              </a:tabLst>
              <a:defRPr/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CREATE TABLE emp1(id </a:t>
            </a:r>
            <a:r>
              <a:rPr kumimoji="1" lang="en-US" altLang="zh-CN" sz="1800" b="1" dirty="0" err="1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NUMBER,name</a:t>
            </a: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VARCHAR2(20),</a:t>
            </a:r>
            <a:r>
              <a:rPr kumimoji="1" lang="en-US" altLang="zh-CN" sz="1800" b="1" dirty="0" err="1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sal</a:t>
            </a: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NUMBER);</a:t>
            </a:r>
          </a:p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1200150" algn="l"/>
              </a:tabLst>
              <a:defRPr/>
            </a:pPr>
            <a:r>
              <a:rPr kumimoji="1" lang="zh-CN" altLang="en-US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表已创建。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5_默认设计模板">
  <a:themeElements>
    <a:clrScheme name="2_默认设计模板 7">
      <a:dk1>
        <a:srgbClr val="333333"/>
      </a:dk1>
      <a:lt1>
        <a:srgbClr val="FFFFFF"/>
      </a:lt1>
      <a:dk2>
        <a:srgbClr val="000000"/>
      </a:dk2>
      <a:lt2>
        <a:srgbClr val="66007C"/>
      </a:lt2>
      <a:accent1>
        <a:srgbClr val="C6DEF3"/>
      </a:accent1>
      <a:accent2>
        <a:srgbClr val="F0D250"/>
      </a:accent2>
      <a:accent3>
        <a:srgbClr val="FFFFFF"/>
      </a:accent3>
      <a:accent4>
        <a:srgbClr val="2A2A2A"/>
      </a:accent4>
      <a:accent5>
        <a:srgbClr val="DFECF8"/>
      </a:accent5>
      <a:accent6>
        <a:srgbClr val="D9BE48"/>
      </a:accent6>
      <a:hlink>
        <a:srgbClr val="0088CC"/>
      </a:hlink>
      <a:folHlink>
        <a:srgbClr val="99CC00"/>
      </a:folHlink>
    </a:clrScheme>
    <a:fontScheme name="2_默认设计模板">
      <a:majorFont>
        <a:latin typeface="Times New Roman"/>
        <a:ea typeface="黑体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07763" dir="18900000" algn="ctr" rotWithShape="0">
            <a:schemeClr val="bg2">
              <a:alpha val="50000"/>
            </a:schemeClr>
          </a:outerShdw>
        </a:effectLst>
      </a:spPr>
      <a:bodyPr vert="horz" wrap="none" lIns="78298" tIns="39151" rIns="78298" bIns="39151" numCol="1" anchor="ctr" anchorCtr="0" compatLnSpc="1">
        <a:prstTxWarp prst="textNoShape">
          <a:avLst/>
        </a:prstTxWarp>
      </a:bodyPr>
      <a:lstStyle>
        <a:defPPr marL="0" marR="0" indent="0" algn="ctr" defTabSz="7842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5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07763" dir="18900000" algn="ctr" rotWithShape="0">
            <a:schemeClr val="bg2">
              <a:alpha val="50000"/>
            </a:schemeClr>
          </a:outerShdw>
        </a:effectLst>
      </a:spPr>
      <a:bodyPr vert="horz" wrap="none" lIns="78298" tIns="39151" rIns="78298" bIns="39151" numCol="1" anchor="ctr" anchorCtr="0" compatLnSpc="1">
        <a:prstTxWarp prst="textNoShape">
          <a:avLst/>
        </a:prstTxWarp>
      </a:bodyPr>
      <a:lstStyle>
        <a:defPPr marL="0" marR="0" indent="0" algn="ctr" defTabSz="7842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5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2_默认设计模板 1">
        <a:dk1>
          <a:srgbClr val="333333"/>
        </a:dk1>
        <a:lt1>
          <a:srgbClr val="FFFFFF"/>
        </a:lt1>
        <a:dk2>
          <a:srgbClr val="000000"/>
        </a:dk2>
        <a:lt2>
          <a:srgbClr val="999999"/>
        </a:lt2>
        <a:accent1>
          <a:srgbClr val="C6DEF3"/>
        </a:accent1>
        <a:accent2>
          <a:srgbClr val="00509B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00488C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2">
        <a:dk1>
          <a:srgbClr val="333333"/>
        </a:dk1>
        <a:lt1>
          <a:srgbClr val="FFFFFF"/>
        </a:lt1>
        <a:dk2>
          <a:srgbClr val="000000"/>
        </a:dk2>
        <a:lt2>
          <a:srgbClr val="D20000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3">
        <a:dk1>
          <a:srgbClr val="333333"/>
        </a:dk1>
        <a:lt1>
          <a:srgbClr val="FFFFFF"/>
        </a:lt1>
        <a:dk2>
          <a:srgbClr val="000000"/>
        </a:dk2>
        <a:lt2>
          <a:srgbClr val="6600C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4">
        <a:dk1>
          <a:srgbClr val="333333"/>
        </a:dk1>
        <a:lt1>
          <a:srgbClr val="FFFFFF"/>
        </a:lt1>
        <a:dk2>
          <a:srgbClr val="000000"/>
        </a:dk2>
        <a:lt2>
          <a:srgbClr val="9900C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5">
        <a:dk1>
          <a:srgbClr val="333333"/>
        </a:dk1>
        <a:lt1>
          <a:srgbClr val="FFFFFF"/>
        </a:lt1>
        <a:dk2>
          <a:srgbClr val="000000"/>
        </a:dk2>
        <a:lt2>
          <a:srgbClr val="9900FF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6">
        <a:dk1>
          <a:srgbClr val="333333"/>
        </a:dk1>
        <a:lt1>
          <a:srgbClr val="FFFFFF"/>
        </a:lt1>
        <a:dk2>
          <a:srgbClr val="000000"/>
        </a:dk2>
        <a:lt2>
          <a:srgbClr val="9933FF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7">
        <a:dk1>
          <a:srgbClr val="333333"/>
        </a:dk1>
        <a:lt1>
          <a:srgbClr val="FFFFFF"/>
        </a:lt1>
        <a:dk2>
          <a:srgbClr val="000000"/>
        </a:dk2>
        <a:lt2>
          <a:srgbClr val="66007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东软认证培训体系课件模版</Template>
  <TotalTime>0</TotalTime>
  <Words>1655</Words>
  <Application>Microsoft Office PowerPoint</Application>
  <PresentationFormat>全屏显示(4:3)</PresentationFormat>
  <Paragraphs>370</Paragraphs>
  <Slides>28</Slides>
  <Notes>27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29" baseType="lpstr">
      <vt:lpstr>5_默认设计模板</vt:lpstr>
      <vt:lpstr>Oracle-SQL开发 ---- 用户、权限与角色 </vt:lpstr>
      <vt:lpstr>章节目标</vt:lpstr>
      <vt:lpstr>本章内容</vt:lpstr>
      <vt:lpstr>用户</vt:lpstr>
      <vt:lpstr>用户</vt:lpstr>
      <vt:lpstr>用户</vt:lpstr>
      <vt:lpstr>用户</vt:lpstr>
      <vt:lpstr>练习1</vt:lpstr>
      <vt:lpstr>用户</vt:lpstr>
      <vt:lpstr>用户</vt:lpstr>
      <vt:lpstr>用户</vt:lpstr>
      <vt:lpstr>用户</vt:lpstr>
      <vt:lpstr>权限</vt:lpstr>
      <vt:lpstr>系统权限</vt:lpstr>
      <vt:lpstr>系统权限</vt:lpstr>
      <vt:lpstr>对象权限</vt:lpstr>
      <vt:lpstr>对象权限</vt:lpstr>
      <vt:lpstr>对象权限</vt:lpstr>
      <vt:lpstr>角色</vt:lpstr>
      <vt:lpstr>创建角色</vt:lpstr>
      <vt:lpstr>为角色授权</vt:lpstr>
      <vt:lpstr>通过角色为用户授权</vt:lpstr>
      <vt:lpstr>通过角色从用户收回权限 </vt:lpstr>
      <vt:lpstr>预定义角色</vt:lpstr>
      <vt:lpstr>预定义角色</vt:lpstr>
      <vt:lpstr>PUBLIC</vt:lpstr>
      <vt:lpstr>本章重点总结</vt:lpstr>
      <vt:lpstr>课后作业</vt:lpstr>
    </vt:vector>
  </TitlesOfParts>
  <Manager/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</dc:title>
  <dc:creator/>
  <cp:lastModifiedBy/>
  <cp:revision>1272</cp:revision>
  <dcterms:created xsi:type="dcterms:W3CDTF">2004-04-25T08:53:43Z</dcterms:created>
  <dcterms:modified xsi:type="dcterms:W3CDTF">2018-02-12T01:55:27Z</dcterms:modified>
</cp:coreProperties>
</file>