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518" r:id="rId2"/>
    <p:sldId id="597" r:id="rId3"/>
    <p:sldId id="598" r:id="rId4"/>
    <p:sldId id="536" r:id="rId5"/>
    <p:sldId id="562" r:id="rId6"/>
    <p:sldId id="596" r:id="rId7"/>
    <p:sldId id="539" r:id="rId8"/>
    <p:sldId id="564" r:id="rId9"/>
    <p:sldId id="565" r:id="rId10"/>
    <p:sldId id="566" r:id="rId11"/>
    <p:sldId id="568" r:id="rId12"/>
    <p:sldId id="567" r:id="rId13"/>
    <p:sldId id="591" r:id="rId14"/>
    <p:sldId id="569" r:id="rId15"/>
    <p:sldId id="570" r:id="rId16"/>
    <p:sldId id="571" r:id="rId17"/>
    <p:sldId id="573" r:id="rId18"/>
    <p:sldId id="592" r:id="rId19"/>
    <p:sldId id="574" r:id="rId20"/>
    <p:sldId id="575" r:id="rId21"/>
    <p:sldId id="576" r:id="rId22"/>
    <p:sldId id="577" r:id="rId23"/>
    <p:sldId id="593" r:id="rId24"/>
    <p:sldId id="578" r:id="rId25"/>
    <p:sldId id="595" r:id="rId26"/>
    <p:sldId id="580" r:id="rId27"/>
    <p:sldId id="581" r:id="rId28"/>
    <p:sldId id="582" r:id="rId29"/>
    <p:sldId id="583" r:id="rId30"/>
    <p:sldId id="594" r:id="rId31"/>
    <p:sldId id="590" r:id="rId32"/>
    <p:sldId id="554" r:id="rId33"/>
    <p:sldId id="557" r:id="rId34"/>
    <p:sldId id="558" r:id="rId35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87634" autoAdjust="0"/>
  </p:normalViewPr>
  <p:slideViewPr>
    <p:cSldViewPr>
      <p:cViewPr>
        <p:scale>
          <a:sx n="70" d="100"/>
          <a:sy n="70" d="100"/>
        </p:scale>
        <p:origin x="-184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830FE7D-7FC0-42A2-BD2E-365C8C487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3106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88E349E-5FEC-470E-9D26-73EA4D134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2042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022725" y="-3175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-4763" y="-3175"/>
            <a:ext cx="30813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63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80188" cy="4937125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DE7A6-555A-4592-968C-6E5E02C5F25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1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625475" y="6691313"/>
            <a:ext cx="5978525" cy="2871787"/>
            <a:chOff x="378" y="3761"/>
            <a:chExt cx="3616" cy="1614"/>
          </a:xfrm>
        </p:grpSpPr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378" y="3761"/>
              <a:ext cx="36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 ename ||': '||'1'||' Month salary = '||sal Monthly </a:t>
              </a:r>
            </a:p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   emp;</a:t>
              </a:r>
            </a:p>
          </p:txBody>
        </p:sp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378" y="4127"/>
              <a:ext cx="360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MONTHLY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---------------------------------------------------------------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KING: 1 Month salary = 5000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BLAKE: 1 Month salary = 2850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CLARK: 1 Month salary = 2450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JONES: 1 Month salary = 2975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MARTIN: 1 Month salary = 1250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ALLEN: 1 Month salary = 1600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TURNER: 1 Month salary = 1500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...</a:t>
              </a:r>
            </a:p>
            <a:p>
              <a:pPr algn="ctr" defTabSz="1127125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14 rows selected.</a:t>
              </a:r>
            </a:p>
          </p:txBody>
        </p:sp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25475" y="6488113"/>
            <a:ext cx="58197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DISTINCT deptno, job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 emp;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30238" y="7296150"/>
            <a:ext cx="58197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175" y="173038"/>
            <a:ext cx="6584950" cy="4938712"/>
          </a:xfrm>
          <a:ln cap="flat"/>
        </p:spPr>
      </p:sp>
      <p:sp>
        <p:nvSpPr>
          <p:cNvPr id="6861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05E7E-2E02-4A2A-AB75-F2B71A3462CC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88A92-6456-4304-B405-CBD5AB0DEB5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5122C-6F34-4801-A4E4-AAC83C1CD43B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44165-E10A-4D64-A214-FAD17FA8A1D1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71531-9C4A-4A9A-B6DC-7B12B89100C7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976DD-B857-4DE9-B2F0-86FBC4B653A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30238" y="6870700"/>
            <a:ext cx="5819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deptno, dname, loc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	 dept;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pPr lvl="1"/>
            <a:endParaRPr lang="en-US" altLang="zh-CN" b="1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30238" y="6870700"/>
            <a:ext cx="5819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01" tIns="51673" rIns="99901" bIns="51673"/>
          <a:lstStyle/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 deptno, dname, loc</a:t>
            </a:r>
          </a:p>
          <a:p>
            <a:pPr algn="ctr" defTabSz="1022350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	 dept;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0350"/>
            <a:ext cx="6245225" cy="4203700"/>
          </a:xfrm>
          <a:noFill/>
          <a:ln/>
        </p:spPr>
        <p:txBody>
          <a:bodyPr lIns="98179" tIns="48228" rIns="98179" bIns="48228"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588" y="173038"/>
            <a:ext cx="6584950" cy="4938712"/>
          </a:xfrm>
          <a:noFill/>
          <a:ln w="12700" cap="flat">
            <a:solidFill>
              <a:schemeClr val="tx1"/>
            </a:solidFill>
          </a:ln>
        </p:spPr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600075" y="6850063"/>
            <a:ext cx="5819775" cy="1878012"/>
            <a:chOff x="363" y="3850"/>
            <a:chExt cx="3519" cy="1055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63" y="3850"/>
              <a:ext cx="3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	loc, deptno</a:t>
              </a:r>
            </a:p>
            <a:p>
              <a:pPr algn="ctr" defTabSz="1127125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 	dept;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363" y="4195"/>
              <a:ext cx="3519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838" tIns="50800" rIns="96838" bIns="50800"/>
            <a:lstStyle/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LOC              DEPTNO          </a:t>
              </a:r>
              <a:endParaRPr lang="en-US" altLang="zh-CN" sz="1200" b="1">
                <a:latin typeface="Courier New" pitchFamily="49" charset="0"/>
              </a:endParaRP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------------- ---------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NEW YORK             10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DALLAS               20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CHICAGO              30</a:t>
              </a:r>
            </a:p>
            <a:p>
              <a:pPr algn="ctr" defTabSz="1127125" fontAlgn="ctr">
                <a:buSzPct val="65000"/>
                <a:tabLst>
                  <a:tab pos="1922463" algn="l"/>
                  <a:tab pos="2473325" algn="l"/>
                </a:tabLst>
              </a:pPr>
              <a:r>
                <a:rPr lang="en-US" altLang="zh-CN" sz="1200">
                  <a:latin typeface="Courier New" pitchFamily="49" charset="0"/>
                </a:rPr>
                <a:t>BOSTON               40</a:t>
              </a:r>
            </a:p>
          </p:txBody>
        </p:sp>
      </p:grp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085" b="7863"/>
          <a:stretch/>
        </p:blipFill>
        <p:spPr>
          <a:xfrm>
            <a:off x="-16190" y="-27384"/>
            <a:ext cx="9160190" cy="6885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367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167428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8201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59585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45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7075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820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27603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9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535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512" y="4725144"/>
            <a:ext cx="6961188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2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---- </a:t>
            </a: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编写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简单的查询语句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V1.0</a:t>
            </a:r>
            <a:endParaRPr lang="zh-CN" altLang="en-US" sz="1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ltGray">
          <a:xfrm>
            <a:off x="2571750" y="1885950"/>
            <a:ext cx="280988" cy="35718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ltGray">
          <a:xfrm>
            <a:off x="952500" y="2990850"/>
            <a:ext cx="5314950" cy="1676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DNAME         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选择所有列</a:t>
            </a: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904875" y="2949575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White">
          <a:xfrm>
            <a:off x="900113" y="1831975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ltGray">
          <a:xfrm>
            <a:off x="2571750" y="1885950"/>
            <a:ext cx="2357438" cy="35718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ltGray">
          <a:xfrm>
            <a:off x="952500" y="2990850"/>
            <a:ext cx="5314950" cy="16764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blackWhite">
          <a:xfrm>
            <a:off x="912813" y="2962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DNAME         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blackWhite">
          <a:xfrm>
            <a:off x="925513" y="1822450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deptno,dname,loc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选择所有列</a:t>
            </a: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8" name="矩形 9"/>
          <p:cNvSpPr>
            <a:spLocks noChangeArrowheads="1"/>
          </p:cNvSpPr>
          <p:nvPr/>
        </p:nvSpPr>
        <p:spPr bwMode="auto">
          <a:xfrm>
            <a:off x="1000125" y="5091113"/>
            <a:ext cx="4162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buSzPct val="65000"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试比较哪条语句执行效率更高？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935038" y="2887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927100" y="18319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ltGray">
          <a:xfrm>
            <a:off x="2595563" y="1882775"/>
            <a:ext cx="1687512" cy="3603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ltGray">
          <a:xfrm>
            <a:off x="1014413" y="2930525"/>
            <a:ext cx="3214687" cy="16795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选择列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blackWhite">
          <a:xfrm>
            <a:off x="928688" y="2900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LOC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blackWhite">
          <a:xfrm>
            <a:off x="914400" y="1792288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18488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选择指定的列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157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使用两种方式查询所有员工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(EMP)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信息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(EMP)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员工编号、员工姓名、员工职位、员工月薪、工作部门编号。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88950"/>
            <a:ext cx="7769225" cy="731838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z="3300" smtClean="0">
              <a:solidFill>
                <a:schemeClr val="bg2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427163"/>
            <a:ext cx="7864475" cy="10160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可以在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语句中使用算术运算符，改变输出结果。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White">
          <a:xfrm>
            <a:off x="1617663" y="2786063"/>
            <a:ext cx="1293812" cy="24193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运算符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+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-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*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/       	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blackWhite">
          <a:xfrm>
            <a:off x="2916238" y="2786063"/>
            <a:ext cx="3883025" cy="2428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描述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加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减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乘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除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1611313" y="4213225"/>
            <a:ext cx="518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1617663" y="3708400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1617663" y="4706938"/>
            <a:ext cx="5176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622425" y="3236913"/>
            <a:ext cx="5191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White">
          <a:xfrm>
            <a:off x="922338" y="2057400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6388" name="Arc 4"/>
          <p:cNvSpPr>
            <a:spLocks/>
          </p:cNvSpPr>
          <p:nvPr/>
        </p:nvSpPr>
        <p:spPr bwMode="ltGray">
          <a:xfrm>
            <a:off x="5461000" y="2949575"/>
            <a:ext cx="211138" cy="225425"/>
          </a:xfrm>
          <a:custGeom>
            <a:avLst/>
            <a:gdLst>
              <a:gd name="T0" fmla="*/ 20173979 w 21600"/>
              <a:gd name="T1" fmla="*/ 24552666 h 21600"/>
              <a:gd name="T2" fmla="*/ 0 w 21600"/>
              <a:gd name="T3" fmla="*/ 0 h 21600"/>
              <a:gd name="T4" fmla="*/ 20173979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blackWhite">
          <a:xfrm>
            <a:off x="885825" y="3136900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4267200" y="2152650"/>
            <a:ext cx="1112838" cy="3460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ltGray">
          <a:xfrm>
            <a:off x="3789363" y="3165475"/>
            <a:ext cx="1385887" cy="22479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blackWhite">
          <a:xfrm>
            <a:off x="925513" y="2044700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fontAlgn="ctr">
              <a:buSzPct val="65000"/>
              <a:tabLst>
                <a:tab pos="1200150" algn="l"/>
                <a:tab pos="165893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blackWhite">
          <a:xfrm>
            <a:off x="889000" y="3124200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9738" y="1489075"/>
            <a:ext cx="7864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</a:rPr>
              <a:t>算术运算符</a:t>
            </a:r>
            <a:endParaRPr lang="en-US" altLang="zh-CN" sz="2200" kern="0" dirty="0">
              <a:latin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69863"/>
            <a:ext cx="7283450" cy="706437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en-US" altLang="zh-CN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625" y="1008063"/>
            <a:ext cx="7864475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算术运算符优先级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乘除优先于加减</a:t>
            </a: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相同优先权的表达式按照从左至右的顺序依次计算</a:t>
            </a: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括弧可以提高优先权，并使表达式的描述更为清晰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1179513" y="289242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blackWhite">
          <a:xfrm>
            <a:off x="1173163" y="3708400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46550" y="2968625"/>
            <a:ext cx="1919288" cy="3009900"/>
            <a:chOff x="2453" y="1236"/>
            <a:chExt cx="1209" cy="1896"/>
          </a:xfrm>
        </p:grpSpPr>
        <p:sp>
          <p:nvSpPr>
            <p:cNvPr id="17417" name="Rectangle 6"/>
            <p:cNvSpPr>
              <a:spLocks noChangeArrowheads="1"/>
            </p:cNvSpPr>
            <p:nvPr/>
          </p:nvSpPr>
          <p:spPr bwMode="ltGray">
            <a:xfrm>
              <a:off x="2672" y="1236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5" name="Rectangle 8"/>
          <p:cNvSpPr>
            <a:spLocks noChangeArrowheads="1"/>
          </p:cNvSpPr>
          <p:nvPr/>
        </p:nvSpPr>
        <p:spPr bwMode="blackWhite">
          <a:xfrm>
            <a:off x="1185863" y="2857500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12*sal+100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blackWhite">
          <a:xfrm>
            <a:off x="1204913" y="3721100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14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White">
          <a:xfrm>
            <a:off x="857250" y="2244725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844550" y="3340100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算术运算符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6188" y="2352675"/>
            <a:ext cx="2171700" cy="2970213"/>
            <a:chOff x="2385" y="1080"/>
            <a:chExt cx="1368" cy="1871"/>
          </a:xfrm>
        </p:grpSpPr>
        <p:sp>
          <p:nvSpPr>
            <p:cNvPr id="18441" name="Rectangle 6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blackWhite">
          <a:xfrm>
            <a:off x="863600" y="2232025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sal, 12*(sal+100)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blackWhite">
          <a:xfrm>
            <a:off x="876300" y="3352800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8440" name="Rectangle 3"/>
          <p:cNvSpPr txBox="1">
            <a:spLocks noChangeArrowheads="1"/>
          </p:cNvSpPr>
          <p:nvPr/>
        </p:nvSpPr>
        <p:spPr bwMode="auto">
          <a:xfrm>
            <a:off x="439738" y="1500188"/>
            <a:ext cx="78644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使用括号改变优先级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员工转正后，月薪上调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，请查询出所有员工转正后的月薪。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，请查询出所有员工工作第一年的年薪所得（不考虑奖金部分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年薪的试用期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个月的月薪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转正后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个月的月薪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06463" y="3898900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919163" y="2941638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601788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idx="1"/>
          </p:nvPr>
        </p:nvSpPr>
        <p:spPr>
          <a:xfrm>
            <a:off x="860425" y="1223963"/>
            <a:ext cx="7783513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空值</a:t>
            </a:r>
            <a:r>
              <a:rPr lang="en-US" altLang="zh-CN" kern="1200" dirty="0" smtClean="0"/>
              <a:t>NULL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空值是指一种无效的、未赋值、未知的或不可用的值。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空值不同于零或者空格。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ltGray">
          <a:xfrm>
            <a:off x="4937125" y="3025775"/>
            <a:ext cx="696913" cy="3175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ltGray">
          <a:xfrm>
            <a:off x="5713413" y="3987800"/>
            <a:ext cx="1312862" cy="16891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blackWhite">
          <a:xfrm>
            <a:off x="919163" y="3932238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	SAL      COMM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MANAGER	      2850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       1500   	      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blackWhite">
          <a:xfrm>
            <a:off x="944563" y="2928938"/>
            <a:ext cx="400843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17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sal, comm</a:t>
            </a:r>
          </a:p>
          <a:p>
            <a:pPr fontAlgn="ctr">
              <a:buSzPct val="65000"/>
              <a:tabLst>
                <a:tab pos="16017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09600" y="285750"/>
            <a:ext cx="72834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空值</a:t>
            </a:r>
            <a:r>
              <a:rPr lang="en-US" altLang="zh-CN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NULL</a:t>
            </a:r>
            <a:endParaRPr lang="zh-CN" altLang="en-US" sz="3600" b="1" kern="0" dirty="0">
              <a:solidFill>
                <a:srgbClr val="000099"/>
              </a:solidFill>
              <a:latin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nimBg="1"/>
      <p:bldP spid="1720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理解结构化查询语言的作用、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分类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掌握选择所有列、指定列、表达式、带空值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列别名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、连接操作符、消除重复行的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语句书写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858838" y="29083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877888" y="46529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085" name="Rectangle 5"/>
          <p:cNvSpPr>
            <a:spLocks noGrp="1" noChangeArrowheads="1"/>
          </p:cNvSpPr>
          <p:nvPr>
            <p:ph idx="1"/>
          </p:nvPr>
        </p:nvSpPr>
        <p:spPr>
          <a:xfrm>
            <a:off x="714375" y="1214438"/>
            <a:ext cx="7385050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算术表达式中的空值</a:t>
            </a:r>
            <a:r>
              <a:rPr lang="en-US" altLang="zh-CN" kern="1200" dirty="0" smtClean="0"/>
              <a:t>NULL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任何包含空值的算术表达式运算后的结果都为空值</a:t>
            </a:r>
            <a:r>
              <a:rPr lang="en-US" altLang="zh-CN" kern="1200" dirty="0" smtClean="0"/>
              <a:t>NULL</a:t>
            </a:r>
            <a:r>
              <a:rPr lang="zh-CN" altLang="en-US" kern="1200" dirty="0" smtClean="0"/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57450" y="3013075"/>
            <a:ext cx="2719388" cy="2530475"/>
            <a:chOff x="1548" y="1898"/>
            <a:chExt cx="1713" cy="1594"/>
          </a:xfrm>
        </p:grpSpPr>
        <p:sp>
          <p:nvSpPr>
            <p:cNvPr id="21513" name="Rectangle 7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0" name="Rectangle 9"/>
          <p:cNvSpPr>
            <a:spLocks noChangeArrowheads="1"/>
          </p:cNvSpPr>
          <p:nvPr/>
        </p:nvSpPr>
        <p:spPr bwMode="blackWhite">
          <a:xfrm>
            <a:off x="865188" y="28956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blackWhite">
          <a:xfrm>
            <a:off x="884238" y="46402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空值</a:t>
            </a:r>
            <a:r>
              <a:rPr lang="en-US" altLang="zh-CN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NULL</a:t>
            </a:r>
            <a:endParaRPr lang="zh-CN" altLang="en-US" sz="3600" b="1" kern="0" dirty="0">
              <a:solidFill>
                <a:srgbClr val="000099"/>
              </a:solidFill>
              <a:latin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列别名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196975"/>
            <a:ext cx="7385050" cy="5411788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列别名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用来重新</a:t>
            </a:r>
            <a:r>
              <a:rPr lang="zh-CN" altLang="en-US" kern="1200" dirty="0"/>
              <a:t>命名</a:t>
            </a:r>
            <a:r>
              <a:rPr lang="zh-CN" altLang="en-US" kern="1200" dirty="0" smtClean="0"/>
              <a:t>列的显示标题</a:t>
            </a:r>
            <a:endParaRPr lang="zh-CN" altLang="en-US" kern="12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如果</a:t>
            </a:r>
            <a:r>
              <a:rPr lang="en-US" altLang="zh-CN" kern="1200" dirty="0" smtClean="0"/>
              <a:t>SELECT</a:t>
            </a:r>
            <a:r>
              <a:rPr lang="zh-CN" altLang="en-US" kern="1200" dirty="0" smtClean="0"/>
              <a:t>语句中包含计算列，通常使用列别名来重新定义列标题。</a:t>
            </a:r>
            <a:endParaRPr lang="zh-CN" altLang="en-US" kern="1200" dirty="0"/>
          </a:p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使用列别名的方法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：列名 列别名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：列名 </a:t>
            </a:r>
            <a:r>
              <a:rPr lang="en-US" altLang="zh-CN" dirty="0" smtClean="0"/>
              <a:t>AS </a:t>
            </a:r>
            <a:r>
              <a:rPr lang="zh-CN" altLang="en-US" dirty="0" smtClean="0"/>
              <a:t>列别名</a:t>
            </a:r>
            <a:endParaRPr lang="en-US" altLang="zh-CN" dirty="0" smtClean="0"/>
          </a:p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kern="1200" dirty="0" smtClean="0">
                <a:cs typeface="+mn-cs"/>
              </a:rPr>
              <a:t>以下三种情况列别名两侧需要添加双引号</a:t>
            </a:r>
            <a:endParaRPr lang="en-US" altLang="zh-CN" sz="2800" kern="1200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列别名中包含有空格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列别名中要求区分大小写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列别名中包含有特殊字符</a:t>
            </a:r>
          </a:p>
          <a:p>
            <a:pPr>
              <a:lnSpc>
                <a:spcPct val="120000"/>
              </a:lnSpc>
              <a:defRPr/>
            </a:pPr>
            <a:endParaRPr lang="en-US" altLang="zh-CN" kern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844550" y="1585913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839788" y="2605088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838200" y="4022725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839788" y="5345113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615950" y="188913"/>
            <a:ext cx="7772400" cy="1143000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列别名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04875" y="1636713"/>
            <a:ext cx="5240338" cy="1416050"/>
            <a:chOff x="614" y="848"/>
            <a:chExt cx="3301" cy="892"/>
          </a:xfrm>
        </p:grpSpPr>
        <p:sp>
          <p:nvSpPr>
            <p:cNvPr id="23572" name="Rectangle 8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3" name="Rectangle 9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4" name="Rectangle 10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3575" name="Rectangle 11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8188" name="Rectangle 12"/>
          <p:cNvSpPr>
            <a:spLocks noChangeArrowheads="1"/>
          </p:cNvSpPr>
          <p:nvPr/>
        </p:nvSpPr>
        <p:spPr bwMode="ltGray">
          <a:xfrm>
            <a:off x="3556000" y="4094163"/>
            <a:ext cx="976313" cy="2921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ltGray">
          <a:xfrm>
            <a:off x="923925" y="5403850"/>
            <a:ext cx="704850" cy="3730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ltGray">
          <a:xfrm>
            <a:off x="3544888" y="4391025"/>
            <a:ext cx="2179637" cy="382588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ltGray">
          <a:xfrm>
            <a:off x="2887663" y="5411788"/>
            <a:ext cx="1862137" cy="38417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blackWhite">
          <a:xfrm>
            <a:off x="890588" y="2617788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blackWhite">
          <a:xfrm>
            <a:off x="869950" y="1573213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blackWhite">
          <a:xfrm>
            <a:off x="908050" y="2582863"/>
            <a:ext cx="33559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blackWhite">
          <a:xfrm>
            <a:off x="863600" y="4010025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  "Name",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23568" name="Group 20"/>
          <p:cNvGrpSpPr>
            <a:grpSpLocks/>
          </p:cNvGrpSpPr>
          <p:nvPr/>
        </p:nvGrpSpPr>
        <p:grpSpPr bwMode="auto">
          <a:xfrm>
            <a:off x="890588" y="5314950"/>
            <a:ext cx="7221537" cy="1131888"/>
            <a:chOff x="605" y="3165"/>
            <a:chExt cx="4549" cy="713"/>
          </a:xfrm>
        </p:grpSpPr>
        <p:sp>
          <p:nvSpPr>
            <p:cNvPr id="23570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0000"/>
                </a:lnSpc>
                <a:buSzPct val="65000"/>
              </a:pPr>
              <a:r>
                <a:rPr lang="zh-CN" altLang="en-US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3571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62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lnSpc>
                  <a:spcPct val="125000"/>
                </a:lnSpc>
                <a:buSzPct val="65000"/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fontAlgn="ctr">
                <a:lnSpc>
                  <a:spcPct val="125000"/>
                </a:lnSpc>
                <a:buSzPct val="65000"/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3569" name="Rectangle 3"/>
          <p:cNvSpPr txBox="1">
            <a:spLocks noChangeArrowheads="1"/>
          </p:cNvSpPr>
          <p:nvPr/>
        </p:nvSpPr>
        <p:spPr bwMode="auto">
          <a:xfrm>
            <a:off x="757238" y="1016000"/>
            <a:ext cx="73850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列别名使用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9" grpId="0" animBg="1"/>
      <p:bldP spid="178190" grpId="0" animBg="1"/>
      <p:bldP spid="178191" grpId="0" animBg="1"/>
      <p:bldP spid="1781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，请查询出所有员工工作第一年的所有收入（需考虑奖金部分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，要求显示列标题为员工姓名，工资收入，奖金收入，总收入。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连接操作符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062912" cy="18288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1200" dirty="0" smtClean="0"/>
              <a:t>连接操作符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用于</a:t>
            </a:r>
            <a:r>
              <a:rPr lang="zh-CN" altLang="en-US" kern="1200" dirty="0"/>
              <a:t>连接列与列、列和</a:t>
            </a:r>
            <a:r>
              <a:rPr lang="zh-CN" altLang="en-US" kern="1200" dirty="0" smtClean="0"/>
              <a:t>字符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形式</a:t>
            </a:r>
            <a:r>
              <a:rPr lang="zh-CN" altLang="en-US" kern="1200" dirty="0"/>
              <a:t>上是以两个竖杠</a:t>
            </a:r>
            <a:r>
              <a:rPr lang="en-US" altLang="zh-CN" kern="1200" dirty="0" smtClean="0"/>
              <a:t>||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用于</a:t>
            </a:r>
            <a:r>
              <a:rPr lang="zh-CN" altLang="en-US" kern="1200" dirty="0"/>
              <a:t>创建字符表达式的结果列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3775" y="1949450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77900" y="3060700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连接操作符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46163" y="2016125"/>
            <a:ext cx="2814637" cy="3546475"/>
            <a:chOff x="659" y="1270"/>
            <a:chExt cx="1773" cy="223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81075" y="1936750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90600" y="3073400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484313"/>
            <a:ext cx="8062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连接操作符使用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原义字符串 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70813" cy="3209925"/>
          </a:xfrm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原义字符串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原</a:t>
            </a:r>
            <a:r>
              <a:rPr lang="zh-CN" altLang="en-US" kern="1200" dirty="0"/>
              <a:t>义字符串是包含在</a:t>
            </a:r>
            <a:r>
              <a:rPr lang="en-US" altLang="zh-CN" kern="1200" dirty="0"/>
              <a:t>SELECT</a:t>
            </a:r>
            <a:r>
              <a:rPr lang="zh-CN" altLang="en-US" kern="1200" dirty="0"/>
              <a:t>列表中的一个字符、一个数字或一个日期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日期</a:t>
            </a:r>
            <a:r>
              <a:rPr lang="zh-CN" altLang="en-US" kern="1200" dirty="0"/>
              <a:t>和字符字面值必须用单引号引起来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kern="1200" dirty="0" smtClean="0"/>
              <a:t>每个原义字符串</a:t>
            </a:r>
            <a:r>
              <a:rPr lang="zh-CN" altLang="en-US" kern="1200" dirty="0"/>
              <a:t>都会在每个数据行输出中出现。</a:t>
            </a:r>
            <a:endParaRPr lang="en-US" altLang="zh-CN" kern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White">
          <a:xfrm>
            <a:off x="954088" y="20447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  <a:tab pos="245268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  <a:tab pos="245268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731838" y="530225"/>
            <a:ext cx="7618412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原义字符串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blackWhite">
          <a:xfrm>
            <a:off x="971550" y="3089275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ltGray">
          <a:xfrm>
            <a:off x="3803650" y="2165350"/>
            <a:ext cx="1073150" cy="3175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blackWhite">
          <a:xfrm>
            <a:off x="974725" y="2097088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	||' is a '||job </a:t>
            </a:r>
          </a:p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fontAlgn="ctr">
              <a:buSzPct val="65000"/>
              <a:tabLst>
                <a:tab pos="1200150" algn="l"/>
                <a:tab pos="2452688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sp>
        <p:nvSpPr>
          <p:cNvPr id="28679" name="Rectangle 3"/>
          <p:cNvSpPr txBox="1">
            <a:spLocks noChangeArrowheads="1"/>
          </p:cNvSpPr>
          <p:nvPr/>
        </p:nvSpPr>
        <p:spPr bwMode="auto">
          <a:xfrm>
            <a:off x="685800" y="1484313"/>
            <a:ext cx="80629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原义字符串使用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1016000" y="3495675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idx="1"/>
          </p:nvPr>
        </p:nvSpPr>
        <p:spPr>
          <a:xfrm>
            <a:off x="860425" y="1300163"/>
            <a:ext cx="7599363" cy="14224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重复行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>
                <a:cs typeface="+mn-cs"/>
              </a:rPr>
              <a:t>以下查询的结果默认输出所有行，其中包含了重复行。</a:t>
            </a:r>
            <a:endParaRPr lang="en-US" altLang="zh-CN" dirty="0" smtClean="0"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blackWhite">
          <a:xfrm>
            <a:off x="103028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14538" y="4057650"/>
            <a:ext cx="404812" cy="866775"/>
            <a:chOff x="1269" y="2556"/>
            <a:chExt cx="255" cy="546"/>
          </a:xfrm>
        </p:grpSpPr>
        <p:sp>
          <p:nvSpPr>
            <p:cNvPr id="29704" name="Rectangle 7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9703" name="Rectangle 9"/>
          <p:cNvSpPr>
            <a:spLocks noChangeArrowheads="1"/>
          </p:cNvSpPr>
          <p:nvPr/>
        </p:nvSpPr>
        <p:spPr bwMode="blackWhite">
          <a:xfrm>
            <a:off x="1028700" y="3508375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blackWhite">
          <a:xfrm>
            <a:off x="935038" y="237490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blackWhite">
          <a:xfrm>
            <a:off x="909638" y="352742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消除重复行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2403475"/>
            <a:ext cx="2871788" cy="2587625"/>
            <a:chOff x="612" y="1514"/>
            <a:chExt cx="1809" cy="1630"/>
          </a:xfrm>
        </p:grpSpPr>
        <p:sp>
          <p:nvSpPr>
            <p:cNvPr id="30729" name="Rectangle 7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0726" name="Rectangle 9"/>
          <p:cNvSpPr>
            <a:spLocks noChangeArrowheads="1"/>
          </p:cNvSpPr>
          <p:nvPr/>
        </p:nvSpPr>
        <p:spPr bwMode="blackWhite">
          <a:xfrm>
            <a:off x="941388" y="236220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blackWhite">
          <a:xfrm>
            <a:off x="941388" y="354012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ctr"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30728" name="Rectangle 3"/>
          <p:cNvSpPr txBox="1">
            <a:spLocks noChangeArrowheads="1"/>
          </p:cNvSpPr>
          <p:nvPr/>
        </p:nvSpPr>
        <p:spPr bwMode="auto">
          <a:xfrm>
            <a:off x="611188" y="1285875"/>
            <a:ext cx="806291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消除重复行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字句中使用关键字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可消除重复行。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4048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本章内容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3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81075"/>
            <a:ext cx="85693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员工试用期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个月，转正后月薪上调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，请查询出所有员工工作第一年的所有收入（需考虑奖金部分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，要求显示格式为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:XXX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的第一年总收入为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XXX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查询员工表中一共有哪几种岗位类型。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9125"/>
            <a:ext cx="6629400" cy="674688"/>
          </a:xfrm>
        </p:spPr>
        <p:txBody>
          <a:bodyPr lIns="92075" tIns="46038" rIns="92075" bIns="46038"/>
          <a:lstStyle/>
          <a:p>
            <a:r>
              <a:rPr lang="zh-CN" altLang="en-US" sz="330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显示表的结构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77988"/>
            <a:ext cx="7769225" cy="1127125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中，可以使用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DESCRIBE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命令来查看表结构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blackWhite">
          <a:xfrm>
            <a:off x="935038" y="3003550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tablename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命令的区别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200" smtClean="0">
                <a:latin typeface="黑体" pitchFamily="2" charset="-122"/>
                <a:ea typeface="黑体" pitchFamily="2" charset="-122"/>
              </a:rPr>
            </a:br>
            <a:endParaRPr lang="zh-CN" altLang="en-US" sz="3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18487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命令的区别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是关系型数据库的标准操作语言，而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是一个客户端工具，除了执行标准的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外，还可以执行工具本身的一些命令，比如登录等。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语句不可以缩写，而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命令可以缩写。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18488" cy="4248150"/>
          </a:xfrm>
        </p:spPr>
        <p:txBody>
          <a:bodyPr lIns="90433" tIns="45217" rIns="90433" bIns="45217"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结构化查询语言的作用和分类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语句的作用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概念和规则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选择所有列、指定列、表达式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空值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NULL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列别名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连接操作符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消除重复行的关键字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Distinct</a:t>
            </a:r>
            <a:endParaRPr lang="zh-CN" altLang="en-US" sz="200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语句与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命令的区别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280598" cy="446427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分别选择员工表、部门表、薪资等级表中的所有数据。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分别查看员工表、部门表、薪资等级表的表结构。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结构化查询语言简介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(Structured Query Language)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简称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SQL,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是操作和检索关系型数据库的标准语言，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世纪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70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年代由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IBM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公司开发，目前应用于各种关系型数据库。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的发展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1974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年首次提出，当时叫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SEQUEL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1980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年改名为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1986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ANSI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定义关系数据库语言的标准，并公布了标准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1992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年，通过的修改标准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SQL-92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1999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年，发布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SQL99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标准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年，发布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SQL2003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标准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497888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结构化查询语言分类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结构化查询语言可分为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类：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数据查询语言（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DQL:Data Query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，用于从表中检索数据。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数据操作语言（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Data Manipulation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INSERT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UPDATE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DELETE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，用于添加，修改和删除表中的行数据。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事务处理语言（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TPL:Transaction Process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COMMIT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ROLLBACK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，用于提交和回滚。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数据控制语言（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DCL:Data Control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GRANT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REVOKE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，用于进行授权和收回权限。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数据定义语言（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DDL:Data Definition Language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）：语句主要包括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CREATE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DROP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smtClean="0">
                <a:latin typeface="黑体" pitchFamily="2" charset="-122"/>
                <a:ea typeface="黑体" pitchFamily="2" charset="-122"/>
              </a:rPr>
              <a:t>ALTER</a:t>
            </a:r>
            <a:r>
              <a:rPr lang="zh-CN" altLang="en-US" sz="2000" smtClean="0">
                <a:latin typeface="黑体" pitchFamily="2" charset="-122"/>
                <a:ea typeface="黑体" pitchFamily="2" charset="-122"/>
              </a:rPr>
              <a:t>，用于定义、销毁、修改数据库对象。</a:t>
            </a: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31875"/>
            <a:ext cx="8147050" cy="4968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基本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语句作用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612900" y="431006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1617663" y="212407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627188" y="2287588"/>
            <a:ext cx="1825625" cy="1066800"/>
            <a:chOff x="1043" y="1492"/>
            <a:chExt cx="1150" cy="67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86038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90713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04963" y="2282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04963" y="2435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04963" y="2587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604963" y="27400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604963" y="28924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604963" y="3044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4963" y="3197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604963" y="3349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857500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182938" y="21097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0"/>
          <p:cNvSpPr>
            <a:spLocks noGrp="1" noChangeArrowheads="1"/>
          </p:cNvSpPr>
          <p:nvPr>
            <p:ph type="title"/>
          </p:nvPr>
        </p:nvSpPr>
        <p:spPr>
          <a:xfrm>
            <a:off x="428625" y="273050"/>
            <a:ext cx="7283450" cy="706438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blackWhite">
          <a:xfrm>
            <a:off x="5630863" y="212407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blackWhite">
          <a:xfrm>
            <a:off x="5622925" y="4311650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913438" y="2135188"/>
            <a:ext cx="1274762" cy="1327150"/>
            <a:chOff x="3743" y="1396"/>
            <a:chExt cx="803" cy="836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3187700" y="4318000"/>
            <a:ext cx="2708275" cy="1330325"/>
            <a:chOff x="2026" y="2771"/>
            <a:chExt cx="1706" cy="838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665288" y="1587500"/>
            <a:ext cx="154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选择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902325" y="1570038"/>
            <a:ext cx="1455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投影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581275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885950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00200" y="44688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00200" y="46212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00200" y="47736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00200" y="49260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00200" y="50784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00200" y="52308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00200" y="53832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00200" y="553561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52738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178175" y="42957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23013" y="43116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95975" y="42989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10225" y="4470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10225" y="4622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10225" y="4775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10225" y="49276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10225" y="50800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10225" y="52324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10225" y="53848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10225" y="5537200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62763" y="42989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188200" y="429736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15113" y="42941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43125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6257925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2198688" y="3525838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6186488" y="35179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599238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03913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18163" y="2282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18163" y="2435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18163" y="2587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18163" y="27400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18163" y="28924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18163" y="30448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18163" y="31972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18163" y="334962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70700" y="211137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196138" y="210978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3713163" y="4410075"/>
            <a:ext cx="150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连接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590925" y="4999038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89925" cy="3960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语句语法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子句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表示所需检索的数据列。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子句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表示检索的数据来自哪个表。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blackWhite">
          <a:xfrm>
            <a:off x="928688" y="2219325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	[DISTINCT]{*|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column|expression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概念和规则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317625"/>
            <a:ext cx="8358187" cy="496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语句相关概念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关键字（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Keyword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语言保留的字符串，例如，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都是关键字。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statement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）：一条完整的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命令。例如，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 * FROM dept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是一条语句。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clause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）：部分的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语句，通常是由关键字加上其它语法元素构成，例如，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 *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是一个子句，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FROM table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也是一个子句。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概念和规则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18488" cy="4873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语句的书写规则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不区分大小写，也就是说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，执行时效果是一样的。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可以单行来书写，也可以书写多行，建议分多行书写，增强代码可读性，通常以子句为单位进行分行。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关键字不可以缩写、分开以及跨行书写，如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不可以写成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SELE 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等形式。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关键字最好使用大写，其它语法元素（如列名、表名等）小写。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Tab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和缩进的使用可以提高程序的可读性。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1880</Words>
  <Application>Microsoft Office PowerPoint</Application>
  <PresentationFormat>全屏显示(4:3)</PresentationFormat>
  <Paragraphs>438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5_默认设计模板</vt:lpstr>
      <vt:lpstr>幻灯片 1</vt:lpstr>
      <vt:lpstr>幻灯片 2</vt:lpstr>
      <vt:lpstr>幻灯片 3</vt:lpstr>
      <vt:lpstr>结构化查询语言</vt:lpstr>
      <vt:lpstr>结构化查询语言</vt:lpstr>
      <vt:lpstr>基本SELECT语句</vt:lpstr>
      <vt:lpstr>基本SELECT语句</vt:lpstr>
      <vt:lpstr>SQL概念和规则</vt:lpstr>
      <vt:lpstr>SQL概念和规则</vt:lpstr>
      <vt:lpstr>选择列</vt:lpstr>
      <vt:lpstr>选择列</vt:lpstr>
      <vt:lpstr>选择列</vt:lpstr>
      <vt:lpstr>练习1</vt:lpstr>
      <vt:lpstr>算术运算符</vt:lpstr>
      <vt:lpstr>算术运算符</vt:lpstr>
      <vt:lpstr>算术运算符</vt:lpstr>
      <vt:lpstr>算术运算符</vt:lpstr>
      <vt:lpstr>练习2</vt:lpstr>
      <vt:lpstr>幻灯片 19</vt:lpstr>
      <vt:lpstr>幻灯片 20</vt:lpstr>
      <vt:lpstr>列别名</vt:lpstr>
      <vt:lpstr>列别名</vt:lpstr>
      <vt:lpstr>练习3</vt:lpstr>
      <vt:lpstr>连接操作符</vt:lpstr>
      <vt:lpstr>连接操作符</vt:lpstr>
      <vt:lpstr>原义字符串 </vt:lpstr>
      <vt:lpstr>原义字符串 </vt:lpstr>
      <vt:lpstr>消除重复行</vt:lpstr>
      <vt:lpstr>消除重复行</vt:lpstr>
      <vt:lpstr>练习4</vt:lpstr>
      <vt:lpstr>显示表的结构</vt:lpstr>
      <vt:lpstr>SQL语句与SQL*PLUS命令的区别 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1323</cp:revision>
  <dcterms:created xsi:type="dcterms:W3CDTF">2004-04-25T08:53:43Z</dcterms:created>
  <dcterms:modified xsi:type="dcterms:W3CDTF">2018-02-12T02:48:11Z</dcterms:modified>
</cp:coreProperties>
</file>