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518" r:id="rId2"/>
    <p:sldId id="639" r:id="rId3"/>
    <p:sldId id="640" r:id="rId4"/>
    <p:sldId id="593" r:id="rId5"/>
    <p:sldId id="594" r:id="rId6"/>
    <p:sldId id="623" r:id="rId7"/>
    <p:sldId id="595" r:id="rId8"/>
    <p:sldId id="624" r:id="rId9"/>
    <p:sldId id="622" r:id="rId10"/>
    <p:sldId id="600" r:id="rId11"/>
    <p:sldId id="538" r:id="rId12"/>
    <p:sldId id="601" r:id="rId13"/>
    <p:sldId id="602" r:id="rId14"/>
    <p:sldId id="631" r:id="rId15"/>
    <p:sldId id="603" r:id="rId16"/>
    <p:sldId id="626" r:id="rId17"/>
    <p:sldId id="605" r:id="rId18"/>
    <p:sldId id="625" r:id="rId19"/>
    <p:sldId id="545" r:id="rId20"/>
    <p:sldId id="632" r:id="rId21"/>
    <p:sldId id="633" r:id="rId22"/>
    <p:sldId id="634" r:id="rId23"/>
    <p:sldId id="628" r:id="rId24"/>
    <p:sldId id="551" r:id="rId25"/>
    <p:sldId id="609" r:id="rId26"/>
    <p:sldId id="635" r:id="rId27"/>
    <p:sldId id="636" r:id="rId28"/>
    <p:sldId id="555" r:id="rId29"/>
    <p:sldId id="620" r:id="rId30"/>
    <p:sldId id="615" r:id="rId31"/>
    <p:sldId id="637" r:id="rId32"/>
    <p:sldId id="638" r:id="rId33"/>
    <p:sldId id="619" r:id="rId34"/>
    <p:sldId id="558" r:id="rId35"/>
    <p:sldId id="621" r:id="rId36"/>
    <p:sldId id="560" r:id="rId37"/>
    <p:sldId id="561" r:id="rId38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2818" autoAdjust="0"/>
  </p:normalViewPr>
  <p:slideViewPr>
    <p:cSldViewPr>
      <p:cViewPr varScale="1">
        <p:scale>
          <a:sx n="80" d="100"/>
          <a:sy n="80" d="100"/>
        </p:scale>
        <p:origin x="6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33.xml"/><Relationship Id="rId5" Type="http://schemas.openxmlformats.org/officeDocument/2006/relationships/slide" Target="slides/slide30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46228F1B-BA1C-4F20-827E-9BB785D24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33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CE186979-7908-4C44-9437-00EB81641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35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D8CCF-F661-4DF0-B5D5-057CAACA1925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E1E7B-4962-4D89-B3F9-95FE0F20AE55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C2B77-87FC-4C52-BD16-536E399FF763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  <p:sp>
        <p:nvSpPr>
          <p:cNvPr id="102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700088" y="6324600"/>
          <a:ext cx="54768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4" imgW="5539601" imgH="1055141" progId="Word.Document.8">
                  <p:embed/>
                </p:oleObj>
              </mc:Choice>
              <mc:Fallback>
                <p:oleObj name="文档" r:id="rId4" imgW="5539601" imgH="1055141" progId="Word.Document.8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6324600"/>
                        <a:ext cx="54768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AF010-EFC5-4C15-BF95-BAB1520C443B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FE77-FC5A-4C09-8787-3725253C1155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636588" y="6859588"/>
            <a:ext cx="5884862" cy="741362"/>
            <a:chOff x="385" y="3855"/>
            <a:chExt cx="3559" cy="416"/>
          </a:xfrm>
        </p:grpSpPr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389" y="3855"/>
              <a:ext cx="355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385" y="3874"/>
              <a:ext cx="2291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job, comm 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WHERE 	comm  IS  NULL;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endParaRPr lang="en-US" altLang="zh-CN" sz="1200" b="1">
                <a:latin typeface="Courier New" pitchFamily="49" charset="0"/>
              </a:endParaRPr>
            </a:p>
          </p:txBody>
        </p:sp>
      </p:grp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49288" y="7693025"/>
            <a:ext cx="5126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ENAME    JOB           COMM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-------- ----------- ------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KING     PRESIDENT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BLAKE    MANAGER 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CLARK    MANAGER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609E1-931A-4CBC-B54B-28E1F56867DD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C9B98-89AA-4084-8848-A53E01297E03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B618B-CF34-4FB4-870D-F656B93EC29D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C50B9-EEF8-4F1D-9A0C-9BE24033F49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E25EB-404B-4E3F-B74B-49633CD468D0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  <p:sp>
        <p:nvSpPr>
          <p:cNvPr id="6349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4407B-0CEB-43EE-9BC5-880A946864BA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6813C-DF2B-4391-9C6E-6965B0FD7604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2E5A8-B095-4F13-92B2-D213272E60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  <a:p>
            <a:pPr marL="122238" lvl="1"/>
            <a:endParaRPr lang="zh-CN" altLang="en-US">
              <a:latin typeface="Arial" pitchFamily="34" charset="0"/>
            </a:endParaRPr>
          </a:p>
        </p:txBody>
      </p:sp>
      <p:sp>
        <p:nvSpPr>
          <p:cNvPr id="6861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61B1-DE1C-4B61-BC6E-9A765B44DDCC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631825" y="7339013"/>
            <a:ext cx="5868988" cy="800100"/>
            <a:chOff x="382" y="4125"/>
            <a:chExt cx="3549" cy="449"/>
          </a:xfrm>
        </p:grpSpPr>
        <p:sp>
          <p:nvSpPr>
            <p:cNvPr id="71686" name="Rectangle 5"/>
            <p:cNvSpPr>
              <a:spLocks noChangeArrowheads="1"/>
            </p:cNvSpPr>
            <p:nvPr/>
          </p:nvSpPr>
          <p:spPr bwMode="auto">
            <a:xfrm>
              <a:off x="382" y="4125"/>
              <a:ext cx="3549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418" y="4146"/>
              <a:ext cx="2285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sal 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ORDER BY	deptno, sal DESC;</a:t>
              </a:r>
            </a:p>
          </p:txBody>
        </p:sp>
      </p:grp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47F89-821D-4BEB-80A4-192115BD05D6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ECA16-443D-4BE4-8860-21EF3806CF59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B54D5-28D3-4673-8C61-CA5698C4508A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7EE03-4106-44F0-AC4A-E6AA45CE7F1E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0D016-4038-4E7B-B1DB-AC0F22C54989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32777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  <p:sp>
        <p:nvSpPr>
          <p:cNvPr id="4915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138FE-25AC-459D-A034-3BC7500B4959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3EDD2-3D28-4CAC-9AA3-E369F32AEF74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7EDD-D16E-4615-AF10-B90FE9C30EA0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53B7-DFC7-48B9-93EB-074DF45C128D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572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1520" y="4869160"/>
            <a:ext cx="7175500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 b="1" dirty="0">
                <a:latin typeface="+mn-ea"/>
                <a:ea typeface="+mn-ea"/>
              </a:rPr>
              <a:t>——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限制数据和对数据排序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查询职位为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的员工编号、职位、入职日期。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1985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日之前入职的员工姓名及入职日期。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查询部门编号不在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部门的员工姓名、部门编号。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特殊比较运算符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844550" y="192881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ea typeface="华文细黑" pitchFamily="2" charset="-122"/>
              </a:rPr>
              <a:t>运算符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838200" y="347186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b="1" dirty="0">
                <a:ea typeface="华文细黑" pitchFamily="2" charset="-122"/>
              </a:rPr>
              <a:t>IN</a:t>
            </a:r>
            <a:r>
              <a:rPr lang="zh-CN" altLang="en-US" b="1" dirty="0">
                <a:ea typeface="华文细黑" pitchFamily="2" charset="-122"/>
              </a:rPr>
              <a:t>（ 集合列表）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3387725" y="1928813"/>
            <a:ext cx="4681538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395663" y="3478213"/>
            <a:ext cx="4681537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判断要比较的值是否和集合列表中的任何一个值相等。</a:t>
            </a: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394075" y="2741613"/>
            <a:ext cx="4681538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判断要比较的值是否在某个范围内。</a:t>
            </a:r>
            <a:endParaRPr kumimoji="1"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838200" y="4968875"/>
            <a:ext cx="2519363" cy="719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IS NULL</a:t>
            </a: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838200" y="4219575"/>
            <a:ext cx="2519363" cy="719138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LIKE</a:t>
            </a:r>
            <a:endParaRPr lang="en-US" altLang="zh-CN" b="1">
              <a:ea typeface="华文细黑" pitchFamily="2" charset="-122"/>
            </a:endParaRPr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3395663" y="4221163"/>
            <a:ext cx="4681537" cy="719137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判断要比较的值是否满足部分匹配。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3395663" y="4970463"/>
            <a:ext cx="4681537" cy="719137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判断要比较的值是否为空值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NULL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 。</a:t>
            </a: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838200" y="2735263"/>
            <a:ext cx="2519363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 dirty="0">
                <a:solidFill>
                  <a:srgbClr val="000000"/>
                </a:solidFill>
                <a:ea typeface="华文细黑" pitchFamily="2" charset="-122"/>
              </a:rPr>
              <a:t>BETWEEN...AND...</a:t>
            </a:r>
            <a:endParaRPr lang="en-US" altLang="zh-CN" b="1" dirty="0"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39738" y="1196975"/>
            <a:ext cx="78644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BETWEEN..AND..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BETWEEN .. AND..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运算符来判断要比较的值是否在某个范围内。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blackWhite">
          <a:xfrm>
            <a:off x="925513" y="2881313"/>
            <a:ext cx="72659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blackWhite">
          <a:xfrm>
            <a:off x="925513" y="3975100"/>
            <a:ext cx="7289800" cy="21383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6663" y="3455988"/>
            <a:ext cx="3932237" cy="2536825"/>
            <a:chOff x="1579" y="1870"/>
            <a:chExt cx="2477" cy="1598"/>
          </a:xfrm>
        </p:grpSpPr>
        <p:sp>
          <p:nvSpPr>
            <p:cNvPr id="17427" name="Rectangle 6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8" name="Rectangle 7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4" name="Rectangle 8"/>
          <p:cNvSpPr>
            <a:spLocks noChangeArrowheads="1"/>
          </p:cNvSpPr>
          <p:nvPr/>
        </p:nvSpPr>
        <p:spPr bwMode="blackWhite">
          <a:xfrm>
            <a:off x="925513" y="3733800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65500" y="3459163"/>
            <a:ext cx="2311400" cy="307975"/>
            <a:chOff x="2120" y="1872"/>
            <a:chExt cx="1456" cy="194"/>
          </a:xfrm>
        </p:grpSpPr>
        <p:sp>
          <p:nvSpPr>
            <p:cNvPr id="17425" name="Rectangle 10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11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6" name="Rectangle 12"/>
          <p:cNvSpPr>
            <a:spLocks noChangeArrowheads="1"/>
          </p:cNvSpPr>
          <p:nvPr/>
        </p:nvSpPr>
        <p:spPr bwMode="blackWhite">
          <a:xfrm>
            <a:off x="925513" y="2868613"/>
            <a:ext cx="72913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22775" y="3687763"/>
            <a:ext cx="1901825" cy="938212"/>
            <a:chOff x="2786" y="2016"/>
            <a:chExt cx="1198" cy="591"/>
          </a:xfrm>
        </p:grpSpPr>
        <p:grpSp>
          <p:nvGrpSpPr>
            <p:cNvPr id="17419" name="Group 14"/>
            <p:cNvGrpSpPr>
              <a:grpSpLocks/>
            </p:cNvGrpSpPr>
            <p:nvPr/>
          </p:nvGrpSpPr>
          <p:grpSpPr bwMode="auto">
            <a:xfrm>
              <a:off x="2786" y="2016"/>
              <a:ext cx="406" cy="591"/>
              <a:chOff x="2786" y="2016"/>
              <a:chExt cx="406" cy="591"/>
            </a:xfrm>
          </p:grpSpPr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2786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下限</a:t>
                </a:r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0" name="Group 17"/>
            <p:cNvGrpSpPr>
              <a:grpSpLocks/>
            </p:cNvGrpSpPr>
            <p:nvPr/>
          </p:nvGrpSpPr>
          <p:grpSpPr bwMode="auto">
            <a:xfrm>
              <a:off x="3578" y="2016"/>
              <a:ext cx="406" cy="591"/>
              <a:chOff x="3578" y="2016"/>
              <a:chExt cx="406" cy="591"/>
            </a:xfrm>
          </p:grpSpPr>
          <p:sp>
            <p:nvSpPr>
              <p:cNvPr id="17421" name="Rectangle 18"/>
              <p:cNvSpPr>
                <a:spLocks noChangeArrowheads="1"/>
              </p:cNvSpPr>
              <p:nvPr/>
            </p:nvSpPr>
            <p:spPr bwMode="auto">
              <a:xfrm>
                <a:off x="3578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上限</a:t>
                </a:r>
              </a:p>
            </p:txBody>
          </p:sp>
          <p:sp>
            <p:nvSpPr>
              <p:cNvPr id="17422" name="Line 19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977900" y="27066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977900" y="40925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73363" y="3290888"/>
            <a:ext cx="3843337" cy="2500312"/>
            <a:chOff x="1747" y="2073"/>
            <a:chExt cx="2421" cy="1575"/>
          </a:xfrm>
        </p:grpSpPr>
        <p:sp>
          <p:nvSpPr>
            <p:cNvPr id="18441" name="Rectangle 7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7" name="Rectangle 9"/>
          <p:cNvSpPr>
            <a:spLocks noChangeArrowheads="1"/>
          </p:cNvSpPr>
          <p:nvPr/>
        </p:nvSpPr>
        <p:spPr bwMode="blackWhite">
          <a:xfrm>
            <a:off x="952500" y="26939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IN (7902, 7566, 7788);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blackWhite">
          <a:xfrm>
            <a:off x="952500" y="40798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运算符判断要比较的值是否和集合列表中的任何一个值相等。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85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年的员工姓名，入职日期。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查询月薪在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5000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的员工姓名，月薪。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的员工姓名，部门编号。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查询经理编号为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7902, 7566, 7788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的员工姓名，经理编号。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运算符判断要比较的值是否满足部分匹配，也叫模糊查询。模糊查询中两个通配符：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代表零或任意更多的字符</a:t>
            </a: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代表一个字符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blackWhite">
          <a:xfrm>
            <a:off x="925513" y="3429000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79475" y="5618163"/>
            <a:ext cx="1841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ltGray">
          <a:xfrm>
            <a:off x="3635375" y="4005263"/>
            <a:ext cx="15255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blackWhite">
          <a:xfrm>
            <a:off x="1001713" y="34242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LIKE 'S%';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4" name="Rectangle 5"/>
          <p:cNvSpPr txBox="1">
            <a:spLocks noChangeArrowheads="1"/>
          </p:cNvSpPr>
          <p:nvPr/>
        </p:nvSpPr>
        <p:spPr bwMode="auto">
          <a:xfrm>
            <a:off x="611188" y="1484313"/>
            <a:ext cx="73850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zh-CN" altLang="en-US" sz="28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0113" y="4941888"/>
            <a:ext cx="72786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>
                <a:latin typeface="黑体" pitchFamily="2" charset="-122"/>
                <a:ea typeface="黑体" pitchFamily="2" charset="-122"/>
              </a:rPr>
            </a:b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98575"/>
            <a:ext cx="8278812" cy="977900"/>
          </a:xfrm>
        </p:spPr>
        <p:txBody>
          <a:bodyPr lIns="90433" tIns="45217" rIns="90433" bIns="45217"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运算符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%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组合使用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blackWhite">
          <a:xfrm>
            <a:off x="427831" y="23844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blackWhite">
          <a:xfrm>
            <a:off x="1001713" y="241617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LIKE '_L%';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4356100" y="2967038"/>
            <a:ext cx="792163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8313" y="3530600"/>
            <a:ext cx="827881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33" tIns="45217" rIns="90433" bIns="45217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您可以使用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ESCAPE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标识符实现对“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和 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的查找。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例：查询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JOB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以“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开头的雇员信息。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defRPr/>
            </a:pPr>
            <a:endParaRPr lang="en-US" altLang="zh-CN" sz="1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blackWhite">
          <a:xfrm>
            <a:off x="868363" y="49355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ename,job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job LIKE 'MAN@_%' ESCAPE '@';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4067175" y="5516563"/>
            <a:ext cx="28082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76313" y="30543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76313" y="450532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81276" y="3636169"/>
            <a:ext cx="2027237" cy="1712912"/>
            <a:chOff x="1579" y="2297"/>
            <a:chExt cx="1277" cy="1079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09" name="Rectangle 9"/>
          <p:cNvSpPr>
            <a:spLocks noChangeArrowheads="1"/>
          </p:cNvSpPr>
          <p:nvPr/>
        </p:nvSpPr>
        <p:spPr bwMode="blackWhite">
          <a:xfrm>
            <a:off x="950913" y="30416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IS NULL;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blackWhite">
          <a:xfrm>
            <a:off x="950913" y="44926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341438"/>
            <a:ext cx="78644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运算符来判断要比较的值是否为空值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NULL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查询员工姓名以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开头的员工姓名。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查询员工姓名倒数第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个字符为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查询奖金为空的员工姓名，奖金。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283450" cy="706438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362950" cy="54737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逻辑运算符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>
                <a:latin typeface="黑体" pitchFamily="2" charset="-122"/>
                <a:ea typeface="黑体" pitchFamily="2" charset="-122"/>
              </a:rPr>
              <a:t>当需要和多个条件表达式进行比较时，需要使用逻辑运算符把多个表达式连接起来，逻辑运算符包括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AND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NOT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，逻辑表达式的结果为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TRUE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617538" y="2420938"/>
            <a:ext cx="2519362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 dirty="0">
                <a:ea typeface="华文细黑" pitchFamily="2" charset="-122"/>
              </a:rPr>
              <a:t>运算符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611188" y="4137025"/>
            <a:ext cx="2519362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OR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3160713" y="2420938"/>
            <a:ext cx="5132387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3168650" y="4143375"/>
            <a:ext cx="5132388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逻辑或，用来连接多个条件表达式。只要有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个条件表达式的结果为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，整个表达式的结果就为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3132138" y="3213100"/>
            <a:ext cx="5132387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逻辑与，用来连接多个条件表达式。如果每个条件表达式的结果都为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611188" y="5051425"/>
            <a:ext cx="2519362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3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NOT</a:t>
            </a:r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3168650" y="5053013"/>
            <a:ext cx="5132388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eaLnBrk="0" fontAlgn="ctr" hangingPunct="0">
              <a:lnSpc>
                <a:spcPct val="11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逻辑非，用来对条件表达式取反。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611188" y="3227388"/>
            <a:ext cx="2519362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AND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理解限制数据和排序数据的作用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WHERE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子句及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子句的语法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掌握各种不同类型的数据如何进行比较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掌握特殊比较运算符的含义及用法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掌握逻辑运算符的含义及用法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2346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938588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01800" y="2967038"/>
            <a:ext cx="4940300" cy="2138362"/>
            <a:chOff x="1072" y="1869"/>
            <a:chExt cx="3112" cy="13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52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5200" y="39258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125538"/>
            <a:ext cx="78644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逻辑与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(AND)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AND: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要求两个条件都为真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结果才为真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185737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094038"/>
            <a:ext cx="7289800" cy="312261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43063" y="2419350"/>
            <a:ext cx="5024437" cy="3362325"/>
            <a:chOff x="1035" y="1527"/>
            <a:chExt cx="3165" cy="211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9963" y="18446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9963" y="3260725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逻辑或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(OR)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OR: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只需要两个条件中的一个为真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结果就返回真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57250" y="1716088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857250" y="3305175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41463" y="2300288"/>
            <a:ext cx="6688137" cy="2957512"/>
            <a:chOff x="971" y="1449"/>
            <a:chExt cx="4213" cy="186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819150" y="1703388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819150" y="3292475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逻辑非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(NOT)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63"/>
            <a:ext cx="8382000" cy="430212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 dirty="0"/>
              <a:t>逻辑非</a:t>
            </a:r>
            <a:r>
              <a:rPr lang="en-US" altLang="zh-CN" sz="2400" b="1" dirty="0"/>
              <a:t>(NOT)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cs typeface="+mn-cs"/>
              </a:rPr>
              <a:t>NOT</a:t>
            </a:r>
            <a:r>
              <a:rPr lang="zh-CN" altLang="en-US" dirty="0">
                <a:cs typeface="+mn-cs"/>
              </a:rPr>
              <a:t>运算符还可以和</a:t>
            </a:r>
            <a:r>
              <a:rPr lang="en-US" altLang="zh-CN" dirty="0">
                <a:cs typeface="+mn-cs"/>
              </a:rPr>
              <a:t>BETWEEN…AND</a:t>
            </a:r>
            <a:r>
              <a:rPr lang="zh-CN" altLang="en-US" dirty="0">
                <a:cs typeface="+mn-cs"/>
              </a:rPr>
              <a:t>、</a:t>
            </a:r>
            <a:r>
              <a:rPr lang="en-US" altLang="zh-CN" dirty="0">
                <a:cs typeface="+mn-cs"/>
              </a:rPr>
              <a:t>LIKE</a:t>
            </a:r>
            <a:r>
              <a:rPr lang="zh-CN" altLang="en-US" dirty="0">
                <a:cs typeface="+mn-cs"/>
              </a:rPr>
              <a:t>、</a:t>
            </a:r>
            <a:r>
              <a:rPr lang="en-US" altLang="zh-CN" dirty="0">
                <a:cs typeface="+mn-cs"/>
              </a:rPr>
              <a:t>IS NULL</a:t>
            </a:r>
            <a:r>
              <a:rPr lang="zh-CN" altLang="en-US" dirty="0">
                <a:cs typeface="+mn-cs"/>
              </a:rPr>
              <a:t>一起使用</a:t>
            </a:r>
            <a:endParaRPr lang="en-US" altLang="zh-CN" dirty="0">
              <a:cs typeface="+mn-cs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cs typeface="+mn-cs"/>
              </a:rPr>
              <a:t>... WHERE </a:t>
            </a:r>
            <a:r>
              <a:rPr lang="en-US" altLang="zh-CN" dirty="0" err="1">
                <a:cs typeface="+mn-cs"/>
              </a:rPr>
              <a:t>deptno</a:t>
            </a:r>
            <a:r>
              <a:rPr lang="en-US" altLang="zh-CN" dirty="0">
                <a:cs typeface="+mn-cs"/>
              </a:rPr>
              <a:t> NOT IN (10, 20)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cs typeface="+mn-cs"/>
              </a:rPr>
              <a:t>... WHERE </a:t>
            </a:r>
            <a:r>
              <a:rPr lang="en-US" altLang="zh-CN" dirty="0" err="1">
                <a:cs typeface="+mn-cs"/>
              </a:rPr>
              <a:t>sal</a:t>
            </a:r>
            <a:r>
              <a:rPr lang="en-US" altLang="zh-CN" dirty="0">
                <a:cs typeface="+mn-cs"/>
              </a:rPr>
              <a:t> NOT BETWEEN 3000 AND 5000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cs typeface="+mn-cs"/>
              </a:rPr>
              <a:t>... WHERE </a:t>
            </a:r>
            <a:r>
              <a:rPr lang="en-US" altLang="zh-CN" dirty="0" err="1">
                <a:cs typeface="+mn-cs"/>
              </a:rPr>
              <a:t>ename</a:t>
            </a:r>
            <a:r>
              <a:rPr lang="en-US" altLang="zh-CN" dirty="0">
                <a:cs typeface="+mn-cs"/>
              </a:rPr>
              <a:t> NOT LIKE 'D%’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cs typeface="+mn-cs"/>
              </a:rPr>
              <a:t>... WHERE mgr IS NOT NULL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89925" cy="3773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运算符的优先级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括号’</a:t>
            </a:r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()’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优先于其他操作符。 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849313" y="2143125"/>
            <a:ext cx="9715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优先级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849313" y="2625725"/>
            <a:ext cx="97155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dirty="0">
                <a:ea typeface="华文细黑" pitchFamily="2" charset="-122"/>
              </a:rPr>
              <a:t>1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849313" y="4086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4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849313" y="3609975"/>
            <a:ext cx="9715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3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849313" y="3113088"/>
            <a:ext cx="97155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2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849313" y="4554538"/>
            <a:ext cx="9715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5</a:t>
            </a: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849313" y="5000625"/>
            <a:ext cx="971550" cy="431800"/>
          </a:xfrm>
          <a:prstGeom prst="bevel">
            <a:avLst>
              <a:gd name="adj" fmla="val 12264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6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849313" y="5483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dirty="0">
                <a:ea typeface="华文细黑" pitchFamily="2" charset="-122"/>
              </a:rPr>
              <a:t>7</a:t>
            </a: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1847850" y="2143125"/>
            <a:ext cx="1655763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运算分类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1847850" y="4554538"/>
            <a:ext cx="1655763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逻辑非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1847850" y="5008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逻辑与</a:t>
            </a:r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1847850" y="5484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逻辑或</a:t>
            </a:r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1847850" y="4087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ea typeface="华文细黑" pitchFamily="2" charset="-122"/>
              </a:rPr>
              <a:t>特殊比较运算符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1846263" y="2632075"/>
            <a:ext cx="1655762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算术运算符</a:t>
            </a: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1847850" y="3611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比较运算符</a:t>
            </a:r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1847850" y="3122613"/>
            <a:ext cx="1655763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连接运算符</a:t>
            </a: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3524250" y="2147888"/>
            <a:ext cx="48577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运算符举例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524250" y="4559300"/>
            <a:ext cx="48577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NOT</a:t>
            </a: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>
            <a:off x="3524250" y="5013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AND</a:t>
            </a:r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3524250" y="5489575"/>
            <a:ext cx="48577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OR</a:t>
            </a:r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3524250" y="4092575"/>
            <a:ext cx="4857750" cy="415925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BETWEEN..AND..   ,IN,LIKE,IS NULL</a:t>
            </a:r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3522663" y="2636838"/>
            <a:ext cx="4857750" cy="46831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*, \, +, -</a:t>
            </a:r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3524250" y="3616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=, &lt;&gt;, &lt;, &gt;, &lt;=, &gt;=</a:t>
            </a:r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3524250" y="3127375"/>
            <a:ext cx="4857750" cy="4683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||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25513" y="1482725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99325" cy="881063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White">
          <a:xfrm>
            <a:off x="683568" y="3360737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519363"/>
            <a:ext cx="1062037" cy="374650"/>
            <a:chOff x="1003" y="1587"/>
            <a:chExt cx="669" cy="236"/>
          </a:xfrm>
        </p:grpSpPr>
        <p:sp>
          <p:nvSpPr>
            <p:cNvPr id="29705" name="Rectangle 6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6" name="Freeform 7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865" name="Rectangle 9"/>
          <p:cNvSpPr>
            <a:spLocks noChangeArrowheads="1"/>
          </p:cNvSpPr>
          <p:nvPr/>
        </p:nvSpPr>
        <p:spPr bwMode="ltGray">
          <a:xfrm>
            <a:off x="1592263" y="2346325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blackWhite">
          <a:xfrm>
            <a:off x="912813" y="1470025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5  AND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&gt;1500;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89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188" y="2605088"/>
            <a:ext cx="72898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611188" y="4614863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06513" y="3357563"/>
            <a:ext cx="1208087" cy="374650"/>
            <a:chOff x="1029" y="1750"/>
            <a:chExt cx="761" cy="2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ltGray">
          <a:xfrm>
            <a:off x="1304925" y="3735388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611188" y="2592388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5  AND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&gt;1500;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899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使用括号强制改变优先权</a:t>
            </a: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052513"/>
            <a:ext cx="8435975" cy="4968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查询部门在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，并且工资在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之间的员工姓名、部门、工资。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查询入职日期在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81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年，并且职位不是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开头的员工姓名、入职日期、职位。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查询职位为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，部门编号为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，姓名包含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的员工姓名、职位、部门编号。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600200"/>
            <a:ext cx="8435975" cy="10366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子句能对查询结果集进行排序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语法结构如下：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	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blackWhite">
          <a:xfrm>
            <a:off x="842963" y="2420938"/>
            <a:ext cx="7291387" cy="1439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57250" y="2409825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[DISTINCT] { * |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列名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][,...]}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	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表名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条件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[ORDER BY  {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列序号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} [ASC|DESC],…];</a:t>
            </a:r>
          </a:p>
        </p:txBody>
      </p:sp>
      <p:sp>
        <p:nvSpPr>
          <p:cNvPr id="32774" name="Rectangle 5"/>
          <p:cNvSpPr txBox="1">
            <a:spLocks noChangeArrowheads="1"/>
          </p:cNvSpPr>
          <p:nvPr/>
        </p:nvSpPr>
        <p:spPr bwMode="auto">
          <a:xfrm>
            <a:off x="323850" y="3933825"/>
            <a:ext cx="82089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8" tIns="45688" rIns="91368" bIns="45688"/>
          <a:lstStyle/>
          <a:p>
            <a:pPr marL="800100" lvl="1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其中：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可以按照列名、表达式、列别名、结果集的列序号排序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ASC: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升序，默认值 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DESC: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降序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3943350" lvl="8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子句必须写在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语句的最后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1275"/>
            <a:ext cx="8229600" cy="37734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排序规则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以升序为例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数字升序排列小值在前，大值在后。即按照数字大小顺序由小到大排列。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日期升序排列相对较早的日期在前，较晚的日期在后。例如：</a:t>
            </a:r>
            <a:r>
              <a:rPr lang="zh-CN" altLang="en-US" dirty="0">
                <a:latin typeface="R Frutiger Roman"/>
                <a:ea typeface="黑体" pitchFamily="2" charset="-122"/>
              </a:rPr>
              <a:t>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01-SEP-06</a:t>
            </a:r>
            <a:r>
              <a:rPr lang="en-US" altLang="zh-CN" dirty="0">
                <a:latin typeface="R Frutiger Roman"/>
                <a:ea typeface="黑体" pitchFamily="2" charset="-122"/>
              </a:rPr>
              <a:t>’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dirty="0">
                <a:latin typeface="R Frutiger Roman"/>
                <a:ea typeface="黑体" pitchFamily="2" charset="-122"/>
              </a:rPr>
              <a:t>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01-SEP-07</a:t>
            </a:r>
            <a:r>
              <a:rPr lang="en-US" altLang="zh-CN" dirty="0">
                <a:latin typeface="R Frutiger Roman"/>
                <a:ea typeface="黑体" pitchFamily="2" charset="-122"/>
              </a:rPr>
              <a:t>’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前。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字符升序排列按照字母由小到大的顺序排列。即由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A-Z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排列；中文升序按照字典顺序排列。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空值在升序排列中排在最后，在降序排列中排在最开始。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8640960" cy="540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blackWhite">
          <a:xfrm>
            <a:off x="842963" y="2146300"/>
            <a:ext cx="72913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blackWhite">
          <a:xfrm>
            <a:off x="862013" y="3800475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76375" y="2773363"/>
            <a:ext cx="5083175" cy="2127250"/>
            <a:chOff x="898" y="2212"/>
            <a:chExt cx="3202" cy="134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ltGray">
            <a:xfrm>
              <a:off x="898" y="2212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4821" name="Rectangle 9"/>
          <p:cNvSpPr>
            <a:spLocks noChangeArrowheads="1"/>
          </p:cNvSpPr>
          <p:nvPr/>
        </p:nvSpPr>
        <p:spPr bwMode="blackWhite">
          <a:xfrm>
            <a:off x="830263" y="2125663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ORDER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blackWhite">
          <a:xfrm>
            <a:off x="849313" y="3787775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8" y="1600200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按列名升序排序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9248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>
              <a:defRPr/>
            </a:pPr>
            <a:r>
              <a:rPr lang="en-US" altLang="zh-CN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ORDER BY</a:t>
            </a:r>
            <a:r>
              <a:rPr lang="zh-CN" altLang="en-US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子句</a:t>
            </a:r>
            <a:endParaRPr lang="zh-CN" altLang="en-US" sz="36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890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06463" y="2828925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64000" y="2109788"/>
            <a:ext cx="2501900" cy="3249612"/>
            <a:chOff x="2560" y="1329"/>
            <a:chExt cx="1576" cy="204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19163" y="2816225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按列名降序排序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144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14400" y="2765425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32100" y="1589088"/>
            <a:ext cx="3886200" cy="3973512"/>
            <a:chOff x="1784" y="1001"/>
            <a:chExt cx="2448" cy="25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01700" y="2752725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按列别名排序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blackWhite">
          <a:xfrm>
            <a:off x="1092200" y="1381125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blackWhite">
          <a:xfrm>
            <a:off x="1092200" y="2419350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idx="1"/>
          </p:nvPr>
        </p:nvSpPr>
        <p:spPr>
          <a:xfrm>
            <a:off x="663575" y="836613"/>
            <a:ext cx="7832725" cy="496887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多列参与排序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19138" y="4878388"/>
            <a:ext cx="81010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参与排序的多列都可以指定升序或者降序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ORDER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BY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子句中可以写没在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列表中出现的列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46250" y="1976438"/>
            <a:ext cx="3721100" cy="2239962"/>
            <a:chOff x="1100" y="1673"/>
            <a:chExt cx="2344" cy="1411"/>
          </a:xfrm>
        </p:grpSpPr>
        <p:sp>
          <p:nvSpPr>
            <p:cNvPr id="37898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7895" name="Rectangle 11"/>
          <p:cNvSpPr>
            <a:spLocks noChangeArrowheads="1"/>
          </p:cNvSpPr>
          <p:nvPr/>
        </p:nvSpPr>
        <p:spPr bwMode="blackWhite">
          <a:xfrm>
            <a:off x="1089025" y="1368425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ORDER BY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DESC;</a:t>
            </a: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blackWhite">
          <a:xfrm>
            <a:off x="1089025" y="2287588"/>
            <a:ext cx="690245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82000" cy="1512887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按结果集列序号排序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子句后列名可以用数字来代替，这个数字是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语句后列的顺序号。</a:t>
            </a:r>
          </a:p>
          <a:p>
            <a:pPr lvl="1"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blackWhite">
          <a:xfrm>
            <a:off x="974725" y="2547938"/>
            <a:ext cx="68770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blackWhite">
          <a:xfrm>
            <a:off x="974725" y="3586163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28775" y="3143250"/>
            <a:ext cx="3721100" cy="2239963"/>
            <a:chOff x="1100" y="1673"/>
            <a:chExt cx="2344" cy="1411"/>
          </a:xfrm>
        </p:grpSpPr>
        <p:sp>
          <p:nvSpPr>
            <p:cNvPr id="38921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8918" name="Rectangle 11"/>
          <p:cNvSpPr>
            <a:spLocks noChangeArrowheads="1"/>
          </p:cNvSpPr>
          <p:nvPr/>
        </p:nvSpPr>
        <p:spPr bwMode="blackWhite">
          <a:xfrm>
            <a:off x="971550" y="2535238"/>
            <a:ext cx="69024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ORDER BY	 2, 3 DESC;</a:t>
            </a: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blackWhite">
          <a:xfrm>
            <a:off x="971550" y="3454400"/>
            <a:ext cx="6902450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查询部门在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的员工姓名，部门编号，并按照工资升序排序。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查询工资在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2000-3000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之间，部门不在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号的员工姓名，部门编号，工资，并按照部门升序，工资降序排序。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83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年之间，职位以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SALES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MAN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开头的员工姓名，入职日期，职位，并按照入职日期降序排序。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>
                <a:cs typeface="+mn-cs"/>
              </a:rPr>
              <a:t>限制数据的作用及 </a:t>
            </a:r>
            <a:r>
              <a:rPr lang="en-US" altLang="zh-CN" sz="2800" dirty="0"/>
              <a:t>WHERE </a:t>
            </a:r>
            <a:r>
              <a:rPr lang="zh-CN" altLang="en-US" sz="2800" dirty="0"/>
              <a:t>子句的语法</a:t>
            </a:r>
            <a:endParaRPr lang="en-US" altLang="zh-CN" sz="28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>
                <a:cs typeface="+mn-cs"/>
              </a:rPr>
              <a:t>数值型、字符型、日期型不同类型的数据进行比较的写法。</a:t>
            </a:r>
            <a:endParaRPr lang="en-US" altLang="zh-CN" sz="28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>
                <a:cs typeface="+mn-cs"/>
              </a:rPr>
              <a:t>四个特殊比较运算符的含义及用法。</a:t>
            </a:r>
            <a:endParaRPr lang="en-US" altLang="zh-CN" sz="28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>
                <a:cs typeface="+mn-cs"/>
              </a:rPr>
              <a:t>三个逻辑运算符的含义及用法。</a:t>
            </a:r>
            <a:endParaRPr lang="en-US" altLang="zh-CN" sz="2800" dirty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/>
              <a:t>按列名、列别名、顺序号排序及升序降序</a:t>
            </a:r>
            <a:r>
              <a:rPr lang="zh-CN" altLang="en-US" sz="2800"/>
              <a:t>排序。</a:t>
            </a:r>
            <a:endParaRPr lang="en-US" altLang="zh-CN" sz="2800" dirty="0"/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endParaRPr lang="en-US" altLang="zh-CN" sz="2800" dirty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51619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58175" cy="5143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查询入职时间在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1982-7-9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之后，并且不从事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工作的员工姓名、入职时间、职位。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查询员工姓名的第三个字母是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的员工姓名。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查询除了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号部门以外的员工姓名、部门编号。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查询部门号为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号员工的信息，先按工资降序排序，再按姓名升序排序。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查询没有上级的员工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经理号为空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的员工姓名。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查询工资大于等于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4500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并且部门为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的员工的姓名</a:t>
            </a:r>
            <a:r>
              <a:rPr lang="en-US" altLang="zh-CN" sz="2300" dirty="0">
                <a:latin typeface="黑体" pitchFamily="2" charset="-122"/>
                <a:ea typeface="黑体" pitchFamily="2" charset="-122"/>
              </a:rPr>
              <a:t>\</a:t>
            </a:r>
            <a:r>
              <a:rPr lang="zh-CN" altLang="en-US" sz="2300" dirty="0">
                <a:latin typeface="黑体" pitchFamily="2" charset="-122"/>
                <a:ea typeface="黑体" pitchFamily="2" charset="-122"/>
              </a:rPr>
              <a:t>工资、部门编号。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70588" y="1712913"/>
            <a:ext cx="2716212" cy="2230437"/>
            <a:chOff x="3761" y="1079"/>
            <a:chExt cx="1711" cy="1405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3761" y="1079"/>
              <a:ext cx="1711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“…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检索所有</a:t>
              </a:r>
            </a:p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在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10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部门的员工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"</a:t>
              </a:r>
            </a:p>
          </p:txBody>
        </p:sp>
        <p:sp>
          <p:nvSpPr>
            <p:cNvPr id="9246" name="Arc 5"/>
            <p:cNvSpPr>
              <a:spLocks/>
            </p:cNvSpPr>
            <p:nvPr/>
          </p:nvSpPr>
          <p:spPr bwMode="auto">
            <a:xfrm>
              <a:off x="3875" y="1836"/>
              <a:ext cx="997" cy="648"/>
            </a:xfrm>
            <a:custGeom>
              <a:avLst/>
              <a:gdLst>
                <a:gd name="T0" fmla="*/ 0 w 21608"/>
                <a:gd name="T1" fmla="*/ 0 h 21600"/>
                <a:gd name="T2" fmla="*/ 46 w 21608"/>
                <a:gd name="T3" fmla="*/ 19 h 21600"/>
                <a:gd name="T4" fmla="*/ 0 w 21608"/>
                <a:gd name="T5" fmla="*/ 19 h 21600"/>
                <a:gd name="T6" fmla="*/ 0 60000 65536"/>
                <a:gd name="T7" fmla="*/ 0 60000 65536"/>
                <a:gd name="T8" fmla="*/ 0 60000 65536"/>
                <a:gd name="T9" fmla="*/ 0 w 21608"/>
                <a:gd name="T10" fmla="*/ 0 h 21600"/>
                <a:gd name="T11" fmla="*/ 21608 w 216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241300" y="1193800"/>
            <a:ext cx="5627688" cy="2360613"/>
            <a:chOff x="233" y="752"/>
            <a:chExt cx="3545" cy="1487"/>
          </a:xfrm>
        </p:grpSpPr>
        <p:sp>
          <p:nvSpPr>
            <p:cNvPr id="9233" name="Rectangle 7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426" y="75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35" name="Line 9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5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Rectangle 16"/>
            <p:cNvSpPr>
              <a:spLocks noChangeArrowheads="1"/>
            </p:cNvSpPr>
            <p:nvPr/>
          </p:nvSpPr>
          <p:spPr bwMode="blackWhite">
            <a:xfrm>
              <a:off x="233" y="999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243" name="Line 17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8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3765550"/>
            <a:ext cx="5627688" cy="1797050"/>
            <a:chOff x="1966" y="2372"/>
            <a:chExt cx="3545" cy="1132"/>
          </a:xfrm>
        </p:grpSpPr>
        <p:sp>
          <p:nvSpPr>
            <p:cNvPr id="9222" name="Rectangle 20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2142" y="237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24" name="Line 22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24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9229" name="Line 25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26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27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28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7" name="Rectangle 29"/>
            <p:cNvSpPr>
              <a:spLocks noChangeArrowheads="1"/>
            </p:cNvSpPr>
            <p:nvPr/>
          </p:nvSpPr>
          <p:spPr bwMode="blackWhite">
            <a:xfrm>
              <a:off x="1966" y="2614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9228" name="Line 30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blackWhite">
          <a:xfrm>
            <a:off x="515938" y="2006600"/>
            <a:ext cx="7584454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435100"/>
            <a:ext cx="8135938" cy="3011488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子句可以返回限定的数据行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语法如下：</a:t>
            </a:r>
            <a:endParaRPr lang="en-US" altLang="zh-CN" sz="2400" b="1" dirty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>
              <a:latin typeface="黑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子句紧跟在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子句之后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condition(s)</a:t>
            </a:r>
            <a:r>
              <a:rPr lang="zh-CN" altLang="en-US" sz="24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表示条件表达式，</a:t>
            </a:r>
            <a:endParaRPr lang="en-US" altLang="zh-CN" sz="2400" dirty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通常格式为：列名 比较操作符 要比较的值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ltGray">
          <a:xfrm>
            <a:off x="582613" y="2660650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blackWhite">
          <a:xfrm>
            <a:off x="490538" y="1993652"/>
            <a:ext cx="7537846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[DISTINCT] {*|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column | expression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7184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1275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3033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比较操作符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2298700" y="2457450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操作符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=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&gt;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      &gt;=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&lt;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      &lt;=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 dirty="0">
                <a:solidFill>
                  <a:srgbClr val="000000"/>
                </a:solidFill>
              </a:rPr>
              <a:t>&lt;&gt;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3584575" y="2457450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含义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大于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大于或等于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小于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小于或等于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 dirty="0">
                <a:solidFill>
                  <a:srgbClr val="000000"/>
                </a:solidFill>
              </a:rPr>
              <a:t>不等于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2295525" y="2870200"/>
            <a:ext cx="4459288" cy="47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282825" y="3933056"/>
            <a:ext cx="444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297113" y="3367088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311400" y="4410075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282825" y="4922838"/>
            <a:ext cx="4486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301875" y="5437188"/>
            <a:ext cx="445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比较数值型数据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2297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=20;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MANAGER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ANALYST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		20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6096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比较字符型数据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  <p:sp>
        <p:nvSpPr>
          <p:cNvPr id="13321" name="矩形 10"/>
          <p:cNvSpPr>
            <a:spLocks noChangeArrowheads="1"/>
          </p:cNvSpPr>
          <p:nvPr/>
        </p:nvSpPr>
        <p:spPr bwMode="auto">
          <a:xfrm>
            <a:off x="611188" y="5097463"/>
            <a:ext cx="82089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字符型数据作为被比较的值时，必须用单引号引起来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字符型数值区分大小写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541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比较日期型数据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028825"/>
            <a:chOff x="1003" y="1517"/>
            <a:chExt cx="1693" cy="1278"/>
          </a:xfrm>
        </p:grpSpPr>
        <p:sp>
          <p:nvSpPr>
            <p:cNvPr id="14346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69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4342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&gt; '01-1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-85';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1987-4-19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1987-5-23		 20</a:t>
            </a:r>
          </a:p>
        </p:txBody>
      </p:sp>
      <p:sp>
        <p:nvSpPr>
          <p:cNvPr id="14345" name="矩形 11"/>
          <p:cNvSpPr>
            <a:spLocks noChangeArrowheads="1"/>
          </p:cNvSpPr>
          <p:nvPr/>
        </p:nvSpPr>
        <p:spPr bwMode="auto">
          <a:xfrm>
            <a:off x="611188" y="5084763"/>
            <a:ext cx="813752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日期型数值作为被比较的值时，必须用单引号引起来。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日期型数值是区分日期表达形式的，默认的日期形式是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2338</Words>
  <Application>Microsoft Office PowerPoint</Application>
  <PresentationFormat>全屏显示(4:3)</PresentationFormat>
  <Paragraphs>509</Paragraphs>
  <Slides>37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R Frutiger Roman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文档</vt:lpstr>
      <vt:lpstr>PowerPoint 演示文稿</vt:lpstr>
      <vt:lpstr>PowerPoint 演示文稿</vt:lpstr>
      <vt:lpstr>PowerPoint 演示文稿</vt:lpstr>
      <vt:lpstr>选择限定数据行</vt:lpstr>
      <vt:lpstr>选择限定数据行</vt:lpstr>
      <vt:lpstr>选择限定数据行</vt:lpstr>
      <vt:lpstr>使用WHERE子句</vt:lpstr>
      <vt:lpstr>使用WHERE子句</vt:lpstr>
      <vt:lpstr>使用WHERE子句</vt:lpstr>
      <vt:lpstr>练习1</vt:lpstr>
      <vt:lpstr>特殊比较运算符 </vt:lpstr>
      <vt:lpstr>特殊比较运算符 </vt:lpstr>
      <vt:lpstr>特殊比较运算符 </vt:lpstr>
      <vt:lpstr>练习2</vt:lpstr>
      <vt:lpstr>特殊比较运算符 </vt:lpstr>
      <vt:lpstr>特殊比较运算符 </vt:lpstr>
      <vt:lpstr>特殊比较运算符 </vt:lpstr>
      <vt:lpstr>练习3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练习4</vt:lpstr>
      <vt:lpstr>ORDER BY子句</vt:lpstr>
      <vt:lpstr>ORDER BY子句</vt:lpstr>
      <vt:lpstr>PowerPoint 演示文稿</vt:lpstr>
      <vt:lpstr>ORDER BY子句</vt:lpstr>
      <vt:lpstr>ORDER BY子句</vt:lpstr>
      <vt:lpstr>ORDER BY子句</vt:lpstr>
      <vt:lpstr>ORDER BY子句</vt:lpstr>
      <vt:lpstr>练习5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1391</cp:revision>
  <dcterms:created xsi:type="dcterms:W3CDTF">2004-04-25T08:53:43Z</dcterms:created>
  <dcterms:modified xsi:type="dcterms:W3CDTF">2018-09-25T09:51:50Z</dcterms:modified>
</cp:coreProperties>
</file>