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518" r:id="rId3"/>
    <p:sldId id="552" r:id="rId5"/>
    <p:sldId id="454" r:id="rId6"/>
    <p:sldId id="553" r:id="rId7"/>
    <p:sldId id="556" r:id="rId8"/>
    <p:sldId id="554" r:id="rId9"/>
    <p:sldId id="531" r:id="rId10"/>
    <p:sldId id="557" r:id="rId11"/>
    <p:sldId id="532" r:id="rId12"/>
    <p:sldId id="534" r:id="rId13"/>
    <p:sldId id="535" r:id="rId14"/>
    <p:sldId id="558" r:id="rId15"/>
    <p:sldId id="536" r:id="rId16"/>
    <p:sldId id="537" r:id="rId17"/>
    <p:sldId id="559" r:id="rId18"/>
    <p:sldId id="561" r:id="rId19"/>
    <p:sldId id="581" r:id="rId20"/>
    <p:sldId id="560" r:id="rId21"/>
    <p:sldId id="562" r:id="rId22"/>
    <p:sldId id="563" r:id="rId23"/>
    <p:sldId id="585" r:id="rId24"/>
    <p:sldId id="564" r:id="rId25"/>
    <p:sldId id="565" r:id="rId26"/>
    <p:sldId id="566" r:id="rId27"/>
    <p:sldId id="567" r:id="rId28"/>
    <p:sldId id="568" r:id="rId29"/>
    <p:sldId id="586" r:id="rId30"/>
    <p:sldId id="570" r:id="rId31"/>
    <p:sldId id="569" r:id="rId32"/>
    <p:sldId id="571" r:id="rId33"/>
    <p:sldId id="572" r:id="rId34"/>
    <p:sldId id="573" r:id="rId35"/>
    <p:sldId id="546" r:id="rId36"/>
    <p:sldId id="582" r:id="rId37"/>
    <p:sldId id="584" r:id="rId38"/>
    <p:sldId id="583" r:id="rId39"/>
    <p:sldId id="580" r:id="rId40"/>
    <p:sldId id="579" r:id="rId41"/>
    <p:sldId id="574" r:id="rId42"/>
    <p:sldId id="549" r:id="rId43"/>
    <p:sldId id="550" r:id="rId44"/>
  </p:sldIdLst>
  <p:sldSz cx="9144000" cy="6858000" type="screen4x3"/>
  <p:notesSz cx="7102475" cy="10231120"/>
  <p:custDataLst>
    <p:tags r:id="rId4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74397" autoAdjust="0"/>
  </p:normalViewPr>
  <p:slideViewPr>
    <p:cSldViewPr>
      <p:cViewPr varScale="1">
        <p:scale>
          <a:sx n="80" d="100"/>
          <a:sy n="80" d="100"/>
        </p:scale>
        <p:origin x="6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30.xml"/><Relationship Id="rId8" Type="http://schemas.openxmlformats.org/officeDocument/2006/relationships/slide" Target="slides/slide29.xml"/><Relationship Id="rId7" Type="http://schemas.openxmlformats.org/officeDocument/2006/relationships/slide" Target="slides/slide25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Relationship Id="rId3" Type="http://schemas.openxmlformats.org/officeDocument/2006/relationships/slide" Target="slides/slide19.xml"/><Relationship Id="rId2" Type="http://schemas.openxmlformats.org/officeDocument/2006/relationships/slide" Target="slides/slide15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A07DE-C79A-4BB1-87F5-19FA94F2881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05369B-74AD-46FA-B358-21ECD227681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DF4D3-DB71-48B0-9AAC-328C1DE6595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98C9B-BDB6-423B-A4E6-BF9B1DA0CB6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4C655-F254-4801-9FD7-CA82ABEC27B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8CB04-04B7-48E7-AB65-A82DFA76093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59C85-3185-45C4-B4BB-74C905D93E1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19550" y="0"/>
            <a:ext cx="3082925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1588" y="0"/>
            <a:ext cx="3079751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5372100"/>
            <a:ext cx="5532438" cy="4249738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5372100"/>
            <a:ext cx="5532438" cy="4249738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6226175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grpSp>
        <p:nvGrpSpPr>
          <p:cNvPr id="66566" name="Group 6"/>
          <p:cNvGrpSpPr/>
          <p:nvPr/>
        </p:nvGrpSpPr>
        <p:grpSpPr bwMode="auto">
          <a:xfrm>
            <a:off x="261938" y="6491288"/>
            <a:ext cx="6208712" cy="1055687"/>
            <a:chOff x="158" y="3648"/>
            <a:chExt cx="3755" cy="594"/>
          </a:xfrm>
        </p:grpSpPr>
        <p:sp>
          <p:nvSpPr>
            <p:cNvPr id="66569" name="Rectangle 7"/>
            <p:cNvSpPr>
              <a:spLocks noChangeArrowheads="1"/>
            </p:cNvSpPr>
            <p:nvPr/>
          </p:nvSpPr>
          <p:spPr bwMode="auto">
            <a:xfrm>
              <a:off x="403" y="3746"/>
              <a:ext cx="3510" cy="4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66570" name="Rectangle 8"/>
            <p:cNvSpPr>
              <a:spLocks noChangeArrowheads="1"/>
            </p:cNvSpPr>
            <p:nvPr/>
          </p:nvSpPr>
          <p:spPr bwMode="auto">
            <a:xfrm>
              <a:off x="158" y="3648"/>
              <a:ext cx="2292" cy="5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88" tIns="46195" rIns="92388" bIns="46195" anchor="ctr"/>
            <a:lstStyle/>
            <a:p>
              <a:pPr marL="482600" lvl="1" algn="ctr" defTabSz="944880" fontAlgn="ctr">
                <a:buSzPct val="65000"/>
              </a:pPr>
              <a:endParaRPr lang="zh-CN" altLang="en-US" sz="1200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 b="1">
                  <a:latin typeface="Courier New" panose="02070309020205020404" pitchFamily="49" charset="0"/>
                </a:rPr>
                <a:t>SQL&gt; SELECT	deptno, AVG(sal)</a:t>
              </a:r>
              <a:endParaRPr lang="en-US" altLang="zh-CN" sz="1200" b="1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 b="1">
                  <a:latin typeface="Courier New" panose="02070309020205020404" pitchFamily="49" charset="0"/>
                </a:rPr>
                <a:t>  2  FROM	emp</a:t>
              </a:r>
              <a:endParaRPr lang="en-US" altLang="zh-CN" sz="1200" b="1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 b="1">
                  <a:latin typeface="Courier New" panose="02070309020205020404" pitchFamily="49" charset="0"/>
                </a:rPr>
                <a:t>  3  GROUP BY	deptno</a:t>
              </a:r>
              <a:endParaRPr lang="en-US" altLang="zh-CN" sz="1200" b="1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 b="1">
                  <a:latin typeface="Courier New" panose="02070309020205020404" pitchFamily="49" charset="0"/>
                </a:rPr>
                <a:t>  4  ORDER BY   AVG(sal);</a:t>
              </a:r>
              <a:endParaRPr lang="en-US" altLang="zh-CN" sz="1200" b="1">
                <a:latin typeface="Courier New" panose="02070309020205020404" pitchFamily="49" charset="0"/>
              </a:endParaRPr>
            </a:p>
          </p:txBody>
        </p:sp>
      </p:grpSp>
      <p:sp>
        <p:nvSpPr>
          <p:cNvPr id="66567" name="Rectangle 9"/>
          <p:cNvSpPr>
            <a:spLocks noChangeArrowheads="1"/>
          </p:cNvSpPr>
          <p:nvPr/>
        </p:nvSpPr>
        <p:spPr bwMode="auto">
          <a:xfrm>
            <a:off x="665163" y="7608888"/>
            <a:ext cx="5805487" cy="1028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8" name="Rectangle 10"/>
          <p:cNvSpPr>
            <a:spLocks noChangeArrowheads="1"/>
          </p:cNvSpPr>
          <p:nvPr/>
        </p:nvSpPr>
        <p:spPr bwMode="auto">
          <a:xfrm>
            <a:off x="225425" y="7623175"/>
            <a:ext cx="3784600" cy="1017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zh-CN" altLang="en-US" sz="1200">
                <a:latin typeface="Courier New" panose="02070309020205020404" pitchFamily="49" charset="0"/>
              </a:rPr>
              <a:t>    </a:t>
            </a:r>
            <a:r>
              <a:rPr lang="en-US" altLang="zh-CN" sz="1200">
                <a:latin typeface="Courier New" panose="02070309020205020404" pitchFamily="49" charset="0"/>
              </a:rPr>
              <a:t>DEPTNO     AVG(SAL)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anose="02070309020205020404" pitchFamily="49" charset="0"/>
              </a:rPr>
              <a:t>---------- ------------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anose="02070309020205020404" pitchFamily="49" charset="0"/>
              </a:rPr>
              <a:t>        30    1566.6667 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anose="02070309020205020404" pitchFamily="49" charset="0"/>
              </a:rPr>
              <a:t>        20         2175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anose="02070309020205020404" pitchFamily="49" charset="0"/>
              </a:rPr>
              <a:t>        10    2916.6667</a:t>
            </a:r>
            <a:endParaRPr lang="en-US" altLang="zh-CN" sz="1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6265862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5991225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65163" y="6592888"/>
            <a:ext cx="5805487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00025" y="7118350"/>
            <a:ext cx="37846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SQL&gt; SELECT	deptno,COUNT(ename)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2  FROM	emp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3  GROUP BY	deptno;</a:t>
            </a:r>
            <a:endParaRPr lang="en-US" altLang="zh-CN" sz="1200" b="1">
              <a:latin typeface="Courier New" panose="02070309020205020404" pitchFamily="49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65163" y="7399338"/>
            <a:ext cx="5805487" cy="108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11138" y="7950200"/>
            <a:ext cx="3784600" cy="1017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zh-CN" altLang="en-US" sz="1200">
                <a:latin typeface="Courier New" panose="02070309020205020404" pitchFamily="49" charset="0"/>
              </a:rPr>
              <a:t>    </a:t>
            </a:r>
            <a:r>
              <a:rPr lang="en-US" altLang="zh-CN" sz="1200">
                <a:latin typeface="Courier New" panose="02070309020205020404" pitchFamily="49" charset="0"/>
              </a:rPr>
              <a:t>DEPTNO	 COUNT(ENAME)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anose="02070309020205020404" pitchFamily="49" charset="0"/>
              </a:rPr>
              <a:t>---------- ------------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anose="02070309020205020404" pitchFamily="49" charset="0"/>
              </a:rPr>
              <a:t>        10	      3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anose="02070309020205020404" pitchFamily="49" charset="0"/>
              </a:rPr>
              <a:t>        20	      5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anose="02070309020205020404" pitchFamily="49" charset="0"/>
              </a:rPr>
              <a:t>        30 	      6</a:t>
            </a:r>
            <a:endParaRPr lang="en-US" altLang="zh-CN" sz="1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65163" y="6592888"/>
            <a:ext cx="5805487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00025" y="7118350"/>
            <a:ext cx="37846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SQL&gt; SELECT	deptno,COUNT(ename)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2  FROM	emp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3  GROUP BY	deptno;</a:t>
            </a:r>
            <a:endParaRPr lang="en-US" altLang="zh-CN" sz="1200" b="1">
              <a:latin typeface="Courier New" panose="02070309020205020404" pitchFamily="49" charset="0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65163" y="7399338"/>
            <a:ext cx="5805487" cy="108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11138" y="7950200"/>
            <a:ext cx="3784600" cy="1017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zh-CN" altLang="en-US" sz="1200">
                <a:latin typeface="Courier New" panose="02070309020205020404" pitchFamily="49" charset="0"/>
              </a:rPr>
              <a:t>    </a:t>
            </a:r>
            <a:r>
              <a:rPr lang="en-US" altLang="zh-CN" sz="1200">
                <a:latin typeface="Courier New" panose="02070309020205020404" pitchFamily="49" charset="0"/>
              </a:rPr>
              <a:t>DEPTNO	 COUNT(ENAME)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anose="02070309020205020404" pitchFamily="49" charset="0"/>
              </a:rPr>
              <a:t>---------- ------------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anose="02070309020205020404" pitchFamily="49" charset="0"/>
              </a:rPr>
              <a:t>        10	      3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anose="02070309020205020404" pitchFamily="49" charset="0"/>
              </a:rPr>
              <a:t>        20	      5</a:t>
            </a:r>
            <a:endParaRPr lang="en-US" altLang="zh-CN" sz="1200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anose="02070309020205020404" pitchFamily="49" charset="0"/>
              </a:rPr>
              <a:t>        30 	      6</a:t>
            </a:r>
            <a:endParaRPr lang="en-US" altLang="zh-CN" sz="1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课堂笔记：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5337175"/>
            <a:ext cx="6238875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课堂笔记：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019550" y="0"/>
            <a:ext cx="3082925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-1588" y="0"/>
            <a:ext cx="3079751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4663" y="5319713"/>
            <a:ext cx="6246812" cy="4205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8350" tIns="48312" rIns="98350" bIns="48312"/>
          <a:lstStyle/>
          <a:p>
            <a:pPr algn="ctr" defTabSz="417830" fontAlgn="ctr">
              <a:spcBef>
                <a:spcPct val="30000"/>
              </a:spcBef>
              <a:buSzPct val="65000"/>
            </a:pP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98500" y="6472238"/>
            <a:ext cx="5772150" cy="828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00050" y="6324600"/>
            <a:ext cx="3787775" cy="83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SQL&gt;	SELECT	deptno, AVG(sal)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2	FROM	emp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3	GROUP BY	deptno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4	HAVING	AVG(sal) &gt; 2000;</a:t>
            </a:r>
            <a:endParaRPr lang="en-US" altLang="zh-CN" sz="1200" b="1">
              <a:latin typeface="Courier New" panose="02070309020205020404" pitchFamily="49" charset="0"/>
            </a:endParaRPr>
          </a:p>
        </p:txBody>
      </p:sp>
      <p:grpSp>
        <p:nvGrpSpPr>
          <p:cNvPr id="72713" name="Group 9"/>
          <p:cNvGrpSpPr/>
          <p:nvPr/>
        </p:nvGrpSpPr>
        <p:grpSpPr bwMode="auto">
          <a:xfrm>
            <a:off x="400050" y="7537450"/>
            <a:ext cx="6196013" cy="866775"/>
            <a:chOff x="166" y="4167"/>
            <a:chExt cx="3747" cy="487"/>
          </a:xfrm>
        </p:grpSpPr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423" y="4167"/>
              <a:ext cx="3490" cy="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166" y="4172"/>
              <a:ext cx="2293" cy="4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88" tIns="46195" rIns="92388" bIns="46195" anchor="ctr"/>
            <a:lstStyle/>
            <a:p>
              <a:pPr marL="482600" lvl="1" algn="ctr" defTabSz="944880" fontAlgn="ctr">
                <a:buSzPct val="65000"/>
              </a:pPr>
              <a:r>
                <a:rPr lang="zh-CN" altLang="en-US" sz="1200">
                  <a:latin typeface="Courier New" panose="02070309020205020404" pitchFamily="49" charset="0"/>
                </a:rPr>
                <a:t>    </a:t>
              </a:r>
              <a:r>
                <a:rPr lang="en-US" altLang="zh-CN" sz="1200">
                  <a:latin typeface="Courier New" panose="02070309020205020404" pitchFamily="49" charset="0"/>
                </a:rPr>
                <a:t>DEPTNO	 AVG(SAL)</a:t>
              </a:r>
              <a:endParaRPr lang="en-US" altLang="zh-CN" sz="1200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>
                  <a:latin typeface="Courier New" panose="02070309020205020404" pitchFamily="49" charset="0"/>
                </a:rPr>
                <a:t>---------- --------------</a:t>
              </a:r>
              <a:endParaRPr lang="en-US" altLang="zh-CN" sz="1200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>
                  <a:latin typeface="Courier New" panose="02070309020205020404" pitchFamily="49" charset="0"/>
                </a:rPr>
                <a:t>        10	2916.6667</a:t>
              </a:r>
              <a:endParaRPr lang="en-US" altLang="zh-CN" sz="1200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>
                  <a:latin typeface="Courier New" panose="02070309020205020404" pitchFamily="49" charset="0"/>
                </a:rPr>
                <a:t>        20	     2175</a:t>
              </a:r>
              <a:endParaRPr lang="en-US" altLang="zh-CN" sz="12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9100" y="5337175"/>
            <a:ext cx="6267450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7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93738" y="7175500"/>
            <a:ext cx="5805487" cy="83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23838" y="7173913"/>
            <a:ext cx="3786187" cy="833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SQL&gt; SELECT	deptno, AVG(sal)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2  FROM	emp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3  GROUP BY	deptno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anose="02070309020205020404" pitchFamily="49" charset="0"/>
              </a:rPr>
              <a:t>  4	HAVING	MAX(sal) &gt; 2900;</a:t>
            </a:r>
            <a:endParaRPr lang="en-US" altLang="zh-CN" sz="1200" b="1">
              <a:latin typeface="Courier New" panose="02070309020205020404" pitchFamily="49" charset="0"/>
            </a:endParaRPr>
          </a:p>
        </p:txBody>
      </p:sp>
      <p:grpSp>
        <p:nvGrpSpPr>
          <p:cNvPr id="74760" name="Group 8"/>
          <p:cNvGrpSpPr/>
          <p:nvPr/>
        </p:nvGrpSpPr>
        <p:grpSpPr bwMode="auto">
          <a:xfrm>
            <a:off x="153988" y="8126413"/>
            <a:ext cx="6310312" cy="866775"/>
            <a:chOff x="93" y="4567"/>
            <a:chExt cx="3816" cy="487"/>
          </a:xfrm>
        </p:grpSpPr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90" y="4567"/>
              <a:ext cx="3519" cy="4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93" y="4572"/>
              <a:ext cx="2294" cy="4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88" tIns="46195" rIns="92388" bIns="46195" anchor="ctr"/>
            <a:lstStyle/>
            <a:p>
              <a:pPr marL="482600" lvl="1" algn="ctr" defTabSz="944880" fontAlgn="ctr">
                <a:buSzPct val="65000"/>
              </a:pPr>
              <a:r>
                <a:rPr lang="zh-CN" altLang="en-US" sz="1200">
                  <a:latin typeface="Courier New" panose="02070309020205020404" pitchFamily="49" charset="0"/>
                </a:rPr>
                <a:t>   </a:t>
              </a:r>
              <a:r>
                <a:rPr lang="en-US" altLang="zh-CN" sz="1200">
                  <a:latin typeface="Courier New" panose="02070309020205020404" pitchFamily="49" charset="0"/>
                </a:rPr>
                <a:t>DEPTNO  AVG(SAL)</a:t>
              </a:r>
              <a:endParaRPr lang="en-US" altLang="zh-CN" sz="1200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>
                  <a:latin typeface="Courier New" panose="02070309020205020404" pitchFamily="49" charset="0"/>
                </a:rPr>
                <a:t>--------- ---------</a:t>
              </a:r>
              <a:endParaRPr lang="en-US" altLang="zh-CN" sz="1200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>
                  <a:latin typeface="Courier New" panose="02070309020205020404" pitchFamily="49" charset="0"/>
                </a:rPr>
                <a:t>       10 2916.6667</a:t>
              </a:r>
              <a:endParaRPr lang="en-US" altLang="zh-CN" sz="1200">
                <a:latin typeface="Courier New" panose="02070309020205020404" pitchFamily="49" charset="0"/>
              </a:endParaRPr>
            </a:p>
            <a:p>
              <a:pPr marL="482600" lvl="1" algn="ctr" defTabSz="944880" fontAlgn="ctr">
                <a:buSzPct val="65000"/>
              </a:pPr>
              <a:r>
                <a:rPr lang="en-US" altLang="zh-CN" sz="1200">
                  <a:latin typeface="Courier New" panose="02070309020205020404" pitchFamily="49" charset="0"/>
                </a:rPr>
                <a:t>       20      2175</a:t>
              </a:r>
              <a:endParaRPr lang="en-US" altLang="zh-CN" sz="12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5256213"/>
            <a:ext cx="6245225" cy="4202112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8580E-00AE-418D-BEF1-E9838861687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1F8D0-24A9-4DC3-885D-CBA46B1481F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BF126-7C49-41EE-BF36-ED790780A50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5B7AF-E35B-4AC3-BEAF-7DAE57A5508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265863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9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A064-2AD5-44CC-A33B-D018745687E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66C97-B2E6-4335-A1FF-045DF7B070B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15E94-A132-4E19-BB50-A9E60F03FDE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57926-C12C-4B8E-809C-6B48ED5A1BF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57238" y="8970963"/>
            <a:ext cx="187325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A8CC4-EBFA-4142-9F4D-6A46ECB6604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课堂笔记：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黑体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黑体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6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开发</a:t>
            </a:r>
            <a:b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—— 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分组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>
                <a:latin typeface="宋体" panose="02010600030101010101" pitchFamily="2" charset="-122"/>
                <a:ea typeface="黑体" panose="02010609060101010101" pitchFamily="2" charset="-122"/>
              </a:rPr>
              <a:t>分组函数</a:t>
            </a:r>
            <a:endParaRPr lang="zh-CN" altLang="en-US" b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SUM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函数和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AVG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SUM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AVG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函数分别返回每组的总和及平均值。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SUM([DISTINCT|</a:t>
            </a:r>
            <a:r>
              <a:rPr lang="en-US" altLang="zh-CN" sz="2000" u="sng" dirty="0">
                <a:latin typeface="黑体" panose="02010609060101010101" pitchFamily="2" charset="-122"/>
                <a:ea typeface="黑体" panose="02010609060101010101" pitchFamily="2" charset="-122"/>
              </a:rPr>
              <a:t>ALL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] </a:t>
            </a:r>
            <a:r>
              <a:rPr lang="en-US" altLang="zh-CN" sz="2000" dirty="0" err="1">
                <a:latin typeface="黑体" panose="02010609060101010101" pitchFamily="2" charset="-122"/>
                <a:ea typeface="黑体" panose="02010609060101010101" pitchFamily="2" charset="-122"/>
              </a:rPr>
              <a:t>column|expression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AVG([DISTINCT|</a:t>
            </a:r>
            <a:r>
              <a:rPr lang="en-US" altLang="zh-CN" sz="2000" u="sng" dirty="0">
                <a:latin typeface="黑体" panose="02010609060101010101" pitchFamily="2" charset="-122"/>
                <a:ea typeface="黑体" panose="02010609060101010101" pitchFamily="2" charset="-122"/>
              </a:rPr>
              <a:t>ALL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] </a:t>
            </a:r>
            <a:r>
              <a:rPr lang="en-US" altLang="zh-CN" sz="2000" dirty="0" err="1">
                <a:latin typeface="黑体" panose="02010609060101010101" pitchFamily="2" charset="-122"/>
                <a:ea typeface="黑体" panose="02010609060101010101" pitchFamily="2" charset="-122"/>
              </a:rPr>
              <a:t>column|expression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SUM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AVG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函数都是只能够对数值类型的列或表达式操作。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查询职位以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SALES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开头的所有员工平均工资、最低工资、最高工资、工资和。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blackWhite">
          <a:xfrm>
            <a:off x="893713" y="5177854"/>
            <a:ext cx="7265987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blackWhite">
          <a:xfrm>
            <a:off x="906413" y="3369692"/>
            <a:ext cx="7240587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973088" y="3423667"/>
            <a:ext cx="2984500" cy="2644775"/>
            <a:chOff x="660" y="1472"/>
            <a:chExt cx="1880" cy="1666"/>
          </a:xfrm>
        </p:grpSpPr>
        <p:sp>
          <p:nvSpPr>
            <p:cNvPr id="11282" name="Rectangle 5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83" name="Rectangle 6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2239913" y="3423667"/>
            <a:ext cx="3076575" cy="2644775"/>
            <a:chOff x="1458" y="1472"/>
            <a:chExt cx="1938" cy="1666"/>
          </a:xfrm>
        </p:grpSpPr>
        <p:sp>
          <p:nvSpPr>
            <p:cNvPr id="11280" name="Rectangle 8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81" name="Rectangle 9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2744738" y="3715767"/>
            <a:ext cx="2114550" cy="2352675"/>
            <a:chOff x="1776" y="1656"/>
            <a:chExt cx="1332" cy="1482"/>
          </a:xfrm>
        </p:grpSpPr>
        <p:sp>
          <p:nvSpPr>
            <p:cNvPr id="11278" name="Rectangle 11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79" name="Rectangle 12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7" name="Group 13"/>
          <p:cNvGrpSpPr/>
          <p:nvPr/>
        </p:nvGrpSpPr>
        <p:grpSpPr bwMode="auto">
          <a:xfrm>
            <a:off x="4129038" y="3715767"/>
            <a:ext cx="2120900" cy="2352675"/>
            <a:chOff x="2648" y="1656"/>
            <a:chExt cx="1336" cy="1482"/>
          </a:xfrm>
        </p:grpSpPr>
        <p:sp>
          <p:nvSpPr>
            <p:cNvPr id="11276" name="Rectangle 14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77" name="Rectangle 15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1274" name="Rectangle 17"/>
          <p:cNvSpPr>
            <a:spLocks noChangeArrowheads="1"/>
          </p:cNvSpPr>
          <p:nvPr/>
        </p:nvSpPr>
        <p:spPr bwMode="blackWhite">
          <a:xfrm>
            <a:off x="919113" y="5190554"/>
            <a:ext cx="7240587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AVG(SAL)  MAX(SAL)  MIN(SAL)  SUM(SAL)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 --------- --------- 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1400      1600      1250      5600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275" name="Rectangle 19"/>
          <p:cNvSpPr>
            <a:spLocks noChangeArrowheads="1"/>
          </p:cNvSpPr>
          <p:nvPr/>
        </p:nvSpPr>
        <p:spPr bwMode="blackWhite">
          <a:xfrm>
            <a:off x="906413" y="3356992"/>
            <a:ext cx="7265987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	AVG(sal), MAX(sal),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		MIN(sal), SUM(sal)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3	FROM	emp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4	WHERE	job LIKE 'SALES%';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442912"/>
          </a:xfrm>
        </p:spPr>
        <p:txBody>
          <a:bodyPr/>
          <a:lstStyle/>
          <a:p>
            <a:pPr fontAlgn="ctr"/>
            <a:r>
              <a:rPr lang="zh-CN" altLang="en-US" b="0">
                <a:latin typeface="宋体" panose="02010600030101010101" pitchFamily="2" charset="-122"/>
                <a:ea typeface="黑体" panose="02010609060101010101" pitchFamily="2" charset="-122"/>
              </a:rPr>
              <a:t>分组函数</a:t>
            </a:r>
            <a:endParaRPr lang="zh-CN" altLang="en-US" b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1027113"/>
            <a:ext cx="8686800" cy="13303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COUNT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COUNT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函数的主要功能是返回满足条件的每组记录条数。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COUNT( *|{[DISTINCT|</a:t>
            </a:r>
            <a:r>
              <a:rPr lang="en-US" altLang="zh-CN" sz="2400" u="sng" dirty="0">
                <a:latin typeface="黑体" panose="02010609060101010101" pitchFamily="2" charset="-122"/>
                <a:ea typeface="黑体" panose="02010609060101010101" pitchFamily="2" charset="-122"/>
              </a:rPr>
              <a:t>ALL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] 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column|expression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})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blackWhite">
          <a:xfrm>
            <a:off x="855663" y="3406427"/>
            <a:ext cx="68326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blackWhite">
          <a:xfrm>
            <a:off x="852488" y="4647852"/>
            <a:ext cx="68580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14400" y="3433415"/>
            <a:ext cx="3003550" cy="2084387"/>
            <a:chOff x="780" y="1490"/>
            <a:chExt cx="1892" cy="1313"/>
          </a:xfrm>
        </p:grpSpPr>
        <p:sp>
          <p:nvSpPr>
            <p:cNvPr id="12298" name="Rectangle 6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2295" name="Rectangle 8"/>
          <p:cNvSpPr>
            <a:spLocks noChangeArrowheads="1"/>
          </p:cNvSpPr>
          <p:nvPr/>
        </p:nvSpPr>
        <p:spPr bwMode="blackWhite">
          <a:xfrm>
            <a:off x="877888" y="4660552"/>
            <a:ext cx="68326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COUNT(*)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 6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blackWhite">
          <a:xfrm>
            <a:off x="855663" y="3393727"/>
            <a:ext cx="6858000" cy="941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	COUNT(*)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FROM	emp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30;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297" name="Rectangle 10"/>
          <p:cNvSpPr txBox="1">
            <a:spLocks noChangeArrowheads="1"/>
          </p:cNvSpPr>
          <p:nvPr/>
        </p:nvSpPr>
        <p:spPr bwMode="auto">
          <a:xfrm>
            <a:off x="428625" y="2519363"/>
            <a:ext cx="8358188" cy="6469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COUNT(*)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：返回表中满足条件的行记录数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查询部门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30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有多少个员工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442912"/>
          </a:xfrm>
        </p:spPr>
        <p:txBody>
          <a:bodyPr/>
          <a:lstStyle/>
          <a:p>
            <a:pPr fontAlgn="ctr"/>
            <a:r>
              <a:rPr lang="zh-CN" altLang="en-US" b="0">
                <a:latin typeface="宋体" panose="02010600030101010101" pitchFamily="2" charset="-122"/>
                <a:ea typeface="黑体" panose="02010609060101010101" pitchFamily="2" charset="-122"/>
              </a:rPr>
              <a:t>分组函数</a:t>
            </a:r>
            <a:endParaRPr lang="zh-CN" altLang="en-US" b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blackWhite">
          <a:xfrm>
            <a:off x="1169988" y="2993430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blackWhite">
          <a:xfrm>
            <a:off x="1173163" y="4215805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238250" y="3042642"/>
            <a:ext cx="3390900" cy="2063750"/>
            <a:chOff x="780" y="1670"/>
            <a:chExt cx="2136" cy="1300"/>
          </a:xfrm>
        </p:grpSpPr>
        <p:sp>
          <p:nvSpPr>
            <p:cNvPr id="13322" name="Rectangle 5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3323" name="Rectangle 6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3318" name="Rectangle 8"/>
          <p:cNvSpPr txBox="1">
            <a:spLocks noChangeArrowheads="1"/>
          </p:cNvSpPr>
          <p:nvPr/>
        </p:nvSpPr>
        <p:spPr bwMode="auto">
          <a:xfrm>
            <a:off x="571500" y="1571625"/>
            <a:ext cx="7385050" cy="1062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742950" lvl="1" indent="-285750" eaLnBrk="0" hangingPunct="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 dirty="0">
                <a:latin typeface="黑体" panose="02010609060101010101" pitchFamily="2" charset="-122"/>
                <a:ea typeface="黑体" panose="02010609060101010101" pitchFamily="2" charset="-122"/>
              </a:rPr>
              <a:t>COUNT(</a:t>
            </a:r>
            <a:r>
              <a:rPr lang="en-US" altLang="zh-CN" sz="2400" dirty="0"/>
              <a:t> [DISTINCT|</a:t>
            </a:r>
            <a:r>
              <a:rPr lang="en-US" altLang="zh-CN" sz="2400" u="sng" dirty="0"/>
              <a:t>ALL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column|expression</a:t>
            </a:r>
            <a:r>
              <a:rPr lang="en-US" altLang="zh-CN" sz="22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200" dirty="0">
                <a:latin typeface="黑体" panose="02010609060101010101" pitchFamily="2" charset="-122"/>
                <a:ea typeface="黑体" panose="02010609060101010101" pitchFamily="2" charset="-122"/>
              </a:rPr>
              <a:t>：返回满足条件的非空</a:t>
            </a:r>
            <a:r>
              <a:rPr lang="en-US" altLang="zh-CN" sz="2200" dirty="0">
                <a:latin typeface="黑体" panose="02010609060101010101" pitchFamily="2" charset="-122"/>
                <a:ea typeface="黑体" panose="02010609060101010101" pitchFamily="2" charset="-122"/>
              </a:rPr>
              <a:t>(NULL)</a:t>
            </a:r>
            <a:r>
              <a:rPr lang="zh-CN" altLang="en-US" sz="2200" dirty="0">
                <a:latin typeface="黑体" panose="02010609060101010101" pitchFamily="2" charset="-122"/>
                <a:ea typeface="黑体" panose="02010609060101010101" pitchFamily="2" charset="-122"/>
              </a:rPr>
              <a:t>行的数量</a:t>
            </a:r>
            <a:endParaRPr lang="en-US" altLang="zh-CN" sz="2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eaLnBrk="0" hangingPunct="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>
                <a:latin typeface="黑体" panose="02010609060101010101" pitchFamily="2" charset="-122"/>
                <a:ea typeface="黑体" panose="02010609060101010101" pitchFamily="2" charset="-122"/>
              </a:rPr>
              <a:t>查询部门</a:t>
            </a:r>
            <a:r>
              <a:rPr lang="en-US" altLang="zh-CN" sz="2200" dirty="0">
                <a:latin typeface="黑体" panose="02010609060101010101" pitchFamily="2" charset="-122"/>
                <a:ea typeface="黑体" panose="02010609060101010101" pitchFamily="2" charset="-122"/>
              </a:rPr>
              <a:t>30</a:t>
            </a:r>
            <a:r>
              <a:rPr lang="zh-CN" altLang="en-US" sz="2200" dirty="0">
                <a:latin typeface="黑体" panose="02010609060101010101" pitchFamily="2" charset="-122"/>
                <a:ea typeface="黑体" panose="02010609060101010101" pitchFamily="2" charset="-122"/>
              </a:rPr>
              <a:t>有多少个员工领取奖金。</a:t>
            </a:r>
            <a:endParaRPr lang="zh-CN" altLang="en-US" sz="2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blackWhite">
          <a:xfrm>
            <a:off x="1182688" y="2980730"/>
            <a:ext cx="6858000" cy="941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	COUNT(comm)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	emp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3  WHERE	deptno = 30;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blackWhite">
          <a:xfrm>
            <a:off x="1211263" y="4228505"/>
            <a:ext cx="68326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COUNT(COMM)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4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027113"/>
            <a:ext cx="8289925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1" tIns="45700" rIns="91401" bIns="45700"/>
          <a:lstStyle/>
          <a:p>
            <a:pPr marL="342900" indent="-34290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anose="02010609060101010101" pitchFamily="2" charset="-122"/>
                <a:ea typeface="黑体" panose="02010609060101010101" pitchFamily="2" charset="-122"/>
              </a:rPr>
              <a:t>COUNT</a:t>
            </a:r>
            <a:r>
              <a:rPr lang="zh-CN" altLang="en-US" sz="2800" kern="0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endParaRPr lang="en-US" altLang="zh-CN" sz="2600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blackWhite">
          <a:xfrm>
            <a:off x="785813" y="2800350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>
                <a:latin typeface="宋体" panose="02010600030101010101" pitchFamily="2" charset="-122"/>
                <a:ea typeface="黑体" panose="02010609060101010101" pitchFamily="2" charset="-122"/>
              </a:rPr>
              <a:t>分组函数</a:t>
            </a:r>
            <a:endParaRPr lang="zh-CN" altLang="en-US" b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组函数中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DISTINCT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DISTINCT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会消除重复记录后再使用组函数 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查询有员工的部门数量。 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blackWhite">
          <a:xfrm>
            <a:off x="855663" y="2643188"/>
            <a:ext cx="6858000" cy="941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	COUNT(DISTINCT deptno)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	emp;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blackWhite">
          <a:xfrm>
            <a:off x="966788" y="2500313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blackWhite">
          <a:xfrm>
            <a:off x="941388" y="2547938"/>
            <a:ext cx="7315200" cy="66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 AVG(comm)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   emp;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>
                <a:latin typeface="宋体" panose="02010600030101010101" pitchFamily="2" charset="-122"/>
                <a:ea typeface="黑体" panose="02010609060101010101" pitchFamily="2" charset="-122"/>
              </a:rPr>
              <a:t>分组函数</a:t>
            </a:r>
            <a:endParaRPr lang="zh-CN" altLang="en-US" b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289925" cy="37734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分组函数中空值处理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除了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COUNT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（*）之外，其它所有分组函数都会忽略列中的空值，然后再进行计算。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blackWhite">
          <a:xfrm>
            <a:off x="962025" y="3630613"/>
            <a:ext cx="72898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023938" y="2857500"/>
            <a:ext cx="2614612" cy="1657350"/>
            <a:chOff x="645" y="1593"/>
            <a:chExt cx="1647" cy="1044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ltGray">
            <a:xfrm>
              <a:off x="1485" y="1593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ltGray">
            <a:xfrm>
              <a:off x="645" y="2109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5368" name="Rectangle 10"/>
          <p:cNvSpPr>
            <a:spLocks noChangeArrowheads="1"/>
          </p:cNvSpPr>
          <p:nvPr/>
        </p:nvSpPr>
        <p:spPr bwMode="blackWhite">
          <a:xfrm>
            <a:off x="962025" y="3643313"/>
            <a:ext cx="72644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AVG(COMM)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550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White">
          <a:xfrm>
            <a:off x="909638" y="3206750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blackWhite">
          <a:xfrm>
            <a:off x="919163" y="4416425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984250" y="3244850"/>
            <a:ext cx="3848100" cy="2066925"/>
            <a:chOff x="620" y="2044"/>
            <a:chExt cx="2424" cy="1302"/>
          </a:xfrm>
        </p:grpSpPr>
        <p:sp>
          <p:nvSpPr>
            <p:cNvPr id="16393" name="Rectangle 5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6389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682625" y="1844675"/>
            <a:ext cx="7772400" cy="862013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b="1">
                <a:latin typeface="黑体" panose="02010609060101010101" pitchFamily="2" charset="-122"/>
                <a:ea typeface="宋体" panose="02010600030101010101" pitchFamily="2" charset="-122"/>
              </a:rPr>
              <a:t>在分组函数中使用</a:t>
            </a:r>
            <a:r>
              <a:rPr lang="en-US" altLang="zh-CN" b="1">
                <a:latin typeface="黑体" panose="02010609060101010101" pitchFamily="2" charset="-122"/>
                <a:ea typeface="宋体" panose="02010600030101010101" pitchFamily="2" charset="-122"/>
              </a:rPr>
              <a:t>NVL</a:t>
            </a:r>
            <a:r>
              <a:rPr lang="zh-CN" altLang="en-US" b="1">
                <a:latin typeface="黑体" panose="02010609060101010101" pitchFamily="2" charset="-122"/>
                <a:ea typeface="宋体" panose="02010600030101010101" pitchFamily="2" charset="-122"/>
              </a:rPr>
              <a:t>函数</a:t>
            </a:r>
            <a:endParaRPr lang="en-US" altLang="zh-CN" b="1"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黑体" panose="02010609060101010101" pitchFamily="2" charset="-122"/>
                <a:ea typeface="宋体" panose="02010600030101010101" pitchFamily="2" charset="-122"/>
              </a:rPr>
              <a:t>NVL </a:t>
            </a:r>
            <a:r>
              <a:rPr lang="zh-CN" altLang="en-US" b="1">
                <a:latin typeface="黑体" panose="02010609060101010101" pitchFamily="2" charset="-122"/>
                <a:ea typeface="宋体" panose="02010600030101010101" pitchFamily="2" charset="-122"/>
              </a:rPr>
              <a:t>函数可以使分组函数强制包含含有空值的记录</a:t>
            </a:r>
            <a:endParaRPr lang="en-US" altLang="zh-CN" b="1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blackWhite">
          <a:xfrm>
            <a:off x="896938" y="3194050"/>
            <a:ext cx="7315200" cy="66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 AVG(NVL(comm,0))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   emp;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blackWhite">
          <a:xfrm>
            <a:off x="931863" y="4429125"/>
            <a:ext cx="72898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AVG(NVL(COMM,0))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157.14286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579438"/>
            <a:ext cx="7283450" cy="706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1" tIns="45700" rIns="91401" bIns="45700"/>
          <a:lstStyle/>
          <a:p>
            <a:pPr eaLnBrk="0" fontAlgn="ctr" hangingPunct="0"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2" charset="-122"/>
                <a:cs typeface="+mj-cs"/>
              </a:rPr>
              <a:t>分组函数</a:t>
            </a:r>
            <a:endParaRPr lang="zh-CN" altLang="en-US" sz="3600" kern="0" dirty="0">
              <a:solidFill>
                <a:schemeClr val="tx2"/>
              </a:solidFill>
              <a:latin typeface="宋体" panose="0201060003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查询部门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的员工，每个月的工资总和及平均工资。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查询工作在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CHICAGO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的员工人数，最高工资及最低工资。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查询员工表中一共有几种岗位类型。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思考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147050" cy="7334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查询每个部门的平均工资？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5956300" y="3079750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blackWhite">
          <a:xfrm>
            <a:off x="798513" y="1930400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61938"/>
            <a:ext cx="7612063" cy="881062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创建数据组 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74" name="内容占位符 2"/>
          <p:cNvSpPr>
            <a:spLocks noGrp="1"/>
          </p:cNvSpPr>
          <p:nvPr>
            <p:ph idx="4294967295"/>
          </p:nvPr>
        </p:nvSpPr>
        <p:spPr>
          <a:xfrm>
            <a:off x="568325" y="1195388"/>
            <a:ext cx="8147050" cy="7334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解决上述问题，需要按照部门进行分组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61" name="Freeform 6"/>
          <p:cNvSpPr/>
          <p:nvPr/>
        </p:nvSpPr>
        <p:spPr bwMode="auto">
          <a:xfrm>
            <a:off x="4043363" y="1925638"/>
            <a:ext cx="1920875" cy="4079875"/>
          </a:xfrm>
          <a:custGeom>
            <a:avLst/>
            <a:gdLst>
              <a:gd name="T0" fmla="*/ 0 w 1210"/>
              <a:gd name="T1" fmla="*/ 2569 h 2570"/>
              <a:gd name="T2" fmla="*/ 0 w 1210"/>
              <a:gd name="T3" fmla="*/ 0 h 2570"/>
              <a:gd name="T4" fmla="*/ 1209 w 1210"/>
              <a:gd name="T5" fmla="*/ 731 h 2570"/>
              <a:gd name="T6" fmla="*/ 1209 w 1210"/>
              <a:gd name="T7" fmla="*/ 1823 h 2570"/>
              <a:gd name="T8" fmla="*/ 0 w 1210"/>
              <a:gd name="T9" fmla="*/ 2569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608513" y="3051175"/>
            <a:ext cx="1212850" cy="119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“按部门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分组求出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各部门的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平均工资”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ltGray">
          <a:xfrm>
            <a:off x="868363" y="2436813"/>
            <a:ext cx="3119437" cy="77628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4025900" y="2713038"/>
            <a:ext cx="942975" cy="311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2916.6667</a:t>
            </a:r>
            <a:endParaRPr lang="en-US" altLang="zh-CN" sz="1200" b="1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ltGray">
          <a:xfrm>
            <a:off x="6032500" y="3797300"/>
            <a:ext cx="2397125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ltGray">
          <a:xfrm>
            <a:off x="868363" y="3224213"/>
            <a:ext cx="3119437" cy="1233487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4025900" y="3703638"/>
            <a:ext cx="565150" cy="311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2175</a:t>
            </a:r>
            <a:endParaRPr lang="en-US" altLang="zh-CN" sz="12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ltGray">
          <a:xfrm>
            <a:off x="6032500" y="4130675"/>
            <a:ext cx="2397125" cy="284163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ltGray">
          <a:xfrm>
            <a:off x="868363" y="4468813"/>
            <a:ext cx="3119437" cy="1474787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025900" y="4960938"/>
            <a:ext cx="942975" cy="311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1566.6667</a:t>
            </a:r>
            <a:endParaRPr lang="en-US" altLang="zh-CN" sz="1200" b="1">
              <a:solidFill>
                <a:srgbClr val="66CC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ltGray">
          <a:xfrm>
            <a:off x="6032500" y="4464050"/>
            <a:ext cx="2397125" cy="284163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1309688" y="1949450"/>
            <a:ext cx="2778125" cy="4549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DEPTNO       SAL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10      2450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10      5000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10      1300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20       800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20      1100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20      2975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30      1600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30      2850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30      1250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30       950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30      1500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30      1250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5705475" y="3068638"/>
            <a:ext cx="2778125" cy="180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DEPTNO  AVG(SAL)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------- ---------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10 2916.6667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20      2175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30 1566.6667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nimBg="1"/>
      <p:bldP spid="109577" grpId="0" autoUpdateAnimBg="0"/>
      <p:bldP spid="109578" grpId="0" animBg="1"/>
      <p:bldP spid="109579" grpId="0" animBg="1"/>
      <p:bldP spid="109580" grpId="0" autoUpdateAnimBg="0"/>
      <p:bldP spid="109581" grpId="0" animBg="1"/>
      <p:bldP spid="109582" grpId="0" animBg="1"/>
      <p:bldP spid="109583" grpId="0" autoUpdateAnimBg="0"/>
      <p:bldP spid="1095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1008063" y="1655763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544513"/>
            <a:ext cx="8016875" cy="881062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子句创建数据组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854075" y="3341688"/>
            <a:ext cx="7573963" cy="1293812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通过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GROUP BY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子句可将表中满足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WHERE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条件的记录按照指定的列划分成若干个小组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子句指定要分组的列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1092200" y="2543175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blackWhite">
          <a:xfrm>
            <a:off x="982663" y="1643063"/>
            <a:ext cx="7194550" cy="1490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(column)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	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[WHERE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[GROUP BY	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zh-CN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[ORDER BY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章节目标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通过本章学习，学员应达到如下目标：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理解单行函数和分组函数的区别；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掌握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个常用分组函数；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掌握分组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语句；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掌握过滤分组后的记录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HAVING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语句；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掌握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语句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个子句的执行顺序；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利用分组函数和分组语句能解决常见问题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23925" y="29194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38213" y="44259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GROUP BY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 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869950" y="1362075"/>
            <a:ext cx="7577138" cy="523875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查询每个部门的编号，平均工资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016000" y="2944813"/>
            <a:ext cx="2895600" cy="2925762"/>
            <a:chOff x="640" y="1855"/>
            <a:chExt cx="1824" cy="1843"/>
          </a:xfrm>
        </p:grpSpPr>
        <p:grpSp>
          <p:nvGrpSpPr>
            <p:cNvPr id="21513" name="Group 7"/>
            <p:cNvGrpSpPr/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21515" name="Rectangle 8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6" name="Rectangle 9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7" name="Rectangle 10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8" name="Rectangle 11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21514" name="Rectangle 12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1" name="Rectangle 13"/>
          <p:cNvSpPr>
            <a:spLocks noChangeArrowheads="1"/>
          </p:cNvSpPr>
          <p:nvPr/>
        </p:nvSpPr>
        <p:spPr bwMode="blackWhite">
          <a:xfrm>
            <a:off x="889000" y="2906713"/>
            <a:ext cx="7315200" cy="941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   deptno, AVG(sal)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     emp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3  GROUP BY deptno;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blackWhite">
          <a:xfrm>
            <a:off x="903288" y="4413250"/>
            <a:ext cx="7315200" cy="1490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DEPTNO  AVG(SAL)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10 2916.6667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20      2175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30 1566.6667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23925" y="29194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blackWhite">
          <a:xfrm>
            <a:off x="938213" y="44259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GROUP BY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 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869950" y="1362075"/>
            <a:ext cx="7577138" cy="954088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列表中除了分组函数那些项，所有列都必须包含在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GROUP BY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子句中。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016000" y="2944813"/>
            <a:ext cx="2895600" cy="2925762"/>
            <a:chOff x="640" y="1855"/>
            <a:chExt cx="1824" cy="1843"/>
          </a:xfrm>
        </p:grpSpPr>
        <p:grpSp>
          <p:nvGrpSpPr>
            <p:cNvPr id="22537" name="Group 7"/>
            <p:cNvGrpSpPr/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22539" name="Rectangle 8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1" name="Rectangle 10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2" name="Rectangle 11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22538" name="Rectangle 12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2535" name="Rectangle 13"/>
          <p:cNvSpPr>
            <a:spLocks noChangeArrowheads="1"/>
          </p:cNvSpPr>
          <p:nvPr/>
        </p:nvSpPr>
        <p:spPr bwMode="blackWhite">
          <a:xfrm>
            <a:off x="889000" y="2906713"/>
            <a:ext cx="7315200" cy="941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AVG(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FROM     emp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3  GROUP BY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blackWhite">
          <a:xfrm>
            <a:off x="903288" y="4413250"/>
            <a:ext cx="7315200" cy="1490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DEPTNO  AVG(SAL)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10 2916.6667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20      2175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30 1566.6667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889000" y="261302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903288" y="4119563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GROUP BY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 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803275" y="1501775"/>
            <a:ext cx="7577138" cy="954088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en-US" altLang="zh-CN" dirty="0">
                <a:latin typeface="黑体" panose="02010609060101010101" pitchFamily="2" charset="-122"/>
                <a:ea typeface="宋体" panose="02010600030101010101" pitchFamily="2" charset="-122"/>
              </a:rPr>
              <a:t>GROUP BY </a:t>
            </a:r>
            <a:r>
              <a:rPr lang="zh-CN" altLang="en-US" dirty="0">
                <a:latin typeface="黑体" panose="02010609060101010101" pitchFamily="2" charset="-122"/>
                <a:ea typeface="宋体" panose="02010600030101010101" pitchFamily="2" charset="-122"/>
              </a:rPr>
              <a:t>所指定的列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并不是</a:t>
            </a:r>
            <a:r>
              <a:rPr lang="zh-CN" altLang="en-US" dirty="0">
                <a:latin typeface="黑体" panose="02010609060101010101" pitchFamily="2" charset="-122"/>
                <a:ea typeface="宋体" panose="02010600030101010101" pitchFamily="2" charset="-122"/>
              </a:rPr>
              <a:t>必须出现在</a:t>
            </a:r>
            <a:r>
              <a:rPr lang="en-US" altLang="zh-CN" dirty="0">
                <a:latin typeface="黑体" panose="02010609060101010101" pitchFamily="2" charset="-122"/>
                <a:ea typeface="宋体" panose="02010600030101010101" pitchFamily="2" charset="-122"/>
              </a:rPr>
              <a:t>SELECT </a:t>
            </a:r>
            <a:r>
              <a:rPr lang="zh-CN" altLang="en-US" dirty="0">
                <a:latin typeface="黑体" panose="02010609060101010101" pitchFamily="2" charset="-122"/>
                <a:ea typeface="宋体" panose="02010600030101010101" pitchFamily="2" charset="-122"/>
              </a:rPr>
              <a:t>列表中。</a:t>
            </a:r>
            <a:endParaRPr lang="zh-CN" altLang="en-US" dirty="0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952500" y="3189288"/>
            <a:ext cx="2895600" cy="2362200"/>
            <a:chOff x="600" y="2009"/>
            <a:chExt cx="1824" cy="1488"/>
          </a:xfrm>
        </p:grpSpPr>
        <p:sp>
          <p:nvSpPr>
            <p:cNvPr id="23561" name="Rectangle 7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3559" name="Rectangle 11"/>
          <p:cNvSpPr>
            <a:spLocks noChangeArrowheads="1"/>
          </p:cNvSpPr>
          <p:nvPr/>
        </p:nvSpPr>
        <p:spPr bwMode="blackWhite">
          <a:xfrm>
            <a:off x="863600" y="2600325"/>
            <a:ext cx="7315200" cy="941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   AVG(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FROM     emp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3  GROUP BY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60" name="Rectangle 12"/>
          <p:cNvSpPr>
            <a:spLocks noChangeArrowheads="1"/>
          </p:cNvSpPr>
          <p:nvPr/>
        </p:nvSpPr>
        <p:spPr bwMode="blackWhite">
          <a:xfrm>
            <a:off x="877888" y="4106863"/>
            <a:ext cx="7315200" cy="1490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AVG(SAL)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 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2916.6667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2175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1566.6667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blackWhite">
          <a:xfrm>
            <a:off x="5461000" y="2425700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按多个列分组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blackWhite">
          <a:xfrm>
            <a:off x="473075" y="1789113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81" name="Freeform 6"/>
          <p:cNvSpPr/>
          <p:nvPr/>
        </p:nvSpPr>
        <p:spPr bwMode="auto">
          <a:xfrm>
            <a:off x="3719513" y="1801813"/>
            <a:ext cx="1730375" cy="4321175"/>
          </a:xfrm>
          <a:custGeom>
            <a:avLst/>
            <a:gdLst>
              <a:gd name="T0" fmla="*/ 0 w 1090"/>
              <a:gd name="T1" fmla="*/ 2721 h 2722"/>
              <a:gd name="T2" fmla="*/ 0 w 1090"/>
              <a:gd name="T3" fmla="*/ 0 h 2722"/>
              <a:gd name="T4" fmla="*/ 1089 w 1090"/>
              <a:gd name="T5" fmla="*/ 401 h 2722"/>
              <a:gd name="T6" fmla="*/ 1089 w 1090"/>
              <a:gd name="T7" fmla="*/ 2336 h 2722"/>
              <a:gd name="T8" fmla="*/ 0 w 1090"/>
              <a:gd name="T9" fmla="*/ 2721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860800" y="3165475"/>
            <a:ext cx="1504950" cy="825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“求出每个部门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内的每个工种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的薪水合计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”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531813" y="2360613"/>
            <a:ext cx="8140700" cy="1411287"/>
            <a:chOff x="335" y="1487"/>
            <a:chExt cx="5128" cy="889"/>
          </a:xfrm>
        </p:grpSpPr>
        <p:sp>
          <p:nvSpPr>
            <p:cNvPr id="24594" name="Rectangle 9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5" name="Rectangle 10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531813" y="3143250"/>
            <a:ext cx="8140700" cy="1462088"/>
            <a:chOff x="335" y="1980"/>
            <a:chExt cx="5128" cy="921"/>
          </a:xfrm>
        </p:grpSpPr>
        <p:sp>
          <p:nvSpPr>
            <p:cNvPr id="24592" name="Rectangle 12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534988" y="4502150"/>
            <a:ext cx="8137525" cy="1550988"/>
            <a:chOff x="337" y="2836"/>
            <a:chExt cx="5126" cy="977"/>
          </a:xfrm>
        </p:grpSpPr>
        <p:sp>
          <p:nvSpPr>
            <p:cNvPr id="24590" name="Rectangle 15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430213" y="1774825"/>
            <a:ext cx="3268662" cy="435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DEPTNO JOB             SAL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--------- --------- ---------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10 MANAGER        2450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10 PRESIDENT      5000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10 CLERK          1300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CLERK           800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CLERK          1100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ANALYST        3000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ANALYST        3000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MANAGER        2975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SALESMAN       1600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MANAGER        2850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SALESMAN       1250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CLERK           950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SALESMAN       1500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SALESMAN       1250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87" name="Rectangle 18"/>
          <p:cNvSpPr>
            <a:spLocks noChangeArrowheads="1"/>
          </p:cNvSpPr>
          <p:nvPr/>
        </p:nvSpPr>
        <p:spPr bwMode="auto">
          <a:xfrm>
            <a:off x="6505575" y="2422525"/>
            <a:ext cx="2205038" cy="302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JOB        SUM(SAL)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CLERK          1300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MANAGER        2450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PRESIDENT      5000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ANALYST        6000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CLERK          1900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MANAGER        2975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CLERK           950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MANAGER        2850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SALESMAN       5600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5475288" y="2422525"/>
            <a:ext cx="1035050" cy="302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80930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anose="02010609060101010101" pitchFamily="2" charset="-122"/>
                <a:ea typeface="黑体" panose="02010609060101010101" pitchFamily="2" charset="-122"/>
              </a:rPr>
              <a:t>查询每个部门每个岗位的工资总和。</a:t>
            </a:r>
            <a:endParaRPr lang="en-US" altLang="zh-CN" sz="2800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blackWhite">
          <a:xfrm>
            <a:off x="914400" y="199072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blackWhite">
          <a:xfrm>
            <a:off x="915988" y="3505200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按多列分组的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 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82663" y="2546350"/>
            <a:ext cx="3484562" cy="3198813"/>
            <a:chOff x="619" y="1604"/>
            <a:chExt cx="2195" cy="2015"/>
          </a:xfrm>
        </p:grpSpPr>
        <p:sp>
          <p:nvSpPr>
            <p:cNvPr id="25609" name="Rectangle 6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5610" name="Rectangle 7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5606" name="Rectangle 8"/>
          <p:cNvSpPr>
            <a:spLocks noChangeArrowheads="1"/>
          </p:cNvSpPr>
          <p:nvPr/>
        </p:nvSpPr>
        <p:spPr bwMode="blackWhite">
          <a:xfrm>
            <a:off x="914400" y="1978025"/>
            <a:ext cx="7315200" cy="941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   deptno, job, sum(sal)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     emp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3  GROUP BY deptno, job;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blackWhite">
          <a:xfrm>
            <a:off x="915988" y="3492500"/>
            <a:ext cx="7351712" cy="25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DEPTNO JOB        SUM(SAL)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 --------- 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10 CLERK          1300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10 MANAGER        2450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10 PRESIDENT      5000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20 ANALYST        6000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20 CLERK          1900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9 rows selected.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80930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anose="02010609060101010101" pitchFamily="2" charset="-122"/>
                <a:ea typeface="黑体" panose="02010609060101010101" pitchFamily="2" charset="-122"/>
              </a:rPr>
              <a:t>查询每个部门每个岗位的工资总和。</a:t>
            </a:r>
            <a:endParaRPr lang="en-US" altLang="zh-CN" sz="2800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8" y="504825"/>
            <a:ext cx="8597900" cy="881063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使用分组函数的非法的查询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0063" y="1785938"/>
            <a:ext cx="8093075" cy="954087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如果在查询中使用了组函数，任何不在组函数中的列或表达式都必须包含在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子句中 。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blackWhite">
          <a:xfrm>
            <a:off x="1030288" y="3413125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FROM	emp;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blackWhite">
          <a:xfrm>
            <a:off x="1049338" y="4489450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SELECT deptno, COUNT(ename)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*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ERROR at line 1: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ORA-00937: not a single-group group function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21180000">
            <a:off x="1355725" y="3902075"/>
            <a:ext cx="6615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 BY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子句中没有相应的列</a:t>
            </a:r>
            <a:endParaRPr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8" y="504825"/>
            <a:ext cx="8597900" cy="881063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使用分组函数的非法的查询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blackWhite">
          <a:xfrm>
            <a:off x="914400" y="2362200"/>
            <a:ext cx="7137400" cy="1371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	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ename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FROM	emp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3  GROUP BY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blackWhite">
          <a:xfrm>
            <a:off x="914400" y="3886200"/>
            <a:ext cx="7137400" cy="2057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DEPTNO         COUNT(ENAME)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----------      ------------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10                 3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20                 5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30                 6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3400" y="1447800"/>
            <a:ext cx="72390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fontAlgn="ctr">
              <a:buSzPct val="65000"/>
            </a:pPr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通过增加</a:t>
            </a:r>
            <a:r>
              <a:rPr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子句纠正错误</a:t>
            </a:r>
            <a:endParaRPr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查询每个部门的部门编号，部门名称，部门人数，最高工资，最低工资，工资总和，平均工资。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查询每个部门，每个岗位的部门编号，部门名称，岗位名称，部门人数，最高工资，最低工资，工资总和，平均工资。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查询每个经理所管理的人数（有多少个人有上级经理），经理编号，经理姓名，要求包括没有经理的人员信息。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6083300" y="3225800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blackWhite">
          <a:xfrm>
            <a:off x="800100" y="1625600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Freeform 4"/>
          <p:cNvSpPr/>
          <p:nvPr/>
        </p:nvSpPr>
        <p:spPr bwMode="auto">
          <a:xfrm>
            <a:off x="3078163" y="1624013"/>
            <a:ext cx="3044825" cy="4321175"/>
          </a:xfrm>
          <a:custGeom>
            <a:avLst/>
            <a:gdLst>
              <a:gd name="T0" fmla="*/ 0 w 1918"/>
              <a:gd name="T1" fmla="*/ 2721 h 2722"/>
              <a:gd name="T2" fmla="*/ 0 w 1918"/>
              <a:gd name="T3" fmla="*/ 0 h 2722"/>
              <a:gd name="T4" fmla="*/ 1917 w 1918"/>
              <a:gd name="T5" fmla="*/ 1016 h 2722"/>
              <a:gd name="T6" fmla="*/ 1917 w 1918"/>
              <a:gd name="T7" fmla="*/ 1705 h 2722"/>
              <a:gd name="T8" fmla="*/ 0 w 1918"/>
              <a:gd name="T9" fmla="*/ 2721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排除组结果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186238" y="3133725"/>
            <a:ext cx="1812925" cy="923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问题：每个组内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最高薪水大于</a:t>
            </a:r>
            <a:b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$2900”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才输出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868363" y="2208213"/>
            <a:ext cx="7348537" cy="1843087"/>
            <a:chOff x="547" y="1391"/>
            <a:chExt cx="4629" cy="1161"/>
          </a:xfrm>
        </p:grpSpPr>
        <p:grpSp>
          <p:nvGrpSpPr>
            <p:cNvPr id="29714" name="Group 9"/>
            <p:cNvGrpSpPr/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9716" name="Rectangle 10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9717" name="Rectangle 11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026" y="1493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FF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5000</a:t>
              </a:r>
              <a:endParaRPr lang="zh-CN" altLang="en-US" sz="1800" b="1">
                <a:solidFill>
                  <a:srgbClr val="FF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868363" y="2990850"/>
            <a:ext cx="7348537" cy="1352550"/>
            <a:chOff x="547" y="1884"/>
            <a:chExt cx="4629" cy="852"/>
          </a:xfrm>
        </p:grpSpPr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2026" y="2205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3000</a:t>
              </a:r>
              <a:endParaRPr lang="zh-CN" altLang="en-US" sz="18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grpSp>
          <p:nvGrpSpPr>
            <p:cNvPr id="29711" name="Group 15"/>
            <p:cNvGrpSpPr/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9712" name="Rectangle 16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</p:grpSp>
      <p:grpSp>
        <p:nvGrpSpPr>
          <p:cNvPr id="6" name="Group 18"/>
          <p:cNvGrpSpPr/>
          <p:nvPr/>
        </p:nvGrpSpPr>
        <p:grpSpPr bwMode="auto">
          <a:xfrm>
            <a:off x="871538" y="4349750"/>
            <a:ext cx="3074987" cy="1550988"/>
            <a:chOff x="549" y="2740"/>
            <a:chExt cx="1937" cy="977"/>
          </a:xfrm>
        </p:grpSpPr>
        <p:sp>
          <p:nvSpPr>
            <p:cNvPr id="29708" name="Rectangle 19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28020" name="Rectangle 20"/>
            <p:cNvSpPr>
              <a:spLocks noChangeArrowheads="1"/>
            </p:cNvSpPr>
            <p:nvPr/>
          </p:nvSpPr>
          <p:spPr bwMode="auto">
            <a:xfrm>
              <a:off x="2026" y="3085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66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2850</a:t>
              </a:r>
              <a:endParaRPr lang="zh-CN" altLang="en-US" sz="18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06" name="Rectangle 21"/>
          <p:cNvSpPr>
            <a:spLocks noChangeArrowheads="1"/>
          </p:cNvSpPr>
          <p:nvPr/>
        </p:nvSpPr>
        <p:spPr bwMode="auto">
          <a:xfrm>
            <a:off x="820738" y="1611313"/>
            <a:ext cx="2205037" cy="435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DEPTNO       SAL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10      2450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10      5000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10      1300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20       800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20      1100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20      2975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30      1600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30      2850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30      1250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30       950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30      1500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30      1250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707" name="Rectangle 22"/>
          <p:cNvSpPr>
            <a:spLocks noChangeArrowheads="1"/>
          </p:cNvSpPr>
          <p:nvPr/>
        </p:nvSpPr>
        <p:spPr bwMode="auto">
          <a:xfrm>
            <a:off x="6073775" y="3197225"/>
            <a:ext cx="2205038" cy="115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DEPTNO  MAX(SAL)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10      5000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914400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使用组函数的非法的查询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14350" y="1778000"/>
            <a:ext cx="7639050" cy="954088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不能在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WHERE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子句中限制组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可以通过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HAVING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子句限制组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blackWhite">
          <a:xfrm>
            <a:off x="995363" y="3365500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max(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FROM	 emp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3  WHERE	 max(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&gt; 2900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4  GROUP BY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blackWhite">
          <a:xfrm>
            <a:off x="1033463" y="4832350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WHERE AVG(sal) &gt; 2000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*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ERROR at line 3: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ORA-00934: group function is not allowed here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 rot="19980000">
            <a:off x="2855913" y="4303713"/>
            <a:ext cx="5200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不能在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WHERE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子句中限制组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本章内容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3528" y="908720"/>
            <a:ext cx="8496944" cy="54726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blackWhite">
          <a:xfrm>
            <a:off x="968375" y="3441700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458200" cy="914400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用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HAVING Clause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子句排除组结果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785813" y="1643063"/>
            <a:ext cx="7699375" cy="1539875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HAVING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子句限制组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记录已经分组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使用过组函数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与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HAVING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子句匹配的结果才输出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ltGray">
          <a:xfrm>
            <a:off x="1046163" y="4583113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blackWhite">
          <a:xfrm>
            <a:off x="955675" y="3429000"/>
            <a:ext cx="7239000" cy="176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FROM		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[WHERE	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[GROUP BY	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zh-CN" sz="1800" b="1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[HAVING	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group_condition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[ORDER BY	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blackWhite">
          <a:xfrm>
            <a:off x="927100" y="1965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blackWhite">
          <a:xfrm>
            <a:off x="954088" y="3800475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990600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HAVING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643063" y="2792413"/>
            <a:ext cx="3259137" cy="2135187"/>
            <a:chOff x="1035" y="1759"/>
            <a:chExt cx="2053" cy="1345"/>
          </a:xfrm>
        </p:grpSpPr>
        <p:sp>
          <p:nvSpPr>
            <p:cNvPr id="32777" name="Rectangle 6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2778" name="Rectangle 7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2774" name="Rectangle 8"/>
          <p:cNvSpPr>
            <a:spLocks noChangeArrowheads="1"/>
          </p:cNvSpPr>
          <p:nvPr/>
        </p:nvSpPr>
        <p:spPr bwMode="blackWhite">
          <a:xfrm>
            <a:off x="914400" y="1952625"/>
            <a:ext cx="731520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   deptno, max(sal)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     emp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3  GROUP BY deptno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4  HAVING   max(sal)&gt;2900;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blackWhite">
          <a:xfrm>
            <a:off x="941388" y="3787775"/>
            <a:ext cx="731520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DEPTNO  MAX(SAL)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10      5000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00063" y="1363663"/>
            <a:ext cx="8643937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600" kern="0" dirty="0">
                <a:latin typeface="黑体" panose="02010609060101010101" pitchFamily="2" charset="-122"/>
                <a:ea typeface="黑体" panose="02010609060101010101" pitchFamily="2" charset="-122"/>
              </a:rPr>
              <a:t>查询每个部门最高工资大于</a:t>
            </a:r>
            <a:r>
              <a:rPr lang="en-US" altLang="zh-CN" sz="2600" kern="0" dirty="0">
                <a:latin typeface="黑体" panose="02010609060101010101" pitchFamily="2" charset="-122"/>
                <a:ea typeface="黑体" panose="02010609060101010101" pitchFamily="2" charset="-122"/>
              </a:rPr>
              <a:t>2900</a:t>
            </a:r>
            <a:r>
              <a:rPr lang="zh-CN" altLang="en-US" sz="2600" kern="0" dirty="0">
                <a:latin typeface="黑体" panose="02010609060101010101" pitchFamily="2" charset="-122"/>
                <a:ea typeface="黑体" panose="02010609060101010101" pitchFamily="2" charset="-122"/>
              </a:rPr>
              <a:t>的部门编号，最高工资</a:t>
            </a:r>
            <a:endParaRPr lang="en-US" altLang="zh-CN" sz="2600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使用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HAVING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子句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blackWhite">
          <a:xfrm>
            <a:off x="889000" y="1879600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blackWhite">
          <a:xfrm>
            <a:off x="952500" y="2238375"/>
            <a:ext cx="731520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    job, SUM(sal) PAYROLL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      emp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3  WHERE	  job NOT LIKE 'SALES%'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4  GROUP BY  job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6  ORDER BY  SUM(sal);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blackWhite">
          <a:xfrm>
            <a:off x="896938" y="4124325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blackWhite">
          <a:xfrm>
            <a:off x="884238" y="4111625"/>
            <a:ext cx="731520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JOB         PAYROLL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ANALYST        6000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MANAGER        8275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238250" y="3078163"/>
            <a:ext cx="4235450" cy="338137"/>
          </a:xfrm>
          <a:prstGeom prst="rect">
            <a:avLst/>
          </a:prstGeom>
          <a:solidFill>
            <a:srgbClr val="FC0128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243013" y="3052763"/>
            <a:ext cx="3751262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5  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HAVING    SUM(sal)&gt;5000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语句执行过程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通过案例解释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语句的执行过程。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blackWhite">
          <a:xfrm>
            <a:off x="889000" y="1879600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blackWhite">
          <a:xfrm>
            <a:off x="952500" y="1500188"/>
            <a:ext cx="7315200" cy="278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deptno,job,avg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FROM      emp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3  WHERE	  job in ('SALESMAN','MANAGER','CLERK')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4  GROUP BY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deptno,job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5  HAVING avg(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)&gt;1000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6  ORDER BY  3 DESC;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blackWhite">
          <a:xfrm>
            <a:off x="896938" y="3929063"/>
            <a:ext cx="7515225" cy="20002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884238" y="4111625"/>
            <a:ext cx="7315200" cy="1674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DEPTNO        JOB     AVG(SAL)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--------- --------- --------- 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fontAlgn="ctr">
              <a:buSzPct val="65000"/>
              <a:tabLst>
                <a:tab pos="682625" algn="l"/>
                <a:tab pos="1833245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			MANAGER     2975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fontAlgn="ctr">
              <a:buSzPct val="65000"/>
              <a:tabLst>
                <a:tab pos="682625" algn="l"/>
                <a:tab pos="1833245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30 		MANAGER     2850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fontAlgn="ctr">
              <a:buSzPct val="65000"/>
              <a:tabLst>
                <a:tab pos="682625" algn="l"/>
                <a:tab pos="1833245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			MANAGER     2450	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fontAlgn="ctr">
              <a:buSzPct val="65000"/>
              <a:tabLst>
                <a:tab pos="682625" algn="l"/>
                <a:tab pos="1833245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30			SALESMAN    1400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fontAlgn="ctr">
              <a:buSzPct val="65000"/>
              <a:tabLst>
                <a:tab pos="682625" algn="l"/>
                <a:tab pos="1833245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			CLERK       1300 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语句执行过程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5843" name="图片 4" descr="1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50" y="1214438"/>
            <a:ext cx="85725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语句执行过程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6867" name="图片 5" descr="2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500" y="1071563"/>
            <a:ext cx="814387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语句执行过程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语句执行过程：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FROM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子句中找到需要查询的表；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WHERE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子句进行非分组函数筛选判断；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子句完成分组操作；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HAVING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子句完成组函数筛选判断；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子句选择显示的列或表达式及组函数；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6.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ORDER BY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子句进行排序操作。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组函数和多表连接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147050" cy="590550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查询每个部门的部门编号、部门名称、部门人数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blackWhite">
          <a:xfrm>
            <a:off x="857250" y="1828800"/>
            <a:ext cx="7289800" cy="1385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blackWhite">
          <a:xfrm>
            <a:off x="882650" y="1855788"/>
            <a:ext cx="731520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e.deptno,d.dname,count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FROM     emp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e,dept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3  WHERE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d.deptno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4  GROUP BY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500063" y="3286125"/>
            <a:ext cx="8147050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anose="02010609060101010101" pitchFamily="2" charset="-122"/>
                <a:ea typeface="黑体" panose="02010609060101010101" pitchFamily="2" charset="-122"/>
              </a:rPr>
              <a:t>上述语句错在哪里？</a:t>
            </a:r>
            <a:endParaRPr lang="zh-CN" altLang="en-US" sz="2800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查询部门人数大于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的部门编号，部门名称，部门人数。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查询部门平均工资大于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2000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，且人数大于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的部门编号，部门名称，部门人数，部门平均工资，并按照部门人数升序排序。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blackWhite">
          <a:xfrm>
            <a:off x="927100" y="2470150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blackWhite">
          <a:xfrm>
            <a:off x="954088" y="3822700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组函数的嵌套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8" name="Rectangle 10"/>
          <p:cNvSpPr>
            <a:spLocks noGrp="1" noChangeArrowheads="1"/>
          </p:cNvSpPr>
          <p:nvPr>
            <p:ph idx="4294967295"/>
          </p:nvPr>
        </p:nvSpPr>
        <p:spPr>
          <a:xfrm>
            <a:off x="911225" y="1554163"/>
            <a:ext cx="7699375" cy="523875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显示平均薪水的最大值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76313" y="2506663"/>
            <a:ext cx="3767137" cy="2274887"/>
            <a:chOff x="615" y="1579"/>
            <a:chExt cx="2373" cy="1433"/>
          </a:xfrm>
        </p:grpSpPr>
        <p:sp>
          <p:nvSpPr>
            <p:cNvPr id="40970" name="Rectangle 6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0971" name="Rectangle 7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0966" name="Rectangle 8"/>
          <p:cNvSpPr>
            <a:spLocks noChangeArrowheads="1"/>
          </p:cNvSpPr>
          <p:nvPr/>
        </p:nvSpPr>
        <p:spPr bwMode="blackWhite">
          <a:xfrm>
            <a:off x="9525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   max(avg(sal))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     emp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3  GROUP BY deptno;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blackWhite">
          <a:xfrm>
            <a:off x="941388" y="3711575"/>
            <a:ext cx="731520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MAX(AVG(SAL))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2916.6667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533400" y="5029200"/>
            <a:ext cx="80772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注：与单行函数不同，组函数只能嵌套两层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b="0">
                <a:latin typeface="黑体" panose="02010609060101010101" pitchFamily="2" charset="-122"/>
                <a:ea typeface="黑体" panose="02010609060101010101" pitchFamily="2" charset="-122"/>
              </a:rPr>
              <a:t>为什么使用分组函数</a:t>
            </a:r>
            <a:endParaRPr lang="zh-CN" altLang="en-US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57200" y="1317625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请思考如下问题？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查询所有员工的每个月工资总和，平均工资？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查询工资最高和最低的工资是多少？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查询公司的总人数？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查询有奖金的总人数？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………..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本章重点总结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分组函数能解决的问题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MIN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MAX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SUM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AVG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COUNT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组函数中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DISTINCT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消除重复行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组函数中空值处理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子句进行分组汇总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GROUP BY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子句使用需要注意的两个问题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HAVING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子句的使用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语句的执行顺序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组函数的嵌套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课后作业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查询部门平均工资在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2500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元以上的部门名称及平均工资。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查询员工岗位中不是以“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SA”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开头并且平均工资在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2500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元以上的</a:t>
            </a:r>
            <a:r>
              <a:rPr lang="zh-CN" altLang="zh-CN" sz="2400" dirty="0"/>
              <a:t>岗位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及平均工资，并按平均工资降序排序。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查询部门人数在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人以上的部门名称、最低工资、最高工资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并对求得的工资进行四舍五入到整数位。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查询岗位不为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SALESMAN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，工资和大于等于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2500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的岗位及每种岗位的工资和。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5.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显示经理号码和经理姓名，这个经理所管理员工的最低工资，没有经理的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KING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也要显示，不包括最低工资小于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3000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的，按最低工资由高到低排序。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6.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写一个查询，显示每个部门最高工资和最低工资的差额。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blackWhite">
          <a:xfrm>
            <a:off x="6405563" y="3535363"/>
            <a:ext cx="1430337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blackWhite">
          <a:xfrm>
            <a:off x="900113" y="1928813"/>
            <a:ext cx="2905125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357188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b="0">
                <a:latin typeface="黑体" panose="02010609060101010101" pitchFamily="2" charset="-122"/>
                <a:ea typeface="黑体" panose="02010609060101010101" pitchFamily="2" charset="-122"/>
              </a:rPr>
              <a:t>为什么使用分组函数</a:t>
            </a:r>
            <a:endParaRPr lang="zh-CN" altLang="en-US" b="0">
              <a:solidFill>
                <a:srgbClr val="000099"/>
              </a:solidFill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717550" y="1208088"/>
            <a:ext cx="7997825" cy="720725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分组函数是对数据行的集合进行操作并按组给出一个结果，这个结果可直接输出，或者用来做判断条件。</a:t>
            </a:r>
            <a:endParaRPr lang="en-US" altLang="zh-CN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50" name="Freeform 7"/>
          <p:cNvSpPr/>
          <p:nvPr/>
        </p:nvSpPr>
        <p:spPr bwMode="auto">
          <a:xfrm>
            <a:off x="3803650" y="1965325"/>
            <a:ext cx="2608263" cy="4079875"/>
          </a:xfrm>
          <a:custGeom>
            <a:avLst/>
            <a:gdLst>
              <a:gd name="T0" fmla="*/ 0 w 1643"/>
              <a:gd name="T1" fmla="*/ 2569 h 2570"/>
              <a:gd name="T2" fmla="*/ 0 w 1643"/>
              <a:gd name="T3" fmla="*/ 0 h 2570"/>
              <a:gd name="T4" fmla="*/ 1642 w 1643"/>
              <a:gd name="T5" fmla="*/ 973 h 2570"/>
              <a:gd name="T6" fmla="*/ 1642 w 1643"/>
              <a:gd name="T7" fmla="*/ 1721 h 2570"/>
              <a:gd name="T8" fmla="*/ 0 w 1643"/>
              <a:gd name="T9" fmla="*/ 2569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308475" y="3938588"/>
            <a:ext cx="16240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EMP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表中的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ctr" fontAlgn="ctr">
              <a:buSzPct val="65000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最高工资”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2454275" y="2433638"/>
            <a:ext cx="5297488" cy="3525837"/>
            <a:chOff x="1709" y="1658"/>
            <a:chExt cx="3337" cy="2221"/>
          </a:xfrm>
        </p:grpSpPr>
        <p:sp>
          <p:nvSpPr>
            <p:cNvPr id="6155" name="Rectangle 10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785813" y="1987550"/>
            <a:ext cx="3192462" cy="405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DEPTNO       SAL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10      2450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10      5000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10      1300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20       800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20      1100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20      2975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30      1600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30      2850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30      1250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30       950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30      1500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30      1250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6400800" y="3527425"/>
            <a:ext cx="1412875" cy="1120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MAX(SAL)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5000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357188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b="0">
                <a:latin typeface="黑体" panose="02010609060101010101" pitchFamily="2" charset="-122"/>
                <a:ea typeface="黑体" panose="02010609060101010101" pitchFamily="2" charset="-122"/>
              </a:rPr>
              <a:t>为什么使用分组函数</a:t>
            </a:r>
            <a:endParaRPr lang="zh-CN" altLang="en-US" b="0">
              <a:solidFill>
                <a:srgbClr val="000099"/>
              </a:solidFill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>
          <a:xfrm>
            <a:off x="285750" y="1071563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单行函数和分组函数区别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1" name="Line 5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2" name="Freeform 6"/>
          <p:cNvSpPr/>
          <p:nvPr/>
        </p:nvSpPr>
        <p:spPr bwMode="auto">
          <a:xfrm>
            <a:off x="2266950" y="3562350"/>
            <a:ext cx="4706938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en-US" altLang="zh-CN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Functions</a:t>
            </a:r>
            <a:endParaRPr lang="en-US" altLang="zh-CN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单行函数</a:t>
            </a:r>
            <a:endParaRPr lang="zh-CN" altLang="en-US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分组函数</a:t>
            </a:r>
            <a:endParaRPr lang="zh-CN" altLang="en-US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>
                <a:latin typeface="宋体" panose="02010600030101010101" pitchFamily="2" charset="-122"/>
                <a:ea typeface="黑体" panose="02010609060101010101" pitchFamily="2" charset="-122"/>
              </a:rPr>
              <a:t>分组函数概述</a:t>
            </a:r>
            <a:endParaRPr lang="zh-CN" altLang="en-US" b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分组函数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分组函数是对表中一组记录进行操作，每组只返回一个结果，即首先要对表记录进行分组，然后再进行操作汇总，每组返回一个结果，分组时可能是整个表分为一组，也可能根据条件分成多组。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分组函数常用到以下五个函数：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MIN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MAX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SUM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AVG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COUNT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457200" y="1460500"/>
            <a:ext cx="8147050" cy="4325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使用分组函数</a:t>
            </a:r>
            <a:endParaRPr lang="en-US" altLang="zh-CN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blackWhite">
          <a:xfrm>
            <a:off x="1008063" y="2066925"/>
            <a:ext cx="77787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ltGray">
          <a:xfrm>
            <a:off x="4187825" y="2071688"/>
            <a:ext cx="3130550" cy="2651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blackWhite">
          <a:xfrm>
            <a:off x="982663" y="2057400"/>
            <a:ext cx="7732712" cy="172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	[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,]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(column)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	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[WHERE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[GROUP BY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[HAVING      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(column)expression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[ORDER BY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column|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(column)expression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93688"/>
            <a:ext cx="7283450" cy="706437"/>
          </a:xfrm>
        </p:spPr>
        <p:txBody>
          <a:bodyPr/>
          <a:lstStyle/>
          <a:p>
            <a:pPr fontAlgn="ctr"/>
            <a:r>
              <a:rPr lang="zh-CN" altLang="en-US" b="0">
                <a:latin typeface="宋体" panose="02010600030101010101" pitchFamily="2" charset="-122"/>
                <a:ea typeface="黑体" panose="02010609060101010101" pitchFamily="2" charset="-122"/>
              </a:rPr>
              <a:t>分组函数概述</a:t>
            </a:r>
            <a:endParaRPr lang="zh-CN" altLang="en-US" b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2928938" y="3214688"/>
            <a:ext cx="4487862" cy="2143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4000500" y="3429000"/>
            <a:ext cx="4429125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>
                <a:latin typeface="宋体" panose="02010600030101010101" pitchFamily="2" charset="-122"/>
                <a:ea typeface="黑体" panose="02010609060101010101" pitchFamily="2" charset="-122"/>
              </a:rPr>
              <a:t>分组函数</a:t>
            </a:r>
            <a:endParaRPr lang="zh-CN" altLang="en-US" b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MIN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MAX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 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MIN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MAX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函数主要是返回每组的最小值和最大值。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MIN([DISTINCT|</a:t>
            </a:r>
            <a:r>
              <a:rPr lang="en-US" altLang="zh-CN" u="sng" dirty="0">
                <a:latin typeface="黑体" panose="02010609060101010101" pitchFamily="2" charset="-122"/>
                <a:ea typeface="黑体" panose="02010609060101010101" pitchFamily="2" charset="-122"/>
              </a:rPr>
              <a:t>ALL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column|expression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MAX([DISTINCT|</a:t>
            </a:r>
            <a:r>
              <a:rPr lang="en-US" altLang="zh-CN" u="sng" dirty="0">
                <a:latin typeface="黑体" panose="02010609060101010101" pitchFamily="2" charset="-122"/>
                <a:ea typeface="黑体" panose="02010609060101010101" pitchFamily="2" charset="-122"/>
              </a:rPr>
              <a:t>ALL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] 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column|expression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MIN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MAX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可以用于任何数据类型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查询入职日期最早和最晚的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日期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blackWhite">
          <a:xfrm>
            <a:off x="1149350" y="3414713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245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blackWhite">
          <a:xfrm>
            <a:off x="1135063" y="4630738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200150" y="3463925"/>
            <a:ext cx="3676650" cy="2073275"/>
            <a:chOff x="756" y="1502"/>
            <a:chExt cx="2316" cy="1306"/>
          </a:xfrm>
        </p:grpSpPr>
        <p:sp>
          <p:nvSpPr>
            <p:cNvPr id="10252" name="Rectangle 5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253" name="Rectangle 6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2581275" y="3463925"/>
            <a:ext cx="4352925" cy="2073275"/>
            <a:chOff x="1626" y="1502"/>
            <a:chExt cx="2742" cy="1306"/>
          </a:xfrm>
        </p:grpSpPr>
        <p:sp>
          <p:nvSpPr>
            <p:cNvPr id="10250" name="Rectangle 8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248" name="Rectangle 12"/>
          <p:cNvSpPr>
            <a:spLocks noChangeArrowheads="1"/>
          </p:cNvSpPr>
          <p:nvPr/>
        </p:nvSpPr>
        <p:spPr bwMode="blackWhite">
          <a:xfrm>
            <a:off x="1162050" y="3402013"/>
            <a:ext cx="6927850" cy="66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SQL&gt; SELECT	MIN(hiredate), MAX(hiredate)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682625" algn="l"/>
                <a:tab pos="183324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  2  FROM	emp</a:t>
            </a:r>
            <a:r>
              <a:rPr lang="en-US" altLang="zh-CN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800" b="1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249" name="Rectangle 13"/>
          <p:cNvSpPr>
            <a:spLocks noChangeArrowheads="1"/>
          </p:cNvSpPr>
          <p:nvPr/>
        </p:nvSpPr>
        <p:spPr bwMode="blackWhite">
          <a:xfrm>
            <a:off x="1173163" y="4643438"/>
            <a:ext cx="690245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MIN(HIRED MAX(HIRED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17-DEC-80 12-JAN-83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c1729273-260f-420f-a2d6-9e1f21a4151c}"/>
</p:tagLst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8062</Words>
  <Application>WPS 演示</Application>
  <PresentationFormat>全屏显示(4:3)</PresentationFormat>
  <Paragraphs>754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Times New Roman</vt:lpstr>
      <vt:lpstr>黑体</vt:lpstr>
      <vt:lpstr>华文细黑</vt:lpstr>
      <vt:lpstr>Courier New</vt:lpstr>
      <vt:lpstr>Arial Unicode MS</vt:lpstr>
      <vt:lpstr>华文细黑</vt:lpstr>
      <vt:lpstr>5_默认设计模板</vt:lpstr>
      <vt:lpstr>Oracle-SQL开发 —— 分组函数</vt:lpstr>
      <vt:lpstr>PowerPoint 演示文稿</vt:lpstr>
      <vt:lpstr>本章内容</vt:lpstr>
      <vt:lpstr>为什么使用分组函数</vt:lpstr>
      <vt:lpstr>为什么使用分组函数</vt:lpstr>
      <vt:lpstr>为什么使用分组函数</vt:lpstr>
      <vt:lpstr>分组函数概述</vt:lpstr>
      <vt:lpstr>分组函数概述</vt:lpstr>
      <vt:lpstr>分组函数</vt:lpstr>
      <vt:lpstr>分组函数</vt:lpstr>
      <vt:lpstr>分组函数</vt:lpstr>
      <vt:lpstr>分组函数</vt:lpstr>
      <vt:lpstr>分组函数</vt:lpstr>
      <vt:lpstr>分组函数</vt:lpstr>
      <vt:lpstr>PowerPoint 演示文稿</vt:lpstr>
      <vt:lpstr>练习1</vt:lpstr>
      <vt:lpstr>思考</vt:lpstr>
      <vt:lpstr>创建数据组 </vt:lpstr>
      <vt:lpstr>用GROUP BY子句创建数据组</vt:lpstr>
      <vt:lpstr>使用 GROUP BY 子句 </vt:lpstr>
      <vt:lpstr>使用 GROUP BY 子句 </vt:lpstr>
      <vt:lpstr>使用 GROUP BY 子句 </vt:lpstr>
      <vt:lpstr>按多个列分组</vt:lpstr>
      <vt:lpstr>按多列分组的GROUP BY子句 </vt:lpstr>
      <vt:lpstr>使用分组函数的非法的查询</vt:lpstr>
      <vt:lpstr>使用分组函数的非法的查询</vt:lpstr>
      <vt:lpstr>练习2</vt:lpstr>
      <vt:lpstr>排除组结果</vt:lpstr>
      <vt:lpstr>使用组函数的非法的查询</vt:lpstr>
      <vt:lpstr>用 HAVING Clause子句排除组结果</vt:lpstr>
      <vt:lpstr>使用 HAVING 子句</vt:lpstr>
      <vt:lpstr>使用 HAVING 子句</vt:lpstr>
      <vt:lpstr>SELECT语句执行过程</vt:lpstr>
      <vt:lpstr>SELECT语句执行过程</vt:lpstr>
      <vt:lpstr>SELECT语句执行过程</vt:lpstr>
      <vt:lpstr>SELECT语句执行过程</vt:lpstr>
      <vt:lpstr>组函数和多表连接</vt:lpstr>
      <vt:lpstr>练习3</vt:lpstr>
      <vt:lpstr>组函数的嵌套</vt:lpstr>
      <vt:lpstr>本章重点总结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>hp</cp:lastModifiedBy>
  <cp:revision>1423</cp:revision>
  <dcterms:created xsi:type="dcterms:W3CDTF">2004-04-25T08:53:00Z</dcterms:created>
  <dcterms:modified xsi:type="dcterms:W3CDTF">2019-03-30T09:06:00Z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