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53"/>
  </p:handoutMasterIdLst>
  <p:sldIdLst>
    <p:sldId id="518" r:id="rId3"/>
    <p:sldId id="557" r:id="rId5"/>
    <p:sldId id="558" r:id="rId6"/>
    <p:sldId id="559" r:id="rId7"/>
    <p:sldId id="560" r:id="rId8"/>
    <p:sldId id="561" r:id="rId9"/>
    <p:sldId id="562" r:id="rId10"/>
    <p:sldId id="563" r:id="rId11"/>
    <p:sldId id="564" r:id="rId12"/>
    <p:sldId id="565" r:id="rId13"/>
    <p:sldId id="566" r:id="rId14"/>
    <p:sldId id="567" r:id="rId15"/>
    <p:sldId id="568" r:id="rId16"/>
    <p:sldId id="569" r:id="rId17"/>
    <p:sldId id="572" r:id="rId18"/>
    <p:sldId id="570" r:id="rId19"/>
    <p:sldId id="571" r:id="rId20"/>
    <p:sldId id="602" r:id="rId21"/>
    <p:sldId id="603" r:id="rId22"/>
    <p:sldId id="604" r:id="rId23"/>
    <p:sldId id="605" r:id="rId24"/>
    <p:sldId id="606" r:id="rId25"/>
    <p:sldId id="607" r:id="rId26"/>
    <p:sldId id="614" r:id="rId27"/>
    <p:sldId id="615" r:id="rId28"/>
    <p:sldId id="612" r:id="rId29"/>
    <p:sldId id="608" r:id="rId30"/>
    <p:sldId id="616" r:id="rId31"/>
    <p:sldId id="617" r:id="rId32"/>
    <p:sldId id="618" r:id="rId33"/>
    <p:sldId id="579" r:id="rId34"/>
    <p:sldId id="581" r:id="rId35"/>
    <p:sldId id="582" r:id="rId36"/>
    <p:sldId id="619" r:id="rId37"/>
    <p:sldId id="583" r:id="rId38"/>
    <p:sldId id="584" r:id="rId39"/>
    <p:sldId id="601" r:id="rId40"/>
    <p:sldId id="589" r:id="rId41"/>
    <p:sldId id="590" r:id="rId42"/>
    <p:sldId id="591" r:id="rId43"/>
    <p:sldId id="595" r:id="rId44"/>
    <p:sldId id="592" r:id="rId45"/>
    <p:sldId id="621" r:id="rId46"/>
    <p:sldId id="597" r:id="rId47"/>
    <p:sldId id="598" r:id="rId48"/>
    <p:sldId id="555" r:id="rId49"/>
    <p:sldId id="556" r:id="rId50"/>
    <p:sldId id="609" r:id="rId51"/>
    <p:sldId id="611" r:id="rId52"/>
  </p:sldIdLst>
  <p:sldSz cx="9144000" cy="6858000" type="screen4x3"/>
  <p:notesSz cx="7102475" cy="10231120"/>
  <p:defaultTextStyle>
    <a:defPPr>
      <a:defRPr lang="zh-CN"/>
    </a:defPPr>
    <a:lvl1pPr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92518" autoAdjust="0"/>
  </p:normalViewPr>
  <p:slideViewPr>
    <p:cSldViewPr>
      <p:cViewPr varScale="1">
        <p:scale>
          <a:sx n="74" d="100"/>
          <a:sy n="74" d="100"/>
        </p:scale>
        <p:origin x="876"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33.xml"/><Relationship Id="rId8" Type="http://schemas.openxmlformats.org/officeDocument/2006/relationships/slide" Target="slides/slide32.xml"/><Relationship Id="rId7" Type="http://schemas.openxmlformats.org/officeDocument/2006/relationships/slide" Target="slides/slide14.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9.xml"/><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9048" tIns="49524" rIns="99048" bIns="49524" numCol="1" anchor="t" anchorCtr="0" compatLnSpc="1"/>
          <a:lstStyle>
            <a:lvl1pPr algn="l" defTabSz="990600" fontAlgn="base">
              <a:buSzTx/>
              <a:defRPr sz="1300">
                <a:latin typeface="Arial" panose="020B0604020202020204" pitchFamily="34"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ln>
          <a:effectLst/>
        </p:spPr>
        <p:txBody>
          <a:bodyPr vert="horz" wrap="square" lIns="99048" tIns="49524" rIns="99048" bIns="49524" numCol="1" anchor="t" anchorCtr="0" compatLnSpc="1"/>
          <a:lstStyle>
            <a:lvl1pPr algn="r" defTabSz="990600" fontAlgn="base">
              <a:buSzTx/>
              <a:defRPr sz="1300">
                <a:latin typeface="Arial" panose="020B0604020202020204" pitchFamily="34"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ln>
          <a:effectLst/>
        </p:spPr>
        <p:txBody>
          <a:bodyPr vert="horz" wrap="square" lIns="99048" tIns="49524" rIns="99048" bIns="49524" numCol="1" anchor="b" anchorCtr="0" compatLnSpc="1"/>
          <a:lstStyle>
            <a:lvl1pPr algn="l" defTabSz="990600" fontAlgn="base">
              <a:buSzTx/>
              <a:defRPr sz="1300">
                <a:latin typeface="Arial" panose="020B0604020202020204" pitchFamily="34"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ln>
          <a:effectLst/>
        </p:spPr>
        <p:txBody>
          <a:bodyPr vert="horz" wrap="square" lIns="99048" tIns="49524" rIns="99048" bIns="49524" numCol="1" anchor="b" anchorCtr="0" compatLnSpc="1"/>
          <a:lstStyle>
            <a:lvl1pPr algn="r" defTabSz="990600" fontAlgn="base">
              <a:buSzTx/>
              <a:defRPr sz="1300">
                <a:latin typeface="Arial" panose="020B0604020202020204" pitchFamily="34" charset="0"/>
              </a:defRPr>
            </a:lvl1pPr>
          </a:lstStyle>
          <a:p>
            <a:pPr>
              <a:defRPr/>
            </a:pPr>
            <a:fld id="{2C3DA8A1-7623-46E1-AED5-68C17D0D9300}" type="slidenum">
              <a:rPr lang="en-US" altLang="zh-CN"/>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9048" tIns="49524" rIns="99048" bIns="49524" numCol="1" anchor="t" anchorCtr="0" compatLnSpc="1"/>
          <a:lstStyle>
            <a:lvl1pPr algn="l" defTabSz="990600" fontAlgn="base">
              <a:buSzTx/>
              <a:defRPr sz="1300">
                <a:latin typeface="Arial" panose="020B0604020202020204" pitchFamily="34"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ln>
          <a:effectLst/>
        </p:spPr>
        <p:txBody>
          <a:bodyPr vert="horz" wrap="square" lIns="99048" tIns="49524" rIns="99048" bIns="49524" numCol="1" anchor="t" anchorCtr="0" compatLnSpc="1"/>
          <a:lstStyle>
            <a:lvl1pPr algn="r" defTabSz="990600" fontAlgn="base">
              <a:buSzTx/>
              <a:defRPr sz="1300">
                <a:latin typeface="Arial" panose="020B0604020202020204" pitchFamily="34" charset="0"/>
              </a:defRPr>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ln>
          <a:effectLst/>
        </p:spPr>
        <p:txBody>
          <a:bodyPr vert="horz" wrap="square" lIns="99048" tIns="49524" rIns="99048" bIns="49524" numCol="1" anchor="b" anchorCtr="0" compatLnSpc="1"/>
          <a:lstStyle>
            <a:lvl1pPr algn="l" defTabSz="990600" fontAlgn="base">
              <a:buSzTx/>
              <a:defRPr sz="1300">
                <a:latin typeface="Arial" panose="020B0604020202020204" pitchFamily="34"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ln>
          <a:effectLst/>
        </p:spPr>
        <p:txBody>
          <a:bodyPr vert="horz" wrap="square" lIns="99048" tIns="49524" rIns="99048" bIns="49524" numCol="1" anchor="b" anchorCtr="0" compatLnSpc="1"/>
          <a:lstStyle>
            <a:lvl1pPr algn="r" defTabSz="990600" fontAlgn="base">
              <a:buSzTx/>
              <a:defRPr sz="1300">
                <a:latin typeface="Arial" panose="020B0604020202020204" pitchFamily="34" charset="0"/>
              </a:defRPr>
            </a:lvl1pPr>
          </a:lstStyle>
          <a:p>
            <a:pPr>
              <a:defRPr/>
            </a:pPr>
            <a:fld id="{873F2761-125F-41F7-9127-3DF54D75DC1F}" type="slidenum">
              <a:rPr lang="en-US" altLang="zh-CN"/>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022725" y="-1588"/>
            <a:ext cx="3079750" cy="512763"/>
          </a:xfrm>
          <a:prstGeom prst="rect">
            <a:avLst/>
          </a:prstGeom>
          <a:noFill/>
          <a:ln w="9525">
            <a:noFill/>
            <a:miter lim="800000"/>
          </a:ln>
        </p:spPr>
        <p:txBody>
          <a:bodyPr wrap="none" lIns="99212" tIns="49606" rIns="99212" bIns="49606" anchor="ctr"/>
          <a:lstStyle/>
          <a:p>
            <a:pPr algn="ctr" fontAlgn="ctr">
              <a:buSzPct val="65000"/>
            </a:pPr>
            <a:endParaRPr lang="zh-CN" altLang="en-US"/>
          </a:p>
        </p:txBody>
      </p:sp>
      <p:sp>
        <p:nvSpPr>
          <p:cNvPr id="55299" name="Rectangle 3"/>
          <p:cNvSpPr>
            <a:spLocks noChangeArrowheads="1"/>
          </p:cNvSpPr>
          <p:nvPr/>
        </p:nvSpPr>
        <p:spPr bwMode="auto">
          <a:xfrm>
            <a:off x="-1588" y="-1588"/>
            <a:ext cx="3076576" cy="512763"/>
          </a:xfrm>
          <a:prstGeom prst="rect">
            <a:avLst/>
          </a:prstGeom>
          <a:noFill/>
          <a:ln w="9525">
            <a:noFill/>
            <a:miter lim="800000"/>
          </a:ln>
        </p:spPr>
        <p:txBody>
          <a:bodyPr wrap="none" lIns="99212" tIns="49606" rIns="99212" bIns="49606" anchor="ctr"/>
          <a:lstStyle/>
          <a:p>
            <a:pPr algn="ctr" fontAlgn="ctr">
              <a:buSzPct val="65000"/>
            </a:pPr>
            <a:endParaRPr lang="zh-CN" altLang="en-US"/>
          </a:p>
        </p:txBody>
      </p:sp>
      <p:sp>
        <p:nvSpPr>
          <p:cNvPr id="55300" name="Rectangle 4"/>
          <p:cNvSpPr>
            <a:spLocks noGrp="1" noChangeArrowheads="1"/>
          </p:cNvSpPr>
          <p:nvPr>
            <p:ph type="body" idx="1"/>
          </p:nvPr>
        </p:nvSpPr>
        <p:spPr>
          <a:xfrm>
            <a:off x="471488" y="5337175"/>
            <a:ext cx="6032500" cy="4254500"/>
          </a:xfrm>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55301" name="Rectangle 5"/>
          <p:cNvSpPr>
            <a:spLocks noGrp="1" noRot="1" noChangeAspect="1" noChangeArrowheads="1" noTextEdit="1"/>
          </p:cNvSpPr>
          <p:nvPr>
            <p:ph type="sldImg"/>
          </p:nvPr>
        </p:nvSpPr>
        <p:spPr>
          <a:xfrm>
            <a:off x="225425" y="188913"/>
            <a:ext cx="6642100" cy="4983162"/>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25425" y="188913"/>
            <a:ext cx="6642100" cy="4983162"/>
          </a:xfrm>
          <a:ln cap="flat"/>
        </p:spPr>
      </p:sp>
      <p:sp>
        <p:nvSpPr>
          <p:cNvPr id="56323" name="Rectangle 3"/>
          <p:cNvSpPr>
            <a:spLocks noChangeArrowheads="1"/>
          </p:cNvSpPr>
          <p:nvPr/>
        </p:nvSpPr>
        <p:spPr bwMode="auto">
          <a:xfrm>
            <a:off x="4022725" y="-1588"/>
            <a:ext cx="3079750" cy="512763"/>
          </a:xfrm>
          <a:prstGeom prst="rect">
            <a:avLst/>
          </a:prstGeom>
          <a:noFill/>
          <a:ln w="9525">
            <a:noFill/>
            <a:miter lim="800000"/>
          </a:ln>
        </p:spPr>
        <p:txBody>
          <a:bodyPr wrap="none" lIns="99212" tIns="49606" rIns="99212" bIns="49606" anchor="ctr"/>
          <a:lstStyle/>
          <a:p>
            <a:pPr algn="ctr" fontAlgn="ctr">
              <a:buSzPct val="65000"/>
            </a:pPr>
            <a:endParaRPr lang="zh-CN" altLang="en-US"/>
          </a:p>
        </p:txBody>
      </p:sp>
      <p:sp>
        <p:nvSpPr>
          <p:cNvPr id="56324" name="Rectangle 4"/>
          <p:cNvSpPr>
            <a:spLocks noChangeArrowheads="1"/>
          </p:cNvSpPr>
          <p:nvPr/>
        </p:nvSpPr>
        <p:spPr bwMode="auto">
          <a:xfrm>
            <a:off x="-1588" y="-1588"/>
            <a:ext cx="3076576" cy="512763"/>
          </a:xfrm>
          <a:prstGeom prst="rect">
            <a:avLst/>
          </a:prstGeom>
          <a:noFill/>
          <a:ln w="9525">
            <a:noFill/>
            <a:miter lim="800000"/>
          </a:ln>
        </p:spPr>
        <p:txBody>
          <a:bodyPr wrap="none" lIns="99212" tIns="49606" rIns="99212" bIns="49606" anchor="ctr"/>
          <a:lstStyle/>
          <a:p>
            <a:pPr algn="ctr" fontAlgn="ctr">
              <a:buSzPct val="65000"/>
            </a:pPr>
            <a:endParaRPr lang="zh-CN" altLang="en-US"/>
          </a:p>
        </p:txBody>
      </p:sp>
      <p:sp>
        <p:nvSpPr>
          <p:cNvPr id="56325" name="Rectangle 5"/>
          <p:cNvSpPr>
            <a:spLocks noGrp="1" noChangeArrowheads="1"/>
          </p:cNvSpPr>
          <p:nvPr>
            <p:ph type="body" idx="1"/>
          </p:nvPr>
        </p:nvSpPr>
        <p:spPr>
          <a:xfrm>
            <a:off x="471488" y="5337175"/>
            <a:ext cx="6043612" cy="4254500"/>
          </a:xfrm>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56326" name="Rectangle 6"/>
          <p:cNvSpPr>
            <a:spLocks noChangeArrowheads="1"/>
          </p:cNvSpPr>
          <p:nvPr/>
        </p:nvSpPr>
        <p:spPr bwMode="auto">
          <a:xfrm>
            <a:off x="682625" y="6550025"/>
            <a:ext cx="5853113" cy="1387475"/>
          </a:xfrm>
          <a:prstGeom prst="rect">
            <a:avLst/>
          </a:prstGeom>
          <a:noFill/>
          <a:ln w="12700">
            <a:solidFill>
              <a:schemeClr val="tx1"/>
            </a:solidFill>
            <a:miter lim="800000"/>
          </a:ln>
        </p:spPr>
        <p:txBody>
          <a:bodyPr wrap="none" lIns="99212" tIns="49606" rIns="99212" bIns="49606" anchor="ctr"/>
          <a:lstStyle/>
          <a:p>
            <a:pPr algn="ctr" fontAlgn="ctr">
              <a:buSzPct val="65000"/>
            </a:pPr>
            <a:endParaRPr lang="zh-CN" altLang="en-US"/>
          </a:p>
        </p:txBody>
      </p:sp>
      <p:sp>
        <p:nvSpPr>
          <p:cNvPr id="56327" name="Rectangle 7"/>
          <p:cNvSpPr>
            <a:spLocks noChangeArrowheads="1"/>
          </p:cNvSpPr>
          <p:nvPr/>
        </p:nvSpPr>
        <p:spPr bwMode="auto">
          <a:xfrm>
            <a:off x="679450" y="8085138"/>
            <a:ext cx="5864225" cy="1263650"/>
          </a:xfrm>
          <a:prstGeom prst="rect">
            <a:avLst/>
          </a:prstGeom>
          <a:noFill/>
          <a:ln w="12700">
            <a:solidFill>
              <a:schemeClr val="tx1"/>
            </a:solidFill>
            <a:miter lim="800000"/>
          </a:ln>
        </p:spPr>
        <p:txBody>
          <a:bodyPr wrap="none" lIns="99212" tIns="49606" rIns="99212" bIns="49606" anchor="ctr"/>
          <a:lstStyle/>
          <a:p>
            <a:pPr algn="ctr" fontAlgn="ctr">
              <a:buSzPct val="65000"/>
            </a:pPr>
            <a:endParaRPr lang="zh-CN" altLang="en-US"/>
          </a:p>
        </p:txBody>
      </p:sp>
      <p:sp>
        <p:nvSpPr>
          <p:cNvPr id="56328" name="Rectangle 8"/>
          <p:cNvSpPr>
            <a:spLocks noChangeArrowheads="1"/>
          </p:cNvSpPr>
          <p:nvPr/>
        </p:nvSpPr>
        <p:spPr bwMode="auto">
          <a:xfrm>
            <a:off x="727075" y="8132763"/>
            <a:ext cx="5445125" cy="1204912"/>
          </a:xfrm>
          <a:prstGeom prst="rect">
            <a:avLst/>
          </a:prstGeom>
          <a:noFill/>
          <a:ln w="9525">
            <a:noFill/>
            <a:miter lim="800000"/>
          </a:ln>
        </p:spPr>
        <p:txBody>
          <a:bodyPr lIns="98179" tIns="48228" rIns="98179" bIns="48228">
            <a:spAutoFit/>
          </a:bodyPr>
          <a:lstStyle/>
          <a:p>
            <a:pPr algn="ctr" defTabSz="942975" fontAlgn="ctr">
              <a:buSzPct val="65000"/>
            </a:pPr>
            <a:r>
              <a:rPr kumimoji="1" lang="en-US" altLang="zh-CN" sz="1200">
                <a:solidFill>
                  <a:srgbClr val="000000"/>
                </a:solidFill>
                <a:latin typeface="Courier New" panose="02070309020205020404" pitchFamily="49" charset="0"/>
              </a:rPr>
              <a:t>ENAME      JOB</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Courier New" panose="02070309020205020404" pitchFamily="49" charset="0"/>
              </a:rPr>
              <a:t>---------- ---------</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Courier New" panose="02070309020205020404" pitchFamily="49" charset="0"/>
              </a:rPr>
              <a:t>JAMES      CLERK</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Courier New" panose="02070309020205020404" pitchFamily="49" charset="0"/>
              </a:rPr>
              <a:t>SMITH      CLERK</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Courier New" panose="02070309020205020404" pitchFamily="49" charset="0"/>
              </a:rPr>
              <a:t>ADAMS      CLERK</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Courier New" panose="02070309020205020404" pitchFamily="49" charset="0"/>
              </a:rPr>
              <a:t>MILLER     CLERK</a:t>
            </a:r>
            <a:endParaRPr kumimoji="1" lang="en-US" altLang="zh-CN" sz="1200">
              <a:solidFill>
                <a:srgbClr val="000000"/>
              </a:solidFill>
              <a:latin typeface="Courier New" panose="02070309020205020404" pitchFamily="49" charset="0"/>
            </a:endParaRPr>
          </a:p>
        </p:txBody>
      </p:sp>
      <p:sp>
        <p:nvSpPr>
          <p:cNvPr id="56329" name="Rectangle 9"/>
          <p:cNvSpPr>
            <a:spLocks noChangeArrowheads="1"/>
          </p:cNvSpPr>
          <p:nvPr/>
        </p:nvSpPr>
        <p:spPr bwMode="auto">
          <a:xfrm>
            <a:off x="744538" y="6618288"/>
            <a:ext cx="4284662" cy="1254125"/>
          </a:xfrm>
          <a:prstGeom prst="rect">
            <a:avLst/>
          </a:prstGeom>
          <a:noFill/>
          <a:ln w="9525">
            <a:noFill/>
            <a:miter lim="800000"/>
          </a:ln>
        </p:spPr>
        <p:txBody>
          <a:bodyPr wrap="none" lIns="99901" tIns="49951" rIns="99901" bIns="49951">
            <a:spAutoFit/>
          </a:bodyPr>
          <a:lstStyle/>
          <a:p>
            <a:pPr algn="ctr" defTabSz="457200" fontAlgn="ctr">
              <a:spcAft>
                <a:spcPct val="24000"/>
              </a:spcAft>
              <a:buSzPct val="65000"/>
            </a:pPr>
            <a:r>
              <a:rPr kumimoji="1" lang="en-US" altLang="zh-CN" sz="1200" b="1">
                <a:latin typeface="Courier New" panose="02070309020205020404" pitchFamily="49" charset="0"/>
              </a:rPr>
              <a:t>SQL&gt; SELECT   ename, job</a:t>
            </a:r>
            <a:br>
              <a:rPr kumimoji="1" lang="en-US" altLang="zh-CN" sz="1200" b="1">
                <a:latin typeface="Courier New" panose="02070309020205020404" pitchFamily="49" charset="0"/>
              </a:rPr>
            </a:br>
            <a:r>
              <a:rPr kumimoji="1" lang="en-US" altLang="zh-CN" sz="1200" b="1">
                <a:latin typeface="Courier New" panose="02070309020205020404" pitchFamily="49" charset="0"/>
              </a:rPr>
              <a:t>   2  FROM     emp</a:t>
            </a:r>
            <a:br>
              <a:rPr kumimoji="1" lang="en-US" altLang="zh-CN" sz="1200" b="1">
                <a:latin typeface="Courier New" panose="02070309020205020404" pitchFamily="49" charset="0"/>
              </a:rPr>
            </a:br>
            <a:r>
              <a:rPr kumimoji="1" lang="en-US" altLang="zh-CN" sz="1200" b="1">
                <a:latin typeface="Courier New" panose="02070309020205020404" pitchFamily="49" charset="0"/>
              </a:rPr>
              <a:t>   3  WHERE    job = </a:t>
            </a:r>
            <a:endParaRPr kumimoji="1" lang="en-US" altLang="zh-CN" sz="1200" b="1">
              <a:latin typeface="Courier New" panose="02070309020205020404" pitchFamily="49" charset="0"/>
            </a:endParaRPr>
          </a:p>
          <a:p>
            <a:pPr algn="ctr" defTabSz="457200" fontAlgn="ctr">
              <a:spcAft>
                <a:spcPct val="24000"/>
              </a:spcAft>
              <a:buSzPct val="65000"/>
            </a:pPr>
            <a:r>
              <a:rPr kumimoji="1" lang="en-US" altLang="zh-CN" sz="1200" b="1">
                <a:latin typeface="Courier New" panose="02070309020205020404" pitchFamily="49" charset="0"/>
              </a:rPr>
              <a:t>   4		      	(SELECT  job</a:t>
            </a:r>
            <a:br>
              <a:rPr kumimoji="1" lang="en-US" altLang="zh-CN" sz="1200" b="1">
                <a:latin typeface="Courier New" panose="02070309020205020404" pitchFamily="49" charset="0"/>
              </a:rPr>
            </a:br>
            <a:r>
              <a:rPr kumimoji="1" lang="en-US" altLang="zh-CN" sz="1200" b="1">
                <a:latin typeface="Courier New" panose="02070309020205020404" pitchFamily="49" charset="0"/>
              </a:rPr>
              <a:t>   5	     			 FROM     emp</a:t>
            </a:r>
            <a:br>
              <a:rPr kumimoji="1" lang="en-US" altLang="zh-CN" sz="1200" b="1">
                <a:latin typeface="Courier New" panose="02070309020205020404" pitchFamily="49" charset="0"/>
              </a:rPr>
            </a:br>
            <a:r>
              <a:rPr kumimoji="1" lang="en-US" altLang="zh-CN" sz="1200" b="1">
                <a:latin typeface="Courier New" panose="02070309020205020404" pitchFamily="49" charset="0"/>
              </a:rPr>
              <a:t>   6	     			 WHERE    empno = 7369);</a:t>
            </a:r>
            <a:endParaRPr kumimoji="1" lang="en-US" altLang="zh-CN" sz="1200" b="1">
              <a:latin typeface="Courier New" panose="02070309020205020404"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258763" y="176213"/>
            <a:ext cx="6580187" cy="4935537"/>
          </a:xfrm>
          <a:ln cap="flat"/>
        </p:spPr>
      </p:sp>
      <p:sp>
        <p:nvSpPr>
          <p:cNvPr id="57347" name="Rectangle 3"/>
          <p:cNvSpPr>
            <a:spLocks noGrp="1" noChangeArrowheads="1"/>
          </p:cNvSpPr>
          <p:nvPr>
            <p:ph type="body" idx="1"/>
          </p:nvPr>
        </p:nvSpPr>
        <p:spPr>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58371" name="Rectangle 3"/>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258763" y="176213"/>
            <a:ext cx="6580187" cy="4935537"/>
          </a:xfrm>
          <a:ln cap="flat"/>
        </p:spPr>
      </p:sp>
      <p:sp>
        <p:nvSpPr>
          <p:cNvPr id="59395" name="Rectangle 3"/>
          <p:cNvSpPr>
            <a:spLocks noGrp="1" noChangeArrowheads="1"/>
          </p:cNvSpPr>
          <p:nvPr>
            <p:ph type="body" idx="1"/>
          </p:nvPr>
        </p:nvSpPr>
        <p:spPr>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59396" name="Rectangle 4"/>
          <p:cNvSpPr>
            <a:spLocks noChangeArrowheads="1"/>
          </p:cNvSpPr>
          <p:nvPr/>
        </p:nvSpPr>
        <p:spPr bwMode="auto">
          <a:xfrm>
            <a:off x="625475" y="6810375"/>
            <a:ext cx="5870575" cy="925513"/>
          </a:xfrm>
          <a:prstGeom prst="rect">
            <a:avLst/>
          </a:prstGeom>
          <a:noFill/>
          <a:ln w="12700">
            <a:solidFill>
              <a:schemeClr val="tx1"/>
            </a:solidFill>
            <a:miter lim="800000"/>
          </a:ln>
        </p:spPr>
        <p:txBody>
          <a:bodyPr wrap="none" lIns="98179" tIns="48228" rIns="98179" bIns="48228" anchor="ctr"/>
          <a:lstStyle/>
          <a:p>
            <a:pPr algn="ctr" defTabSz="942975" fontAlgn="ctr">
              <a:lnSpc>
                <a:spcPct val="70000"/>
              </a:lnSpc>
              <a:buSzPct val="65000"/>
              <a:tabLst>
                <a:tab pos="1268095" algn="l"/>
              </a:tabLst>
            </a:pPr>
            <a:r>
              <a:rPr kumimoji="1" lang="zh-CN" altLang="en-US" sz="2700">
                <a:latin typeface="Times New Roman" panose="02020603050405020304" pitchFamily="18" charset="0"/>
              </a:rPr>
              <a:t>   </a:t>
            </a:r>
            <a:r>
              <a:rPr kumimoji="1" lang="en-US" altLang="zh-CN" sz="1200">
                <a:latin typeface="Courier New" panose="02070309020205020404" pitchFamily="49" charset="0"/>
              </a:rPr>
              <a:t>DEPTNO   MIN(SAL)</a:t>
            </a:r>
            <a:endParaRPr kumimoji="1" lang="en-US" altLang="zh-CN" sz="1200">
              <a:latin typeface="Courier New" panose="02070309020205020404" pitchFamily="49" charset="0"/>
            </a:endParaRPr>
          </a:p>
          <a:p>
            <a:pPr algn="ctr" defTabSz="942975" fontAlgn="ctr">
              <a:buSzPct val="65000"/>
              <a:tabLst>
                <a:tab pos="1268095" algn="l"/>
              </a:tabLst>
            </a:pPr>
            <a:r>
              <a:rPr kumimoji="1" lang="en-US" altLang="zh-CN" sz="1200">
                <a:latin typeface="Courier New" panose="02070309020205020404" pitchFamily="49" charset="0"/>
              </a:rPr>
              <a:t>--------- ---------</a:t>
            </a:r>
            <a:endParaRPr kumimoji="1" lang="en-US" altLang="zh-CN" sz="1200">
              <a:latin typeface="Courier New" panose="02070309020205020404" pitchFamily="49" charset="0"/>
            </a:endParaRPr>
          </a:p>
          <a:p>
            <a:pPr algn="ctr" defTabSz="942975" fontAlgn="ctr">
              <a:buSzPct val="65000"/>
              <a:tabLst>
                <a:tab pos="1268095" algn="l"/>
              </a:tabLst>
            </a:pPr>
            <a:r>
              <a:rPr kumimoji="1" lang="en-US" altLang="zh-CN" sz="1200">
                <a:latin typeface="Courier New" panose="02070309020205020404" pitchFamily="49" charset="0"/>
              </a:rPr>
              <a:t>       10      1300</a:t>
            </a:r>
            <a:endParaRPr kumimoji="1" lang="en-US" altLang="zh-CN" sz="1200">
              <a:latin typeface="Courier New" panose="02070309020205020404" pitchFamily="49" charset="0"/>
            </a:endParaRPr>
          </a:p>
          <a:p>
            <a:pPr algn="ctr" defTabSz="942975" fontAlgn="ctr">
              <a:buSzPct val="65000"/>
              <a:tabLst>
                <a:tab pos="1268095" algn="l"/>
              </a:tabLst>
            </a:pPr>
            <a:r>
              <a:rPr kumimoji="1" lang="en-US" altLang="zh-CN" sz="1200">
                <a:latin typeface="Courier New" panose="02070309020205020404" pitchFamily="49" charset="0"/>
              </a:rPr>
              <a:t>       30       950</a:t>
            </a:r>
            <a:endParaRPr kumimoji="1" lang="en-US" altLang="zh-CN" sz="1200">
              <a:latin typeface="Courier New" panose="02070309020205020404" pitchFamily="49" charset="0"/>
            </a:endParaRPr>
          </a:p>
        </p:txBody>
      </p:sp>
      <p:sp>
        <p:nvSpPr>
          <p:cNvPr id="59397" name="Rectangle 5"/>
          <p:cNvSpPr>
            <a:spLocks noChangeArrowheads="1"/>
          </p:cNvSpPr>
          <p:nvPr/>
        </p:nvSpPr>
        <p:spPr bwMode="auto">
          <a:xfrm>
            <a:off x="639763" y="8018463"/>
            <a:ext cx="5888037" cy="1246187"/>
          </a:xfrm>
          <a:prstGeom prst="rect">
            <a:avLst/>
          </a:prstGeom>
          <a:noFill/>
          <a:ln w="12700">
            <a:solidFill>
              <a:schemeClr val="tx1"/>
            </a:solidFill>
            <a:miter lim="800000"/>
          </a:ln>
        </p:spPr>
        <p:txBody>
          <a:bodyPr wrap="none" lIns="99212" tIns="49606" rIns="99212" bIns="49606" anchor="ctr"/>
          <a:lstStyle/>
          <a:p>
            <a:pPr algn="ctr" fontAlgn="ctr">
              <a:buSzPct val="65000"/>
            </a:pPr>
            <a:endParaRPr lang="zh-CN" altLang="en-US"/>
          </a:p>
        </p:txBody>
      </p:sp>
      <p:sp>
        <p:nvSpPr>
          <p:cNvPr id="59398" name="Rectangle 6"/>
          <p:cNvSpPr>
            <a:spLocks noChangeArrowheads="1"/>
          </p:cNvSpPr>
          <p:nvPr/>
        </p:nvSpPr>
        <p:spPr bwMode="auto">
          <a:xfrm>
            <a:off x="674688" y="8018463"/>
            <a:ext cx="5930900" cy="1204912"/>
          </a:xfrm>
          <a:prstGeom prst="rect">
            <a:avLst/>
          </a:prstGeom>
          <a:noFill/>
          <a:ln w="9525">
            <a:noFill/>
            <a:miter lim="800000"/>
          </a:ln>
        </p:spPr>
        <p:txBody>
          <a:bodyPr lIns="98179" tIns="48228" rIns="98179" bIns="48228">
            <a:spAutoFit/>
          </a:bodyPr>
          <a:lstStyle/>
          <a:p>
            <a:pPr algn="ctr" defTabSz="942975" fontAlgn="ctr">
              <a:buSzPct val="65000"/>
              <a:tabLst>
                <a:tab pos="1268095" algn="l"/>
                <a:tab pos="2299970" algn="l"/>
                <a:tab pos="3100070" algn="l"/>
              </a:tabLst>
            </a:pPr>
            <a:r>
              <a:rPr kumimoji="1" lang="en-US" altLang="zh-CN" sz="1200" b="1">
                <a:latin typeface="Courier New" panose="02070309020205020404" pitchFamily="49" charset="0"/>
              </a:rPr>
              <a:t>SQL&gt; SELECT	job, AVG(sal)</a:t>
            </a:r>
            <a:endParaRPr kumimoji="1" lang="en-US" altLang="zh-CN" sz="1200" b="1">
              <a:latin typeface="Courier New" panose="02070309020205020404" pitchFamily="49" charset="0"/>
            </a:endParaRPr>
          </a:p>
          <a:p>
            <a:pPr algn="ctr" defTabSz="942975" fontAlgn="ctr">
              <a:buSzPct val="65000"/>
              <a:tabLst>
                <a:tab pos="1268095" algn="l"/>
                <a:tab pos="2299970" algn="l"/>
                <a:tab pos="3100070" algn="l"/>
              </a:tabLst>
            </a:pPr>
            <a:r>
              <a:rPr kumimoji="1" lang="en-US" altLang="zh-CN" sz="1200" b="1">
                <a:latin typeface="Courier New" panose="02070309020205020404" pitchFamily="49" charset="0"/>
              </a:rPr>
              <a:t>  2  FROM	emp</a:t>
            </a:r>
            <a:endParaRPr kumimoji="1" lang="en-US" altLang="zh-CN" sz="1200" b="1">
              <a:latin typeface="Courier New" panose="02070309020205020404" pitchFamily="49" charset="0"/>
            </a:endParaRPr>
          </a:p>
          <a:p>
            <a:pPr algn="ctr" defTabSz="942975" fontAlgn="ctr">
              <a:buSzPct val="65000"/>
              <a:tabLst>
                <a:tab pos="1268095" algn="l"/>
                <a:tab pos="2299970" algn="l"/>
                <a:tab pos="3100070" algn="l"/>
              </a:tabLst>
            </a:pPr>
            <a:r>
              <a:rPr kumimoji="1" lang="en-US" altLang="zh-CN" sz="1200" b="1">
                <a:latin typeface="Courier New" panose="02070309020205020404" pitchFamily="49" charset="0"/>
              </a:rPr>
              <a:t>  3  GROUP BY	job</a:t>
            </a:r>
            <a:endParaRPr kumimoji="1" lang="en-US" altLang="zh-CN" sz="1200" b="1">
              <a:latin typeface="Courier New" panose="02070309020205020404" pitchFamily="49" charset="0"/>
            </a:endParaRPr>
          </a:p>
          <a:p>
            <a:pPr algn="ctr" defTabSz="942975" fontAlgn="ctr">
              <a:buSzPct val="65000"/>
              <a:tabLst>
                <a:tab pos="1268095" algn="l"/>
                <a:tab pos="2299970" algn="l"/>
                <a:tab pos="3100070" algn="l"/>
              </a:tabLst>
            </a:pPr>
            <a:r>
              <a:rPr kumimoji="1" lang="en-US" altLang="zh-CN" sz="1200" b="1">
                <a:latin typeface="Courier New" panose="02070309020205020404" pitchFamily="49" charset="0"/>
              </a:rPr>
              <a:t>  4  HAVING	AVG(sal) = (SELECT	 MIN(AVG(sal))</a:t>
            </a:r>
            <a:endParaRPr kumimoji="1" lang="en-US" altLang="zh-CN" sz="1200" b="1">
              <a:latin typeface="Courier New" panose="02070309020205020404" pitchFamily="49" charset="0"/>
            </a:endParaRPr>
          </a:p>
          <a:p>
            <a:pPr algn="ctr" defTabSz="942975" fontAlgn="ctr">
              <a:buSzPct val="65000"/>
              <a:tabLst>
                <a:tab pos="1268095" algn="l"/>
                <a:tab pos="2299970" algn="l"/>
                <a:tab pos="3100070" algn="l"/>
              </a:tabLst>
            </a:pPr>
            <a:r>
              <a:rPr kumimoji="1" lang="en-US" altLang="zh-CN" sz="1200" b="1">
                <a:latin typeface="Courier New" panose="02070309020205020404" pitchFamily="49" charset="0"/>
              </a:rPr>
              <a:t>  5		FROM      EMP</a:t>
            </a:r>
            <a:endParaRPr kumimoji="1" lang="en-US" altLang="zh-CN" sz="1200" b="1">
              <a:latin typeface="Courier New" panose="02070309020205020404" pitchFamily="49" charset="0"/>
            </a:endParaRPr>
          </a:p>
          <a:p>
            <a:pPr algn="ctr" defTabSz="942975" fontAlgn="ctr">
              <a:buSzPct val="65000"/>
              <a:tabLst>
                <a:tab pos="1268095" algn="l"/>
                <a:tab pos="2299970" algn="l"/>
                <a:tab pos="3100070" algn="l"/>
              </a:tabLst>
            </a:pPr>
            <a:r>
              <a:rPr kumimoji="1" lang="en-US" altLang="zh-CN" sz="1200" b="1">
                <a:latin typeface="Courier New" panose="02070309020205020404" pitchFamily="49" charset="0"/>
              </a:rPr>
              <a:t>  6		GROUP BY  job);</a:t>
            </a:r>
            <a:endParaRPr kumimoji="1" lang="en-US" altLang="zh-CN" sz="1200" b="1">
              <a:latin typeface="Courier New" panose="02070309020205020404" pitchFamily="49"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BB0A0B4-9319-46EA-9E84-1D87323FCF21}"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25425" y="188913"/>
            <a:ext cx="6642100" cy="4983162"/>
          </a:xfrm>
          <a:ln cap="flat"/>
        </p:spPr>
      </p:sp>
      <p:sp>
        <p:nvSpPr>
          <p:cNvPr id="61443" name="Rectangle 3"/>
          <p:cNvSpPr>
            <a:spLocks noGrp="1" noChangeArrowheads="1"/>
          </p:cNvSpPr>
          <p:nvPr>
            <p:ph type="body" idx="1"/>
          </p:nvPr>
        </p:nvSpPr>
        <p:spPr>
          <a:xfrm>
            <a:off x="471488" y="5337175"/>
            <a:ext cx="6108700" cy="4254500"/>
          </a:xfrm>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225425" y="188913"/>
            <a:ext cx="6642100" cy="4983162"/>
          </a:xfrm>
          <a:ln cap="flat"/>
        </p:spPr>
      </p:sp>
      <p:sp>
        <p:nvSpPr>
          <p:cNvPr id="62467" name="Rectangle 3"/>
          <p:cNvSpPr>
            <a:spLocks noGrp="1" noChangeArrowheads="1"/>
          </p:cNvSpPr>
          <p:nvPr>
            <p:ph type="body" idx="1"/>
          </p:nvPr>
        </p:nvSpPr>
        <p:spPr>
          <a:xfrm>
            <a:off x="471488" y="5337175"/>
            <a:ext cx="6057900" cy="4254500"/>
          </a:xfrm>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a:p>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7FF3BDA-2117-4C15-BEB9-3E2597E5F141}"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EF41B3E-C58B-4A1F-B726-45D4F39C02CF}"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AC0BA6D-4F60-4D97-BD95-C949ECCA45E8}"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3814433-80DF-433F-98CE-13EBD1ED0E3D}"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748C9D-6D62-47EE-9098-388C5D935227}"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748C9D-6D62-47EE-9098-388C5D935227}"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748C9D-6D62-47EE-9098-388C5D935227}"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3814433-80DF-433F-98CE-13EBD1ED0E3D}"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987757-2786-4006-8DCB-72EA5FDD6B3C}"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987757-2786-4006-8DCB-72EA5FDD6B3C}"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987757-2786-4006-8DCB-72EA5FDD6B3C}"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p:sp>
      <p:sp>
        <p:nvSpPr>
          <p:cNvPr id="48131"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a:p>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258763" y="174625"/>
            <a:ext cx="6580187" cy="4937125"/>
          </a:xfrm>
          <a:ln cap="flat"/>
        </p:spPr>
      </p:sp>
      <p:sp>
        <p:nvSpPr>
          <p:cNvPr id="70659" name="Rectangle 3"/>
          <p:cNvSpPr>
            <a:spLocks noGrp="1" noChangeArrowheads="1"/>
          </p:cNvSpPr>
          <p:nvPr>
            <p:ph type="body" idx="1"/>
          </p:nvPr>
        </p:nvSpPr>
        <p:spPr>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70660" name="Rectangle 4"/>
          <p:cNvSpPr>
            <a:spLocks noChangeArrowheads="1"/>
          </p:cNvSpPr>
          <p:nvPr/>
        </p:nvSpPr>
        <p:spPr bwMode="auto">
          <a:xfrm>
            <a:off x="623888" y="6932613"/>
            <a:ext cx="5788025" cy="1258887"/>
          </a:xfrm>
          <a:prstGeom prst="rect">
            <a:avLst/>
          </a:prstGeom>
          <a:noFill/>
          <a:ln w="12700">
            <a:solidFill>
              <a:schemeClr val="tx1"/>
            </a:solidFill>
            <a:miter lim="800000"/>
          </a:ln>
        </p:spPr>
        <p:txBody>
          <a:bodyPr wrap="none" lIns="99212" tIns="49606" rIns="99212" bIns="49606" anchor="ctr"/>
          <a:lstStyle/>
          <a:p>
            <a:pPr algn="ctr" fontAlgn="ctr">
              <a:buSzPct val="65000"/>
            </a:pPr>
            <a:endParaRPr lang="zh-CN" altLang="en-US"/>
          </a:p>
        </p:txBody>
      </p:sp>
      <p:sp>
        <p:nvSpPr>
          <p:cNvPr id="70661" name="Rectangle 5"/>
          <p:cNvSpPr>
            <a:spLocks noChangeArrowheads="1"/>
          </p:cNvSpPr>
          <p:nvPr/>
        </p:nvSpPr>
        <p:spPr bwMode="auto">
          <a:xfrm>
            <a:off x="623888" y="6953250"/>
            <a:ext cx="5959475" cy="1204913"/>
          </a:xfrm>
          <a:prstGeom prst="rect">
            <a:avLst/>
          </a:prstGeom>
          <a:noFill/>
          <a:ln w="9525">
            <a:noFill/>
            <a:miter lim="800000"/>
          </a:ln>
        </p:spPr>
        <p:txBody>
          <a:bodyPr lIns="98179" tIns="48228" rIns="98179" bIns="48228">
            <a:spAutoFit/>
          </a:bodyPr>
          <a:lstStyle/>
          <a:p>
            <a:pPr algn="ctr" defTabSz="942975" fontAlgn="ctr">
              <a:buSzPct val="65000"/>
            </a:pPr>
            <a:r>
              <a:rPr kumimoji="1" lang="zh-CN" altLang="en-US" sz="1200" b="1">
                <a:latin typeface="Courier New" panose="02070309020205020404" pitchFamily="49" charset="0"/>
              </a:rPr>
              <a:t> </a:t>
            </a:r>
            <a:r>
              <a:rPr kumimoji="1" lang="en-US" altLang="zh-CN" sz="1200">
                <a:latin typeface="Courier New" panose="02070309020205020404" pitchFamily="49" charset="0"/>
              </a:rPr>
              <a:t>SELECT	</a:t>
            </a:r>
            <a:r>
              <a:rPr kumimoji="1" lang="en-US" altLang="zh-CN" sz="1200" i="1">
                <a:latin typeface="Courier New" panose="02070309020205020404" pitchFamily="49" charset="0"/>
              </a:rPr>
              <a:t>column, column</a:t>
            </a:r>
            <a:r>
              <a:rPr kumimoji="1" lang="en-US" altLang="zh-CN" sz="1200">
                <a:latin typeface="Courier New" panose="02070309020205020404" pitchFamily="49" charset="0"/>
              </a:rPr>
              <a:t>, ...</a:t>
            </a:r>
            <a:endParaRPr kumimoji="1" lang="en-US" altLang="zh-CN" sz="1200">
              <a:latin typeface="Courier New" panose="02070309020205020404" pitchFamily="49" charset="0"/>
            </a:endParaRPr>
          </a:p>
          <a:p>
            <a:pPr algn="ctr" defTabSz="942975" fontAlgn="ctr">
              <a:buSzPct val="65000"/>
            </a:pPr>
            <a:r>
              <a:rPr kumimoji="1" lang="en-US" altLang="zh-CN" sz="1200">
                <a:latin typeface="Courier New" panose="02070309020205020404" pitchFamily="49" charset="0"/>
              </a:rPr>
              <a:t> FROM 	</a:t>
            </a:r>
            <a:r>
              <a:rPr kumimoji="1" lang="en-US" altLang="zh-CN" sz="1200" i="1">
                <a:latin typeface="Courier New" panose="02070309020205020404" pitchFamily="49" charset="0"/>
              </a:rPr>
              <a:t>table</a:t>
            </a:r>
            <a:endParaRPr kumimoji="1" lang="en-US" altLang="zh-CN" sz="1200">
              <a:latin typeface="Courier New" panose="02070309020205020404" pitchFamily="49" charset="0"/>
            </a:endParaRPr>
          </a:p>
          <a:p>
            <a:pPr algn="ctr" defTabSz="942975" fontAlgn="ctr">
              <a:buSzPct val="65000"/>
            </a:pPr>
            <a:r>
              <a:rPr kumimoji="1" lang="en-US" altLang="zh-CN" sz="1200">
                <a:latin typeface="Courier New" panose="02070309020205020404" pitchFamily="49" charset="0"/>
              </a:rPr>
              <a:t> WHERE	(</a:t>
            </a:r>
            <a:r>
              <a:rPr kumimoji="1" lang="en-US" altLang="zh-CN" sz="1200" i="1">
                <a:latin typeface="Courier New" panose="02070309020205020404" pitchFamily="49" charset="0"/>
              </a:rPr>
              <a:t>column, column</a:t>
            </a:r>
            <a:r>
              <a:rPr kumimoji="1" lang="en-US" altLang="zh-CN" sz="1200">
                <a:latin typeface="Courier New" panose="02070309020205020404" pitchFamily="49" charset="0"/>
              </a:rPr>
              <a:t>, ...) IN</a:t>
            </a:r>
            <a:endParaRPr kumimoji="1" lang="en-US" altLang="zh-CN" sz="1200">
              <a:latin typeface="Courier New" panose="02070309020205020404" pitchFamily="49" charset="0"/>
            </a:endParaRPr>
          </a:p>
          <a:p>
            <a:pPr algn="ctr" defTabSz="942975" fontAlgn="ctr">
              <a:buSzPct val="65000"/>
            </a:pPr>
            <a:r>
              <a:rPr kumimoji="1" lang="en-US" altLang="zh-CN" sz="1200">
                <a:latin typeface="Courier New" panose="02070309020205020404" pitchFamily="49" charset="0"/>
              </a:rPr>
              <a:t>  			(SELECT </a:t>
            </a:r>
            <a:r>
              <a:rPr kumimoji="1" lang="en-US" altLang="zh-CN" sz="1200" i="1">
                <a:latin typeface="Courier New" panose="02070309020205020404" pitchFamily="49" charset="0"/>
              </a:rPr>
              <a:t>column, column</a:t>
            </a:r>
            <a:r>
              <a:rPr kumimoji="1" lang="en-US" altLang="zh-CN" sz="1200">
                <a:latin typeface="Courier New" panose="02070309020205020404" pitchFamily="49" charset="0"/>
              </a:rPr>
              <a:t>, ...</a:t>
            </a:r>
            <a:endParaRPr kumimoji="1" lang="en-US" altLang="zh-CN" sz="1200">
              <a:latin typeface="Courier New" panose="02070309020205020404" pitchFamily="49" charset="0"/>
            </a:endParaRPr>
          </a:p>
          <a:p>
            <a:pPr algn="ctr" defTabSz="942975" fontAlgn="ctr">
              <a:buSzPct val="65000"/>
            </a:pPr>
            <a:r>
              <a:rPr kumimoji="1" lang="en-US" altLang="zh-CN" sz="1200">
                <a:latin typeface="Courier New" panose="02070309020205020404" pitchFamily="49" charset="0"/>
              </a:rPr>
              <a:t>                                 FROM    </a:t>
            </a:r>
            <a:r>
              <a:rPr kumimoji="1" lang="en-US" altLang="zh-CN" sz="1200" i="1">
                <a:latin typeface="Courier New" panose="02070309020205020404" pitchFamily="49" charset="0"/>
              </a:rPr>
              <a:t>table</a:t>
            </a:r>
            <a:endParaRPr kumimoji="1" lang="en-US" altLang="zh-CN" sz="1200" i="1">
              <a:latin typeface="Courier New" panose="02070309020205020404" pitchFamily="49" charset="0"/>
            </a:endParaRPr>
          </a:p>
          <a:p>
            <a:pPr algn="ctr" defTabSz="942975" fontAlgn="ctr">
              <a:buSzPct val="65000"/>
            </a:pPr>
            <a:r>
              <a:rPr kumimoji="1" lang="en-US" altLang="zh-CN" sz="1200">
                <a:latin typeface="Courier New" panose="02070309020205020404" pitchFamily="49" charset="0"/>
              </a:rPr>
              <a:t>                                 WHERE   </a:t>
            </a:r>
            <a:r>
              <a:rPr kumimoji="1" lang="en-US" altLang="zh-CN" sz="1200" i="1">
                <a:latin typeface="Courier New" panose="02070309020205020404" pitchFamily="49" charset="0"/>
              </a:rPr>
              <a:t>condition</a:t>
            </a:r>
            <a:r>
              <a:rPr kumimoji="1" lang="en-US" altLang="zh-CN" sz="1200">
                <a:latin typeface="Courier New" panose="02070309020205020404" pitchFamily="49" charset="0"/>
              </a:rPr>
              <a:t>);</a:t>
            </a:r>
            <a:endParaRPr kumimoji="1" lang="en-US" altLang="zh-CN" sz="1200">
              <a:latin typeface="Courier New" panose="02070309020205020404" pitchFamily="49"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222250" y="188913"/>
            <a:ext cx="6643688" cy="4983162"/>
          </a:xfrm>
          <a:ln cap="flat"/>
        </p:spPr>
      </p:sp>
      <p:sp>
        <p:nvSpPr>
          <p:cNvPr id="72707" name="Rectangle 3"/>
          <p:cNvSpPr>
            <a:spLocks noGrp="1" noChangeArrowheads="1"/>
          </p:cNvSpPr>
          <p:nvPr>
            <p:ph type="body" idx="1"/>
          </p:nvPr>
        </p:nvSpPr>
        <p:spPr>
          <a:xfrm>
            <a:off x="473075" y="5337175"/>
            <a:ext cx="6140450" cy="4254500"/>
          </a:xfrm>
          <a:noFill/>
        </p:spPr>
        <p:txBody>
          <a:bodyPr lIns="0" tIns="0" rIns="0" bIns="0"/>
          <a:lstStyle/>
          <a:p>
            <a:r>
              <a:rPr lang="zh-CN" altLang="en-US">
                <a:latin typeface="Arial" panose="020B0604020202020204" pitchFamily="34" charset="0"/>
              </a:rPr>
              <a:t>课堂笔记：</a:t>
            </a:r>
            <a:endParaRPr lang="zh-CN" altLang="en-US">
              <a:latin typeface="Arial" panose="020B0604020202020204" pitchFamily="34" charset="0"/>
            </a:endParaRPr>
          </a:p>
        </p:txBody>
      </p:sp>
      <p:grpSp>
        <p:nvGrpSpPr>
          <p:cNvPr id="72708" name="Group 4"/>
          <p:cNvGrpSpPr/>
          <p:nvPr/>
        </p:nvGrpSpPr>
        <p:grpSpPr bwMode="auto">
          <a:xfrm>
            <a:off x="577850" y="6630988"/>
            <a:ext cx="5861050" cy="2006600"/>
            <a:chOff x="349" y="3727"/>
            <a:chExt cx="3544" cy="1127"/>
          </a:xfrm>
        </p:grpSpPr>
        <p:sp>
          <p:nvSpPr>
            <p:cNvPr id="72709" name="Rectangle 5"/>
            <p:cNvSpPr>
              <a:spLocks noChangeArrowheads="1"/>
            </p:cNvSpPr>
            <p:nvPr/>
          </p:nvSpPr>
          <p:spPr bwMode="auto">
            <a:xfrm>
              <a:off x="349" y="3727"/>
              <a:ext cx="3488" cy="1127"/>
            </a:xfrm>
            <a:prstGeom prst="rect">
              <a:avLst/>
            </a:prstGeom>
            <a:noFill/>
            <a:ln w="12700">
              <a:solidFill>
                <a:schemeClr val="tx1"/>
              </a:solidFill>
              <a:miter lim="800000"/>
            </a:ln>
          </p:spPr>
          <p:txBody>
            <a:bodyPr wrap="none" anchor="ctr"/>
            <a:lstStyle/>
            <a:p>
              <a:pPr algn="ctr" fontAlgn="ctr">
                <a:buSzPct val="65000"/>
              </a:pPr>
              <a:endParaRPr lang="zh-CN" altLang="en-US"/>
            </a:p>
          </p:txBody>
        </p:sp>
        <p:sp>
          <p:nvSpPr>
            <p:cNvPr id="72710" name="Rectangle 6"/>
            <p:cNvSpPr>
              <a:spLocks noChangeArrowheads="1"/>
            </p:cNvSpPr>
            <p:nvPr/>
          </p:nvSpPr>
          <p:spPr bwMode="auto">
            <a:xfrm>
              <a:off x="393" y="3749"/>
              <a:ext cx="3500" cy="1079"/>
            </a:xfrm>
            <a:prstGeom prst="rect">
              <a:avLst/>
            </a:prstGeom>
            <a:noFill/>
            <a:ln w="9525">
              <a:noFill/>
              <a:miter lim="800000"/>
            </a:ln>
          </p:spPr>
          <p:txBody>
            <a:bodyPr lIns="90488" tIns="44450" rIns="90488" bIns="44450">
              <a:spAutoFit/>
            </a:bodyPr>
            <a:lstStyle/>
            <a:p>
              <a:pPr algn="ctr" defTabSz="508000" fontAlgn="ctr">
                <a:buSzPct val="65000"/>
                <a:tabLst>
                  <a:tab pos="480695" algn="l"/>
                </a:tabLst>
              </a:pPr>
              <a:r>
                <a:rPr kumimoji="1" lang="en-US" altLang="zh-CN" sz="1200">
                  <a:latin typeface="Courier New" panose="02070309020205020404" pitchFamily="49" charset="0"/>
                </a:rPr>
                <a:t>ENAME         DEPTNO       SAL      COMM</a:t>
              </a:r>
              <a:endParaRPr kumimoji="1" lang="en-US" altLang="zh-CN" sz="1200">
                <a:latin typeface="Courier New" panose="02070309020205020404" pitchFamily="49" charset="0"/>
              </a:endParaRPr>
            </a:p>
            <a:p>
              <a:pPr algn="ctr" defTabSz="508000" fontAlgn="ctr">
                <a:buSzPct val="65000"/>
                <a:tabLst>
                  <a:tab pos="480695" algn="l"/>
                </a:tabLst>
              </a:pPr>
              <a:r>
                <a:rPr kumimoji="1" lang="en-US" altLang="zh-CN" sz="1200">
                  <a:latin typeface="Courier New" panose="02070309020205020404" pitchFamily="49" charset="0"/>
                </a:rPr>
                <a:t>---------- --------- --------- ---------</a:t>
              </a:r>
              <a:endParaRPr kumimoji="1" lang="en-US" altLang="zh-CN" sz="1200">
                <a:latin typeface="Courier New" panose="02070309020205020404" pitchFamily="49" charset="0"/>
              </a:endParaRPr>
            </a:p>
            <a:p>
              <a:pPr algn="ctr" defTabSz="508000" fontAlgn="ctr">
                <a:buSzPct val="65000"/>
                <a:tabLst>
                  <a:tab pos="480695" algn="l"/>
                </a:tabLst>
              </a:pPr>
              <a:r>
                <a:rPr kumimoji="1" lang="en-US" altLang="zh-CN" sz="1200">
                  <a:latin typeface="Courier New" panose="02070309020205020404" pitchFamily="49" charset="0"/>
                </a:rPr>
                <a:t>JAMES             30       950</a:t>
              </a:r>
              <a:endParaRPr kumimoji="1" lang="en-US" altLang="zh-CN" sz="1200">
                <a:latin typeface="Courier New" panose="02070309020205020404" pitchFamily="49" charset="0"/>
              </a:endParaRPr>
            </a:p>
            <a:p>
              <a:pPr algn="ctr" defTabSz="508000" fontAlgn="ctr">
                <a:buSzPct val="65000"/>
                <a:tabLst>
                  <a:tab pos="480695" algn="l"/>
                </a:tabLst>
              </a:pPr>
              <a:r>
                <a:rPr kumimoji="1" lang="en-US" altLang="zh-CN" sz="1200">
                  <a:latin typeface="Courier New" panose="02070309020205020404" pitchFamily="49" charset="0"/>
                </a:rPr>
                <a:t>WARD              30      1250       500</a:t>
              </a:r>
              <a:endParaRPr kumimoji="1" lang="en-US" altLang="zh-CN" sz="1200">
                <a:latin typeface="Courier New" panose="02070309020205020404" pitchFamily="49" charset="0"/>
              </a:endParaRPr>
            </a:p>
            <a:p>
              <a:pPr algn="ctr" defTabSz="508000" fontAlgn="ctr">
                <a:buSzPct val="65000"/>
                <a:tabLst>
                  <a:tab pos="480695" algn="l"/>
                </a:tabLst>
              </a:pPr>
              <a:r>
                <a:rPr kumimoji="1" lang="en-US" altLang="zh-CN" sz="1200">
                  <a:latin typeface="Courier New" panose="02070309020205020404" pitchFamily="49" charset="0"/>
                </a:rPr>
                <a:t>MARTIN            30      1250      1400</a:t>
              </a:r>
              <a:endParaRPr kumimoji="1" lang="en-US" altLang="zh-CN" sz="1200">
                <a:latin typeface="Courier New" panose="02070309020205020404" pitchFamily="49" charset="0"/>
              </a:endParaRPr>
            </a:p>
            <a:p>
              <a:pPr algn="ctr" defTabSz="508000" fontAlgn="ctr">
                <a:buSzPct val="65000"/>
                <a:tabLst>
                  <a:tab pos="480695" algn="l"/>
                </a:tabLst>
              </a:pPr>
              <a:r>
                <a:rPr kumimoji="1" lang="en-US" altLang="zh-CN" sz="1200">
                  <a:latin typeface="Courier New" panose="02070309020205020404" pitchFamily="49" charset="0"/>
                </a:rPr>
                <a:t>TURNER            30      1500         0</a:t>
              </a:r>
              <a:endParaRPr kumimoji="1" lang="en-US" altLang="zh-CN" sz="1200">
                <a:latin typeface="Courier New" panose="02070309020205020404" pitchFamily="49" charset="0"/>
              </a:endParaRPr>
            </a:p>
            <a:p>
              <a:pPr algn="ctr" defTabSz="508000" fontAlgn="ctr">
                <a:buSzPct val="65000"/>
                <a:tabLst>
                  <a:tab pos="480695" algn="l"/>
                </a:tabLst>
              </a:pPr>
              <a:r>
                <a:rPr kumimoji="1" lang="en-US" altLang="zh-CN" sz="1200">
                  <a:latin typeface="Courier New" panose="02070309020205020404" pitchFamily="49" charset="0"/>
                </a:rPr>
                <a:t>ALLEN             30      1600       300</a:t>
              </a:r>
              <a:endParaRPr kumimoji="1" lang="en-US" altLang="zh-CN" sz="1200">
                <a:latin typeface="Courier New" panose="02070309020205020404" pitchFamily="49" charset="0"/>
              </a:endParaRPr>
            </a:p>
            <a:p>
              <a:pPr algn="ctr" defTabSz="508000" fontAlgn="ctr">
                <a:buSzPct val="65000"/>
                <a:tabLst>
                  <a:tab pos="480695" algn="l"/>
                </a:tabLst>
              </a:pPr>
              <a:r>
                <a:rPr kumimoji="1" lang="en-US" altLang="zh-CN" sz="1200">
                  <a:latin typeface="Courier New" panose="02070309020205020404" pitchFamily="49" charset="0"/>
                </a:rPr>
                <a:t>BLAKE             30      2850</a:t>
              </a:r>
              <a:endParaRPr kumimoji="1" lang="en-US" altLang="zh-CN" sz="1200">
                <a:latin typeface="Courier New" panose="02070309020205020404" pitchFamily="49" charset="0"/>
              </a:endParaRPr>
            </a:p>
            <a:p>
              <a:pPr algn="ctr" defTabSz="508000" fontAlgn="ctr">
                <a:buSzPct val="65000"/>
                <a:tabLst>
                  <a:tab pos="480695" algn="l"/>
                </a:tabLst>
              </a:pPr>
              <a:endParaRPr kumimoji="1" lang="en-US" altLang="zh-CN" sz="1200">
                <a:latin typeface="Courier New" panose="02070309020205020404" pitchFamily="49" charset="0"/>
              </a:endParaRPr>
            </a:p>
            <a:p>
              <a:pPr algn="ctr" defTabSz="508000" fontAlgn="ctr">
                <a:buSzPct val="65000"/>
                <a:tabLst>
                  <a:tab pos="480695" algn="l"/>
                </a:tabLst>
              </a:pPr>
              <a:r>
                <a:rPr kumimoji="1" lang="en-US" altLang="zh-CN" sz="1200">
                  <a:latin typeface="Courier New" panose="02070309020205020404" pitchFamily="49" charset="0"/>
                </a:rPr>
                <a:t>6 rows selected.</a:t>
              </a:r>
              <a:endParaRPr kumimoji="1" lang="en-US" altLang="zh-CN" sz="1200">
                <a:latin typeface="Courier New" panose="02070309020205020404" pitchFamily="49" charset="0"/>
              </a:endParaRPr>
            </a:p>
          </p:txBody>
        </p:sp>
      </p:gr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22250" y="188913"/>
            <a:ext cx="6643688" cy="4983162"/>
          </a:xfrm>
          <a:ln cap="flat"/>
        </p:spPr>
      </p:sp>
      <p:sp>
        <p:nvSpPr>
          <p:cNvPr id="73731" name="Rectangle 3"/>
          <p:cNvSpPr>
            <a:spLocks noGrp="1" noChangeArrowheads="1"/>
          </p:cNvSpPr>
          <p:nvPr>
            <p:ph type="body" idx="1"/>
          </p:nvPr>
        </p:nvSpPr>
        <p:spPr>
          <a:xfrm>
            <a:off x="473075" y="5337175"/>
            <a:ext cx="6273800" cy="4254500"/>
          </a:xfrm>
          <a:noFill/>
        </p:spPr>
        <p:txBody>
          <a:bodyPr lIns="0" tIns="0" rIns="0" bIns="0"/>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73732" name="Rectangle 4"/>
          <p:cNvSpPr>
            <a:spLocks noChangeArrowheads="1"/>
          </p:cNvSpPr>
          <p:nvPr/>
        </p:nvSpPr>
        <p:spPr bwMode="auto">
          <a:xfrm>
            <a:off x="603250" y="6437313"/>
            <a:ext cx="5767388" cy="2516187"/>
          </a:xfrm>
          <a:prstGeom prst="rect">
            <a:avLst/>
          </a:prstGeom>
          <a:noFill/>
          <a:ln w="12700">
            <a:solidFill>
              <a:schemeClr val="tx1"/>
            </a:solidFill>
            <a:miter lim="800000"/>
          </a:ln>
        </p:spPr>
        <p:txBody>
          <a:bodyPr wrap="none" lIns="99212" tIns="49606" rIns="99212" bIns="49606" anchor="ctr"/>
          <a:lstStyle/>
          <a:p>
            <a:pPr algn="ctr" fontAlgn="ctr">
              <a:buSzPct val="65000"/>
            </a:pPr>
            <a:endParaRPr lang="zh-CN" altLang="en-US"/>
          </a:p>
        </p:txBody>
      </p:sp>
      <p:sp>
        <p:nvSpPr>
          <p:cNvPr id="73733" name="Rectangle 5"/>
          <p:cNvSpPr>
            <a:spLocks noChangeArrowheads="1"/>
          </p:cNvSpPr>
          <p:nvPr/>
        </p:nvSpPr>
        <p:spPr bwMode="auto">
          <a:xfrm>
            <a:off x="619125" y="6462713"/>
            <a:ext cx="5913438" cy="2424112"/>
          </a:xfrm>
          <a:prstGeom prst="rect">
            <a:avLst/>
          </a:prstGeom>
          <a:noFill/>
          <a:ln w="9525">
            <a:noFill/>
            <a:miter lim="800000"/>
          </a:ln>
        </p:spPr>
        <p:txBody>
          <a:bodyPr lIns="98179" tIns="48228" rIns="98179" bIns="48228">
            <a:spAutoFit/>
          </a:bodyPr>
          <a:lstStyle/>
          <a:p>
            <a:pPr algn="ctr" defTabSz="508000" fontAlgn="ctr">
              <a:spcBef>
                <a:spcPct val="30000"/>
              </a:spcBef>
              <a:buSzPct val="65000"/>
              <a:tabLst>
                <a:tab pos="480695" algn="l"/>
              </a:tabLst>
            </a:pPr>
            <a:r>
              <a:rPr kumimoji="1" lang="en-US" altLang="zh-CN" sz="1200">
                <a:latin typeface="Courier New" panose="02070309020205020404" pitchFamily="49" charset="0"/>
              </a:rPr>
              <a:t>ENAME         DEPTNO       SAL      COMM</a:t>
            </a:r>
            <a:endParaRPr kumimoji="1" lang="en-US" altLang="zh-CN" sz="1200">
              <a:latin typeface="Courier New" panose="02070309020205020404" pitchFamily="49" charset="0"/>
            </a:endParaRPr>
          </a:p>
          <a:p>
            <a:pPr algn="ctr" defTabSz="508000" fontAlgn="ctr">
              <a:spcBef>
                <a:spcPct val="30000"/>
              </a:spcBef>
              <a:buSzPct val="65000"/>
              <a:tabLst>
                <a:tab pos="480695" algn="l"/>
              </a:tabLst>
            </a:pPr>
            <a:r>
              <a:rPr kumimoji="1" lang="en-US" altLang="zh-CN" sz="1200">
                <a:latin typeface="Courier New" panose="02070309020205020404" pitchFamily="49" charset="0"/>
              </a:rPr>
              <a:t>---------- --------- --------- ---------</a:t>
            </a:r>
            <a:endParaRPr kumimoji="1" lang="en-US" altLang="zh-CN" sz="1200">
              <a:latin typeface="Courier New" panose="02070309020205020404" pitchFamily="49" charset="0"/>
            </a:endParaRPr>
          </a:p>
          <a:p>
            <a:pPr algn="ctr" defTabSz="508000" fontAlgn="ctr">
              <a:spcBef>
                <a:spcPct val="30000"/>
              </a:spcBef>
              <a:buSzPct val="65000"/>
              <a:tabLst>
                <a:tab pos="480695" algn="l"/>
              </a:tabLst>
            </a:pPr>
            <a:r>
              <a:rPr kumimoji="1" lang="en-US" altLang="zh-CN" sz="1200">
                <a:latin typeface="Courier New" panose="02070309020205020404" pitchFamily="49" charset="0"/>
              </a:rPr>
              <a:t>JAMES             30       950</a:t>
            </a:r>
            <a:endParaRPr kumimoji="1" lang="en-US" altLang="zh-CN" sz="1200">
              <a:latin typeface="Courier New" panose="02070309020205020404" pitchFamily="49" charset="0"/>
            </a:endParaRPr>
          </a:p>
          <a:p>
            <a:pPr algn="ctr" defTabSz="508000" fontAlgn="ctr">
              <a:spcBef>
                <a:spcPct val="30000"/>
              </a:spcBef>
              <a:buSzPct val="65000"/>
              <a:tabLst>
                <a:tab pos="480695" algn="l"/>
              </a:tabLst>
            </a:pPr>
            <a:r>
              <a:rPr kumimoji="1" lang="en-US" altLang="zh-CN" sz="1200">
                <a:latin typeface="Courier New" panose="02070309020205020404" pitchFamily="49" charset="0"/>
              </a:rPr>
              <a:t>BLAKE             30      2850</a:t>
            </a:r>
            <a:endParaRPr kumimoji="1" lang="en-US" altLang="zh-CN" sz="1200">
              <a:latin typeface="Courier New" panose="02070309020205020404" pitchFamily="49" charset="0"/>
            </a:endParaRPr>
          </a:p>
          <a:p>
            <a:pPr algn="ctr" defTabSz="508000" fontAlgn="ctr">
              <a:spcBef>
                <a:spcPct val="30000"/>
              </a:spcBef>
              <a:buSzPct val="65000"/>
              <a:tabLst>
                <a:tab pos="480695" algn="l"/>
              </a:tabLst>
            </a:pPr>
            <a:r>
              <a:rPr kumimoji="1" lang="en-US" altLang="zh-CN" sz="1200">
                <a:latin typeface="Courier New" panose="02070309020205020404" pitchFamily="49" charset="0"/>
              </a:rPr>
              <a:t>TURNER            30      1500         0</a:t>
            </a:r>
            <a:endParaRPr kumimoji="1" lang="en-US" altLang="zh-CN" sz="1200">
              <a:latin typeface="Courier New" panose="02070309020205020404" pitchFamily="49" charset="0"/>
            </a:endParaRPr>
          </a:p>
          <a:p>
            <a:pPr algn="ctr" defTabSz="508000" fontAlgn="ctr">
              <a:spcBef>
                <a:spcPct val="30000"/>
              </a:spcBef>
              <a:buSzPct val="65000"/>
              <a:tabLst>
                <a:tab pos="480695" algn="l"/>
              </a:tabLst>
            </a:pPr>
            <a:r>
              <a:rPr kumimoji="1" lang="en-US" altLang="zh-CN" sz="1200">
                <a:latin typeface="Courier New" panose="02070309020205020404" pitchFamily="49" charset="0"/>
              </a:rPr>
              <a:t>ALLEN             30      1600       300</a:t>
            </a:r>
            <a:endParaRPr kumimoji="1" lang="en-US" altLang="zh-CN" sz="1200">
              <a:latin typeface="Courier New" panose="02070309020205020404" pitchFamily="49" charset="0"/>
            </a:endParaRPr>
          </a:p>
          <a:p>
            <a:pPr algn="ctr" defTabSz="508000" fontAlgn="ctr">
              <a:spcBef>
                <a:spcPct val="30000"/>
              </a:spcBef>
              <a:buSzPct val="65000"/>
              <a:tabLst>
                <a:tab pos="480695" algn="l"/>
              </a:tabLst>
            </a:pPr>
            <a:r>
              <a:rPr kumimoji="1" lang="en-US" altLang="zh-CN" sz="1200">
                <a:latin typeface="Courier New" panose="02070309020205020404" pitchFamily="49" charset="0"/>
              </a:rPr>
              <a:t>WARD              30      1250       500</a:t>
            </a:r>
            <a:endParaRPr kumimoji="1" lang="en-US" altLang="zh-CN" sz="1200">
              <a:latin typeface="Courier New" panose="02070309020205020404" pitchFamily="49" charset="0"/>
            </a:endParaRPr>
          </a:p>
          <a:p>
            <a:pPr algn="ctr" defTabSz="508000" fontAlgn="ctr">
              <a:spcBef>
                <a:spcPct val="30000"/>
              </a:spcBef>
              <a:buSzPct val="65000"/>
              <a:tabLst>
                <a:tab pos="480695" algn="l"/>
              </a:tabLst>
            </a:pPr>
            <a:r>
              <a:rPr kumimoji="1" lang="en-US" altLang="zh-CN" sz="1200">
                <a:latin typeface="Courier New" panose="02070309020205020404" pitchFamily="49" charset="0"/>
              </a:rPr>
              <a:t>MARTIN            30      1250      1400</a:t>
            </a:r>
            <a:endParaRPr kumimoji="1" lang="en-US" altLang="zh-CN" sz="1200">
              <a:latin typeface="Courier New" panose="02070309020205020404" pitchFamily="49" charset="0"/>
            </a:endParaRPr>
          </a:p>
          <a:p>
            <a:pPr algn="ctr" defTabSz="508000" fontAlgn="ctr">
              <a:spcBef>
                <a:spcPct val="30000"/>
              </a:spcBef>
              <a:buSzPct val="65000"/>
              <a:tabLst>
                <a:tab pos="480695" algn="l"/>
              </a:tabLst>
            </a:pPr>
            <a:endParaRPr kumimoji="1" lang="en-US" altLang="zh-CN" sz="1200">
              <a:latin typeface="Courier New" panose="02070309020205020404" pitchFamily="49" charset="0"/>
            </a:endParaRPr>
          </a:p>
          <a:p>
            <a:pPr algn="ctr" defTabSz="508000" fontAlgn="ctr">
              <a:spcBef>
                <a:spcPct val="30000"/>
              </a:spcBef>
              <a:buSzPct val="65000"/>
              <a:tabLst>
                <a:tab pos="480695" algn="l"/>
              </a:tabLst>
            </a:pPr>
            <a:r>
              <a:rPr kumimoji="1" lang="en-US" altLang="zh-CN" sz="1200">
                <a:latin typeface="Courier New" panose="02070309020205020404" pitchFamily="49" charset="0"/>
              </a:rPr>
              <a:t>6 rows selected.</a:t>
            </a:r>
            <a:endParaRPr kumimoji="1" lang="en-US" altLang="zh-CN" sz="1200">
              <a:latin typeface="Courier New" panose="02070309020205020404" pitchFamily="49"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258763" y="174625"/>
            <a:ext cx="6580187" cy="4937125"/>
          </a:xfrm>
          <a:ln cap="flat"/>
        </p:spPr>
      </p:sp>
      <p:sp>
        <p:nvSpPr>
          <p:cNvPr id="74755" name="Rectangle 3"/>
          <p:cNvSpPr>
            <a:spLocks noGrp="1" noChangeArrowheads="1"/>
          </p:cNvSpPr>
          <p:nvPr>
            <p:ph type="body" idx="1"/>
          </p:nvPr>
        </p:nvSpPr>
        <p:spPr>
          <a:xfrm>
            <a:off x="427038" y="5340350"/>
            <a:ext cx="6364287" cy="4203700"/>
          </a:xfrm>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grpSp>
        <p:nvGrpSpPr>
          <p:cNvPr id="74756" name="Group 4"/>
          <p:cNvGrpSpPr/>
          <p:nvPr/>
        </p:nvGrpSpPr>
        <p:grpSpPr bwMode="auto">
          <a:xfrm>
            <a:off x="642938" y="7432675"/>
            <a:ext cx="5768975" cy="892175"/>
            <a:chOff x="389" y="4177"/>
            <a:chExt cx="3488" cy="502"/>
          </a:xfrm>
        </p:grpSpPr>
        <p:sp>
          <p:nvSpPr>
            <p:cNvPr id="74760" name="Rectangle 5"/>
            <p:cNvSpPr>
              <a:spLocks noChangeArrowheads="1"/>
            </p:cNvSpPr>
            <p:nvPr/>
          </p:nvSpPr>
          <p:spPr bwMode="auto">
            <a:xfrm>
              <a:off x="389" y="4177"/>
              <a:ext cx="3488" cy="502"/>
            </a:xfrm>
            <a:prstGeom prst="rect">
              <a:avLst/>
            </a:prstGeom>
            <a:noFill/>
            <a:ln w="12700">
              <a:solidFill>
                <a:schemeClr val="tx1"/>
              </a:solidFill>
              <a:miter lim="800000"/>
            </a:ln>
          </p:spPr>
          <p:txBody>
            <a:bodyPr wrap="none" anchor="ctr"/>
            <a:lstStyle/>
            <a:p>
              <a:pPr algn="ctr" fontAlgn="ctr">
                <a:buSzPct val="65000"/>
              </a:pPr>
              <a:endParaRPr lang="zh-CN" altLang="en-US"/>
            </a:p>
          </p:txBody>
        </p:sp>
        <p:sp>
          <p:nvSpPr>
            <p:cNvPr id="74761" name="Rectangle 6"/>
            <p:cNvSpPr>
              <a:spLocks noChangeArrowheads="1"/>
            </p:cNvSpPr>
            <p:nvPr/>
          </p:nvSpPr>
          <p:spPr bwMode="auto">
            <a:xfrm>
              <a:off x="395" y="4194"/>
              <a:ext cx="3446" cy="480"/>
            </a:xfrm>
            <a:prstGeom prst="rect">
              <a:avLst/>
            </a:prstGeom>
            <a:noFill/>
            <a:ln w="9525">
              <a:noFill/>
              <a:miter lim="800000"/>
            </a:ln>
          </p:spPr>
          <p:txBody>
            <a:bodyPr lIns="90488" tIns="44450" rIns="90488" bIns="44450">
              <a:spAutoFit/>
            </a:bodyPr>
            <a:lstStyle/>
            <a:p>
              <a:pPr algn="ctr" defTabSz="942975" fontAlgn="ctr">
                <a:buSzPct val="65000"/>
              </a:pPr>
              <a:r>
                <a:rPr kumimoji="1" lang="en-US" altLang="zh-CN" sz="1200" b="1">
                  <a:solidFill>
                    <a:srgbClr val="000000"/>
                  </a:solidFill>
                  <a:latin typeface="Courier New" panose="02070309020205020404" pitchFamily="49" charset="0"/>
                </a:rPr>
                <a:t>SQL&gt; SELECT    employee.ename</a:t>
              </a:r>
              <a:br>
                <a:rPr kumimoji="1" lang="en-US" altLang="zh-CN" sz="1200" b="1">
                  <a:solidFill>
                    <a:srgbClr val="000000"/>
                  </a:solidFill>
                  <a:latin typeface="Courier New" panose="02070309020205020404" pitchFamily="49" charset="0"/>
                </a:rPr>
              </a:br>
              <a:r>
                <a:rPr kumimoji="1" lang="en-US" altLang="zh-CN" sz="1200" b="1">
                  <a:solidFill>
                    <a:srgbClr val="000000"/>
                  </a:solidFill>
                  <a:latin typeface="Courier New" panose="02070309020205020404" pitchFamily="49" charset="0"/>
                </a:rPr>
                <a:t>  2  FROM      emp employee</a:t>
              </a:r>
              <a:br>
                <a:rPr kumimoji="1" lang="en-US" altLang="zh-CN" sz="1200" b="1">
                  <a:solidFill>
                    <a:srgbClr val="000000"/>
                  </a:solidFill>
                  <a:latin typeface="Courier New" panose="02070309020205020404" pitchFamily="49" charset="0"/>
                </a:rPr>
              </a:br>
              <a:r>
                <a:rPr kumimoji="1" lang="en-US" altLang="zh-CN" sz="1200" b="1">
                  <a:solidFill>
                    <a:srgbClr val="000000"/>
                  </a:solidFill>
                  <a:latin typeface="Courier New" panose="02070309020205020404" pitchFamily="49" charset="0"/>
                </a:rPr>
                <a:t>  3  WHERE     employee.empno IN (SELECT manager.mgr</a:t>
              </a:r>
              <a:br>
                <a:rPr kumimoji="1" lang="en-US" altLang="zh-CN" sz="1200" b="1">
                  <a:solidFill>
                    <a:srgbClr val="000000"/>
                  </a:solidFill>
                  <a:latin typeface="Courier New" panose="02070309020205020404" pitchFamily="49" charset="0"/>
                </a:rPr>
              </a:br>
              <a:r>
                <a:rPr kumimoji="1" lang="en-US" altLang="zh-CN" sz="1200" b="1">
                  <a:solidFill>
                    <a:srgbClr val="000000"/>
                  </a:solidFill>
                  <a:latin typeface="Courier New" panose="02070309020205020404" pitchFamily="49" charset="0"/>
                </a:rPr>
                <a:t>  4	     		  FROM  emp manager);</a:t>
              </a:r>
              <a:endParaRPr kumimoji="1" lang="en-US" altLang="zh-CN" sz="1200" b="1">
                <a:solidFill>
                  <a:srgbClr val="000000"/>
                </a:solidFill>
                <a:latin typeface="Courier New" panose="02070309020205020404" pitchFamily="49" charset="0"/>
              </a:endParaRPr>
            </a:p>
          </p:txBody>
        </p:sp>
      </p:grpSp>
      <p:grpSp>
        <p:nvGrpSpPr>
          <p:cNvPr id="74757" name="Group 7"/>
          <p:cNvGrpSpPr/>
          <p:nvPr/>
        </p:nvGrpSpPr>
        <p:grpSpPr bwMode="auto">
          <a:xfrm>
            <a:off x="642938" y="8415338"/>
            <a:ext cx="5768975" cy="1198562"/>
            <a:chOff x="389" y="4730"/>
            <a:chExt cx="3488" cy="673"/>
          </a:xfrm>
        </p:grpSpPr>
        <p:sp>
          <p:nvSpPr>
            <p:cNvPr id="74758" name="Rectangle 8"/>
            <p:cNvSpPr>
              <a:spLocks noChangeArrowheads="1"/>
            </p:cNvSpPr>
            <p:nvPr/>
          </p:nvSpPr>
          <p:spPr bwMode="auto">
            <a:xfrm>
              <a:off x="389" y="4747"/>
              <a:ext cx="3488" cy="578"/>
            </a:xfrm>
            <a:prstGeom prst="rect">
              <a:avLst/>
            </a:prstGeom>
            <a:noFill/>
            <a:ln w="12700">
              <a:solidFill>
                <a:schemeClr val="tx1"/>
              </a:solidFill>
              <a:miter lim="800000"/>
            </a:ln>
          </p:spPr>
          <p:txBody>
            <a:bodyPr wrap="none" anchor="ctr"/>
            <a:lstStyle/>
            <a:p>
              <a:pPr algn="ctr" fontAlgn="ctr">
                <a:buSzPct val="65000"/>
              </a:pPr>
              <a:endParaRPr lang="zh-CN" altLang="en-US"/>
            </a:p>
          </p:txBody>
        </p:sp>
        <p:sp>
          <p:nvSpPr>
            <p:cNvPr id="74759" name="Rectangle 9"/>
            <p:cNvSpPr>
              <a:spLocks noChangeArrowheads="1"/>
            </p:cNvSpPr>
            <p:nvPr/>
          </p:nvSpPr>
          <p:spPr bwMode="auto">
            <a:xfrm>
              <a:off x="434" y="4730"/>
              <a:ext cx="1347" cy="673"/>
            </a:xfrm>
            <a:prstGeom prst="rect">
              <a:avLst/>
            </a:prstGeom>
            <a:noFill/>
            <a:ln w="9525">
              <a:noFill/>
              <a:miter lim="800000"/>
            </a:ln>
          </p:spPr>
          <p:txBody>
            <a:bodyPr wrap="none" lIns="90488" tIns="44450" rIns="90488" bIns="44450">
              <a:spAutoFit/>
            </a:bodyPr>
            <a:lstStyle/>
            <a:p>
              <a:pPr algn="ctr" defTabSz="942975" fontAlgn="ctr">
                <a:buSzPct val="65000"/>
              </a:pPr>
              <a:r>
                <a:rPr kumimoji="1" lang="en-US" altLang="zh-CN" sz="1200">
                  <a:solidFill>
                    <a:srgbClr val="000000"/>
                  </a:solidFill>
                  <a:latin typeface="Courier New" panose="02070309020205020404" pitchFamily="49" charset="0"/>
                </a:rPr>
                <a:t>ENAME      </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Courier New" panose="02070309020205020404" pitchFamily="49" charset="0"/>
                </a:rPr>
                <a:t>----------</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Courier New" panose="02070309020205020404" pitchFamily="49" charset="0"/>
                </a:rPr>
                <a:t>KING      </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Times New Roman" panose="02020603050405020304" pitchFamily="18" charset="0"/>
                </a:rPr>
                <a:t>…</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Courier New" panose="02070309020205020404" pitchFamily="49" charset="0"/>
                </a:rPr>
                <a:t>6 rows selected.      </a:t>
              </a:r>
              <a:endParaRPr kumimoji="1" lang="en-US" altLang="zh-CN" sz="1200">
                <a:solidFill>
                  <a:srgbClr val="000000"/>
                </a:solidFill>
                <a:latin typeface="Courier New" panose="02070309020205020404" pitchFamily="49" charset="0"/>
              </a:endParaRPr>
            </a:p>
            <a:p>
              <a:pPr algn="ctr" defTabSz="942975" fontAlgn="ctr">
                <a:buSzPct val="65000"/>
              </a:pPr>
              <a:r>
                <a:rPr kumimoji="1" lang="en-US" altLang="zh-CN" sz="1200">
                  <a:solidFill>
                    <a:srgbClr val="000000"/>
                  </a:solidFill>
                  <a:latin typeface="Courier New" panose="02070309020205020404" pitchFamily="49" charset="0"/>
                </a:rPr>
                <a:t>    </a:t>
              </a:r>
              <a:endParaRPr kumimoji="1" lang="en-US" altLang="zh-CN" sz="1200">
                <a:solidFill>
                  <a:srgbClr val="000000"/>
                </a:solidFill>
                <a:latin typeface="Courier New" panose="02070309020205020404" pitchFamily="49" charset="0"/>
              </a:endParaRPr>
            </a:p>
          </p:txBody>
        </p:sp>
      </p:gr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473075" y="5337175"/>
            <a:ext cx="6230938" cy="4254500"/>
          </a:xfrm>
          <a:noFill/>
        </p:spPr>
        <p:txBody>
          <a:bodyPr lIns="0" tIns="0" rIns="0" bIns="0"/>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75779" name="Rectangle 3"/>
          <p:cNvSpPr>
            <a:spLocks noGrp="1" noRot="1" noChangeAspect="1" noChangeArrowheads="1" noTextEdit="1"/>
          </p:cNvSpPr>
          <p:nvPr>
            <p:ph type="sldImg"/>
          </p:nvPr>
        </p:nvSpPr>
        <p:spPr>
          <a:xfrm>
            <a:off x="222250" y="188913"/>
            <a:ext cx="6643688" cy="4983162"/>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a:p>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CF8D38E-E9FA-47B9-B2C7-6CB27328A0D8}"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8066487-F8B8-46D3-881C-CFBEC78877D8}"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736E5F2-F652-4956-8C13-3C34BFE310BD}"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a:p>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p:sp>
      <p:sp>
        <p:nvSpPr>
          <p:cNvPr id="80899"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a:p>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A8772DB-3D98-4E2D-8076-1C9B7446BF81}"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a:p>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D8CE8A2-7631-478D-921B-DF9434336A2B}"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a:p>
            <a:endParaRPr lang="zh-CN"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0D35E5A-9DDE-4456-B19A-F87A22FB2266}"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课堂笔记：</a:t>
            </a:r>
            <a:endParaRPr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3E26550-B549-40B6-A562-D1C9A1991A21}"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r>
              <a:rPr lang="zh-CN" altLang="en-US" dirty="0">
                <a:latin typeface="Arial" panose="020B0604020202020204" pitchFamily="34" charset="0"/>
              </a:rPr>
              <a:t>课堂笔记：</a:t>
            </a:r>
            <a:endParaRPr lang="zh-CN" altLang="en-US" dirty="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a:p>
            <a:endParaRPr lang="zh-CN"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4022725" y="-1588"/>
            <a:ext cx="3079750" cy="512763"/>
          </a:xfrm>
          <a:prstGeom prst="rect">
            <a:avLst/>
          </a:prstGeom>
          <a:noFill/>
          <a:ln w="9525">
            <a:noFill/>
            <a:miter lim="800000"/>
          </a:ln>
        </p:spPr>
        <p:txBody>
          <a:bodyPr wrap="none" lIns="99212" tIns="49606" rIns="99212" bIns="49606" anchor="ctr"/>
          <a:lstStyle/>
          <a:p>
            <a:pPr algn="ctr" fontAlgn="ctr">
              <a:buSzPct val="65000"/>
            </a:pPr>
            <a:endParaRPr lang="zh-CN" altLang="en-US"/>
          </a:p>
        </p:txBody>
      </p:sp>
      <p:sp>
        <p:nvSpPr>
          <p:cNvPr id="50179" name="Rectangle 3"/>
          <p:cNvSpPr>
            <a:spLocks noChangeArrowheads="1"/>
          </p:cNvSpPr>
          <p:nvPr/>
        </p:nvSpPr>
        <p:spPr bwMode="auto">
          <a:xfrm>
            <a:off x="-1588" y="-1588"/>
            <a:ext cx="3076576" cy="512763"/>
          </a:xfrm>
          <a:prstGeom prst="rect">
            <a:avLst/>
          </a:prstGeom>
          <a:noFill/>
          <a:ln w="9525">
            <a:noFill/>
            <a:miter lim="800000"/>
          </a:ln>
        </p:spPr>
        <p:txBody>
          <a:bodyPr wrap="none" lIns="99212" tIns="49606" rIns="99212" bIns="49606" anchor="ctr"/>
          <a:lstStyle/>
          <a:p>
            <a:pPr algn="ctr" fontAlgn="ctr">
              <a:buSzPct val="65000"/>
            </a:pPr>
            <a:endParaRPr lang="zh-CN" altLang="en-US"/>
          </a:p>
        </p:txBody>
      </p:sp>
      <p:sp>
        <p:nvSpPr>
          <p:cNvPr id="50180" name="Rectangle 4"/>
          <p:cNvSpPr>
            <a:spLocks noGrp="1" noChangeArrowheads="1"/>
          </p:cNvSpPr>
          <p:nvPr>
            <p:ph type="body" idx="1"/>
          </p:nvPr>
        </p:nvSpPr>
        <p:spPr>
          <a:xfrm>
            <a:off x="471488" y="5337175"/>
            <a:ext cx="6083300" cy="4254500"/>
          </a:xfrm>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50181" name="Rectangle 5"/>
          <p:cNvSpPr>
            <a:spLocks noGrp="1" noRot="1" noChangeAspect="1" noChangeArrowheads="1" noTextEdit="1"/>
          </p:cNvSpPr>
          <p:nvPr>
            <p:ph type="sldImg"/>
          </p:nvPr>
        </p:nvSpPr>
        <p:spPr>
          <a:xfrm>
            <a:off x="225425" y="188913"/>
            <a:ext cx="6642100" cy="4983162"/>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51203" name="Rectangle 3"/>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52227" name="Rectangle 3"/>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225425" y="188913"/>
            <a:ext cx="6642100" cy="4983162"/>
          </a:xfrm>
          <a:ln cap="flat"/>
        </p:spPr>
      </p:sp>
      <p:sp>
        <p:nvSpPr>
          <p:cNvPr id="53251" name="Rectangle 3"/>
          <p:cNvSpPr>
            <a:spLocks noGrp="1" noChangeArrowheads="1"/>
          </p:cNvSpPr>
          <p:nvPr>
            <p:ph type="body" idx="1"/>
          </p:nvPr>
        </p:nvSpPr>
        <p:spPr>
          <a:xfrm>
            <a:off x="471488" y="5337175"/>
            <a:ext cx="6019800" cy="4254500"/>
          </a:xfrm>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021138" y="0"/>
            <a:ext cx="3082925" cy="514350"/>
          </a:xfrm>
          <a:prstGeom prst="rect">
            <a:avLst/>
          </a:prstGeom>
          <a:noFill/>
          <a:ln w="9525">
            <a:noFill/>
            <a:miter lim="800000"/>
          </a:ln>
        </p:spPr>
        <p:txBody>
          <a:bodyPr wrap="none" lIns="99212" tIns="49606" rIns="99212" bIns="49606" anchor="ctr"/>
          <a:lstStyle/>
          <a:p>
            <a:pPr algn="ctr" fontAlgn="ctr">
              <a:buSzPct val="65000"/>
            </a:pPr>
            <a:endParaRPr lang="zh-CN" altLang="en-US"/>
          </a:p>
        </p:txBody>
      </p:sp>
      <p:sp>
        <p:nvSpPr>
          <p:cNvPr id="54275" name="Rectangle 3"/>
          <p:cNvSpPr>
            <a:spLocks noChangeArrowheads="1"/>
          </p:cNvSpPr>
          <p:nvPr/>
        </p:nvSpPr>
        <p:spPr bwMode="auto">
          <a:xfrm>
            <a:off x="-3175" y="0"/>
            <a:ext cx="3079750" cy="514350"/>
          </a:xfrm>
          <a:prstGeom prst="rect">
            <a:avLst/>
          </a:prstGeom>
          <a:noFill/>
          <a:ln w="9525">
            <a:noFill/>
            <a:miter lim="800000"/>
          </a:ln>
        </p:spPr>
        <p:txBody>
          <a:bodyPr wrap="none" lIns="99212" tIns="49606" rIns="99212" bIns="49606" anchor="ctr"/>
          <a:lstStyle/>
          <a:p>
            <a:pPr algn="ctr" fontAlgn="ctr">
              <a:buSzPct val="65000"/>
            </a:pPr>
            <a:endParaRPr lang="zh-CN" altLang="en-US"/>
          </a:p>
        </p:txBody>
      </p:sp>
      <p:sp>
        <p:nvSpPr>
          <p:cNvPr id="54276" name="Rectangle 4"/>
          <p:cNvSpPr>
            <a:spLocks noGrp="1" noChangeArrowheads="1"/>
          </p:cNvSpPr>
          <p:nvPr>
            <p:ph type="body" idx="1"/>
          </p:nvPr>
        </p:nvSpPr>
        <p:spPr>
          <a:noFill/>
        </p:spPr>
        <p:txBody>
          <a:bodyPr lIns="99901" tIns="49951" rIns="99901" bIns="49951"/>
          <a:lstStyle/>
          <a:p>
            <a:r>
              <a:rPr lang="zh-CN" altLang="en-US">
                <a:latin typeface="Arial" panose="020B0604020202020204" pitchFamily="34" charset="0"/>
              </a:rPr>
              <a:t>课堂笔记：</a:t>
            </a:r>
            <a:endParaRPr lang="zh-CN" altLang="en-US">
              <a:latin typeface="Arial" panose="020B0604020202020204" pitchFamily="34" charset="0"/>
            </a:endParaRPr>
          </a:p>
        </p:txBody>
      </p:sp>
      <p:sp>
        <p:nvSpPr>
          <p:cNvPr id="54277" name="Rectangle 5"/>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2" charset="-122"/>
                <a:ea typeface="黑体" panose="02010609060101010101" pitchFamily="2" charset="-122"/>
              </a:defRPr>
            </a:lvl1pPr>
          </a:lstStyle>
          <a:p>
            <a:pPr algn="l"/>
            <a:r>
              <a:rPr lang="zh-CN" altLang="en-US" dirty="0"/>
              <a:t>副标题</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黑体</a:t>
            </a:r>
            <a:endParaRPr lang="zh-CN" altLang="en-US" sz="3000" dirty="0">
              <a:latin typeface="微软雅黑" panose="020B0503020204020204" pitchFamily="34" charset="-122"/>
              <a:ea typeface="微软雅黑" panose="020B0503020204020204" pitchFamily="34" charset="-122"/>
            </a:endParaRPr>
          </a:p>
        </p:txBody>
      </p:sp>
      <p:sp>
        <p:nvSpPr>
          <p:cNvPr id="16" name="文本占位符 10"/>
          <p:cNvSpPr>
            <a:spLocks noGrp="1"/>
          </p:cNvSpPr>
          <p:nvPr>
            <p:ph type="body" sz="quarter" idx="17" hasCustomPrompt="1"/>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defRPr/>
            </a:pPr>
            <a:r>
              <a:rPr lang="zh-CN" altLang="en-US" sz="2500" dirty="0">
                <a:solidFill>
                  <a:srgbClr val="333333"/>
                </a:solidFill>
              </a:rPr>
              <a:t>主标题</a:t>
            </a:r>
            <a:endParaRPr lang="zh-CN" altLang="en-US" sz="2500" dirty="0">
              <a:solidFill>
                <a:srgbClr val="333333"/>
              </a:solidFill>
            </a:endParaRPr>
          </a:p>
        </p:txBody>
      </p:sp>
      <p:sp>
        <p:nvSpPr>
          <p:cNvPr id="17" name="标题 5"/>
          <p:cNvSpPr>
            <a:spLocks noGrp="1"/>
          </p:cNvSpPr>
          <p:nvPr>
            <p:ph type="title" hasCustomPrompt="1"/>
          </p:nvPr>
        </p:nvSpPr>
        <p:spPr>
          <a:xfrm>
            <a:off x="1401981" y="1556792"/>
            <a:ext cx="6145868" cy="1152128"/>
          </a:xfrm>
          <a:prstGeom prst="rect">
            <a:avLst/>
          </a:prstGeom>
        </p:spPr>
        <p:txBody>
          <a:bodyPr anchor="b"/>
          <a:lstStyle>
            <a:lvl1pPr algn="ctr">
              <a:defRPr sz="4500"/>
            </a:lvl1pPr>
          </a:lstStyle>
          <a:p>
            <a:r>
              <a:rPr lang="zh-CN" altLang="en-US" dirty="0"/>
              <a:t>主标题样式</a:t>
            </a:r>
            <a:endParaRPr lang="zh-CN" altLang="en-US" dirty="0"/>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2" charset="-122"/>
                <a:ea typeface="黑体" panose="02010609060101010101" pitchFamily="2" charset="-122"/>
              </a:defRPr>
            </a:lvl1pPr>
          </a:lstStyle>
          <a:p>
            <a:pPr algn="l"/>
            <a:r>
              <a:rPr lang="zh-CN" altLang="en-US" dirty="0"/>
              <a:t>副标题</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黑体</a:t>
            </a:r>
            <a:endParaRPr lang="zh-CN" altLang="en-US" sz="3000" dirty="0">
              <a:latin typeface="微软雅黑" panose="020B0503020204020204" pitchFamily="34" charset="-122"/>
              <a:ea typeface="微软雅黑" panose="020B0503020204020204" pitchFamily="34" charset="-122"/>
            </a:endParaRPr>
          </a:p>
        </p:txBody>
      </p:sp>
      <p:sp>
        <p:nvSpPr>
          <p:cNvPr id="16" name="文本占位符 10"/>
          <p:cNvSpPr>
            <a:spLocks noGrp="1"/>
          </p:cNvSpPr>
          <p:nvPr>
            <p:ph type="body" sz="quarter" idx="17" hasCustomPrompt="1"/>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defRPr/>
            </a:pPr>
            <a:r>
              <a:rPr lang="zh-CN" altLang="en-US" sz="2500" dirty="0">
                <a:solidFill>
                  <a:srgbClr val="333333"/>
                </a:solidFill>
              </a:rPr>
              <a:t>主标题</a:t>
            </a:r>
            <a:endParaRPr lang="zh-CN" altLang="en-US" sz="2500" dirty="0">
              <a:solidFill>
                <a:srgbClr val="333333"/>
              </a:solidFill>
            </a:endParaRPr>
          </a:p>
        </p:txBody>
      </p:sp>
      <p:sp>
        <p:nvSpPr>
          <p:cNvPr id="17" name="标题 5"/>
          <p:cNvSpPr>
            <a:spLocks noGrp="1"/>
          </p:cNvSpPr>
          <p:nvPr>
            <p:ph type="title" hasCustomPrompt="1"/>
          </p:nvPr>
        </p:nvSpPr>
        <p:spPr>
          <a:xfrm>
            <a:off x="683568" y="1556792"/>
            <a:ext cx="6912920" cy="1152128"/>
          </a:xfrm>
          <a:prstGeom prst="rect">
            <a:avLst/>
          </a:prstGeom>
        </p:spPr>
        <p:txBody>
          <a:bodyPr anchor="b"/>
          <a:lstStyle>
            <a:lvl1pPr algn="l">
              <a:defRPr sz="4500"/>
            </a:lvl1pPr>
          </a:lstStyle>
          <a:p>
            <a:r>
              <a:rPr lang="zh-CN" altLang="en-US" dirty="0"/>
              <a:t>主标题样式</a:t>
            </a:r>
            <a:endParaRPr lang="zh-CN" altLang="en-US" dirty="0"/>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fld>
            <a:endParaRPr lang="en-US" altLang="zh-CN"/>
          </a:p>
        </p:txBody>
      </p:sp>
      <p:pic>
        <p:nvPicPr>
          <p:cNvPr id="7170" name="Picture 2" descr="D:\07 公司资料\PPT+Word模版\首页白.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908720"/>
            <a:ext cx="9144001" cy="5982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0" y="3573016"/>
            <a:ext cx="9144000" cy="3284984"/>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83824" y="6309320"/>
            <a:ext cx="2036648" cy="338554"/>
          </a:xfrm>
          <a:prstGeom prst="rect">
            <a:avLst/>
          </a:prstGeom>
        </p:spPr>
        <p:txBody>
          <a:bodyPr wrap="none">
            <a:spAutoFit/>
          </a:bodyPr>
          <a:lstStyle/>
          <a:p>
            <a:r>
              <a:rPr lang="en-US" altLang="zh-CN" sz="1600" b="1" dirty="0">
                <a:solidFill>
                  <a:schemeClr val="tx1"/>
                </a:solidFill>
                <a:latin typeface="微软雅黑" panose="020B0503020204020204" pitchFamily="34" charset="-122"/>
                <a:ea typeface="微软雅黑" panose="020B0503020204020204" pitchFamily="34" charset="-122"/>
              </a:rPr>
              <a:t>www.neuedu.com</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196"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89" y="217081"/>
            <a:ext cx="9139011" cy="666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59694" y="4509120"/>
            <a:ext cx="8229600" cy="1800200"/>
          </a:xfrm>
        </p:spPr>
        <p:txBody>
          <a:bodyPr anchor="ctr"/>
          <a:lstStyle>
            <a:lvl1pPr>
              <a:defRPr sz="4000"/>
            </a:lvl1pPr>
          </a:lstStyle>
          <a:p>
            <a:r>
              <a:rPr lang="zh-CN" altLang="en-US" dirty="0"/>
              <a:t>单击此处编辑母版标题样式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D457D8C-62F5-4186-9152-2C1D8AA24829}"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6A98B65-C7B3-495A-AF17-9B1676A83D95}"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6.png"/><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2" descr="D:\07 公司资料\PPT+Word模版\logo蓝.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596336" y="260648"/>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248400"/>
            <a:ext cx="91535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userDrawn="1"/>
        </p:nvSpPr>
        <p:spPr>
          <a:xfrm>
            <a:off x="129410" y="6383923"/>
            <a:ext cx="2036648" cy="338554"/>
          </a:xfrm>
          <a:prstGeom prst="rect">
            <a:avLst/>
          </a:prstGeom>
        </p:spPr>
        <p:txBody>
          <a:bodyPr wrap="none">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www.neuedu.com</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dirty="0"/>
              <a:t>Click to edit Master title style</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黑体" panose="02010609060101010101"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b="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b="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8424" y="6464369"/>
            <a:ext cx="720080" cy="276999"/>
          </a:xfrm>
          <a:prstGeom prst="rect">
            <a:avLst/>
          </a:prstGeom>
          <a:noFill/>
        </p:spPr>
        <p:txBody>
          <a:bodyPr wrap="square" rtlCol="0">
            <a:spAutoFit/>
          </a:bodyPr>
          <a:lstStyle/>
          <a:p>
            <a:pPr algn="ctr"/>
            <a:r>
              <a:rPr lang="en-US" altLang="zh-CN" sz="1200" b="1" dirty="0">
                <a:latin typeface="华文细黑" pitchFamily="2" charset="-122"/>
                <a:ea typeface="华文细黑" pitchFamily="2" charset="-122"/>
              </a:rPr>
              <a:t>V1.0</a:t>
            </a:r>
            <a:endParaRPr lang="zh-CN" altLang="en-US" sz="1200" b="1" dirty="0">
              <a:latin typeface="华文细黑" pitchFamily="2" charset="-122"/>
              <a:ea typeface="华文细黑" pitchFamily="2" charset="-122"/>
            </a:endParaRPr>
          </a:p>
        </p:txBody>
      </p:sp>
      <p:sp>
        <p:nvSpPr>
          <p:cNvPr id="2" name="标题 1"/>
          <p:cNvSpPr>
            <a:spLocks noGrp="1"/>
          </p:cNvSpPr>
          <p:nvPr>
            <p:ph type="title"/>
          </p:nvPr>
        </p:nvSpPr>
        <p:spPr/>
        <p:txBody>
          <a:bodyPr/>
          <a:lstStyle/>
          <a:p>
            <a:r>
              <a:rPr lang="en-US" altLang="en-US" dirty="0">
                <a:latin typeface="微软雅黑" panose="020B0503020204020204" pitchFamily="34" charset="-122"/>
                <a:ea typeface="微软雅黑" panose="020B0503020204020204" pitchFamily="34" charset="-122"/>
              </a:rPr>
              <a:t>Oracle-SQL</a:t>
            </a:r>
            <a:r>
              <a:rPr lang="zh-CN" altLang="en-US" dirty="0">
                <a:latin typeface="黑体" panose="02010609060101010101" pitchFamily="2" charset="-122"/>
                <a:ea typeface="黑体" panose="02010609060101010101" pitchFamily="2" charset="-122"/>
              </a:rPr>
              <a:t>开发</a:t>
            </a:r>
            <a:br>
              <a:rPr lang="en-US" altLang="zh-CN" sz="2400" dirty="0">
                <a:solidFill>
                  <a:srgbClr val="FF0000"/>
                </a:solidFill>
                <a:latin typeface="黑体" panose="02010609060101010101" pitchFamily="2" charset="-122"/>
                <a:ea typeface="黑体" panose="02010609060101010101" pitchFamily="2" charset="-122"/>
              </a:rPr>
            </a:br>
            <a:r>
              <a:rPr lang="en-US" altLang="zh-CN" sz="2400" dirty="0">
                <a:solidFill>
                  <a:schemeClr val="tx1"/>
                </a:solidFill>
                <a:latin typeface="黑体" panose="02010609060101010101" pitchFamily="2" charset="-122"/>
                <a:ea typeface="黑体" panose="02010609060101010101" pitchFamily="2" charset="-122"/>
              </a:rPr>
              <a:t>—— </a:t>
            </a:r>
            <a:r>
              <a:rPr lang="zh-CN" altLang="en-US" sz="3200" dirty="0">
                <a:latin typeface="黑体" panose="02010609060101010101" pitchFamily="2" charset="-122"/>
                <a:ea typeface="黑体" panose="02010609060101010101" pitchFamily="2" charset="-122"/>
              </a:rPr>
              <a:t>子查询</a:t>
            </a: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600075" y="471488"/>
            <a:ext cx="7299325" cy="573087"/>
          </a:xfrm>
        </p:spPr>
        <p:txBody>
          <a:bodyPr lIns="92075" tIns="46038" rIns="92075" bIns="46038"/>
          <a:lstStyle/>
          <a:p>
            <a:pPr>
              <a:buSzPct val="65000"/>
              <a:defRPr/>
            </a:pPr>
            <a:r>
              <a:rPr lang="zh-CN" altLang="en-US" kern="1200" dirty="0"/>
              <a:t>子查询的类型</a:t>
            </a:r>
            <a:endParaRPr lang="zh-CN" altLang="en-US" kern="1200" dirty="0"/>
          </a:p>
        </p:txBody>
      </p:sp>
      <p:sp>
        <p:nvSpPr>
          <p:cNvPr id="11266" name="内容占位符 36"/>
          <p:cNvSpPr>
            <a:spLocks noGrp="1"/>
          </p:cNvSpPr>
          <p:nvPr>
            <p:ph idx="4294967295"/>
          </p:nvPr>
        </p:nvSpPr>
        <p:spPr>
          <a:xfrm>
            <a:off x="457200" y="1339850"/>
            <a:ext cx="8147050" cy="4968875"/>
          </a:xfrm>
          <a:prstGeom prst="rect">
            <a:avLst/>
          </a:prstGeom>
        </p:spPr>
        <p:txBody>
          <a:bodyPr/>
          <a:lstStyle/>
          <a:p>
            <a:r>
              <a:rPr lang="zh-CN" altLang="en-US" dirty="0">
                <a:latin typeface="黑体" panose="02010609060101010101" pitchFamily="2" charset="-122"/>
                <a:ea typeface="黑体" panose="02010609060101010101" pitchFamily="2" charset="-122"/>
              </a:rPr>
              <a:t>根据子查询返回的行和列数量，分为：</a:t>
            </a:r>
            <a:endParaRPr lang="zh-CN" altLang="en-US" dirty="0">
              <a:latin typeface="黑体" panose="02010609060101010101" pitchFamily="2" charset="-122"/>
              <a:ea typeface="黑体" panose="02010609060101010101" pitchFamily="2" charset="-122"/>
            </a:endParaRPr>
          </a:p>
        </p:txBody>
      </p:sp>
      <p:grpSp>
        <p:nvGrpSpPr>
          <p:cNvPr id="11268" name="Group 4"/>
          <p:cNvGrpSpPr/>
          <p:nvPr/>
        </p:nvGrpSpPr>
        <p:grpSpPr bwMode="auto">
          <a:xfrm>
            <a:off x="1893014" y="1989138"/>
            <a:ext cx="3967162" cy="1038225"/>
            <a:chOff x="1185" y="938"/>
            <a:chExt cx="2499" cy="654"/>
          </a:xfrm>
        </p:grpSpPr>
        <p:sp>
          <p:nvSpPr>
            <p:cNvPr id="11294" name="Rectangle 5"/>
            <p:cNvSpPr>
              <a:spLocks noChangeArrowheads="1"/>
            </p:cNvSpPr>
            <p:nvPr/>
          </p:nvSpPr>
          <p:spPr bwMode="blackWhite">
            <a:xfrm>
              <a:off x="1200" y="939"/>
              <a:ext cx="1231" cy="653"/>
            </a:xfrm>
            <a:prstGeom prst="rect">
              <a:avLst/>
            </a:prstGeom>
            <a:solidFill>
              <a:srgbClr val="FFFFCC"/>
            </a:solidFill>
            <a:ln w="25400">
              <a:solidFill>
                <a:srgbClr val="000000"/>
              </a:solidFill>
              <a:miter lim="800000"/>
            </a:ln>
          </p:spPr>
          <p:txBody>
            <a:bodyPr wrap="none" anchor="ctr"/>
            <a:lstStyle/>
            <a:p>
              <a:pPr algn="ctr" fontAlgn="ctr">
                <a:buSzPct val="65000"/>
              </a:pPr>
              <a:endParaRPr lang="zh-CN" altLang="en-US">
                <a:solidFill>
                  <a:schemeClr val="tx2"/>
                </a:solidFill>
                <a:latin typeface="黑体" panose="02010609060101010101" pitchFamily="2" charset="-122"/>
                <a:ea typeface="黑体" panose="02010609060101010101" pitchFamily="2" charset="-122"/>
              </a:endParaRPr>
            </a:p>
          </p:txBody>
        </p:sp>
        <p:sp>
          <p:nvSpPr>
            <p:cNvPr id="11295" name="Rectangle 6"/>
            <p:cNvSpPr>
              <a:spLocks noChangeArrowheads="1"/>
            </p:cNvSpPr>
            <p:nvPr/>
          </p:nvSpPr>
          <p:spPr bwMode="auto">
            <a:xfrm>
              <a:off x="1185" y="938"/>
              <a:ext cx="556" cy="233"/>
            </a:xfrm>
            <a:prstGeom prst="rect">
              <a:avLst/>
            </a:prstGeom>
            <a:noFill/>
            <a:ln w="9525">
              <a:noFill/>
              <a:miter lim="800000"/>
            </a:ln>
          </p:spPr>
          <p:txBody>
            <a:bodyPr wrap="none" lIns="92075" tIns="46038" rIns="92075" bIns="46038">
              <a:spAutoFit/>
            </a:bodyPr>
            <a:lstStyle/>
            <a:p>
              <a:pPr algn="ctr" fontAlgn="ctr">
                <a:buSzPct val="65000"/>
              </a:pPr>
              <a:r>
                <a:rPr kumimoji="1" lang="zh-CN" altLang="en-US" sz="1800" b="1">
                  <a:solidFill>
                    <a:schemeClr val="tx2"/>
                  </a:solidFill>
                  <a:latin typeface="黑体" panose="02010609060101010101" pitchFamily="2" charset="-122"/>
                  <a:ea typeface="黑体" panose="02010609060101010101" pitchFamily="2" charset="-122"/>
                </a:rPr>
                <a:t>主查询</a:t>
              </a:r>
              <a:endParaRPr kumimoji="1" lang="zh-CN" altLang="en-US" sz="1800" b="1">
                <a:solidFill>
                  <a:schemeClr val="tx2"/>
                </a:solidFill>
                <a:latin typeface="黑体" panose="02010609060101010101" pitchFamily="2" charset="-122"/>
                <a:ea typeface="黑体" panose="02010609060101010101" pitchFamily="2" charset="-122"/>
              </a:endParaRPr>
            </a:p>
          </p:txBody>
        </p:sp>
        <p:sp>
          <p:nvSpPr>
            <p:cNvPr id="11296" name="Rectangle 7"/>
            <p:cNvSpPr>
              <a:spLocks noChangeArrowheads="1"/>
            </p:cNvSpPr>
            <p:nvPr/>
          </p:nvSpPr>
          <p:spPr bwMode="ltGray">
            <a:xfrm>
              <a:off x="1458" y="1236"/>
              <a:ext cx="967" cy="347"/>
            </a:xfrm>
            <a:prstGeom prst="rect">
              <a:avLst/>
            </a:prstGeom>
            <a:solidFill>
              <a:srgbClr val="FF9966"/>
            </a:solidFill>
            <a:ln w="9525">
              <a:noFill/>
              <a:miter lim="800000"/>
            </a:ln>
          </p:spPr>
          <p:txBody>
            <a:bodyPr wrap="none" anchor="ctr"/>
            <a:lstStyle/>
            <a:p>
              <a:pPr algn="ctr" fontAlgn="ctr">
                <a:buSzPct val="65000"/>
              </a:pPr>
              <a:endParaRPr lang="zh-CN" altLang="en-US">
                <a:solidFill>
                  <a:schemeClr val="tx2"/>
                </a:solidFill>
                <a:latin typeface="黑体" panose="02010609060101010101" pitchFamily="2" charset="-122"/>
                <a:ea typeface="黑体" panose="02010609060101010101" pitchFamily="2" charset="-122"/>
              </a:endParaRPr>
            </a:p>
          </p:txBody>
        </p:sp>
        <p:sp>
          <p:nvSpPr>
            <p:cNvPr id="11297" name="Rectangle 8"/>
            <p:cNvSpPr>
              <a:spLocks noChangeArrowheads="1"/>
            </p:cNvSpPr>
            <p:nvPr/>
          </p:nvSpPr>
          <p:spPr bwMode="auto">
            <a:xfrm>
              <a:off x="1551" y="1305"/>
              <a:ext cx="556" cy="233"/>
            </a:xfrm>
            <a:prstGeom prst="rect">
              <a:avLst/>
            </a:prstGeom>
            <a:noFill/>
            <a:ln w="9525">
              <a:noFill/>
              <a:miter lim="800000"/>
            </a:ln>
          </p:spPr>
          <p:txBody>
            <a:bodyPr wrap="none" lIns="92075" tIns="46038" rIns="92075" bIns="46038">
              <a:spAutoFit/>
            </a:bodyPr>
            <a:lstStyle/>
            <a:p>
              <a:pPr algn="ctr" fontAlgn="ctr">
                <a:buSzPct val="65000"/>
              </a:pPr>
              <a:r>
                <a:rPr kumimoji="1" lang="zh-CN" altLang="en-US" sz="1800" b="1">
                  <a:solidFill>
                    <a:schemeClr val="tx2"/>
                  </a:solidFill>
                  <a:latin typeface="黑体" panose="02010609060101010101" pitchFamily="2" charset="-122"/>
                  <a:ea typeface="黑体" panose="02010609060101010101" pitchFamily="2" charset="-122"/>
                </a:rPr>
                <a:t>子查询</a:t>
              </a:r>
              <a:endParaRPr kumimoji="1" lang="zh-CN" altLang="en-US" sz="1800" b="1">
                <a:solidFill>
                  <a:schemeClr val="tx2"/>
                </a:solidFill>
                <a:latin typeface="黑体" panose="02010609060101010101" pitchFamily="2" charset="-122"/>
                <a:ea typeface="黑体" panose="02010609060101010101" pitchFamily="2" charset="-122"/>
              </a:endParaRPr>
            </a:p>
          </p:txBody>
        </p:sp>
        <p:sp>
          <p:nvSpPr>
            <p:cNvPr id="77833" name="Rectangle 9"/>
            <p:cNvSpPr>
              <a:spLocks noChangeArrowheads="1"/>
            </p:cNvSpPr>
            <p:nvPr/>
          </p:nvSpPr>
          <p:spPr bwMode="auto">
            <a:xfrm>
              <a:off x="3388" y="1254"/>
              <a:ext cx="231" cy="330"/>
            </a:xfrm>
            <a:prstGeom prst="rect">
              <a:avLst/>
            </a:prstGeom>
            <a:noFill/>
            <a:ln w="9525">
              <a:noFill/>
              <a:miter lim="800000"/>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 </a:t>
              </a:r>
              <a:endParaRPr kumimoji="1" lang="zh-CN" altLang="en-US" sz="2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1299" name="Line 10"/>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35" name="Rectangle 11"/>
            <p:cNvSpPr>
              <a:spLocks noChangeArrowheads="1"/>
            </p:cNvSpPr>
            <p:nvPr/>
          </p:nvSpPr>
          <p:spPr bwMode="auto">
            <a:xfrm>
              <a:off x="2664" y="1169"/>
              <a:ext cx="556" cy="233"/>
            </a:xfrm>
            <a:prstGeom prst="rect">
              <a:avLst/>
            </a:prstGeom>
            <a:noFill/>
            <a:ln w="9525">
              <a:noFill/>
              <a:miter lim="800000"/>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返回值</a:t>
              </a:r>
              <a:endParaRPr kumimoji="1" lang="zh-CN" altLang="en-US" sz="1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pSp>
      <p:sp>
        <p:nvSpPr>
          <p:cNvPr id="77836" name="Rectangle 12"/>
          <p:cNvSpPr>
            <a:spLocks noChangeArrowheads="1"/>
          </p:cNvSpPr>
          <p:nvPr/>
        </p:nvSpPr>
        <p:spPr bwMode="auto">
          <a:xfrm>
            <a:off x="5972175" y="2559050"/>
            <a:ext cx="963613" cy="461963"/>
          </a:xfrm>
          <a:prstGeom prst="rect">
            <a:avLst/>
          </a:prstGeom>
          <a:noFill/>
          <a:ln w="9525">
            <a:noFill/>
            <a:miter lim="800000"/>
          </a:ln>
          <a:effectLst/>
        </p:spPr>
        <p:txBody>
          <a:bodyPr wrap="none" lIns="92075" tIns="46038" rIns="92075" bIns="46038">
            <a:spAutoFit/>
          </a:bodyPr>
          <a:lstStyle/>
          <a:p>
            <a:pPr algn="ctr" defTabSz="822325" fontAlgn="ctr">
              <a:spcBef>
                <a:spcPct val="50000"/>
              </a:spcBef>
              <a:buSzPct val="65000"/>
              <a:defRPr/>
            </a:pPr>
            <a:r>
              <a:rPr kumimoji="1" lang="en-US" altLang="zh-CN" sz="24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CLERK</a:t>
            </a:r>
            <a:endParaRPr kumimoji="1" lang="en-US" altLang="zh-CN" sz="24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pSp>
        <p:nvGrpSpPr>
          <p:cNvPr id="3" name="Group 13"/>
          <p:cNvGrpSpPr/>
          <p:nvPr/>
        </p:nvGrpSpPr>
        <p:grpSpPr bwMode="auto">
          <a:xfrm>
            <a:off x="1330643" y="3203258"/>
            <a:ext cx="7324725" cy="1522412"/>
            <a:chOff x="831" y="1833"/>
            <a:chExt cx="4614" cy="959"/>
          </a:xfrm>
        </p:grpSpPr>
        <p:sp>
          <p:nvSpPr>
            <p:cNvPr id="11284" name="Rectangle 14"/>
            <p:cNvSpPr>
              <a:spLocks noChangeArrowheads="1"/>
            </p:cNvSpPr>
            <p:nvPr/>
          </p:nvSpPr>
          <p:spPr bwMode="auto">
            <a:xfrm>
              <a:off x="831" y="1833"/>
              <a:ext cx="4614" cy="284"/>
            </a:xfrm>
            <a:prstGeom prst="rect">
              <a:avLst/>
            </a:prstGeom>
            <a:noFill/>
            <a:ln w="9525">
              <a:noFill/>
              <a:miter lim="800000"/>
            </a:ln>
          </p:spPr>
          <p:txBody>
            <a:bodyPr lIns="92075" tIns="46038" rIns="92075" bIns="46038"/>
            <a:lstStyle/>
            <a:p>
              <a:pPr marL="342900" indent="-342900" algn="ctr" fontAlgn="ctr">
                <a:spcBef>
                  <a:spcPct val="20000"/>
                </a:spcBef>
                <a:buClr>
                  <a:schemeClr val="accent2"/>
                </a:buClr>
                <a:buSzPct val="80000"/>
                <a:buFont typeface="Wingdings" panose="05000000000000000000" pitchFamily="2" charset="2"/>
                <a:buChar char="l"/>
              </a:pPr>
              <a:r>
                <a:rPr lang="zh-CN" altLang="en-US" sz="2800" b="1">
                  <a:solidFill>
                    <a:schemeClr val="tx2"/>
                  </a:solidFill>
                  <a:latin typeface="黑体" panose="02010609060101010101" pitchFamily="2" charset="-122"/>
                  <a:ea typeface="黑体" panose="02010609060101010101" pitchFamily="2" charset="-122"/>
                </a:rPr>
                <a:t>多行子查询</a:t>
              </a:r>
              <a:endParaRPr lang="zh-CN" altLang="en-US" sz="2800" b="1">
                <a:solidFill>
                  <a:schemeClr val="tx2"/>
                </a:solidFill>
                <a:latin typeface="黑体" panose="02010609060101010101" pitchFamily="2" charset="-122"/>
                <a:ea typeface="黑体" panose="02010609060101010101" pitchFamily="2" charset="-122"/>
              </a:endParaRPr>
            </a:p>
          </p:txBody>
        </p:sp>
        <p:sp>
          <p:nvSpPr>
            <p:cNvPr id="77839" name="Rectangle 15"/>
            <p:cNvSpPr>
              <a:spLocks noChangeArrowheads="1"/>
            </p:cNvSpPr>
            <p:nvPr/>
          </p:nvSpPr>
          <p:spPr bwMode="auto">
            <a:xfrm>
              <a:off x="3762" y="2268"/>
              <a:ext cx="803" cy="524"/>
            </a:xfrm>
            <a:prstGeom prst="rect">
              <a:avLst/>
            </a:prstGeom>
            <a:noFill/>
            <a:ln w="9525">
              <a:noFill/>
              <a:miter lim="800000"/>
            </a:ln>
            <a:effectLst/>
          </p:spPr>
          <p:txBody>
            <a:bodyPr wrap="none" lIns="92075" tIns="46038" rIns="92075" bIns="46038">
              <a:spAutoFit/>
            </a:bodyPr>
            <a:lstStyle/>
            <a:p>
              <a:pPr algn="ctr" defTabSz="822325" fontAlgn="ctr">
                <a:buSzPct val="65000"/>
                <a:defRPr/>
              </a:pPr>
              <a:r>
                <a:rPr kumimoji="1" lang="en-US" altLang="zh-CN" sz="24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CLERK</a:t>
              </a:r>
              <a:endParaRPr kumimoji="1" lang="en-US" altLang="zh-CN" sz="24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lgn="ctr" defTabSz="822325" fontAlgn="ctr">
                <a:buSzPct val="65000"/>
                <a:defRPr/>
              </a:pPr>
              <a:r>
                <a:rPr kumimoji="1" lang="en-US" altLang="zh-CN" sz="24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MANAGER</a:t>
              </a:r>
              <a:endParaRPr kumimoji="1" lang="en-US" altLang="zh-CN" sz="24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pSp>
          <p:nvGrpSpPr>
            <p:cNvPr id="11286" name="Group 16"/>
            <p:cNvGrpSpPr/>
            <p:nvPr/>
          </p:nvGrpSpPr>
          <p:grpSpPr bwMode="auto">
            <a:xfrm>
              <a:off x="1185" y="2042"/>
              <a:ext cx="2499" cy="654"/>
              <a:chOff x="1185" y="2042"/>
              <a:chExt cx="2499" cy="654"/>
            </a:xfrm>
          </p:grpSpPr>
          <p:sp>
            <p:nvSpPr>
              <p:cNvPr id="11287" name="Rectangle 17"/>
              <p:cNvSpPr>
                <a:spLocks noChangeArrowheads="1"/>
              </p:cNvSpPr>
              <p:nvPr/>
            </p:nvSpPr>
            <p:spPr bwMode="blackWhite">
              <a:xfrm>
                <a:off x="1200" y="2043"/>
                <a:ext cx="1231" cy="653"/>
              </a:xfrm>
              <a:prstGeom prst="rect">
                <a:avLst/>
              </a:prstGeom>
              <a:solidFill>
                <a:srgbClr val="FFFFCC"/>
              </a:solidFill>
              <a:ln w="25400">
                <a:solidFill>
                  <a:srgbClr val="000000"/>
                </a:solidFill>
                <a:miter lim="800000"/>
              </a:ln>
            </p:spPr>
            <p:txBody>
              <a:bodyPr wrap="none" anchor="ctr"/>
              <a:lstStyle/>
              <a:p>
                <a:pPr algn="ctr" fontAlgn="ctr">
                  <a:buSzPct val="65000"/>
                </a:pPr>
                <a:endParaRPr lang="zh-CN" altLang="en-US">
                  <a:solidFill>
                    <a:schemeClr val="tx2"/>
                  </a:solidFill>
                  <a:latin typeface="黑体" panose="02010609060101010101" pitchFamily="2" charset="-122"/>
                  <a:ea typeface="黑体" panose="02010609060101010101" pitchFamily="2" charset="-122"/>
                </a:endParaRPr>
              </a:p>
            </p:txBody>
          </p:sp>
          <p:sp>
            <p:nvSpPr>
              <p:cNvPr id="11288" name="Rectangle 18"/>
              <p:cNvSpPr>
                <a:spLocks noChangeArrowheads="1"/>
              </p:cNvSpPr>
              <p:nvPr/>
            </p:nvSpPr>
            <p:spPr bwMode="auto">
              <a:xfrm>
                <a:off x="1185" y="2042"/>
                <a:ext cx="551" cy="231"/>
              </a:xfrm>
              <a:prstGeom prst="rect">
                <a:avLst/>
              </a:prstGeom>
              <a:noFill/>
              <a:ln w="9525">
                <a:noFill/>
                <a:miter lim="800000"/>
              </a:ln>
            </p:spPr>
            <p:txBody>
              <a:bodyPr wrap="none" lIns="92075" tIns="46038" rIns="92075" bIns="46038">
                <a:spAutoFit/>
              </a:bodyPr>
              <a:lstStyle/>
              <a:p>
                <a:pPr algn="ctr" fontAlgn="ctr">
                  <a:buSzPct val="65000"/>
                </a:pPr>
                <a:r>
                  <a:rPr kumimoji="1" lang="zh-CN" altLang="en-US" sz="1800" b="1">
                    <a:solidFill>
                      <a:schemeClr val="tx2"/>
                    </a:solidFill>
                    <a:latin typeface="黑体" panose="02010609060101010101" pitchFamily="2" charset="-122"/>
                    <a:ea typeface="黑体" panose="02010609060101010101" pitchFamily="2" charset="-122"/>
                  </a:rPr>
                  <a:t>主查询</a:t>
                </a:r>
                <a:endParaRPr kumimoji="1" lang="zh-CN" altLang="en-US" sz="1800" b="1">
                  <a:solidFill>
                    <a:schemeClr val="tx2"/>
                  </a:solidFill>
                  <a:latin typeface="黑体" panose="02010609060101010101" pitchFamily="2" charset="-122"/>
                  <a:ea typeface="黑体" panose="02010609060101010101" pitchFamily="2" charset="-122"/>
                </a:endParaRPr>
              </a:p>
            </p:txBody>
          </p:sp>
          <p:sp>
            <p:nvSpPr>
              <p:cNvPr id="11289" name="Rectangle 19"/>
              <p:cNvSpPr>
                <a:spLocks noChangeArrowheads="1"/>
              </p:cNvSpPr>
              <p:nvPr/>
            </p:nvSpPr>
            <p:spPr bwMode="ltGray">
              <a:xfrm>
                <a:off x="1458" y="2340"/>
                <a:ext cx="967" cy="347"/>
              </a:xfrm>
              <a:prstGeom prst="rect">
                <a:avLst/>
              </a:prstGeom>
              <a:solidFill>
                <a:srgbClr val="FF9966"/>
              </a:solidFill>
              <a:ln w="9525">
                <a:noFill/>
                <a:miter lim="800000"/>
              </a:ln>
            </p:spPr>
            <p:txBody>
              <a:bodyPr wrap="none" anchor="ctr"/>
              <a:lstStyle/>
              <a:p>
                <a:pPr algn="ctr" fontAlgn="ctr">
                  <a:buSzPct val="65000"/>
                </a:pPr>
                <a:endParaRPr lang="zh-CN" altLang="en-US">
                  <a:solidFill>
                    <a:schemeClr val="tx2"/>
                  </a:solidFill>
                  <a:latin typeface="黑体" panose="02010609060101010101" pitchFamily="2" charset="-122"/>
                  <a:ea typeface="黑体" panose="02010609060101010101" pitchFamily="2" charset="-122"/>
                </a:endParaRPr>
              </a:p>
            </p:txBody>
          </p:sp>
          <p:sp>
            <p:nvSpPr>
              <p:cNvPr id="11290" name="Rectangle 20"/>
              <p:cNvSpPr>
                <a:spLocks noChangeArrowheads="1"/>
              </p:cNvSpPr>
              <p:nvPr/>
            </p:nvSpPr>
            <p:spPr bwMode="auto">
              <a:xfrm>
                <a:off x="1551" y="2409"/>
                <a:ext cx="551" cy="231"/>
              </a:xfrm>
              <a:prstGeom prst="rect">
                <a:avLst/>
              </a:prstGeom>
              <a:noFill/>
              <a:ln w="9525">
                <a:noFill/>
                <a:miter lim="800000"/>
              </a:ln>
            </p:spPr>
            <p:txBody>
              <a:bodyPr wrap="none" lIns="92075" tIns="46038" rIns="92075" bIns="46038">
                <a:spAutoFit/>
              </a:bodyPr>
              <a:lstStyle/>
              <a:p>
                <a:pPr algn="ctr" fontAlgn="ctr">
                  <a:buSzPct val="65000"/>
                </a:pPr>
                <a:r>
                  <a:rPr kumimoji="1" lang="zh-CN" altLang="en-US" sz="1800" b="1">
                    <a:solidFill>
                      <a:schemeClr val="tx2"/>
                    </a:solidFill>
                    <a:latin typeface="黑体" panose="02010609060101010101" pitchFamily="2" charset="-122"/>
                    <a:ea typeface="黑体" panose="02010609060101010101" pitchFamily="2" charset="-122"/>
                  </a:rPr>
                  <a:t>子查询</a:t>
                </a:r>
                <a:endParaRPr kumimoji="1" lang="zh-CN" altLang="en-US" sz="1800" b="1">
                  <a:solidFill>
                    <a:schemeClr val="tx2"/>
                  </a:solidFill>
                  <a:latin typeface="黑体" panose="02010609060101010101" pitchFamily="2" charset="-122"/>
                  <a:ea typeface="黑体" panose="02010609060101010101" pitchFamily="2" charset="-122"/>
                </a:endParaRPr>
              </a:p>
            </p:txBody>
          </p:sp>
          <p:sp>
            <p:nvSpPr>
              <p:cNvPr id="77845" name="Rectangle 21"/>
              <p:cNvSpPr>
                <a:spLocks noChangeArrowheads="1"/>
              </p:cNvSpPr>
              <p:nvPr/>
            </p:nvSpPr>
            <p:spPr bwMode="auto">
              <a:xfrm>
                <a:off x="3388" y="2358"/>
                <a:ext cx="231" cy="330"/>
              </a:xfrm>
              <a:prstGeom prst="rect">
                <a:avLst/>
              </a:prstGeom>
              <a:noFill/>
              <a:ln w="9525">
                <a:noFill/>
                <a:miter lim="800000"/>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 </a:t>
                </a:r>
                <a:endParaRPr kumimoji="1" lang="zh-CN" altLang="en-US" sz="2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1292" name="Line 22"/>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47" name="Rectangle 23"/>
              <p:cNvSpPr>
                <a:spLocks noChangeArrowheads="1"/>
              </p:cNvSpPr>
              <p:nvPr/>
            </p:nvSpPr>
            <p:spPr bwMode="auto">
              <a:xfrm>
                <a:off x="2664" y="2273"/>
                <a:ext cx="551" cy="231"/>
              </a:xfrm>
              <a:prstGeom prst="rect">
                <a:avLst/>
              </a:prstGeom>
              <a:noFill/>
              <a:ln w="9525">
                <a:noFill/>
                <a:miter lim="800000"/>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返回值</a:t>
                </a:r>
                <a:endParaRPr kumimoji="1" lang="zh-CN" altLang="en-US" sz="1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pSp>
      </p:grpSp>
      <p:grpSp>
        <p:nvGrpSpPr>
          <p:cNvPr id="5" name="Group 24"/>
          <p:cNvGrpSpPr/>
          <p:nvPr/>
        </p:nvGrpSpPr>
        <p:grpSpPr bwMode="auto">
          <a:xfrm>
            <a:off x="1397635" y="4428173"/>
            <a:ext cx="7391400" cy="1898650"/>
            <a:chOff x="876" y="2808"/>
            <a:chExt cx="4656" cy="1196"/>
          </a:xfrm>
        </p:grpSpPr>
        <p:sp>
          <p:nvSpPr>
            <p:cNvPr id="11273" name="Rectangle 25"/>
            <p:cNvSpPr>
              <a:spLocks noChangeArrowheads="1"/>
            </p:cNvSpPr>
            <p:nvPr/>
          </p:nvSpPr>
          <p:spPr bwMode="auto">
            <a:xfrm>
              <a:off x="2267" y="2808"/>
              <a:ext cx="2521" cy="269"/>
            </a:xfrm>
            <a:prstGeom prst="rect">
              <a:avLst/>
            </a:prstGeom>
            <a:noFill/>
            <a:ln w="9525">
              <a:noFill/>
              <a:miter lim="800000"/>
            </a:ln>
          </p:spPr>
          <p:txBody>
            <a:bodyPr wrap="none" anchor="ctr"/>
            <a:lstStyle/>
            <a:p>
              <a:pPr algn="ctr" fontAlgn="ctr">
                <a:buSzPct val="65000"/>
              </a:pPr>
              <a:endParaRPr lang="zh-CN" altLang="en-US">
                <a:solidFill>
                  <a:schemeClr val="tx2"/>
                </a:solidFill>
                <a:latin typeface="黑体" panose="02010609060101010101" pitchFamily="2" charset="-122"/>
                <a:ea typeface="黑体" panose="02010609060101010101" pitchFamily="2" charset="-122"/>
              </a:endParaRPr>
            </a:p>
          </p:txBody>
        </p:sp>
        <p:sp>
          <p:nvSpPr>
            <p:cNvPr id="11274" name="Rectangle 26"/>
            <p:cNvSpPr>
              <a:spLocks noChangeArrowheads="1"/>
            </p:cNvSpPr>
            <p:nvPr/>
          </p:nvSpPr>
          <p:spPr bwMode="auto">
            <a:xfrm>
              <a:off x="876" y="3045"/>
              <a:ext cx="4614" cy="284"/>
            </a:xfrm>
            <a:prstGeom prst="rect">
              <a:avLst/>
            </a:prstGeom>
            <a:noFill/>
            <a:ln w="9525">
              <a:noFill/>
              <a:miter lim="800000"/>
            </a:ln>
          </p:spPr>
          <p:txBody>
            <a:bodyPr lIns="92075" tIns="46038" rIns="92075" bIns="46038"/>
            <a:lstStyle/>
            <a:p>
              <a:pPr marL="342900" indent="-342900" algn="ctr" fontAlgn="ctr">
                <a:spcBef>
                  <a:spcPct val="20000"/>
                </a:spcBef>
                <a:buClr>
                  <a:schemeClr val="accent2"/>
                </a:buClr>
                <a:buSzPct val="80000"/>
                <a:buFont typeface="Wingdings" panose="05000000000000000000" pitchFamily="2" charset="2"/>
                <a:buChar char="l"/>
              </a:pPr>
              <a:r>
                <a:rPr lang="zh-CN" altLang="en-US" sz="2800" b="1">
                  <a:solidFill>
                    <a:schemeClr val="tx2"/>
                  </a:solidFill>
                  <a:latin typeface="黑体" panose="02010609060101010101" pitchFamily="2" charset="-122"/>
                  <a:ea typeface="黑体" panose="02010609060101010101" pitchFamily="2" charset="-122"/>
                </a:rPr>
                <a:t>多列子查询</a:t>
              </a:r>
              <a:endParaRPr lang="zh-CN" altLang="en-US" sz="2800" b="1">
                <a:solidFill>
                  <a:schemeClr val="tx2"/>
                </a:solidFill>
                <a:latin typeface="黑体" panose="02010609060101010101" pitchFamily="2" charset="-122"/>
                <a:ea typeface="黑体" panose="02010609060101010101" pitchFamily="2" charset="-122"/>
              </a:endParaRPr>
            </a:p>
          </p:txBody>
        </p:sp>
        <p:sp>
          <p:nvSpPr>
            <p:cNvPr id="77851" name="Rectangle 27"/>
            <p:cNvSpPr>
              <a:spLocks noChangeArrowheads="1"/>
            </p:cNvSpPr>
            <p:nvPr/>
          </p:nvSpPr>
          <p:spPr bwMode="auto">
            <a:xfrm>
              <a:off x="3750" y="3480"/>
              <a:ext cx="1782" cy="524"/>
            </a:xfrm>
            <a:prstGeom prst="rect">
              <a:avLst/>
            </a:prstGeom>
            <a:noFill/>
            <a:ln w="9525">
              <a:noFill/>
              <a:miter lim="800000"/>
            </a:ln>
            <a:effectLst/>
          </p:spPr>
          <p:txBody>
            <a:bodyPr wrap="none" lIns="92075" tIns="46038" rIns="92075" bIns="46038">
              <a:spAutoFit/>
            </a:bodyPr>
            <a:lstStyle/>
            <a:p>
              <a:pPr algn="ctr" defTabSz="822325" fontAlgn="ctr">
                <a:spcBef>
                  <a:spcPct val="50000"/>
                </a:spcBef>
                <a:buSzPct val="65000"/>
                <a:defRPr/>
              </a:pPr>
              <a:r>
                <a:rPr kumimoji="1" lang="en-US" altLang="zh-CN" sz="24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CLERK        7900</a:t>
              </a:r>
              <a:br>
                <a:rPr kumimoji="1" lang="en-US" altLang="zh-CN" sz="24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br>
              <a:r>
                <a:rPr kumimoji="1" lang="en-US" altLang="zh-CN" sz="24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MANAGER  7698</a:t>
              </a:r>
              <a:endParaRPr kumimoji="1" lang="en-US" altLang="zh-CN" sz="24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pSp>
          <p:nvGrpSpPr>
            <p:cNvPr id="11276" name="Group 28"/>
            <p:cNvGrpSpPr/>
            <p:nvPr/>
          </p:nvGrpSpPr>
          <p:grpSpPr bwMode="auto">
            <a:xfrm>
              <a:off x="1173" y="3146"/>
              <a:ext cx="2499" cy="654"/>
              <a:chOff x="1173" y="3146"/>
              <a:chExt cx="2499" cy="654"/>
            </a:xfrm>
          </p:grpSpPr>
          <p:sp>
            <p:nvSpPr>
              <p:cNvPr id="11277" name="Rectangle 29"/>
              <p:cNvSpPr>
                <a:spLocks noChangeArrowheads="1"/>
              </p:cNvSpPr>
              <p:nvPr/>
            </p:nvSpPr>
            <p:spPr bwMode="blackWhite">
              <a:xfrm>
                <a:off x="1188" y="3147"/>
                <a:ext cx="1231" cy="653"/>
              </a:xfrm>
              <a:prstGeom prst="rect">
                <a:avLst/>
              </a:prstGeom>
              <a:solidFill>
                <a:srgbClr val="FFFFCC"/>
              </a:solidFill>
              <a:ln w="25400">
                <a:solidFill>
                  <a:srgbClr val="000000"/>
                </a:solidFill>
                <a:miter lim="800000"/>
              </a:ln>
            </p:spPr>
            <p:txBody>
              <a:bodyPr wrap="none" anchor="ctr"/>
              <a:lstStyle/>
              <a:p>
                <a:pPr algn="ctr" fontAlgn="ctr">
                  <a:buSzPct val="65000"/>
                </a:pPr>
                <a:endParaRPr lang="zh-CN" altLang="en-US">
                  <a:solidFill>
                    <a:schemeClr val="tx2"/>
                  </a:solidFill>
                  <a:latin typeface="黑体" panose="02010609060101010101" pitchFamily="2" charset="-122"/>
                  <a:ea typeface="黑体" panose="02010609060101010101" pitchFamily="2" charset="-122"/>
                </a:endParaRPr>
              </a:p>
            </p:txBody>
          </p:sp>
          <p:sp>
            <p:nvSpPr>
              <p:cNvPr id="11278" name="Rectangle 30"/>
              <p:cNvSpPr>
                <a:spLocks noChangeArrowheads="1"/>
              </p:cNvSpPr>
              <p:nvPr/>
            </p:nvSpPr>
            <p:spPr bwMode="auto">
              <a:xfrm>
                <a:off x="1173" y="3146"/>
                <a:ext cx="551" cy="231"/>
              </a:xfrm>
              <a:prstGeom prst="rect">
                <a:avLst/>
              </a:prstGeom>
              <a:noFill/>
              <a:ln w="9525">
                <a:noFill/>
                <a:miter lim="800000"/>
              </a:ln>
            </p:spPr>
            <p:txBody>
              <a:bodyPr wrap="none" lIns="92075" tIns="46038" rIns="92075" bIns="46038">
                <a:spAutoFit/>
              </a:bodyPr>
              <a:lstStyle/>
              <a:p>
                <a:pPr algn="ctr" fontAlgn="ctr">
                  <a:buSzPct val="65000"/>
                </a:pPr>
                <a:r>
                  <a:rPr kumimoji="1" lang="zh-CN" altLang="en-US" sz="1800" b="1">
                    <a:solidFill>
                      <a:schemeClr val="tx2"/>
                    </a:solidFill>
                    <a:latin typeface="黑体" panose="02010609060101010101" pitchFamily="2" charset="-122"/>
                    <a:ea typeface="黑体" panose="02010609060101010101" pitchFamily="2" charset="-122"/>
                  </a:rPr>
                  <a:t>主查询</a:t>
                </a:r>
                <a:endParaRPr kumimoji="1" lang="zh-CN" altLang="en-US" sz="1800" b="1">
                  <a:solidFill>
                    <a:schemeClr val="tx2"/>
                  </a:solidFill>
                  <a:latin typeface="黑体" panose="02010609060101010101" pitchFamily="2" charset="-122"/>
                  <a:ea typeface="黑体" panose="02010609060101010101" pitchFamily="2" charset="-122"/>
                </a:endParaRPr>
              </a:p>
            </p:txBody>
          </p:sp>
          <p:sp>
            <p:nvSpPr>
              <p:cNvPr id="11279" name="Rectangle 31"/>
              <p:cNvSpPr>
                <a:spLocks noChangeArrowheads="1"/>
              </p:cNvSpPr>
              <p:nvPr/>
            </p:nvSpPr>
            <p:spPr bwMode="ltGray">
              <a:xfrm>
                <a:off x="1446" y="3444"/>
                <a:ext cx="967" cy="347"/>
              </a:xfrm>
              <a:prstGeom prst="rect">
                <a:avLst/>
              </a:prstGeom>
              <a:solidFill>
                <a:srgbClr val="FF9966"/>
              </a:solidFill>
              <a:ln w="9525">
                <a:noFill/>
                <a:miter lim="800000"/>
              </a:ln>
            </p:spPr>
            <p:txBody>
              <a:bodyPr wrap="none" anchor="ctr"/>
              <a:lstStyle/>
              <a:p>
                <a:pPr algn="ctr" fontAlgn="ctr">
                  <a:buSzPct val="65000"/>
                </a:pPr>
                <a:endParaRPr lang="zh-CN" altLang="en-US">
                  <a:solidFill>
                    <a:schemeClr val="tx2"/>
                  </a:solidFill>
                  <a:latin typeface="黑体" panose="02010609060101010101" pitchFamily="2" charset="-122"/>
                  <a:ea typeface="黑体" panose="02010609060101010101" pitchFamily="2" charset="-122"/>
                </a:endParaRPr>
              </a:p>
            </p:txBody>
          </p:sp>
          <p:sp>
            <p:nvSpPr>
              <p:cNvPr id="11280" name="Rectangle 32"/>
              <p:cNvSpPr>
                <a:spLocks noChangeArrowheads="1"/>
              </p:cNvSpPr>
              <p:nvPr/>
            </p:nvSpPr>
            <p:spPr bwMode="auto">
              <a:xfrm>
                <a:off x="1539" y="3513"/>
                <a:ext cx="551" cy="231"/>
              </a:xfrm>
              <a:prstGeom prst="rect">
                <a:avLst/>
              </a:prstGeom>
              <a:noFill/>
              <a:ln w="9525">
                <a:noFill/>
                <a:miter lim="800000"/>
              </a:ln>
            </p:spPr>
            <p:txBody>
              <a:bodyPr wrap="none" lIns="92075" tIns="46038" rIns="92075" bIns="46038">
                <a:spAutoFit/>
              </a:bodyPr>
              <a:lstStyle/>
              <a:p>
                <a:pPr algn="ctr" fontAlgn="ctr">
                  <a:buSzPct val="65000"/>
                </a:pPr>
                <a:r>
                  <a:rPr kumimoji="1" lang="zh-CN" altLang="en-US" sz="1800" b="1">
                    <a:solidFill>
                      <a:schemeClr val="tx2"/>
                    </a:solidFill>
                    <a:latin typeface="黑体" panose="02010609060101010101" pitchFamily="2" charset="-122"/>
                    <a:ea typeface="黑体" panose="02010609060101010101" pitchFamily="2" charset="-122"/>
                  </a:rPr>
                  <a:t>子查询</a:t>
                </a:r>
                <a:endParaRPr kumimoji="1" lang="zh-CN" altLang="en-US" sz="1800" b="1">
                  <a:solidFill>
                    <a:schemeClr val="tx2"/>
                  </a:solidFill>
                  <a:latin typeface="黑体" panose="02010609060101010101" pitchFamily="2" charset="-122"/>
                  <a:ea typeface="黑体" panose="02010609060101010101" pitchFamily="2" charset="-122"/>
                </a:endParaRPr>
              </a:p>
            </p:txBody>
          </p:sp>
          <p:sp>
            <p:nvSpPr>
              <p:cNvPr id="77857" name="Rectangle 33"/>
              <p:cNvSpPr>
                <a:spLocks noChangeArrowheads="1"/>
              </p:cNvSpPr>
              <p:nvPr/>
            </p:nvSpPr>
            <p:spPr bwMode="auto">
              <a:xfrm>
                <a:off x="3376" y="3462"/>
                <a:ext cx="231" cy="330"/>
              </a:xfrm>
              <a:prstGeom prst="rect">
                <a:avLst/>
              </a:prstGeom>
              <a:noFill/>
              <a:ln w="9525">
                <a:noFill/>
                <a:miter lim="800000"/>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 </a:t>
                </a:r>
                <a:endParaRPr kumimoji="1" lang="zh-CN" altLang="en-US" sz="2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1282" name="Line 34"/>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59" name="Rectangle 35"/>
              <p:cNvSpPr>
                <a:spLocks noChangeArrowheads="1"/>
              </p:cNvSpPr>
              <p:nvPr/>
            </p:nvSpPr>
            <p:spPr bwMode="auto">
              <a:xfrm>
                <a:off x="2652" y="3377"/>
                <a:ext cx="551" cy="231"/>
              </a:xfrm>
              <a:prstGeom prst="rect">
                <a:avLst/>
              </a:prstGeom>
              <a:noFill/>
              <a:ln w="9525">
                <a:noFill/>
                <a:miter lim="800000"/>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返回值</a:t>
                </a:r>
                <a:endParaRPr kumimoji="1" lang="zh-CN" altLang="en-US" sz="18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pSp>
      </p:grpSp>
      <p:sp>
        <p:nvSpPr>
          <p:cNvPr id="11272" name="Rectangle 14"/>
          <p:cNvSpPr>
            <a:spLocks noChangeArrowheads="1"/>
          </p:cNvSpPr>
          <p:nvPr/>
        </p:nvSpPr>
        <p:spPr bwMode="auto">
          <a:xfrm>
            <a:off x="1319213" y="1928813"/>
            <a:ext cx="7324725" cy="450850"/>
          </a:xfrm>
          <a:prstGeom prst="rect">
            <a:avLst/>
          </a:prstGeom>
          <a:noFill/>
          <a:ln w="9525">
            <a:noFill/>
            <a:miter lim="800000"/>
          </a:ln>
        </p:spPr>
        <p:txBody>
          <a:bodyPr lIns="92075" tIns="46038" rIns="92075" bIns="46038"/>
          <a:lstStyle/>
          <a:p>
            <a:pPr marL="342900" indent="-342900" algn="ctr" fontAlgn="ctr">
              <a:spcBef>
                <a:spcPct val="20000"/>
              </a:spcBef>
              <a:buClr>
                <a:schemeClr val="accent2"/>
              </a:buClr>
              <a:buSzPct val="80000"/>
              <a:buFont typeface="Wingdings" panose="05000000000000000000" pitchFamily="2" charset="2"/>
              <a:buChar char="l"/>
            </a:pPr>
            <a:r>
              <a:rPr lang="zh-CN" altLang="en-US" sz="2800" b="1">
                <a:solidFill>
                  <a:schemeClr val="tx2"/>
                </a:solidFill>
                <a:latin typeface="黑体" panose="02010609060101010101" pitchFamily="2" charset="-122"/>
                <a:ea typeface="黑体" panose="02010609060101010101" pitchFamily="2" charset="-122"/>
              </a:rPr>
              <a:t>单行子查询</a:t>
            </a:r>
            <a:endParaRPr lang="zh-CN" altLang="en-US" sz="2800" b="1">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685800" y="533400"/>
            <a:ext cx="7772400" cy="762000"/>
          </a:xfrm>
        </p:spPr>
        <p:txBody>
          <a:bodyPr lIns="92075" tIns="46038" rIns="92075" bIns="46038"/>
          <a:lstStyle/>
          <a:p>
            <a:pPr>
              <a:buSzPct val="65000"/>
              <a:defRPr/>
            </a:pPr>
            <a:r>
              <a:rPr lang="zh-CN" altLang="en-US" kern="1200" dirty="0"/>
              <a:t>单行子查询</a:t>
            </a:r>
            <a:endParaRPr lang="zh-CN" altLang="en-US" kern="1200" dirty="0"/>
          </a:p>
        </p:txBody>
      </p:sp>
      <p:sp>
        <p:nvSpPr>
          <p:cNvPr id="12291" name="Rectangle 3"/>
          <p:cNvSpPr>
            <a:spLocks noGrp="1" noChangeArrowheads="1"/>
          </p:cNvSpPr>
          <p:nvPr>
            <p:ph idx="4294967295"/>
          </p:nvPr>
        </p:nvSpPr>
        <p:spPr>
          <a:xfrm>
            <a:off x="825500" y="1293813"/>
            <a:ext cx="7385050" cy="954087"/>
          </a:xfrm>
          <a:prstGeom prst="rect">
            <a:avLst/>
          </a:prstGeom>
        </p:spPr>
        <p:txBody>
          <a:bodyPr lIns="92075" tIns="46038" rIns="92075" bIns="46038">
            <a:spAutoFit/>
          </a:bodyPr>
          <a:lstStyle/>
          <a:p>
            <a:r>
              <a:rPr lang="zh-CN" altLang="en-US" dirty="0">
                <a:solidFill>
                  <a:schemeClr val="tx2"/>
                </a:solidFill>
                <a:latin typeface="黑体" panose="02010609060101010101" pitchFamily="2" charset="-122"/>
                <a:ea typeface="黑体" panose="02010609060101010101" pitchFamily="2" charset="-122"/>
              </a:rPr>
              <a:t>子查询只返回一行一列</a:t>
            </a:r>
            <a:endParaRPr lang="zh-CN" altLang="en-US" dirty="0">
              <a:solidFill>
                <a:schemeClr val="tx2"/>
              </a:solidFill>
              <a:latin typeface="黑体" panose="02010609060101010101" pitchFamily="2" charset="-122"/>
              <a:ea typeface="黑体" panose="02010609060101010101" pitchFamily="2" charset="-122"/>
            </a:endParaRPr>
          </a:p>
          <a:p>
            <a:r>
              <a:rPr lang="zh-CN" altLang="en-US" dirty="0">
                <a:solidFill>
                  <a:schemeClr val="tx2"/>
                </a:solidFill>
                <a:latin typeface="黑体" panose="02010609060101010101" pitchFamily="2" charset="-122"/>
                <a:ea typeface="黑体" panose="02010609060101010101" pitchFamily="2" charset="-122"/>
              </a:rPr>
              <a:t>使用单行运算符</a:t>
            </a:r>
            <a:endParaRPr lang="zh-CN" altLang="en-US" dirty="0">
              <a:solidFill>
                <a:schemeClr val="tx2"/>
              </a:solidFill>
              <a:latin typeface="黑体" panose="02010609060101010101" pitchFamily="2" charset="-122"/>
              <a:ea typeface="黑体" panose="02010609060101010101" pitchFamily="2" charset="-122"/>
            </a:endParaRPr>
          </a:p>
        </p:txBody>
      </p:sp>
      <p:sp>
        <p:nvSpPr>
          <p:cNvPr id="12292"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ln>
        </p:spPr>
        <p:txBody>
          <a:bodyPr lIns="92075" tIns="46038" rIns="92075" bIns="46038">
            <a:spAutoFit/>
          </a:bodyPr>
          <a:lstStyle/>
          <a:p>
            <a:pPr algn="ctr" fontAlgn="ctr">
              <a:lnSpc>
                <a:spcPct val="120000"/>
              </a:lnSpc>
              <a:spcBef>
                <a:spcPct val="60000"/>
              </a:spcBef>
              <a:buSzPct val="65000"/>
            </a:pPr>
            <a:r>
              <a:rPr kumimoji="1" lang="zh-CN" altLang="en-US" sz="1800" b="1" dirty="0">
                <a:solidFill>
                  <a:srgbClr val="000000"/>
                </a:solidFill>
              </a:rPr>
              <a:t>运算符</a:t>
            </a:r>
            <a:endParaRPr kumimoji="1" lang="zh-CN" altLang="en-US" sz="1800" b="1" dirty="0">
              <a:solidFill>
                <a:srgbClr val="000000"/>
              </a:solidFill>
            </a:endParaRPr>
          </a:p>
          <a:p>
            <a:pPr algn="ctr" fontAlgn="ctr">
              <a:lnSpc>
                <a:spcPct val="120000"/>
              </a:lnSpc>
              <a:spcBef>
                <a:spcPct val="60000"/>
              </a:spcBef>
              <a:buSzPct val="65000"/>
            </a:pPr>
            <a:r>
              <a:rPr kumimoji="1" lang="en-US" altLang="zh-CN" sz="1800" b="1" dirty="0">
                <a:solidFill>
                  <a:srgbClr val="000000"/>
                </a:solidFill>
              </a:rPr>
              <a:t>=</a:t>
            </a:r>
            <a:endParaRPr kumimoji="1" lang="en-US" altLang="zh-CN" sz="1800" b="1" dirty="0">
              <a:solidFill>
                <a:srgbClr val="000000"/>
              </a:solidFill>
            </a:endParaRPr>
          </a:p>
          <a:p>
            <a:pPr algn="ctr" fontAlgn="ctr">
              <a:lnSpc>
                <a:spcPct val="120000"/>
              </a:lnSpc>
              <a:spcBef>
                <a:spcPct val="60000"/>
              </a:spcBef>
              <a:buSzPct val="65000"/>
            </a:pPr>
            <a:r>
              <a:rPr kumimoji="1" lang="en-US" altLang="zh-CN" sz="1800" b="1" dirty="0">
                <a:solidFill>
                  <a:srgbClr val="000000"/>
                </a:solidFill>
              </a:rPr>
              <a:t>&gt;</a:t>
            </a:r>
            <a:endParaRPr kumimoji="1" lang="en-US" altLang="zh-CN" sz="1800" b="1" dirty="0">
              <a:solidFill>
                <a:srgbClr val="000000"/>
              </a:solidFill>
            </a:endParaRPr>
          </a:p>
          <a:p>
            <a:pPr algn="ctr" fontAlgn="ctr">
              <a:lnSpc>
                <a:spcPct val="120000"/>
              </a:lnSpc>
              <a:spcBef>
                <a:spcPct val="60000"/>
              </a:spcBef>
              <a:buSzPct val="65000"/>
            </a:pPr>
            <a:r>
              <a:rPr kumimoji="1" lang="en-US" altLang="zh-CN" sz="1800" b="1" dirty="0">
                <a:solidFill>
                  <a:srgbClr val="000000"/>
                </a:solidFill>
              </a:rPr>
              <a:t>      &gt;=	</a:t>
            </a:r>
            <a:endParaRPr kumimoji="1" lang="en-US" altLang="zh-CN" sz="1800" b="1" dirty="0">
              <a:solidFill>
                <a:srgbClr val="000000"/>
              </a:solidFill>
            </a:endParaRPr>
          </a:p>
          <a:p>
            <a:pPr algn="ctr" fontAlgn="ctr">
              <a:lnSpc>
                <a:spcPct val="120000"/>
              </a:lnSpc>
              <a:spcBef>
                <a:spcPct val="60000"/>
              </a:spcBef>
              <a:buSzPct val="65000"/>
            </a:pPr>
            <a:r>
              <a:rPr kumimoji="1" lang="en-US" altLang="zh-CN" sz="1800" b="1" dirty="0">
                <a:solidFill>
                  <a:srgbClr val="000000"/>
                </a:solidFill>
              </a:rPr>
              <a:t>&lt;</a:t>
            </a:r>
            <a:endParaRPr kumimoji="1" lang="en-US" altLang="zh-CN" sz="1800" b="1" dirty="0">
              <a:solidFill>
                <a:srgbClr val="000000"/>
              </a:solidFill>
            </a:endParaRPr>
          </a:p>
          <a:p>
            <a:pPr algn="ctr" fontAlgn="ctr">
              <a:lnSpc>
                <a:spcPct val="120000"/>
              </a:lnSpc>
              <a:spcBef>
                <a:spcPct val="60000"/>
              </a:spcBef>
              <a:buSzPct val="65000"/>
            </a:pPr>
            <a:r>
              <a:rPr kumimoji="1" lang="en-US" altLang="zh-CN" sz="1800" b="1" dirty="0">
                <a:solidFill>
                  <a:srgbClr val="000000"/>
                </a:solidFill>
              </a:rPr>
              <a:t>      &lt;=	</a:t>
            </a:r>
            <a:endParaRPr kumimoji="1" lang="en-US" altLang="zh-CN" sz="1800" b="1" dirty="0">
              <a:solidFill>
                <a:srgbClr val="000000"/>
              </a:solidFill>
            </a:endParaRPr>
          </a:p>
          <a:p>
            <a:pPr algn="ctr" fontAlgn="ctr">
              <a:lnSpc>
                <a:spcPct val="120000"/>
              </a:lnSpc>
              <a:spcBef>
                <a:spcPct val="60000"/>
              </a:spcBef>
              <a:buSzPct val="65000"/>
            </a:pPr>
            <a:r>
              <a:rPr kumimoji="1" lang="en-US" altLang="zh-CN" sz="1800" b="1" dirty="0">
                <a:solidFill>
                  <a:srgbClr val="000000"/>
                </a:solidFill>
              </a:rPr>
              <a:t>&lt;&gt;</a:t>
            </a:r>
            <a:endParaRPr kumimoji="1" lang="en-US" altLang="zh-CN" sz="1800" b="1" dirty="0">
              <a:solidFill>
                <a:srgbClr val="000000"/>
              </a:solidFill>
            </a:endParaRPr>
          </a:p>
        </p:txBody>
      </p:sp>
      <p:sp>
        <p:nvSpPr>
          <p:cNvPr id="12293"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ln>
        </p:spPr>
        <p:txBody>
          <a:bodyPr lIns="92075" tIns="46038" rIns="92075" bIns="46038">
            <a:spAutoFit/>
          </a:bodyPr>
          <a:lstStyle/>
          <a:p>
            <a:pPr algn="ctr" fontAlgn="ctr">
              <a:lnSpc>
                <a:spcPct val="120000"/>
              </a:lnSpc>
              <a:spcBef>
                <a:spcPct val="60000"/>
              </a:spcBef>
              <a:buSzPct val="65000"/>
            </a:pPr>
            <a:r>
              <a:rPr kumimoji="1" lang="zh-CN" altLang="en-US" sz="1800" b="1">
                <a:solidFill>
                  <a:srgbClr val="000000"/>
                </a:solidFill>
              </a:rPr>
              <a:t>含义</a:t>
            </a:r>
            <a:endParaRPr kumimoji="1" lang="zh-CN" altLang="en-US" sz="1800" b="1">
              <a:solidFill>
                <a:srgbClr val="000000"/>
              </a:solidFill>
            </a:endParaRPr>
          </a:p>
          <a:p>
            <a:pPr algn="ctr" fontAlgn="ctr">
              <a:lnSpc>
                <a:spcPct val="120000"/>
              </a:lnSpc>
              <a:spcBef>
                <a:spcPct val="60000"/>
              </a:spcBef>
              <a:buSzPct val="65000"/>
            </a:pPr>
            <a:r>
              <a:rPr kumimoji="1" lang="zh-CN" altLang="en-US" sz="1800" b="1">
                <a:solidFill>
                  <a:srgbClr val="000000"/>
                </a:solidFill>
              </a:rPr>
              <a:t>等于</a:t>
            </a:r>
            <a:endParaRPr kumimoji="1" lang="zh-CN" altLang="en-US" sz="1800" b="1">
              <a:solidFill>
                <a:srgbClr val="000000"/>
              </a:solidFill>
            </a:endParaRPr>
          </a:p>
          <a:p>
            <a:pPr algn="ctr" fontAlgn="ctr">
              <a:lnSpc>
                <a:spcPct val="120000"/>
              </a:lnSpc>
              <a:spcBef>
                <a:spcPct val="60000"/>
              </a:spcBef>
              <a:buSzPct val="65000"/>
            </a:pPr>
            <a:r>
              <a:rPr kumimoji="1" lang="zh-CN" altLang="en-US" sz="1800" b="1">
                <a:solidFill>
                  <a:srgbClr val="000000"/>
                </a:solidFill>
              </a:rPr>
              <a:t>大于 </a:t>
            </a:r>
            <a:endParaRPr kumimoji="1" lang="zh-CN" altLang="en-US" sz="1800" b="1">
              <a:solidFill>
                <a:srgbClr val="000000"/>
              </a:solidFill>
            </a:endParaRPr>
          </a:p>
          <a:p>
            <a:pPr algn="ctr" fontAlgn="ctr">
              <a:lnSpc>
                <a:spcPct val="120000"/>
              </a:lnSpc>
              <a:spcBef>
                <a:spcPct val="60000"/>
              </a:spcBef>
              <a:buSzPct val="65000"/>
            </a:pPr>
            <a:r>
              <a:rPr kumimoji="1" lang="zh-CN" altLang="en-US" sz="1800" b="1">
                <a:solidFill>
                  <a:srgbClr val="000000"/>
                </a:solidFill>
              </a:rPr>
              <a:t>大于等于 </a:t>
            </a:r>
            <a:endParaRPr kumimoji="1" lang="zh-CN" altLang="en-US" sz="1800" b="1">
              <a:solidFill>
                <a:srgbClr val="000000"/>
              </a:solidFill>
            </a:endParaRPr>
          </a:p>
          <a:p>
            <a:pPr algn="ctr" fontAlgn="ctr">
              <a:lnSpc>
                <a:spcPct val="120000"/>
              </a:lnSpc>
              <a:spcBef>
                <a:spcPct val="60000"/>
              </a:spcBef>
              <a:buSzPct val="65000"/>
            </a:pPr>
            <a:r>
              <a:rPr kumimoji="1" lang="zh-CN" altLang="en-US" sz="1800" b="1">
                <a:solidFill>
                  <a:srgbClr val="000000"/>
                </a:solidFill>
              </a:rPr>
              <a:t>小于 </a:t>
            </a:r>
            <a:endParaRPr kumimoji="1" lang="zh-CN" altLang="en-US" sz="1800" b="1">
              <a:solidFill>
                <a:srgbClr val="000000"/>
              </a:solidFill>
            </a:endParaRPr>
          </a:p>
          <a:p>
            <a:pPr algn="ctr" fontAlgn="ctr">
              <a:lnSpc>
                <a:spcPct val="120000"/>
              </a:lnSpc>
              <a:spcBef>
                <a:spcPct val="60000"/>
              </a:spcBef>
              <a:buSzPct val="65000"/>
            </a:pPr>
            <a:r>
              <a:rPr kumimoji="1" lang="zh-CN" altLang="en-US" sz="1800" b="1">
                <a:solidFill>
                  <a:srgbClr val="000000"/>
                </a:solidFill>
              </a:rPr>
              <a:t>小于等于</a:t>
            </a:r>
            <a:endParaRPr kumimoji="1" lang="zh-CN" altLang="en-US" sz="1800" b="1">
              <a:solidFill>
                <a:srgbClr val="000000"/>
              </a:solidFill>
            </a:endParaRPr>
          </a:p>
          <a:p>
            <a:pPr algn="ctr" fontAlgn="ctr">
              <a:lnSpc>
                <a:spcPct val="120000"/>
              </a:lnSpc>
              <a:spcBef>
                <a:spcPct val="60000"/>
              </a:spcBef>
              <a:buSzPct val="65000"/>
            </a:pPr>
            <a:r>
              <a:rPr kumimoji="1" lang="zh-CN" altLang="en-US" sz="1800" b="1">
                <a:solidFill>
                  <a:srgbClr val="000000"/>
                </a:solidFill>
              </a:rPr>
              <a:t>不等于</a:t>
            </a:r>
            <a:endParaRPr kumimoji="1" lang="zh-CN" altLang="en-US" sz="1800" b="1">
              <a:solidFill>
                <a:srgbClr val="000000"/>
              </a:solidFill>
            </a:endParaRPr>
          </a:p>
        </p:txBody>
      </p:sp>
      <p:sp>
        <p:nvSpPr>
          <p:cNvPr id="12294"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p:spPr>
        <p:txBody>
          <a:bodyPr/>
          <a:lstStyle/>
          <a:p>
            <a:endParaRPr lang="zh-CN" altLang="en-US"/>
          </a:p>
        </p:txBody>
      </p:sp>
      <p:sp>
        <p:nvSpPr>
          <p:cNvPr id="12295"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6"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7"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8"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9"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p:spPr>
        <p:txBody>
          <a:bodyPr/>
          <a:lstStyle/>
          <a:p>
            <a:endParaRPr lang="zh-CN" alt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14400" y="1944688"/>
            <a:ext cx="7480300" cy="2838450"/>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 pos="2857500" algn="l"/>
                <a:tab pos="4572000" algn="l"/>
              </a:tabLst>
            </a:pPr>
            <a:endParaRPr kumimoji="1" lang="zh-CN" altLang="en-US" sz="1800" b="1">
              <a:solidFill>
                <a:srgbClr val="000000"/>
              </a:solidFill>
              <a:latin typeface="Courier New" panose="02070309020205020404" pitchFamily="49" charset="0"/>
            </a:endParaRPr>
          </a:p>
          <a:p>
            <a:pPr algn="ctr" fontAlgn="ctr">
              <a:buSzPct val="65000"/>
              <a:tabLst>
                <a:tab pos="1200150" algn="l"/>
                <a:tab pos="2857500" algn="l"/>
                <a:tab pos="4572000" algn="l"/>
              </a:tabLst>
            </a:pPr>
            <a:r>
              <a:rPr kumimoji="1" lang="zh-CN" altLang="en-US" sz="1800" b="1">
                <a:solidFill>
                  <a:srgbClr val="000000"/>
                </a:solidFill>
                <a:latin typeface="Courier New" panose="02070309020205020404" pitchFamily="49" charset="0"/>
              </a:rPr>
              <a:t> </a:t>
            </a:r>
            <a:endParaRPr kumimoji="1" lang="zh-CN" altLang="en-US" sz="1800" b="1">
              <a:solidFill>
                <a:srgbClr val="000000"/>
              </a:solidFill>
              <a:latin typeface="Courier New" panose="02070309020205020404" pitchFamily="49" charset="0"/>
            </a:endParaRPr>
          </a:p>
        </p:txBody>
      </p:sp>
      <p:sp>
        <p:nvSpPr>
          <p:cNvPr id="81923" name="Rectangle 3"/>
          <p:cNvSpPr>
            <a:spLocks noGrp="1" noChangeArrowheads="1"/>
          </p:cNvSpPr>
          <p:nvPr>
            <p:ph type="title" idx="4294967295"/>
          </p:nvPr>
        </p:nvSpPr>
        <p:spPr>
          <a:xfrm>
            <a:off x="423863" y="414338"/>
            <a:ext cx="7677150" cy="685800"/>
          </a:xfrm>
        </p:spPr>
        <p:txBody>
          <a:bodyPr lIns="92075" tIns="46038" rIns="92075" bIns="46038"/>
          <a:lstStyle/>
          <a:p>
            <a:pPr>
              <a:buSzPct val="65000"/>
              <a:defRPr/>
            </a:pPr>
            <a:r>
              <a:rPr lang="zh-CN" altLang="en-US" kern="1200" dirty="0"/>
              <a:t>单行子查询</a:t>
            </a:r>
            <a:endParaRPr lang="zh-CN" altLang="en-US" kern="1200" dirty="0"/>
          </a:p>
        </p:txBody>
      </p:sp>
      <p:grpSp>
        <p:nvGrpSpPr>
          <p:cNvPr id="2" name="Group 4"/>
          <p:cNvGrpSpPr/>
          <p:nvPr/>
        </p:nvGrpSpPr>
        <p:grpSpPr bwMode="auto">
          <a:xfrm>
            <a:off x="3697288" y="2454275"/>
            <a:ext cx="4335462" cy="1189038"/>
            <a:chOff x="2365" y="1256"/>
            <a:chExt cx="2731" cy="749"/>
          </a:xfrm>
        </p:grpSpPr>
        <p:sp>
          <p:nvSpPr>
            <p:cNvPr id="13324" name="Rectangle 5"/>
            <p:cNvSpPr>
              <a:spLocks noChangeArrowheads="1"/>
            </p:cNvSpPr>
            <p:nvPr/>
          </p:nvSpPr>
          <p:spPr bwMode="ltGray">
            <a:xfrm>
              <a:off x="2365" y="1473"/>
              <a:ext cx="2731" cy="532"/>
            </a:xfrm>
            <a:prstGeom prst="rect">
              <a:avLst/>
            </a:prstGeom>
            <a:solidFill>
              <a:srgbClr val="FF9966"/>
            </a:solidFill>
            <a:ln w="9525">
              <a:noFill/>
              <a:miter lim="800000"/>
            </a:ln>
          </p:spPr>
          <p:txBody>
            <a:bodyPr wrap="none" anchor="ctr"/>
            <a:lstStyle/>
            <a:p>
              <a:pPr algn="ctr" fontAlgn="ctr">
                <a:buSzPct val="65000"/>
              </a:pPr>
              <a:endParaRPr lang="zh-CN" altLang="en-US"/>
            </a:p>
          </p:txBody>
        </p:sp>
        <p:sp>
          <p:nvSpPr>
            <p:cNvPr id="13325" name="Arc 6"/>
            <p:cNvSpPr/>
            <p:nvPr/>
          </p:nvSpPr>
          <p:spPr bwMode="auto">
            <a:xfrm rot="10800000">
              <a:off x="2629" y="1338"/>
              <a:ext cx="1777" cy="383"/>
            </a:xfrm>
            <a:custGeom>
              <a:avLst/>
              <a:gdLst>
                <a:gd name="T0" fmla="*/ 117 w 27031"/>
                <a:gd name="T1" fmla="*/ 6 h 24187"/>
                <a:gd name="T2" fmla="*/ 1 w 27031"/>
                <a:gd name="T3" fmla="*/ 0 h 24187"/>
                <a:gd name="T4" fmla="*/ 93 w 27031"/>
                <a:gd name="T5" fmla="*/ 1 h 24187"/>
                <a:gd name="T6" fmla="*/ 0 60000 65536"/>
                <a:gd name="T7" fmla="*/ 0 60000 65536"/>
                <a:gd name="T8" fmla="*/ 0 60000 65536"/>
                <a:gd name="T9" fmla="*/ 0 w 27031"/>
                <a:gd name="T10" fmla="*/ 0 h 24187"/>
                <a:gd name="T11" fmla="*/ 27031 w 27031"/>
                <a:gd name="T12" fmla="*/ 24187 h 24187"/>
              </a:gdLst>
              <a:ahLst/>
              <a:cxnLst>
                <a:cxn ang="T6">
                  <a:pos x="T0" y="T1"/>
                </a:cxn>
                <a:cxn ang="T7">
                  <a:pos x="T2" y="T3"/>
                </a:cxn>
                <a:cxn ang="T8">
                  <a:pos x="T4" y="T5"/>
                </a:cxn>
              </a:cxnLst>
              <a:rect l="T9" t="T10" r="T11" b="T12"/>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3326" name="Rectangle 7"/>
            <p:cNvSpPr>
              <a:spLocks noChangeArrowheads="1"/>
            </p:cNvSpPr>
            <p:nvPr/>
          </p:nvSpPr>
          <p:spPr bwMode="auto">
            <a:xfrm>
              <a:off x="3898" y="1256"/>
              <a:ext cx="557" cy="243"/>
            </a:xfrm>
            <a:prstGeom prst="rect">
              <a:avLst/>
            </a:prstGeom>
            <a:noFill/>
            <a:ln w="9525">
              <a:noFill/>
              <a:miter lim="800000"/>
            </a:ln>
          </p:spPr>
          <p:txBody>
            <a:bodyPr wrap="none" lIns="92075" tIns="46038" rIns="92075" bIns="46038">
              <a:spAutoFit/>
            </a:bodyPr>
            <a:lstStyle/>
            <a:p>
              <a:pPr algn="ctr" fontAlgn="ctr">
                <a:lnSpc>
                  <a:spcPct val="120000"/>
                </a:lnSpc>
                <a:spcBef>
                  <a:spcPct val="60000"/>
                </a:spcBef>
                <a:buSzPct val="65000"/>
              </a:pPr>
              <a:r>
                <a:rPr kumimoji="1" lang="en-US" altLang="zh-CN" b="1">
                  <a:solidFill>
                    <a:srgbClr val="FF5050"/>
                  </a:solidFill>
                </a:rPr>
                <a:t>CLERK</a:t>
              </a:r>
              <a:endParaRPr kumimoji="1" lang="en-US" altLang="zh-CN" b="1">
                <a:solidFill>
                  <a:srgbClr val="FF5050"/>
                </a:solidFill>
              </a:endParaRPr>
            </a:p>
          </p:txBody>
        </p:sp>
      </p:grpSp>
      <p:grpSp>
        <p:nvGrpSpPr>
          <p:cNvPr id="3" name="Group 8"/>
          <p:cNvGrpSpPr/>
          <p:nvPr/>
        </p:nvGrpSpPr>
        <p:grpSpPr bwMode="auto">
          <a:xfrm>
            <a:off x="3697288" y="3559175"/>
            <a:ext cx="4335462" cy="1150938"/>
            <a:chOff x="2365" y="1952"/>
            <a:chExt cx="2731" cy="725"/>
          </a:xfrm>
        </p:grpSpPr>
        <p:sp>
          <p:nvSpPr>
            <p:cNvPr id="13321" name="Rectangle 9"/>
            <p:cNvSpPr>
              <a:spLocks noChangeArrowheads="1"/>
            </p:cNvSpPr>
            <p:nvPr/>
          </p:nvSpPr>
          <p:spPr bwMode="ltGray">
            <a:xfrm>
              <a:off x="2365" y="2145"/>
              <a:ext cx="2731" cy="532"/>
            </a:xfrm>
            <a:prstGeom prst="rect">
              <a:avLst/>
            </a:prstGeom>
            <a:solidFill>
              <a:srgbClr val="FF9966"/>
            </a:solidFill>
            <a:ln w="9525">
              <a:noFill/>
              <a:miter lim="800000"/>
            </a:ln>
          </p:spPr>
          <p:txBody>
            <a:bodyPr wrap="none" anchor="ctr"/>
            <a:lstStyle/>
            <a:p>
              <a:pPr algn="ctr" fontAlgn="ctr">
                <a:buSzPct val="65000"/>
              </a:pPr>
              <a:endParaRPr lang="zh-CN" altLang="en-US"/>
            </a:p>
          </p:txBody>
        </p:sp>
        <p:sp>
          <p:nvSpPr>
            <p:cNvPr id="13322" name="Arc 10"/>
            <p:cNvSpPr/>
            <p:nvPr/>
          </p:nvSpPr>
          <p:spPr bwMode="auto">
            <a:xfrm rot="10800000">
              <a:off x="2629" y="2046"/>
              <a:ext cx="1777" cy="383"/>
            </a:xfrm>
            <a:custGeom>
              <a:avLst/>
              <a:gdLst>
                <a:gd name="T0" fmla="*/ 117 w 27031"/>
                <a:gd name="T1" fmla="*/ 6 h 24187"/>
                <a:gd name="T2" fmla="*/ 1 w 27031"/>
                <a:gd name="T3" fmla="*/ 0 h 24187"/>
                <a:gd name="T4" fmla="*/ 93 w 27031"/>
                <a:gd name="T5" fmla="*/ 1 h 24187"/>
                <a:gd name="T6" fmla="*/ 0 60000 65536"/>
                <a:gd name="T7" fmla="*/ 0 60000 65536"/>
                <a:gd name="T8" fmla="*/ 0 60000 65536"/>
                <a:gd name="T9" fmla="*/ 0 w 27031"/>
                <a:gd name="T10" fmla="*/ 0 h 24187"/>
                <a:gd name="T11" fmla="*/ 27031 w 27031"/>
                <a:gd name="T12" fmla="*/ 24187 h 24187"/>
              </a:gdLst>
              <a:ahLst/>
              <a:cxnLst>
                <a:cxn ang="T6">
                  <a:pos x="T0" y="T1"/>
                </a:cxn>
                <a:cxn ang="T7">
                  <a:pos x="T2" y="T3"/>
                </a:cxn>
                <a:cxn ang="T8">
                  <a:pos x="T4" y="T5"/>
                </a:cxn>
              </a:cxnLst>
              <a:rect l="T9" t="T10" r="T11" b="T12"/>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3323" name="Rectangle 11"/>
            <p:cNvSpPr>
              <a:spLocks noChangeArrowheads="1"/>
            </p:cNvSpPr>
            <p:nvPr/>
          </p:nvSpPr>
          <p:spPr bwMode="auto">
            <a:xfrm>
              <a:off x="3920" y="1952"/>
              <a:ext cx="401" cy="243"/>
            </a:xfrm>
            <a:prstGeom prst="rect">
              <a:avLst/>
            </a:prstGeom>
            <a:noFill/>
            <a:ln w="9525">
              <a:noFill/>
              <a:miter lim="800000"/>
            </a:ln>
          </p:spPr>
          <p:txBody>
            <a:bodyPr wrap="none" lIns="92075" tIns="46038" rIns="92075" bIns="46038">
              <a:spAutoFit/>
            </a:bodyPr>
            <a:lstStyle/>
            <a:p>
              <a:pPr algn="ctr" fontAlgn="ctr">
                <a:lnSpc>
                  <a:spcPct val="120000"/>
                </a:lnSpc>
                <a:spcBef>
                  <a:spcPct val="60000"/>
                </a:spcBef>
                <a:buSzPct val="65000"/>
              </a:pPr>
              <a:r>
                <a:rPr kumimoji="1" lang="en-US" altLang="zh-CN" b="1">
                  <a:solidFill>
                    <a:srgbClr val="FF5050"/>
                  </a:solidFill>
                </a:rPr>
                <a:t>1100</a:t>
              </a:r>
              <a:endParaRPr kumimoji="1" lang="en-US" altLang="zh-CN" b="1">
                <a:solidFill>
                  <a:srgbClr val="FF5050"/>
                </a:solidFill>
              </a:endParaRPr>
            </a:p>
          </p:txBody>
        </p:sp>
      </p:grpSp>
      <p:sp>
        <p:nvSpPr>
          <p:cNvPr id="81932" name="Rectangle 12"/>
          <p:cNvSpPr>
            <a:spLocks noChangeArrowheads="1"/>
          </p:cNvSpPr>
          <p:nvPr/>
        </p:nvSpPr>
        <p:spPr bwMode="blackWhite">
          <a:xfrm>
            <a:off x="884238" y="5194300"/>
            <a:ext cx="7478712" cy="915988"/>
          </a:xfrm>
          <a:prstGeom prst="rect">
            <a:avLst/>
          </a:prstGeom>
          <a:solidFill>
            <a:srgbClr val="DDDDDD"/>
          </a:solidFill>
          <a:ln w="25400">
            <a:solidFill>
              <a:srgbClr val="000000"/>
            </a:solidFill>
            <a:miter lim="800000"/>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anose="02070309020205020404" pitchFamily="49" charset="0"/>
              </a:rPr>
              <a:t>ENAME      JOB</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 ---------</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MILLER     CLERK</a:t>
            </a:r>
            <a:endParaRPr kumimoji="1" lang="en-US" altLang="zh-CN" sz="1800" b="1">
              <a:solidFill>
                <a:srgbClr val="000000"/>
              </a:solidFill>
              <a:latin typeface="Courier New" panose="02070309020205020404" pitchFamily="49" charset="0"/>
            </a:endParaRPr>
          </a:p>
        </p:txBody>
      </p:sp>
      <p:sp>
        <p:nvSpPr>
          <p:cNvPr id="13319" name="Rectangle 13"/>
          <p:cNvSpPr>
            <a:spLocks noChangeArrowheads="1"/>
          </p:cNvSpPr>
          <p:nvPr/>
        </p:nvSpPr>
        <p:spPr bwMode="blackWhite">
          <a:xfrm>
            <a:off x="871538" y="1920875"/>
            <a:ext cx="7229475" cy="2863850"/>
          </a:xfrm>
          <a:prstGeom prst="rect">
            <a:avLst/>
          </a:prstGeom>
          <a:noFill/>
          <a:ln w="9525">
            <a:noFill/>
            <a:miter lim="800000"/>
          </a:ln>
        </p:spPr>
        <p:txBody>
          <a:bodyPr wrap="none" lIns="92075" tIns="46038" rIns="92075" bIns="46038" anchor="ctr"/>
          <a:lstStyle/>
          <a:p>
            <a:pPr fontAlgn="ctr">
              <a:buSzPct val="65000"/>
              <a:tabLst>
                <a:tab pos="1200150" algn="l"/>
                <a:tab pos="2857500" algn="l"/>
                <a:tab pos="4572000" algn="l"/>
              </a:tabLst>
            </a:pPr>
            <a:r>
              <a:rPr kumimoji="1" lang="en-US" altLang="zh-CN" sz="1800" b="1" dirty="0">
                <a:solidFill>
                  <a:srgbClr val="000000"/>
                </a:solidFill>
                <a:latin typeface="Courier New" panose="02070309020205020404" pitchFamily="49" charset="0"/>
              </a:rPr>
              <a:t>SQL&gt; SELECT   </a:t>
            </a:r>
            <a:r>
              <a:rPr kumimoji="1" lang="en-US" altLang="zh-CN" sz="1800" b="1" dirty="0" err="1">
                <a:solidFill>
                  <a:srgbClr val="000000"/>
                </a:solidFill>
                <a:latin typeface="Courier New" panose="02070309020205020404" pitchFamily="49" charset="0"/>
              </a:rPr>
              <a:t>ename</a:t>
            </a:r>
            <a:r>
              <a:rPr kumimoji="1" lang="en-US" altLang="zh-CN" sz="1800" b="1" dirty="0">
                <a:solidFill>
                  <a:srgbClr val="000000"/>
                </a:solidFill>
                <a:latin typeface="Courier New" panose="02070309020205020404" pitchFamily="49" charset="0"/>
              </a:rPr>
              <a:t>, job</a:t>
            </a:r>
            <a:br>
              <a:rPr kumimoji="1" lang="en-US" altLang="zh-CN" sz="1800" b="1" dirty="0">
                <a:solidFill>
                  <a:srgbClr val="000000"/>
                </a:solidFill>
                <a:latin typeface="Courier New" panose="02070309020205020404" pitchFamily="49" charset="0"/>
              </a:rPr>
            </a:br>
            <a:r>
              <a:rPr kumimoji="1" lang="en-US" altLang="zh-CN" sz="1800" b="1" dirty="0">
                <a:solidFill>
                  <a:srgbClr val="000000"/>
                </a:solidFill>
                <a:latin typeface="Courier New" panose="02070309020205020404" pitchFamily="49" charset="0"/>
              </a:rPr>
              <a:t>  2  FROM     emp</a:t>
            </a:r>
            <a:endParaRPr kumimoji="1" lang="en-US" altLang="zh-CN" sz="1800" b="1" dirty="0">
              <a:solidFill>
                <a:srgbClr val="000000"/>
              </a:solidFill>
              <a:latin typeface="Courier New" panose="02070309020205020404" pitchFamily="49" charset="0"/>
            </a:endParaRPr>
          </a:p>
          <a:p>
            <a:pPr fontAlgn="ctr">
              <a:buSzPct val="65000"/>
              <a:tabLst>
                <a:tab pos="1200150" algn="l"/>
                <a:tab pos="2857500" algn="l"/>
                <a:tab pos="4572000" algn="l"/>
              </a:tabLst>
            </a:pPr>
            <a:r>
              <a:rPr kumimoji="1" lang="en-US" altLang="zh-CN" sz="1800" b="1" dirty="0">
                <a:solidFill>
                  <a:srgbClr val="000000"/>
                </a:solidFill>
                <a:latin typeface="Courier New" panose="02070309020205020404" pitchFamily="49" charset="0"/>
              </a:rPr>
              <a:t>  3  WHERE    job = </a:t>
            </a:r>
            <a:endParaRPr kumimoji="1" lang="en-US" altLang="zh-CN" sz="1800" b="1" dirty="0">
              <a:solidFill>
                <a:srgbClr val="000000"/>
              </a:solidFill>
              <a:latin typeface="Courier New" panose="02070309020205020404" pitchFamily="49" charset="0"/>
            </a:endParaRPr>
          </a:p>
          <a:p>
            <a:pPr fontAlgn="ctr">
              <a:buSzPct val="65000"/>
              <a:tabLst>
                <a:tab pos="1200150" algn="l"/>
                <a:tab pos="2857500" algn="l"/>
                <a:tab pos="4572000" algn="l"/>
              </a:tabLst>
            </a:pPr>
            <a:r>
              <a:rPr kumimoji="1" lang="en-US" altLang="zh-CN" sz="1800" b="1" dirty="0">
                <a:solidFill>
                  <a:srgbClr val="000000"/>
                </a:solidFill>
                <a:latin typeface="Courier New" panose="02070309020205020404" pitchFamily="49" charset="0"/>
              </a:rPr>
              <a:t>  4		(SELECT  	job</a:t>
            </a:r>
            <a:br>
              <a:rPr kumimoji="1" lang="en-US" altLang="zh-CN" sz="1800" b="1" dirty="0">
                <a:solidFill>
                  <a:srgbClr val="000000"/>
                </a:solidFill>
                <a:latin typeface="Courier New" panose="02070309020205020404" pitchFamily="49" charset="0"/>
              </a:rPr>
            </a:br>
            <a:r>
              <a:rPr kumimoji="1" lang="en-US" altLang="zh-CN" sz="1800" b="1" dirty="0">
                <a:solidFill>
                  <a:srgbClr val="000000"/>
                </a:solidFill>
                <a:latin typeface="Courier New" panose="02070309020205020404" pitchFamily="49" charset="0"/>
              </a:rPr>
              <a:t>  5	     	FROM     	emp</a:t>
            </a:r>
            <a:br>
              <a:rPr kumimoji="1" lang="en-US" altLang="zh-CN" sz="1800" b="1" dirty="0">
                <a:solidFill>
                  <a:srgbClr val="000000"/>
                </a:solidFill>
                <a:latin typeface="Courier New" panose="02070309020205020404" pitchFamily="49" charset="0"/>
              </a:rPr>
            </a:br>
            <a:r>
              <a:rPr kumimoji="1" lang="en-US" altLang="zh-CN" sz="1800" b="1" dirty="0">
                <a:solidFill>
                  <a:srgbClr val="000000"/>
                </a:solidFill>
                <a:latin typeface="Courier New" panose="02070309020205020404" pitchFamily="49" charset="0"/>
              </a:rPr>
              <a:t>  6	    	WHERE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 7369)</a:t>
            </a:r>
            <a:endParaRPr kumimoji="1" lang="en-US" altLang="zh-CN" sz="1800" b="1" dirty="0">
              <a:solidFill>
                <a:srgbClr val="000000"/>
              </a:solidFill>
              <a:latin typeface="Courier New" panose="02070309020205020404" pitchFamily="49" charset="0"/>
            </a:endParaRPr>
          </a:p>
          <a:p>
            <a:pPr fontAlgn="ctr">
              <a:buSzPct val="65000"/>
              <a:tabLst>
                <a:tab pos="1200150" algn="l"/>
                <a:tab pos="2857500" algn="l"/>
                <a:tab pos="4572000" algn="l"/>
              </a:tabLst>
            </a:pPr>
            <a:r>
              <a:rPr kumimoji="1" lang="en-US" altLang="zh-CN" sz="1800" b="1" dirty="0">
                <a:solidFill>
                  <a:srgbClr val="000000"/>
                </a:solidFill>
                <a:latin typeface="Courier New" panose="02070309020205020404" pitchFamily="49" charset="0"/>
              </a:rPr>
              <a:t>  7  AND      </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 &gt; </a:t>
            </a:r>
            <a:endParaRPr kumimoji="1" lang="en-US" altLang="zh-CN" sz="1800" b="1" dirty="0">
              <a:solidFill>
                <a:srgbClr val="000000"/>
              </a:solidFill>
              <a:latin typeface="Courier New" panose="02070309020205020404" pitchFamily="49" charset="0"/>
            </a:endParaRPr>
          </a:p>
          <a:p>
            <a:pPr fontAlgn="ctr">
              <a:buSzPct val="65000"/>
              <a:tabLst>
                <a:tab pos="1200150" algn="l"/>
                <a:tab pos="2857500" algn="l"/>
                <a:tab pos="4572000" algn="l"/>
              </a:tabLst>
            </a:pPr>
            <a:r>
              <a:rPr kumimoji="1" lang="en-US" altLang="zh-CN" sz="1800" b="1" dirty="0">
                <a:solidFill>
                  <a:srgbClr val="000000"/>
                </a:solidFill>
                <a:latin typeface="Courier New" panose="02070309020205020404" pitchFamily="49" charset="0"/>
              </a:rPr>
              <a:t>  8		(SELECT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fontAlgn="ctr">
              <a:buSzPct val="65000"/>
              <a:tabLst>
                <a:tab pos="1200150" algn="l"/>
                <a:tab pos="2857500" algn="l"/>
                <a:tab pos="4572000" algn="l"/>
              </a:tabLst>
            </a:pPr>
            <a:r>
              <a:rPr kumimoji="1" lang="en-US" altLang="zh-CN" sz="1800" b="1" dirty="0">
                <a:solidFill>
                  <a:srgbClr val="000000"/>
                </a:solidFill>
                <a:latin typeface="Courier New" panose="02070309020205020404" pitchFamily="49" charset="0"/>
              </a:rPr>
              <a:t>  9		FROM	emp</a:t>
            </a:r>
            <a:endParaRPr kumimoji="1" lang="en-US" altLang="zh-CN" sz="1800" b="1" dirty="0">
              <a:solidFill>
                <a:srgbClr val="000000"/>
              </a:solidFill>
              <a:latin typeface="Courier New" panose="02070309020205020404" pitchFamily="49" charset="0"/>
            </a:endParaRPr>
          </a:p>
          <a:p>
            <a:pPr fontAlgn="ctr">
              <a:buSzPct val="65000"/>
              <a:tabLst>
                <a:tab pos="1200150" algn="l"/>
                <a:tab pos="2857500" algn="l"/>
                <a:tab pos="4572000" algn="l"/>
              </a:tabLst>
            </a:pPr>
            <a:r>
              <a:rPr kumimoji="1" lang="en-US" altLang="zh-CN" sz="1800" b="1" dirty="0">
                <a:solidFill>
                  <a:srgbClr val="000000"/>
                </a:solidFill>
                <a:latin typeface="Courier New" panose="02070309020205020404" pitchFamily="49" charset="0"/>
              </a:rPr>
              <a:t>  10		WHERE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 7876); </a:t>
            </a:r>
            <a:endParaRPr kumimoji="1" lang="en-US" altLang="zh-CN" sz="1800" b="1" dirty="0">
              <a:solidFill>
                <a:srgbClr val="000000"/>
              </a:solidFill>
              <a:latin typeface="Courier New" panose="02070309020205020404" pitchFamily="49" charset="0"/>
            </a:endParaRPr>
          </a:p>
        </p:txBody>
      </p:sp>
      <p:sp>
        <p:nvSpPr>
          <p:cNvPr id="13320" name="Rectangle 14"/>
          <p:cNvSpPr>
            <a:spLocks noChangeArrowheads="1"/>
          </p:cNvSpPr>
          <p:nvPr/>
        </p:nvSpPr>
        <p:spPr bwMode="auto">
          <a:xfrm>
            <a:off x="381000" y="1143000"/>
            <a:ext cx="8229600" cy="838200"/>
          </a:xfrm>
          <a:prstGeom prst="rect">
            <a:avLst/>
          </a:prstGeom>
          <a:noFill/>
          <a:ln w="9525">
            <a:noFill/>
            <a:miter lim="800000"/>
          </a:ln>
        </p:spPr>
        <p:txBody>
          <a:bodyPr lIns="92075" tIns="46038" rIns="92075" bIns="46038"/>
          <a:lstStyle/>
          <a:p>
            <a:pPr fontAlgn="ctr">
              <a:buSzPct val="65000"/>
            </a:pPr>
            <a:r>
              <a:rPr lang="zh-CN" altLang="en-US" sz="2400" dirty="0">
                <a:solidFill>
                  <a:schemeClr val="tx2"/>
                </a:solidFill>
                <a:latin typeface="黑体" panose="02010609060101010101" pitchFamily="2" charset="-122"/>
                <a:ea typeface="黑体" panose="02010609060101010101" pitchFamily="2" charset="-122"/>
              </a:rPr>
              <a:t>显示和雇员</a:t>
            </a:r>
            <a:r>
              <a:rPr lang="en-US" altLang="zh-CN" sz="2400" dirty="0">
                <a:solidFill>
                  <a:schemeClr val="tx2"/>
                </a:solidFill>
                <a:latin typeface="黑体" panose="02010609060101010101" pitchFamily="2" charset="-122"/>
                <a:ea typeface="黑体" panose="02010609060101010101" pitchFamily="2" charset="-122"/>
              </a:rPr>
              <a:t>7369</a:t>
            </a:r>
            <a:r>
              <a:rPr lang="zh-CN" altLang="en-US" sz="2400" dirty="0">
                <a:solidFill>
                  <a:schemeClr val="tx2"/>
                </a:solidFill>
                <a:latin typeface="黑体" panose="02010609060101010101" pitchFamily="2" charset="-122"/>
                <a:ea typeface="黑体" panose="02010609060101010101" pitchFamily="2" charset="-122"/>
              </a:rPr>
              <a:t>从事相同工作并且工资大于雇员</a:t>
            </a:r>
            <a:r>
              <a:rPr lang="en-US" altLang="zh-CN" sz="2400" dirty="0">
                <a:solidFill>
                  <a:schemeClr val="tx2"/>
                </a:solidFill>
                <a:latin typeface="黑体" panose="02010609060101010101" pitchFamily="2" charset="-122"/>
                <a:ea typeface="黑体" panose="02010609060101010101" pitchFamily="2" charset="-122"/>
              </a:rPr>
              <a:t>7876</a:t>
            </a:r>
            <a:r>
              <a:rPr lang="zh-CN" altLang="en-US" sz="2400" dirty="0">
                <a:solidFill>
                  <a:schemeClr val="tx2"/>
                </a:solidFill>
                <a:latin typeface="黑体" panose="02010609060101010101" pitchFamily="2" charset="-122"/>
                <a:ea typeface="黑体" panose="02010609060101010101" pitchFamily="2" charset="-122"/>
              </a:rPr>
              <a:t>的雇员的姓名和工作。</a:t>
            </a:r>
            <a:endParaRPr lang="zh-CN" altLang="en-US" sz="2400"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1932"/>
                                        </p:tgtEl>
                                        <p:attrNameLst>
                                          <p:attrName>style.visibility</p:attrName>
                                        </p:attrNameLst>
                                      </p:cBhvr>
                                      <p:to>
                                        <p:strVal val="visible"/>
                                      </p:to>
                                    </p:set>
                                    <p:animEffect transition="in" filter="wipe(up)">
                                      <p:cBhvr>
                                        <p:cTn id="16" dur="500"/>
                                        <p:tgtEl>
                                          <p:spTgt spid="81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White">
          <a:xfrm>
            <a:off x="949325" y="2903538"/>
            <a:ext cx="7470775" cy="1590675"/>
          </a:xfrm>
          <a:prstGeom prst="rect">
            <a:avLst/>
          </a:prstGeom>
          <a:solidFill>
            <a:srgbClr val="FFFFCC"/>
          </a:solidFill>
          <a:ln w="25400">
            <a:solidFill>
              <a:srgbClr val="000000"/>
            </a:solidFill>
            <a:miter lim="800000"/>
          </a:ln>
        </p:spPr>
        <p:txBody>
          <a:bodyPr wrap="none" lIns="92075" tIns="46038" rIns="92075" bIns="46038" anchor="ctr"/>
          <a:lstStyle/>
          <a:p>
            <a:pPr fontAlgn="ctr">
              <a:buSzPct val="65000"/>
              <a:tabLst>
                <a:tab pos="1200150" algn="l"/>
              </a:tabLst>
            </a:pPr>
            <a:endParaRPr kumimoji="1" lang="zh-CN" altLang="en-US" sz="1800" b="1">
              <a:solidFill>
                <a:schemeClr val="tx2"/>
              </a:solidFill>
              <a:latin typeface="Courier New" panose="02070309020205020404" pitchFamily="49" charset="0"/>
            </a:endParaRPr>
          </a:p>
          <a:p>
            <a:pPr fontAlgn="ctr">
              <a:buSzPct val="65000"/>
              <a:tabLst>
                <a:tab pos="1200150" algn="l"/>
              </a:tabLst>
            </a:pPr>
            <a:endParaRPr kumimoji="1" lang="zh-CN" altLang="en-US" sz="1800" b="1">
              <a:solidFill>
                <a:schemeClr val="tx2"/>
              </a:solidFill>
              <a:latin typeface="Courier New" panose="02070309020205020404" pitchFamily="49" charset="0"/>
            </a:endParaRPr>
          </a:p>
        </p:txBody>
      </p:sp>
      <p:grpSp>
        <p:nvGrpSpPr>
          <p:cNvPr id="2" name="Group 4"/>
          <p:cNvGrpSpPr/>
          <p:nvPr/>
        </p:nvGrpSpPr>
        <p:grpSpPr bwMode="auto">
          <a:xfrm>
            <a:off x="3678238" y="3109913"/>
            <a:ext cx="4508500" cy="1339850"/>
            <a:chOff x="2317" y="1376"/>
            <a:chExt cx="2840" cy="844"/>
          </a:xfrm>
        </p:grpSpPr>
        <p:sp>
          <p:nvSpPr>
            <p:cNvPr id="14344" name="Rectangle 5"/>
            <p:cNvSpPr>
              <a:spLocks noChangeArrowheads="1"/>
            </p:cNvSpPr>
            <p:nvPr/>
          </p:nvSpPr>
          <p:spPr bwMode="ltGray">
            <a:xfrm>
              <a:off x="2317" y="1812"/>
              <a:ext cx="2840" cy="408"/>
            </a:xfrm>
            <a:prstGeom prst="rect">
              <a:avLst/>
            </a:prstGeom>
            <a:solidFill>
              <a:srgbClr val="FF9966"/>
            </a:solidFill>
            <a:ln w="9525">
              <a:noFill/>
              <a:miter lim="800000"/>
            </a:ln>
          </p:spPr>
          <p:txBody>
            <a:bodyPr wrap="none" anchor="ctr"/>
            <a:lstStyle/>
            <a:p>
              <a:pPr fontAlgn="ctr">
                <a:buSzPct val="65000"/>
              </a:pPr>
              <a:endParaRPr lang="zh-CN" altLang="en-US">
                <a:solidFill>
                  <a:schemeClr val="tx2"/>
                </a:solidFill>
              </a:endParaRPr>
            </a:p>
          </p:txBody>
        </p:sp>
        <p:sp>
          <p:nvSpPr>
            <p:cNvPr id="14345" name="Rectangle 6"/>
            <p:cNvSpPr>
              <a:spLocks noChangeArrowheads="1"/>
            </p:cNvSpPr>
            <p:nvPr/>
          </p:nvSpPr>
          <p:spPr bwMode="ltGray">
            <a:xfrm>
              <a:off x="3457" y="1824"/>
              <a:ext cx="792" cy="192"/>
            </a:xfrm>
            <a:prstGeom prst="rect">
              <a:avLst/>
            </a:prstGeom>
            <a:solidFill>
              <a:srgbClr val="FF5050">
                <a:alpha val="50195"/>
              </a:srgbClr>
            </a:solidFill>
            <a:ln w="9525">
              <a:noFill/>
              <a:miter lim="800000"/>
            </a:ln>
          </p:spPr>
          <p:txBody>
            <a:bodyPr wrap="none" anchor="ctr"/>
            <a:lstStyle/>
            <a:p>
              <a:pPr fontAlgn="ctr">
                <a:buSzPct val="65000"/>
              </a:pPr>
              <a:endParaRPr lang="zh-CN" altLang="en-US">
                <a:solidFill>
                  <a:schemeClr val="tx2"/>
                </a:solidFill>
              </a:endParaRPr>
            </a:p>
          </p:txBody>
        </p:sp>
        <p:sp>
          <p:nvSpPr>
            <p:cNvPr id="14346" name="Arc 7"/>
            <p:cNvSpPr/>
            <p:nvPr/>
          </p:nvSpPr>
          <p:spPr bwMode="auto">
            <a:xfrm rot="10380000">
              <a:off x="2533" y="1578"/>
              <a:ext cx="1969" cy="342"/>
            </a:xfrm>
            <a:custGeom>
              <a:avLst/>
              <a:gdLst>
                <a:gd name="T0" fmla="*/ 143 w 27023"/>
                <a:gd name="T1" fmla="*/ 5 h 21600"/>
                <a:gd name="T2" fmla="*/ 0 w 27023"/>
                <a:gd name="T3" fmla="*/ 0 h 21600"/>
                <a:gd name="T4" fmla="*/ 115 w 27023"/>
                <a:gd name="T5" fmla="*/ 0 h 21600"/>
                <a:gd name="T6" fmla="*/ 0 60000 65536"/>
                <a:gd name="T7" fmla="*/ 0 60000 65536"/>
                <a:gd name="T8" fmla="*/ 0 60000 65536"/>
                <a:gd name="T9" fmla="*/ 0 w 27023"/>
                <a:gd name="T10" fmla="*/ 0 h 21600"/>
                <a:gd name="T11" fmla="*/ 27023 w 27023"/>
                <a:gd name="T12" fmla="*/ 21600 h 21600"/>
              </a:gdLst>
              <a:ahLst/>
              <a:cxnLst>
                <a:cxn ang="T6">
                  <a:pos x="T0" y="T1"/>
                </a:cxn>
                <a:cxn ang="T7">
                  <a:pos x="T2" y="T3"/>
                </a:cxn>
                <a:cxn ang="T8">
                  <a:pos x="T4" y="T5"/>
                </a:cxn>
              </a:cxnLst>
              <a:rect l="T9" t="T10" r="T11" b="T12"/>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4347" name="Rectangle 8"/>
            <p:cNvSpPr>
              <a:spLocks noChangeArrowheads="1"/>
            </p:cNvSpPr>
            <p:nvPr/>
          </p:nvSpPr>
          <p:spPr bwMode="auto">
            <a:xfrm>
              <a:off x="3629" y="1376"/>
              <a:ext cx="330" cy="243"/>
            </a:xfrm>
            <a:prstGeom prst="rect">
              <a:avLst/>
            </a:prstGeom>
            <a:noFill/>
            <a:ln w="9525">
              <a:noFill/>
              <a:miter lim="800000"/>
            </a:ln>
          </p:spPr>
          <p:txBody>
            <a:bodyPr wrap="none" lIns="92075" tIns="46038" rIns="92075" bIns="46038">
              <a:spAutoFit/>
            </a:bodyPr>
            <a:lstStyle/>
            <a:p>
              <a:pPr fontAlgn="ctr">
                <a:lnSpc>
                  <a:spcPct val="120000"/>
                </a:lnSpc>
                <a:spcBef>
                  <a:spcPct val="60000"/>
                </a:spcBef>
                <a:buSzPct val="65000"/>
              </a:pPr>
              <a:r>
                <a:rPr kumimoji="1" lang="en-US" altLang="zh-CN" b="1">
                  <a:solidFill>
                    <a:schemeClr val="tx2"/>
                  </a:solidFill>
                </a:rPr>
                <a:t>800</a:t>
              </a:r>
              <a:endParaRPr kumimoji="1" lang="en-US" altLang="zh-CN" b="1">
                <a:solidFill>
                  <a:schemeClr val="tx2"/>
                </a:solidFill>
              </a:endParaRPr>
            </a:p>
          </p:txBody>
        </p:sp>
      </p:grpSp>
      <p:sp>
        <p:nvSpPr>
          <p:cNvPr id="83977" name="Rectangle 9"/>
          <p:cNvSpPr>
            <a:spLocks noChangeArrowheads="1"/>
          </p:cNvSpPr>
          <p:nvPr/>
        </p:nvSpPr>
        <p:spPr bwMode="blackWhite">
          <a:xfrm>
            <a:off x="939800" y="4941888"/>
            <a:ext cx="7480300" cy="915987"/>
          </a:xfrm>
          <a:prstGeom prst="rect">
            <a:avLst/>
          </a:prstGeom>
          <a:solidFill>
            <a:srgbClr val="DDDDDD"/>
          </a:solidFill>
          <a:ln w="25400">
            <a:solidFill>
              <a:srgbClr val="000000"/>
            </a:solidFill>
            <a:miter lim="800000"/>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anose="02070309020205020404" pitchFamily="49" charset="0"/>
              </a:rPr>
              <a:t>ENAME      JOB             SAL</a:t>
            </a:r>
            <a:endParaRPr kumimoji="1" lang="en-US" altLang="zh-CN" sz="1800" b="1">
              <a:solidFill>
                <a:schemeClr val="tx2"/>
              </a:solidFill>
              <a:latin typeface="Courier New" panose="02070309020205020404" pitchFamily="49" charset="0"/>
            </a:endParaRPr>
          </a:p>
          <a:p>
            <a:pPr fontAlgn="ctr">
              <a:buSzPct val="65000"/>
              <a:tabLst>
                <a:tab pos="1200150" algn="l"/>
              </a:tabLst>
            </a:pPr>
            <a:r>
              <a:rPr kumimoji="1" lang="en-US" altLang="zh-CN" sz="1800" b="1">
                <a:solidFill>
                  <a:schemeClr val="tx2"/>
                </a:solidFill>
                <a:latin typeface="Courier New" panose="02070309020205020404" pitchFamily="49" charset="0"/>
              </a:rPr>
              <a:t>---------- --------- ---------</a:t>
            </a:r>
            <a:endParaRPr kumimoji="1" lang="en-US" altLang="zh-CN" sz="1800" b="1">
              <a:solidFill>
                <a:schemeClr val="tx2"/>
              </a:solidFill>
              <a:latin typeface="Courier New" panose="02070309020205020404" pitchFamily="49" charset="0"/>
            </a:endParaRPr>
          </a:p>
          <a:p>
            <a:pPr fontAlgn="ctr">
              <a:buSzPct val="65000"/>
              <a:tabLst>
                <a:tab pos="1200150" algn="l"/>
              </a:tabLst>
            </a:pPr>
            <a:r>
              <a:rPr kumimoji="1" lang="en-US" altLang="zh-CN" sz="1800" b="1">
                <a:solidFill>
                  <a:schemeClr val="tx2"/>
                </a:solidFill>
                <a:latin typeface="Courier New" panose="02070309020205020404" pitchFamily="49" charset="0"/>
              </a:rPr>
              <a:t>SMITH      CLERK           800</a:t>
            </a:r>
            <a:endParaRPr kumimoji="1" lang="en-US" altLang="zh-CN" sz="1800" b="1">
              <a:solidFill>
                <a:schemeClr val="tx2"/>
              </a:solidFill>
              <a:latin typeface="Courier New" panose="02070309020205020404" pitchFamily="49" charset="0"/>
            </a:endParaRPr>
          </a:p>
        </p:txBody>
      </p:sp>
      <p:sp>
        <p:nvSpPr>
          <p:cNvPr id="14341" name="Rectangle 10"/>
          <p:cNvSpPr>
            <a:spLocks noChangeArrowheads="1"/>
          </p:cNvSpPr>
          <p:nvPr/>
        </p:nvSpPr>
        <p:spPr bwMode="blackWhite">
          <a:xfrm>
            <a:off x="936625" y="2890838"/>
            <a:ext cx="7308850" cy="1616075"/>
          </a:xfrm>
          <a:prstGeom prst="rect">
            <a:avLst/>
          </a:prstGeom>
          <a:noFill/>
          <a:ln w="9525">
            <a:noFill/>
            <a:miter lim="800000"/>
          </a:ln>
        </p:spPr>
        <p:txBody>
          <a:bodyPr wrap="none" lIns="92075" tIns="46038" rIns="92075" bIns="46038" anchor="ctr"/>
          <a:lstStyle/>
          <a:p>
            <a:pPr fontAlgn="ctr">
              <a:buSzPct val="65000"/>
              <a:tabLst>
                <a:tab pos="1200150" algn="l"/>
              </a:tabLst>
            </a:pPr>
            <a:r>
              <a:rPr kumimoji="1" lang="en-US" altLang="zh-CN" sz="1800" b="1" dirty="0">
                <a:solidFill>
                  <a:schemeClr val="tx2"/>
                </a:solidFill>
                <a:latin typeface="Courier New" panose="02070309020205020404" pitchFamily="49" charset="0"/>
              </a:rPr>
              <a:t>SQL&gt; SELECT	</a:t>
            </a:r>
            <a:r>
              <a:rPr kumimoji="1" lang="en-US" altLang="zh-CN" sz="1800" b="1" dirty="0" err="1">
                <a:solidFill>
                  <a:schemeClr val="tx2"/>
                </a:solidFill>
                <a:latin typeface="Courier New" panose="02070309020205020404" pitchFamily="49" charset="0"/>
              </a:rPr>
              <a:t>ename</a:t>
            </a:r>
            <a:r>
              <a:rPr kumimoji="1" lang="en-US" altLang="zh-CN" sz="1800" b="1" dirty="0">
                <a:solidFill>
                  <a:schemeClr val="tx2"/>
                </a:solidFill>
                <a:latin typeface="Courier New" panose="02070309020205020404" pitchFamily="49" charset="0"/>
              </a:rPr>
              <a:t>, job, </a:t>
            </a:r>
            <a:r>
              <a:rPr kumimoji="1" lang="en-US" altLang="zh-CN" sz="1800" b="1" dirty="0" err="1">
                <a:solidFill>
                  <a:schemeClr val="tx2"/>
                </a:solidFill>
                <a:latin typeface="Courier New" panose="02070309020205020404" pitchFamily="49" charset="0"/>
              </a:rPr>
              <a:t>sal</a:t>
            </a:r>
            <a:endParaRPr kumimoji="1" lang="en-US" altLang="zh-CN" sz="1800" b="1" dirty="0">
              <a:solidFill>
                <a:schemeClr val="tx2"/>
              </a:solidFill>
              <a:latin typeface="Courier New" panose="02070309020205020404" pitchFamily="49" charset="0"/>
            </a:endParaRPr>
          </a:p>
          <a:p>
            <a:pPr fontAlgn="ctr">
              <a:buSzPct val="65000"/>
              <a:tabLst>
                <a:tab pos="1200150" algn="l"/>
              </a:tabLst>
            </a:pPr>
            <a:r>
              <a:rPr kumimoji="1" lang="en-US" altLang="zh-CN" sz="1800" b="1" dirty="0">
                <a:solidFill>
                  <a:schemeClr val="tx2"/>
                </a:solidFill>
                <a:latin typeface="Courier New" panose="02070309020205020404" pitchFamily="49" charset="0"/>
              </a:rPr>
              <a:t>  2  FROM	emp</a:t>
            </a:r>
            <a:endParaRPr kumimoji="1" lang="en-US" altLang="zh-CN" sz="1800" b="1" dirty="0">
              <a:solidFill>
                <a:schemeClr val="tx2"/>
              </a:solidFill>
              <a:latin typeface="Courier New" panose="02070309020205020404" pitchFamily="49" charset="0"/>
            </a:endParaRPr>
          </a:p>
          <a:p>
            <a:pPr fontAlgn="ctr">
              <a:buSzPct val="65000"/>
              <a:tabLst>
                <a:tab pos="1200150" algn="l"/>
              </a:tabLst>
            </a:pPr>
            <a:r>
              <a:rPr kumimoji="1" lang="en-US" altLang="zh-CN" sz="1800" b="1" dirty="0">
                <a:solidFill>
                  <a:schemeClr val="tx2"/>
                </a:solidFill>
                <a:latin typeface="Courier New" panose="02070309020205020404" pitchFamily="49" charset="0"/>
              </a:rPr>
              <a:t>  3  WHERE	</a:t>
            </a:r>
            <a:r>
              <a:rPr kumimoji="1" lang="en-US" altLang="zh-CN" sz="1800" b="1" dirty="0" err="1">
                <a:solidFill>
                  <a:schemeClr val="tx2"/>
                </a:solidFill>
                <a:latin typeface="Courier New" panose="02070309020205020404" pitchFamily="49" charset="0"/>
              </a:rPr>
              <a:t>sal</a:t>
            </a:r>
            <a:r>
              <a:rPr kumimoji="1" lang="en-US" altLang="zh-CN" sz="1800" b="1" dirty="0">
                <a:solidFill>
                  <a:schemeClr val="tx2"/>
                </a:solidFill>
                <a:latin typeface="Courier New" panose="02070309020205020404" pitchFamily="49" charset="0"/>
              </a:rPr>
              <a:t> = </a:t>
            </a:r>
            <a:endParaRPr kumimoji="1" lang="en-US" altLang="zh-CN" sz="1800" b="1" dirty="0">
              <a:solidFill>
                <a:schemeClr val="tx2"/>
              </a:solidFill>
              <a:latin typeface="Courier New" panose="02070309020205020404" pitchFamily="49" charset="0"/>
            </a:endParaRPr>
          </a:p>
          <a:p>
            <a:pPr fontAlgn="ctr">
              <a:buSzPct val="65000"/>
              <a:tabLst>
                <a:tab pos="1200150" algn="l"/>
              </a:tabLst>
            </a:pPr>
            <a:r>
              <a:rPr kumimoji="1" lang="en-US" altLang="zh-CN" sz="1800" b="1" dirty="0">
                <a:solidFill>
                  <a:schemeClr val="tx2"/>
                </a:solidFill>
                <a:latin typeface="Courier New" panose="02070309020205020404" pitchFamily="49" charset="0"/>
              </a:rPr>
              <a:t>  4			(SELECT	MIN(</a:t>
            </a:r>
            <a:r>
              <a:rPr kumimoji="1" lang="en-US" altLang="zh-CN" sz="1800" b="1" dirty="0" err="1">
                <a:solidFill>
                  <a:schemeClr val="tx2"/>
                </a:solidFill>
                <a:latin typeface="Courier New" panose="02070309020205020404" pitchFamily="49" charset="0"/>
              </a:rPr>
              <a:t>sal</a:t>
            </a:r>
            <a:r>
              <a:rPr kumimoji="1" lang="en-US" altLang="zh-CN" sz="1800" b="1" dirty="0">
                <a:solidFill>
                  <a:schemeClr val="tx2"/>
                </a:solidFill>
                <a:latin typeface="Courier New" panose="02070309020205020404" pitchFamily="49" charset="0"/>
              </a:rPr>
              <a:t>)</a:t>
            </a:r>
            <a:endParaRPr kumimoji="1" lang="en-US" altLang="zh-CN" sz="1800" b="1" dirty="0">
              <a:solidFill>
                <a:schemeClr val="tx2"/>
              </a:solidFill>
              <a:latin typeface="Courier New" panose="02070309020205020404" pitchFamily="49" charset="0"/>
            </a:endParaRPr>
          </a:p>
          <a:p>
            <a:pPr fontAlgn="ctr">
              <a:buSzPct val="65000"/>
              <a:tabLst>
                <a:tab pos="1200150" algn="l"/>
              </a:tabLst>
            </a:pPr>
            <a:r>
              <a:rPr kumimoji="1" lang="en-US" altLang="zh-CN" sz="1800" b="1" dirty="0">
                <a:solidFill>
                  <a:schemeClr val="tx2"/>
                </a:solidFill>
                <a:latin typeface="Courier New" panose="02070309020205020404" pitchFamily="49" charset="0"/>
              </a:rPr>
              <a:t>  5			FROM		emp);</a:t>
            </a:r>
            <a:endParaRPr kumimoji="1" lang="en-US" altLang="zh-CN" sz="1800" b="1" dirty="0">
              <a:solidFill>
                <a:schemeClr val="tx2"/>
              </a:solidFill>
              <a:latin typeface="Courier New" panose="02070309020205020404" pitchFamily="49" charset="0"/>
            </a:endParaRPr>
          </a:p>
        </p:txBody>
      </p:sp>
      <p:sp>
        <p:nvSpPr>
          <p:cNvPr id="13" name="Rectangle 3"/>
          <p:cNvSpPr>
            <a:spLocks noGrp="1" noChangeArrowheads="1"/>
          </p:cNvSpPr>
          <p:nvPr>
            <p:ph type="title" idx="4294967295"/>
          </p:nvPr>
        </p:nvSpPr>
        <p:spPr>
          <a:xfrm>
            <a:off x="423863" y="414338"/>
            <a:ext cx="7677150" cy="685800"/>
          </a:xfrm>
        </p:spPr>
        <p:txBody>
          <a:bodyPr lIns="92075" tIns="46038" rIns="92075" bIns="46038"/>
          <a:lstStyle/>
          <a:p>
            <a:pPr>
              <a:buSzPct val="65000"/>
              <a:defRPr/>
            </a:pPr>
            <a:r>
              <a:rPr lang="zh-CN" altLang="en-US" kern="1200" dirty="0"/>
              <a:t>单行子查询</a:t>
            </a:r>
            <a:endParaRPr lang="zh-CN" altLang="en-US" kern="1200" dirty="0"/>
          </a:p>
        </p:txBody>
      </p:sp>
      <p:sp>
        <p:nvSpPr>
          <p:cNvPr id="14" name="内容占位符 2"/>
          <p:cNvSpPr>
            <a:spLocks noGrp="1"/>
          </p:cNvSpPr>
          <p:nvPr>
            <p:ph idx="4294967295"/>
          </p:nvPr>
        </p:nvSpPr>
        <p:spPr>
          <a:xfrm>
            <a:off x="571500" y="1409700"/>
            <a:ext cx="8147050" cy="947738"/>
          </a:xfrm>
          <a:prstGeom prst="rect">
            <a:avLst/>
          </a:prstGeom>
        </p:spPr>
        <p:txBody>
          <a:bodyPr/>
          <a:lstStyle/>
          <a:p>
            <a:pPr marL="342900" lvl="1" indent="-342900">
              <a:buFontTx/>
              <a:buChar char="•"/>
              <a:defRPr/>
            </a:pPr>
            <a:r>
              <a:rPr lang="zh-CN" altLang="en-US" sz="2800" dirty="0">
                <a:solidFill>
                  <a:schemeClr val="tx2"/>
                </a:solidFill>
              </a:rPr>
              <a:t>子查询中使用组函数</a:t>
            </a:r>
            <a:endParaRPr lang="en-US" altLang="zh-CN" sz="2800" dirty="0">
              <a:solidFill>
                <a:schemeClr val="tx2"/>
              </a:solidFill>
            </a:endParaRPr>
          </a:p>
          <a:p>
            <a:pPr lvl="1">
              <a:defRPr/>
            </a:pPr>
            <a:r>
              <a:rPr lang="zh-CN" altLang="en-US" dirty="0">
                <a:solidFill>
                  <a:schemeClr val="tx2"/>
                </a:solidFill>
              </a:rPr>
              <a:t>查询工资最低的员工姓名，岗位及工资</a:t>
            </a:r>
            <a:endParaRPr lang="en-US" altLang="zh-CN" dirty="0">
              <a:solidFill>
                <a:schemeClr val="tx2"/>
              </a:solidFill>
            </a:endParaRPr>
          </a:p>
          <a:p>
            <a:pPr lvl="1">
              <a:defRPr/>
            </a:pPr>
            <a:endParaRPr lang="zh-CN" altLang="en-US" dirty="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977"/>
                                        </p:tgtEl>
                                        <p:attrNameLst>
                                          <p:attrName>style.visibility</p:attrName>
                                        </p:attrNameLst>
                                      </p:cBhvr>
                                      <p:to>
                                        <p:strVal val="visible"/>
                                      </p:to>
                                    </p:set>
                                    <p:animEffect transition="in" filter="wipe(up)">
                                      <p:cBhvr>
                                        <p:cTn id="12" dur="500"/>
                                        <p:tgtEl>
                                          <p:spTgt spid="83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p:nvPr/>
        </p:nvSpPr>
        <p:spPr bwMode="auto">
          <a:xfrm>
            <a:off x="571500" y="1285875"/>
            <a:ext cx="8147050" cy="2214563"/>
          </a:xfrm>
          <a:prstGeom prst="rect">
            <a:avLst/>
          </a:prstGeom>
          <a:noFill/>
          <a:ln w="9525">
            <a:noFill/>
            <a:miter lim="800000"/>
          </a:ln>
        </p:spPr>
        <p:txBody>
          <a:bodyPr lIns="91401" tIns="45700" rIns="91401" bIns="45700"/>
          <a:lstStyle/>
          <a:p>
            <a:pPr marL="342900" lvl="1" indent="-342900" eaLnBrk="0" hangingPunct="0">
              <a:buClr>
                <a:srgbClr val="777777"/>
              </a:buClr>
              <a:buSzPct val="85000"/>
              <a:buFontTx/>
              <a:buChar char="•"/>
              <a:defRPr/>
            </a:pPr>
            <a:r>
              <a:rPr lang="en-US" altLang="zh-CN" sz="2800" kern="0" dirty="0">
                <a:solidFill>
                  <a:schemeClr val="tx2"/>
                </a:solidFill>
                <a:latin typeface="黑体" panose="02010609060101010101" pitchFamily="2" charset="-122"/>
                <a:ea typeface="黑体" panose="02010609060101010101" pitchFamily="2" charset="-122"/>
              </a:rPr>
              <a:t>HAVING</a:t>
            </a:r>
            <a:r>
              <a:rPr lang="zh-CN" altLang="en-US" sz="2800" kern="0" dirty="0">
                <a:solidFill>
                  <a:schemeClr val="tx2"/>
                </a:solidFill>
                <a:latin typeface="黑体" panose="02010609060101010101" pitchFamily="2" charset="-122"/>
                <a:ea typeface="黑体" panose="02010609060101010101" pitchFamily="2" charset="-122"/>
              </a:rPr>
              <a:t>子句中使用子查询</a:t>
            </a:r>
            <a:endParaRPr lang="en-US" altLang="zh-CN" sz="2800" kern="0" dirty="0">
              <a:solidFill>
                <a:schemeClr val="tx2"/>
              </a:solidFill>
              <a:latin typeface="黑体" panose="02010609060101010101" pitchFamily="2" charset="-122"/>
              <a:ea typeface="黑体" panose="02010609060101010101" pitchFamily="2" charset="-122"/>
            </a:endParaRPr>
          </a:p>
          <a:p>
            <a:pPr marL="742950" lvl="1" indent="-285750" eaLnBrk="0" hangingPunct="0">
              <a:buClr>
                <a:srgbClr val="777777"/>
              </a:buClr>
              <a:buSzPct val="85000"/>
              <a:buFontTx/>
              <a:buChar char="–"/>
              <a:defRPr/>
            </a:pPr>
            <a:r>
              <a:rPr lang="zh-CN" altLang="en-US" sz="2200" kern="0" dirty="0">
                <a:solidFill>
                  <a:schemeClr val="tx2"/>
                </a:solidFill>
                <a:latin typeface="黑体" panose="02010609060101010101" pitchFamily="2" charset="-122"/>
                <a:ea typeface="黑体" panose="02010609060101010101" pitchFamily="2" charset="-122"/>
              </a:rPr>
              <a:t>查询部门最低工资比</a:t>
            </a:r>
            <a:r>
              <a:rPr lang="en-US" altLang="zh-CN" sz="2200" kern="0" dirty="0">
                <a:solidFill>
                  <a:schemeClr val="tx2"/>
                </a:solidFill>
                <a:latin typeface="黑体" panose="02010609060101010101" pitchFamily="2" charset="-122"/>
                <a:ea typeface="黑体" panose="02010609060101010101" pitchFamily="2" charset="-122"/>
              </a:rPr>
              <a:t>20</a:t>
            </a:r>
            <a:r>
              <a:rPr lang="zh-CN" altLang="en-US" sz="2200" kern="0" dirty="0">
                <a:solidFill>
                  <a:schemeClr val="tx2"/>
                </a:solidFill>
                <a:latin typeface="黑体" panose="02010609060101010101" pitchFamily="2" charset="-122"/>
                <a:ea typeface="黑体" panose="02010609060101010101" pitchFamily="2" charset="-122"/>
              </a:rPr>
              <a:t>部门最低工资高的部门编号及最低工资</a:t>
            </a:r>
            <a:endParaRPr lang="en-US" altLang="zh-CN" sz="2200" kern="0" dirty="0">
              <a:solidFill>
                <a:schemeClr val="tx2"/>
              </a:solidFill>
              <a:latin typeface="黑体" panose="02010609060101010101" pitchFamily="2" charset="-122"/>
              <a:ea typeface="黑体" panose="02010609060101010101" pitchFamily="2" charset="-122"/>
            </a:endParaRPr>
          </a:p>
          <a:p>
            <a:pPr marL="742950" lvl="1" indent="-285750" eaLnBrk="0" hangingPunct="0">
              <a:buClr>
                <a:srgbClr val="777777"/>
              </a:buClr>
              <a:buSzPct val="85000"/>
              <a:buFontTx/>
              <a:buChar char="–"/>
              <a:defRPr/>
            </a:pPr>
            <a:endParaRPr lang="zh-CN" altLang="en-US" sz="2200" kern="0" dirty="0">
              <a:solidFill>
                <a:schemeClr val="tx2"/>
              </a:solidFill>
              <a:latin typeface="黑体" panose="02010609060101010101" pitchFamily="2" charset="-122"/>
              <a:ea typeface="黑体" panose="02010609060101010101" pitchFamily="2" charset="-122"/>
            </a:endParaRPr>
          </a:p>
        </p:txBody>
      </p:sp>
      <p:sp>
        <p:nvSpPr>
          <p:cNvPr id="15363" name="Rectangle 2"/>
          <p:cNvSpPr>
            <a:spLocks noChangeArrowheads="1"/>
          </p:cNvSpPr>
          <p:nvPr/>
        </p:nvSpPr>
        <p:spPr bwMode="blackWhite">
          <a:xfrm>
            <a:off x="939800" y="2571750"/>
            <a:ext cx="7480300" cy="2130425"/>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2400300" algn="l"/>
                <a:tab pos="3600450" algn="l"/>
                <a:tab pos="5029200" algn="l"/>
              </a:tabLst>
            </a:pPr>
            <a:endParaRPr kumimoji="1" lang="zh-CN" altLang="en-US" sz="1800" b="1">
              <a:solidFill>
                <a:schemeClr val="tx2"/>
              </a:solidFill>
              <a:latin typeface="Courier New" panose="02070309020205020404" pitchFamily="49" charset="0"/>
            </a:endParaRPr>
          </a:p>
          <a:p>
            <a:pPr algn="ctr" fontAlgn="ctr">
              <a:buSzPct val="65000"/>
              <a:tabLst>
                <a:tab pos="2400300" algn="l"/>
                <a:tab pos="3600450" algn="l"/>
                <a:tab pos="5029200" algn="l"/>
              </a:tabLst>
            </a:pPr>
            <a:endParaRPr kumimoji="1" lang="zh-CN" altLang="en-US" sz="1800" b="1">
              <a:solidFill>
                <a:schemeClr val="tx2"/>
              </a:solidFill>
              <a:latin typeface="Courier New" panose="02070309020205020404" pitchFamily="49" charset="0"/>
            </a:endParaRPr>
          </a:p>
        </p:txBody>
      </p:sp>
      <p:grpSp>
        <p:nvGrpSpPr>
          <p:cNvPr id="2" name="Group 5"/>
          <p:cNvGrpSpPr/>
          <p:nvPr/>
        </p:nvGrpSpPr>
        <p:grpSpPr bwMode="auto">
          <a:xfrm>
            <a:off x="1673225" y="3322638"/>
            <a:ext cx="6356350" cy="1354137"/>
            <a:chOff x="1054" y="2723"/>
            <a:chExt cx="4004" cy="853"/>
          </a:xfrm>
        </p:grpSpPr>
        <p:sp>
          <p:nvSpPr>
            <p:cNvPr id="15367" name="Rectangle 6"/>
            <p:cNvSpPr>
              <a:spLocks noChangeArrowheads="1"/>
            </p:cNvSpPr>
            <p:nvPr/>
          </p:nvSpPr>
          <p:spPr bwMode="ltGray">
            <a:xfrm>
              <a:off x="1054" y="2841"/>
              <a:ext cx="1872" cy="207"/>
            </a:xfrm>
            <a:prstGeom prst="rect">
              <a:avLst/>
            </a:prstGeom>
            <a:solidFill>
              <a:srgbClr val="FF5050">
                <a:alpha val="50195"/>
              </a:srgbClr>
            </a:solidFill>
            <a:ln w="9525">
              <a:noFill/>
              <a:miter lim="800000"/>
            </a:ln>
          </p:spPr>
          <p:txBody>
            <a:bodyPr wrap="none" anchor="ctr"/>
            <a:lstStyle/>
            <a:p>
              <a:pPr algn="ctr" fontAlgn="ctr">
                <a:buSzPct val="65000"/>
              </a:pPr>
              <a:endParaRPr lang="zh-CN" altLang="en-US">
                <a:solidFill>
                  <a:schemeClr val="tx2"/>
                </a:solidFill>
              </a:endParaRPr>
            </a:p>
          </p:txBody>
        </p:sp>
        <p:sp>
          <p:nvSpPr>
            <p:cNvPr id="15368" name="Rectangle 7"/>
            <p:cNvSpPr>
              <a:spLocks noChangeArrowheads="1"/>
            </p:cNvSpPr>
            <p:nvPr/>
          </p:nvSpPr>
          <p:spPr bwMode="ltGray">
            <a:xfrm>
              <a:off x="2926" y="3020"/>
              <a:ext cx="2132" cy="556"/>
            </a:xfrm>
            <a:prstGeom prst="rect">
              <a:avLst/>
            </a:prstGeom>
            <a:solidFill>
              <a:srgbClr val="FF9966"/>
            </a:solidFill>
            <a:ln w="9525">
              <a:noFill/>
              <a:miter lim="800000"/>
            </a:ln>
          </p:spPr>
          <p:txBody>
            <a:bodyPr wrap="none" anchor="ctr"/>
            <a:lstStyle/>
            <a:p>
              <a:pPr algn="ctr" fontAlgn="ctr">
                <a:buSzPct val="65000"/>
              </a:pPr>
              <a:endParaRPr lang="zh-CN" altLang="en-US">
                <a:solidFill>
                  <a:schemeClr val="tx2"/>
                </a:solidFill>
              </a:endParaRPr>
            </a:p>
          </p:txBody>
        </p:sp>
        <p:sp>
          <p:nvSpPr>
            <p:cNvPr id="15369" name="Arc 8"/>
            <p:cNvSpPr/>
            <p:nvPr/>
          </p:nvSpPr>
          <p:spPr bwMode="auto">
            <a:xfrm rot="-10740000">
              <a:off x="3263" y="2912"/>
              <a:ext cx="1788" cy="342"/>
            </a:xfrm>
            <a:custGeom>
              <a:avLst/>
              <a:gdLst>
                <a:gd name="T0" fmla="*/ 118 w 27027"/>
                <a:gd name="T1" fmla="*/ 5 h 21600"/>
                <a:gd name="T2" fmla="*/ 0 w 27027"/>
                <a:gd name="T3" fmla="*/ 0 h 21600"/>
                <a:gd name="T4" fmla="*/ 95 w 27027"/>
                <a:gd name="T5" fmla="*/ 0 h 21600"/>
                <a:gd name="T6" fmla="*/ 0 60000 65536"/>
                <a:gd name="T7" fmla="*/ 0 60000 65536"/>
                <a:gd name="T8" fmla="*/ 0 60000 65536"/>
                <a:gd name="T9" fmla="*/ 0 w 27027"/>
                <a:gd name="T10" fmla="*/ 0 h 21600"/>
                <a:gd name="T11" fmla="*/ 27027 w 27027"/>
                <a:gd name="T12" fmla="*/ 21600 h 21600"/>
              </a:gdLst>
              <a:ahLst/>
              <a:cxnLst>
                <a:cxn ang="T6">
                  <a:pos x="T0" y="T1"/>
                </a:cxn>
                <a:cxn ang="T7">
                  <a:pos x="T2" y="T3"/>
                </a:cxn>
                <a:cxn ang="T8">
                  <a:pos x="T4" y="T5"/>
                </a:cxn>
              </a:cxnLst>
              <a:rect l="T9" t="T10" r="T11" b="T12"/>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5370" name="Rectangle 9"/>
            <p:cNvSpPr>
              <a:spLocks noChangeArrowheads="1"/>
            </p:cNvSpPr>
            <p:nvPr/>
          </p:nvSpPr>
          <p:spPr bwMode="auto">
            <a:xfrm>
              <a:off x="3904" y="2723"/>
              <a:ext cx="330" cy="243"/>
            </a:xfrm>
            <a:prstGeom prst="rect">
              <a:avLst/>
            </a:prstGeom>
            <a:noFill/>
            <a:ln w="9525">
              <a:noFill/>
              <a:miter lim="800000"/>
            </a:ln>
          </p:spPr>
          <p:txBody>
            <a:bodyPr wrap="none" lIns="92075" tIns="46038" rIns="92075" bIns="46038">
              <a:spAutoFit/>
            </a:bodyPr>
            <a:lstStyle/>
            <a:p>
              <a:pPr algn="ctr" fontAlgn="ctr">
                <a:lnSpc>
                  <a:spcPct val="120000"/>
                </a:lnSpc>
                <a:spcBef>
                  <a:spcPct val="60000"/>
                </a:spcBef>
                <a:buSzPct val="65000"/>
              </a:pPr>
              <a:r>
                <a:rPr kumimoji="1" lang="en-US" altLang="zh-CN" b="1">
                  <a:solidFill>
                    <a:schemeClr val="tx2"/>
                  </a:solidFill>
                </a:rPr>
                <a:t>800</a:t>
              </a:r>
              <a:endParaRPr kumimoji="1" lang="en-US" altLang="zh-CN" b="1">
                <a:solidFill>
                  <a:schemeClr val="tx2"/>
                </a:solidFill>
              </a:endParaRPr>
            </a:p>
          </p:txBody>
        </p:sp>
      </p:grpSp>
      <p:sp>
        <p:nvSpPr>
          <p:cNvPr id="15365" name="Rectangle 10"/>
          <p:cNvSpPr>
            <a:spLocks noChangeArrowheads="1"/>
          </p:cNvSpPr>
          <p:nvPr/>
        </p:nvSpPr>
        <p:spPr bwMode="blackWhite">
          <a:xfrm>
            <a:off x="1038225" y="2597150"/>
            <a:ext cx="7169150" cy="2155825"/>
          </a:xfrm>
          <a:prstGeom prst="rect">
            <a:avLst/>
          </a:prstGeom>
          <a:noFill/>
          <a:ln w="9525">
            <a:noFill/>
            <a:miter lim="800000"/>
          </a:ln>
        </p:spPr>
        <p:txBody>
          <a:bodyPr wrap="none" lIns="92075" tIns="46038" rIns="92075" bIns="46038" anchor="ctr"/>
          <a:lstStyle/>
          <a:p>
            <a:pPr fontAlgn="ctr">
              <a:buSzPct val="65000"/>
              <a:tabLst>
                <a:tab pos="2400300" algn="l"/>
                <a:tab pos="3600450" algn="l"/>
                <a:tab pos="5029200" algn="l"/>
              </a:tabLst>
            </a:pPr>
            <a:r>
              <a:rPr kumimoji="1" lang="en-US" altLang="zh-CN" sz="1800" b="1" dirty="0">
                <a:solidFill>
                  <a:schemeClr val="tx2"/>
                </a:solidFill>
                <a:latin typeface="Courier New" panose="02070309020205020404" pitchFamily="49" charset="0"/>
              </a:rPr>
              <a:t>SQL&gt; SELECT	</a:t>
            </a:r>
            <a:r>
              <a:rPr kumimoji="1" lang="en-US" altLang="zh-CN" sz="1800" b="1" dirty="0" err="1">
                <a:solidFill>
                  <a:schemeClr val="tx2"/>
                </a:solidFill>
                <a:latin typeface="Courier New" panose="02070309020205020404" pitchFamily="49" charset="0"/>
              </a:rPr>
              <a:t>deptno</a:t>
            </a:r>
            <a:r>
              <a:rPr kumimoji="1" lang="en-US" altLang="zh-CN" sz="1800" b="1" dirty="0">
                <a:solidFill>
                  <a:schemeClr val="tx2"/>
                </a:solidFill>
                <a:latin typeface="Courier New" panose="02070309020205020404" pitchFamily="49" charset="0"/>
              </a:rPr>
              <a:t>, MIN(</a:t>
            </a:r>
            <a:r>
              <a:rPr kumimoji="1" lang="en-US" altLang="zh-CN" sz="1800" b="1" dirty="0" err="1">
                <a:solidFill>
                  <a:schemeClr val="tx2"/>
                </a:solidFill>
                <a:latin typeface="Courier New" panose="02070309020205020404" pitchFamily="49" charset="0"/>
              </a:rPr>
              <a:t>sal</a:t>
            </a:r>
            <a:r>
              <a:rPr kumimoji="1" lang="en-US" altLang="zh-CN" sz="1800" b="1" dirty="0">
                <a:solidFill>
                  <a:schemeClr val="tx2"/>
                </a:solidFill>
                <a:latin typeface="Courier New" panose="02070309020205020404" pitchFamily="49" charset="0"/>
              </a:rPr>
              <a:t>)</a:t>
            </a:r>
            <a:endParaRPr kumimoji="1" lang="en-US" altLang="zh-CN" sz="1800" b="1" dirty="0">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dirty="0">
                <a:solidFill>
                  <a:schemeClr val="tx2"/>
                </a:solidFill>
                <a:latin typeface="Courier New" panose="02070309020205020404" pitchFamily="49" charset="0"/>
              </a:rPr>
              <a:t>  2  FROM	emp</a:t>
            </a:r>
            <a:endParaRPr kumimoji="1" lang="en-US" altLang="zh-CN" sz="1800" b="1" dirty="0">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dirty="0">
                <a:solidFill>
                  <a:schemeClr val="tx2"/>
                </a:solidFill>
                <a:latin typeface="Courier New" panose="02070309020205020404" pitchFamily="49" charset="0"/>
              </a:rPr>
              <a:t>  3  GROUP BY	</a:t>
            </a:r>
            <a:r>
              <a:rPr kumimoji="1" lang="en-US" altLang="zh-CN" sz="1800" b="1" dirty="0" err="1">
                <a:solidFill>
                  <a:schemeClr val="tx2"/>
                </a:solidFill>
                <a:latin typeface="Courier New" panose="02070309020205020404" pitchFamily="49" charset="0"/>
              </a:rPr>
              <a:t>deptno</a:t>
            </a:r>
            <a:endParaRPr kumimoji="1" lang="en-US" altLang="zh-CN" sz="1800" b="1" dirty="0">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dirty="0">
                <a:solidFill>
                  <a:schemeClr val="tx2"/>
                </a:solidFill>
                <a:latin typeface="Courier New" panose="02070309020205020404" pitchFamily="49" charset="0"/>
              </a:rPr>
              <a:t>  4  HAVING	MIN(</a:t>
            </a:r>
            <a:r>
              <a:rPr kumimoji="1" lang="en-US" altLang="zh-CN" sz="1800" b="1" dirty="0" err="1">
                <a:solidFill>
                  <a:schemeClr val="tx2"/>
                </a:solidFill>
                <a:latin typeface="Courier New" panose="02070309020205020404" pitchFamily="49" charset="0"/>
              </a:rPr>
              <a:t>sal</a:t>
            </a:r>
            <a:r>
              <a:rPr kumimoji="1" lang="en-US" altLang="zh-CN" sz="1800" b="1" dirty="0">
                <a:solidFill>
                  <a:schemeClr val="tx2"/>
                </a:solidFill>
                <a:latin typeface="Courier New" panose="02070309020205020404" pitchFamily="49" charset="0"/>
              </a:rPr>
              <a:t>) &gt;</a:t>
            </a:r>
            <a:endParaRPr kumimoji="1" lang="en-US" altLang="zh-CN" sz="1800" b="1" dirty="0">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dirty="0">
                <a:solidFill>
                  <a:schemeClr val="tx2"/>
                </a:solidFill>
                <a:latin typeface="Courier New" panose="02070309020205020404" pitchFamily="49" charset="0"/>
              </a:rPr>
              <a:t>  5		(SELECT	MIN(</a:t>
            </a:r>
            <a:r>
              <a:rPr kumimoji="1" lang="en-US" altLang="zh-CN" sz="1800" b="1" dirty="0" err="1">
                <a:solidFill>
                  <a:schemeClr val="tx2"/>
                </a:solidFill>
                <a:latin typeface="Courier New" panose="02070309020205020404" pitchFamily="49" charset="0"/>
              </a:rPr>
              <a:t>sal</a:t>
            </a:r>
            <a:r>
              <a:rPr kumimoji="1" lang="en-US" altLang="zh-CN" sz="1800" b="1" dirty="0">
                <a:solidFill>
                  <a:schemeClr val="tx2"/>
                </a:solidFill>
                <a:latin typeface="Courier New" panose="02070309020205020404" pitchFamily="49" charset="0"/>
              </a:rPr>
              <a:t>)</a:t>
            </a:r>
            <a:endParaRPr kumimoji="1" lang="en-US" altLang="zh-CN" sz="1800" b="1" dirty="0">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dirty="0">
                <a:solidFill>
                  <a:schemeClr val="tx2"/>
                </a:solidFill>
                <a:latin typeface="Courier New" panose="02070309020205020404" pitchFamily="49" charset="0"/>
              </a:rPr>
              <a:t>  6		FROM	emp</a:t>
            </a:r>
            <a:endParaRPr kumimoji="1" lang="en-US" altLang="zh-CN" sz="1800" b="1" dirty="0">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dirty="0">
                <a:solidFill>
                  <a:schemeClr val="tx2"/>
                </a:solidFill>
                <a:latin typeface="Courier New" panose="02070309020205020404" pitchFamily="49" charset="0"/>
              </a:rPr>
              <a:t>  7		WHERE	</a:t>
            </a:r>
            <a:r>
              <a:rPr kumimoji="1" lang="en-US" altLang="zh-CN" sz="1800" b="1" dirty="0" err="1">
                <a:solidFill>
                  <a:schemeClr val="tx2"/>
                </a:solidFill>
                <a:latin typeface="Courier New" panose="02070309020205020404" pitchFamily="49" charset="0"/>
              </a:rPr>
              <a:t>deptno</a:t>
            </a:r>
            <a:r>
              <a:rPr kumimoji="1" lang="en-US" altLang="zh-CN" sz="1800" b="1" dirty="0">
                <a:solidFill>
                  <a:schemeClr val="tx2"/>
                </a:solidFill>
                <a:latin typeface="Courier New" panose="02070309020205020404" pitchFamily="49" charset="0"/>
              </a:rPr>
              <a:t> = 20);</a:t>
            </a:r>
            <a:endParaRPr kumimoji="1" lang="en-US" altLang="zh-CN" sz="1800" b="1" dirty="0">
              <a:solidFill>
                <a:schemeClr val="tx2"/>
              </a:solidFill>
              <a:latin typeface="Courier New" panose="02070309020205020404" pitchFamily="49" charset="0"/>
            </a:endParaRPr>
          </a:p>
        </p:txBody>
      </p:sp>
      <p:sp>
        <p:nvSpPr>
          <p:cNvPr id="11" name="Rectangle 3"/>
          <p:cNvSpPr txBox="1">
            <a:spLocks noChangeArrowheads="1"/>
          </p:cNvSpPr>
          <p:nvPr/>
        </p:nvSpPr>
        <p:spPr bwMode="auto">
          <a:xfrm>
            <a:off x="423863" y="357188"/>
            <a:ext cx="7677150" cy="685800"/>
          </a:xfrm>
          <a:prstGeom prst="rect">
            <a:avLst/>
          </a:prstGeom>
          <a:noFill/>
          <a:ln w="9525">
            <a:noFill/>
            <a:miter lim="800000"/>
          </a:ln>
        </p:spPr>
        <p:txBody>
          <a:bodyPr lIns="92075" tIns="46038" rIns="92075" bIns="46038"/>
          <a:lstStyle/>
          <a:p>
            <a:pPr eaLnBrk="0" hangingPunct="0">
              <a:buSzPct val="65000"/>
              <a:defRPr/>
            </a:pPr>
            <a:r>
              <a:rPr lang="zh-CN" altLang="en-US" sz="3600" b="1">
                <a:solidFill>
                  <a:schemeClr val="tx2"/>
                </a:solidFill>
                <a:latin typeface="黑体" panose="02010609060101010101" pitchFamily="2" charset="-122"/>
                <a:ea typeface="黑体" panose="02010609060101010101" pitchFamily="2" charset="-122"/>
                <a:cs typeface="+mj-cs"/>
              </a:rPr>
              <a:t>单行子查询</a:t>
            </a:r>
            <a:endParaRPr lang="zh-CN" altLang="en-US" sz="36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单行子查询</a:t>
            </a:r>
            <a:endParaRPr lang="zh-CN" altLang="en-US">
              <a:latin typeface="黑体" panose="02010609060101010101" pitchFamily="2" charset="-122"/>
              <a:ea typeface="黑体" panose="02010609060101010101" pitchFamily="2" charset="-122"/>
            </a:endParaRPr>
          </a:p>
        </p:txBody>
      </p:sp>
      <p:sp>
        <p:nvSpPr>
          <p:cNvPr id="13315" name="Rectangle 3"/>
          <p:cNvSpPr>
            <a:spLocks noGrp="1" noChangeArrowheads="1"/>
          </p:cNvSpPr>
          <p:nvPr>
            <p:ph type="body" idx="4294967295"/>
          </p:nvPr>
        </p:nvSpPr>
        <p:spPr>
          <a:xfrm>
            <a:off x="854075" y="1331913"/>
            <a:ext cx="8289925" cy="3773487"/>
          </a:xfrm>
          <a:prstGeom prst="rect">
            <a:avLst/>
          </a:prstGeom>
        </p:spPr>
        <p:txBody>
          <a:bodyPr lIns="91404" tIns="45704" rIns="91404" bIns="45704"/>
          <a:lstStyle/>
          <a:p>
            <a:pPr marL="342900" lvl="1" indent="-342900">
              <a:buFontTx/>
              <a:buChar char="•"/>
              <a:defRPr/>
            </a:pPr>
            <a:r>
              <a:rPr lang="en-US" altLang="zh-CN" sz="2800" dirty="0">
                <a:solidFill>
                  <a:schemeClr val="tx2"/>
                </a:solidFill>
              </a:rPr>
              <a:t>HAVING</a:t>
            </a:r>
            <a:r>
              <a:rPr lang="zh-CN" altLang="en-US" sz="2800" dirty="0">
                <a:solidFill>
                  <a:schemeClr val="tx2"/>
                </a:solidFill>
              </a:rPr>
              <a:t>子句中使用子查询</a:t>
            </a:r>
            <a:endParaRPr lang="en-US" altLang="zh-CN" sz="2800" dirty="0">
              <a:solidFill>
                <a:schemeClr val="tx2"/>
              </a:solidFill>
            </a:endParaRPr>
          </a:p>
          <a:p>
            <a:pPr lvl="1">
              <a:defRPr/>
            </a:pPr>
            <a:r>
              <a:rPr lang="zh-CN" altLang="en-US" dirty="0">
                <a:solidFill>
                  <a:schemeClr val="tx2"/>
                </a:solidFill>
                <a:cs typeface="+mn-cs"/>
              </a:rPr>
              <a:t>查询哪个部门的员工人数 高于各部门平均人数。</a:t>
            </a:r>
            <a:endParaRPr lang="zh-CN" altLang="en-US" dirty="0">
              <a:solidFill>
                <a:schemeClr val="tx2"/>
              </a:solidFill>
              <a:cs typeface="+mn-cs"/>
            </a:endParaRPr>
          </a:p>
        </p:txBody>
      </p:sp>
      <p:sp>
        <p:nvSpPr>
          <p:cNvPr id="16388" name="Rectangle 2"/>
          <p:cNvSpPr>
            <a:spLocks noChangeArrowheads="1"/>
          </p:cNvSpPr>
          <p:nvPr/>
        </p:nvSpPr>
        <p:spPr bwMode="blackWhite">
          <a:xfrm>
            <a:off x="939800" y="2571750"/>
            <a:ext cx="7480300" cy="2130425"/>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2400300" algn="l"/>
                <a:tab pos="3600450" algn="l"/>
                <a:tab pos="5029200" algn="l"/>
              </a:tabLst>
            </a:pPr>
            <a:endParaRPr kumimoji="1" lang="zh-CN" altLang="en-US" sz="1800" b="1">
              <a:solidFill>
                <a:schemeClr val="tx2"/>
              </a:solidFill>
              <a:latin typeface="Courier New" panose="02070309020205020404" pitchFamily="49" charset="0"/>
            </a:endParaRPr>
          </a:p>
          <a:p>
            <a:pPr algn="ctr" fontAlgn="ctr">
              <a:buSzPct val="65000"/>
              <a:tabLst>
                <a:tab pos="2400300" algn="l"/>
                <a:tab pos="3600450" algn="l"/>
                <a:tab pos="5029200" algn="l"/>
              </a:tabLst>
            </a:pPr>
            <a:endParaRPr kumimoji="1" lang="zh-CN" altLang="en-US" sz="1800" b="1">
              <a:solidFill>
                <a:schemeClr val="tx2"/>
              </a:solidFill>
              <a:latin typeface="Courier New" panose="02070309020205020404" pitchFamily="49" charset="0"/>
            </a:endParaRPr>
          </a:p>
        </p:txBody>
      </p:sp>
      <p:sp>
        <p:nvSpPr>
          <p:cNvPr id="16389" name="Rectangle 10"/>
          <p:cNvSpPr>
            <a:spLocks noChangeArrowheads="1"/>
          </p:cNvSpPr>
          <p:nvPr/>
        </p:nvSpPr>
        <p:spPr bwMode="blackWhite">
          <a:xfrm>
            <a:off x="1038225" y="2597150"/>
            <a:ext cx="7169150" cy="2155825"/>
          </a:xfrm>
          <a:prstGeom prst="rect">
            <a:avLst/>
          </a:prstGeom>
          <a:noFill/>
          <a:ln w="9525">
            <a:noFill/>
            <a:miter lim="800000"/>
          </a:ln>
        </p:spPr>
        <p:txBody>
          <a:bodyPr wrap="none" lIns="92075" tIns="46038" rIns="92075" bIns="46038" anchor="ctr"/>
          <a:lstStyle/>
          <a:p>
            <a:pPr fontAlgn="ctr">
              <a:buSzPct val="65000"/>
              <a:tabLst>
                <a:tab pos="2400300" algn="l"/>
                <a:tab pos="3600450" algn="l"/>
                <a:tab pos="5029200" algn="l"/>
              </a:tabLst>
            </a:pPr>
            <a:r>
              <a:rPr kumimoji="1" lang="en-US" altLang="zh-CN" sz="1800" b="1">
                <a:solidFill>
                  <a:schemeClr val="tx2"/>
                </a:solidFill>
                <a:latin typeface="Courier New" panose="02070309020205020404" pitchFamily="49" charset="0"/>
              </a:rPr>
              <a:t>SQL&gt; SELECT	deptno, COUNT(empno)</a:t>
            </a:r>
            <a:endParaRPr kumimoji="1" lang="en-US" altLang="zh-CN" sz="1800" b="1">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a:solidFill>
                  <a:schemeClr val="tx2"/>
                </a:solidFill>
                <a:latin typeface="Courier New" panose="02070309020205020404" pitchFamily="49" charset="0"/>
              </a:rPr>
              <a:t>  2  FROM	emp</a:t>
            </a:r>
            <a:endParaRPr kumimoji="1" lang="en-US" altLang="zh-CN" sz="1800" b="1">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a:solidFill>
                  <a:schemeClr val="tx2"/>
                </a:solidFill>
                <a:latin typeface="Courier New" panose="02070309020205020404" pitchFamily="49" charset="0"/>
              </a:rPr>
              <a:t>  3  GROUP BY	deptno</a:t>
            </a:r>
            <a:endParaRPr kumimoji="1" lang="en-US" altLang="zh-CN" sz="1800" b="1">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a:solidFill>
                  <a:schemeClr val="tx2"/>
                </a:solidFill>
                <a:latin typeface="Courier New" panose="02070309020205020404" pitchFamily="49" charset="0"/>
              </a:rPr>
              <a:t>  4  HAVING	COUNT(empno) &gt;</a:t>
            </a:r>
            <a:endParaRPr kumimoji="1" lang="en-US" altLang="zh-CN" sz="1800" b="1">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a:solidFill>
                  <a:schemeClr val="tx2"/>
                </a:solidFill>
                <a:latin typeface="Courier New" panose="02070309020205020404" pitchFamily="49" charset="0"/>
              </a:rPr>
              <a:t>  5		 (SELECT AVG(COUNT(empno))</a:t>
            </a:r>
            <a:endParaRPr kumimoji="1" lang="en-US" altLang="zh-CN" sz="1800" b="1">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a:solidFill>
                  <a:schemeClr val="tx2"/>
                </a:solidFill>
                <a:latin typeface="Courier New" panose="02070309020205020404" pitchFamily="49" charset="0"/>
              </a:rPr>
              <a:t>  6		  FROM	emp</a:t>
            </a:r>
            <a:endParaRPr kumimoji="1" lang="en-US" altLang="zh-CN" sz="1800" b="1">
              <a:solidFill>
                <a:schemeClr val="tx2"/>
              </a:solidFill>
              <a:latin typeface="Courier New" panose="02070309020205020404" pitchFamily="49" charset="0"/>
            </a:endParaRPr>
          </a:p>
          <a:p>
            <a:pPr fontAlgn="ctr">
              <a:buSzPct val="65000"/>
              <a:tabLst>
                <a:tab pos="2400300" algn="l"/>
                <a:tab pos="3600450" algn="l"/>
                <a:tab pos="5029200" algn="l"/>
              </a:tabLst>
            </a:pPr>
            <a:r>
              <a:rPr kumimoji="1" lang="en-US" altLang="zh-CN" sz="1800" b="1">
                <a:solidFill>
                  <a:schemeClr val="tx2"/>
                </a:solidFill>
                <a:latin typeface="Courier New" panose="02070309020205020404" pitchFamily="49" charset="0"/>
              </a:rPr>
              <a:t>  7		  GROUP BY deptno);</a:t>
            </a:r>
            <a:endParaRPr kumimoji="1" lang="en-US" altLang="zh-CN" sz="1800" b="1">
              <a:solidFill>
                <a:schemeClr val="tx2"/>
              </a:solidFill>
              <a:latin typeface="Courier New" panose="02070309020205020404" pitchFamily="49"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 pos="3087370" algn="l"/>
              </a:tabLst>
            </a:pPr>
            <a:endParaRPr kumimoji="1" lang="zh-CN" altLang="en-US" sz="1800" b="1">
              <a:solidFill>
                <a:srgbClr val="000000"/>
              </a:solidFill>
              <a:latin typeface="Courier New" panose="02070309020205020404" pitchFamily="49" charset="0"/>
            </a:endParaRPr>
          </a:p>
          <a:p>
            <a:pPr algn="ctr" fontAlgn="ctr">
              <a:buSzPct val="65000"/>
              <a:tabLst>
                <a:tab pos="1200150" algn="l"/>
                <a:tab pos="3087370" algn="l"/>
              </a:tabLst>
            </a:pPr>
            <a:endParaRPr kumimoji="1" lang="zh-CN" altLang="en-US" sz="1800" b="1">
              <a:solidFill>
                <a:srgbClr val="000000"/>
              </a:solidFill>
              <a:latin typeface="Courier New" panose="02070309020205020404" pitchFamily="49" charset="0"/>
            </a:endParaRPr>
          </a:p>
        </p:txBody>
      </p:sp>
      <p:grpSp>
        <p:nvGrpSpPr>
          <p:cNvPr id="2" name="Group 4"/>
          <p:cNvGrpSpPr/>
          <p:nvPr/>
        </p:nvGrpSpPr>
        <p:grpSpPr bwMode="auto">
          <a:xfrm>
            <a:off x="3105150" y="2374900"/>
            <a:ext cx="5041900" cy="1174750"/>
            <a:chOff x="1956" y="1496"/>
            <a:chExt cx="3176" cy="740"/>
          </a:xfrm>
        </p:grpSpPr>
        <p:sp>
          <p:nvSpPr>
            <p:cNvPr id="17417" name="Rectangle 5"/>
            <p:cNvSpPr>
              <a:spLocks noChangeArrowheads="1"/>
            </p:cNvSpPr>
            <p:nvPr/>
          </p:nvSpPr>
          <p:spPr bwMode="ltGray">
            <a:xfrm>
              <a:off x="2532" y="1668"/>
              <a:ext cx="2600" cy="567"/>
            </a:xfrm>
            <a:prstGeom prst="rect">
              <a:avLst/>
            </a:prstGeom>
            <a:solidFill>
              <a:srgbClr val="FF9966"/>
            </a:solidFill>
            <a:ln w="9525">
              <a:noFill/>
              <a:miter lim="800000"/>
            </a:ln>
          </p:spPr>
          <p:txBody>
            <a:bodyPr wrap="none" anchor="ctr"/>
            <a:lstStyle/>
            <a:p>
              <a:pPr algn="ctr" fontAlgn="ctr">
                <a:buSzPct val="65000"/>
              </a:pPr>
              <a:endParaRPr lang="zh-CN" altLang="en-US"/>
            </a:p>
          </p:txBody>
        </p:sp>
        <p:grpSp>
          <p:nvGrpSpPr>
            <p:cNvPr id="17418" name="Group 6"/>
            <p:cNvGrpSpPr/>
            <p:nvPr/>
          </p:nvGrpSpPr>
          <p:grpSpPr bwMode="auto">
            <a:xfrm>
              <a:off x="1956" y="1496"/>
              <a:ext cx="2228" cy="740"/>
              <a:chOff x="1956" y="1496"/>
              <a:chExt cx="2228" cy="740"/>
            </a:xfrm>
          </p:grpSpPr>
          <p:sp>
            <p:nvSpPr>
              <p:cNvPr id="17419" name="Rectangle 7"/>
              <p:cNvSpPr>
                <a:spLocks noChangeArrowheads="1"/>
              </p:cNvSpPr>
              <p:nvPr/>
            </p:nvSpPr>
            <p:spPr bwMode="ltGray">
              <a:xfrm>
                <a:off x="2568" y="2016"/>
                <a:ext cx="1616" cy="220"/>
              </a:xfrm>
              <a:prstGeom prst="rect">
                <a:avLst/>
              </a:prstGeom>
              <a:solidFill>
                <a:srgbClr val="FF5050">
                  <a:alpha val="50195"/>
                </a:srgbClr>
              </a:solidFill>
              <a:ln w="9525">
                <a:noFill/>
                <a:miter lim="800000"/>
              </a:ln>
            </p:spPr>
            <p:txBody>
              <a:bodyPr wrap="none" anchor="ctr"/>
              <a:lstStyle/>
              <a:p>
                <a:pPr algn="ctr" fontAlgn="ctr">
                  <a:buSzPct val="65000"/>
                </a:pPr>
                <a:endParaRPr lang="zh-CN" altLang="en-US"/>
              </a:p>
            </p:txBody>
          </p:sp>
          <p:sp>
            <p:nvSpPr>
              <p:cNvPr id="17420" name="Rectangle 8"/>
              <p:cNvSpPr>
                <a:spLocks noChangeArrowheads="1"/>
              </p:cNvSpPr>
              <p:nvPr/>
            </p:nvSpPr>
            <p:spPr bwMode="ltGray">
              <a:xfrm>
                <a:off x="1956" y="1496"/>
                <a:ext cx="288" cy="220"/>
              </a:xfrm>
              <a:prstGeom prst="rect">
                <a:avLst/>
              </a:prstGeom>
              <a:solidFill>
                <a:srgbClr val="FF5050">
                  <a:alpha val="50195"/>
                </a:srgbClr>
              </a:solidFill>
              <a:ln w="9525">
                <a:noFill/>
                <a:miter lim="800000"/>
              </a:ln>
            </p:spPr>
            <p:txBody>
              <a:bodyPr wrap="none" anchor="ctr"/>
              <a:lstStyle/>
              <a:p>
                <a:pPr algn="ctr" fontAlgn="ctr">
                  <a:buSzPct val="65000"/>
                </a:pPr>
                <a:endParaRPr lang="zh-CN" altLang="en-US"/>
              </a:p>
            </p:txBody>
          </p:sp>
        </p:grpSp>
      </p:grpSp>
      <p:sp>
        <p:nvSpPr>
          <p:cNvPr id="88073"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ln>
        </p:spPr>
        <p:txBody>
          <a:bodyPr wrap="none" lIns="92075" tIns="46038" rIns="92075" bIns="46038" anchor="ctr"/>
          <a:lstStyle/>
          <a:p>
            <a:pPr fontAlgn="ctr">
              <a:lnSpc>
                <a:spcPct val="50000"/>
              </a:lnSpc>
              <a:spcBef>
                <a:spcPct val="60000"/>
              </a:spcBef>
              <a:buSzPct val="65000"/>
              <a:tabLst>
                <a:tab pos="1200150" algn="l"/>
              </a:tabLst>
            </a:pPr>
            <a:r>
              <a:rPr kumimoji="1" lang="zh-CN" altLang="en-US" sz="2800" b="1" dirty="0">
                <a:solidFill>
                  <a:schemeClr val="bg2"/>
                </a:solidFill>
                <a:latin typeface="宋体" panose="02010600030101010101" pitchFamily="2" charset="-122"/>
              </a:rPr>
              <a:t> </a:t>
            </a:r>
            <a:r>
              <a:rPr kumimoji="1" lang="en-US" altLang="zh-CN" sz="1800" b="1" dirty="0">
                <a:solidFill>
                  <a:srgbClr val="000000"/>
                </a:solidFill>
                <a:latin typeface="宋体" panose="02010600030101010101" pitchFamily="2" charset="-122"/>
              </a:rPr>
              <a:t>(SELECT   MIN(</a:t>
            </a:r>
            <a:r>
              <a:rPr kumimoji="1" lang="en-US" altLang="zh-CN" sz="1800" b="1" dirty="0" err="1">
                <a:solidFill>
                  <a:srgbClr val="000000"/>
                </a:solidFill>
                <a:latin typeface="宋体" panose="02010600030101010101" pitchFamily="2" charset="-122"/>
              </a:rPr>
              <a:t>sal</a:t>
            </a:r>
            <a:r>
              <a:rPr kumimoji="1" lang="en-US" altLang="zh-CN" sz="1800" b="1" dirty="0">
                <a:solidFill>
                  <a:srgbClr val="000000"/>
                </a:solidFill>
                <a:latin typeface="宋体" panose="02010600030101010101" pitchFamily="2" charset="-122"/>
              </a:rPr>
              <a:t>)</a:t>
            </a:r>
            <a:endParaRPr kumimoji="1" lang="en-US" altLang="zh-CN" sz="1800" b="1" dirty="0">
              <a:solidFill>
                <a:srgbClr val="000000"/>
              </a:solidFill>
              <a:latin typeface="宋体" panose="02010600030101010101" pitchFamily="2" charset="-122"/>
            </a:endParaRPr>
          </a:p>
          <a:p>
            <a:pPr fontAlgn="ctr">
              <a:lnSpc>
                <a:spcPct val="50000"/>
              </a:lnSpc>
              <a:spcBef>
                <a:spcPct val="60000"/>
              </a:spcBef>
              <a:buSzPct val="65000"/>
              <a:tabLst>
                <a:tab pos="1200150" algn="l"/>
              </a:tabLst>
            </a:pPr>
            <a:r>
              <a:rPr kumimoji="1" lang="en-US" altLang="zh-CN" sz="2800" b="1" dirty="0">
                <a:solidFill>
                  <a:schemeClr val="bg2"/>
                </a:solidFill>
                <a:latin typeface="宋体" panose="02010600030101010101" pitchFamily="2" charset="-122"/>
              </a:rPr>
              <a:t>         </a:t>
            </a:r>
            <a:r>
              <a:rPr kumimoji="1" lang="en-US" altLang="zh-CN" sz="1800" b="1" dirty="0">
                <a:solidFill>
                  <a:srgbClr val="000000"/>
                </a:solidFill>
                <a:latin typeface="宋体" panose="02010600030101010101" pitchFamily="2" charset="-122"/>
              </a:rPr>
              <a:t>*</a:t>
            </a:r>
            <a:endParaRPr kumimoji="1" lang="en-US" altLang="zh-CN" sz="1800" b="1" dirty="0">
              <a:solidFill>
                <a:srgbClr val="000000"/>
              </a:solidFill>
              <a:latin typeface="宋体" panose="02010600030101010101" pitchFamily="2" charset="-122"/>
            </a:endParaRPr>
          </a:p>
          <a:p>
            <a:pPr fontAlgn="ctr">
              <a:lnSpc>
                <a:spcPct val="50000"/>
              </a:lnSpc>
              <a:spcBef>
                <a:spcPct val="60000"/>
              </a:spcBef>
              <a:buSzPct val="65000"/>
              <a:tabLst>
                <a:tab pos="1200150" algn="l"/>
              </a:tabLst>
            </a:pPr>
            <a:r>
              <a:rPr kumimoji="1" lang="en-US" altLang="zh-CN" sz="1800" b="1" dirty="0">
                <a:solidFill>
                  <a:srgbClr val="000000"/>
                </a:solidFill>
                <a:latin typeface="宋体" panose="02010600030101010101" pitchFamily="2" charset="-122"/>
              </a:rPr>
              <a:t>ERROR </a:t>
            </a:r>
            <a:r>
              <a:rPr kumimoji="1" lang="zh-CN" altLang="en-US" sz="1800" b="1" dirty="0">
                <a:solidFill>
                  <a:srgbClr val="000000"/>
                </a:solidFill>
                <a:latin typeface="宋体" panose="02010600030101010101" pitchFamily="2" charset="-122"/>
              </a:rPr>
              <a:t>位于第 </a:t>
            </a:r>
            <a:r>
              <a:rPr kumimoji="1" lang="en-US" altLang="zh-CN" sz="1800" b="1" dirty="0">
                <a:solidFill>
                  <a:srgbClr val="000000"/>
                </a:solidFill>
                <a:latin typeface="宋体" panose="02010600030101010101" pitchFamily="2" charset="-122"/>
              </a:rPr>
              <a:t>4 </a:t>
            </a:r>
            <a:r>
              <a:rPr kumimoji="1" lang="zh-CN" altLang="en-US" sz="1800" b="1" dirty="0">
                <a:solidFill>
                  <a:srgbClr val="000000"/>
                </a:solidFill>
                <a:latin typeface="宋体" panose="02010600030101010101" pitchFamily="2" charset="-122"/>
              </a:rPr>
              <a:t>行</a:t>
            </a:r>
            <a:r>
              <a:rPr kumimoji="1" lang="en-US" altLang="zh-CN" sz="1800" b="1" dirty="0">
                <a:solidFill>
                  <a:srgbClr val="000000"/>
                </a:solidFill>
                <a:latin typeface="宋体" panose="02010600030101010101" pitchFamily="2" charset="-122"/>
              </a:rPr>
              <a:t>:</a:t>
            </a:r>
            <a:endParaRPr kumimoji="1" lang="en-US" altLang="zh-CN" sz="1800" b="1" dirty="0">
              <a:solidFill>
                <a:srgbClr val="000000"/>
              </a:solidFill>
              <a:latin typeface="宋体" panose="02010600030101010101" pitchFamily="2" charset="-122"/>
            </a:endParaRPr>
          </a:p>
          <a:p>
            <a:pPr fontAlgn="ctr">
              <a:lnSpc>
                <a:spcPct val="50000"/>
              </a:lnSpc>
              <a:spcBef>
                <a:spcPct val="60000"/>
              </a:spcBef>
              <a:buSzPct val="65000"/>
              <a:tabLst>
                <a:tab pos="1200150" algn="l"/>
              </a:tabLst>
            </a:pPr>
            <a:r>
              <a:rPr kumimoji="1" lang="en-US" altLang="zh-CN" sz="1800" b="1" dirty="0">
                <a:solidFill>
                  <a:srgbClr val="000000"/>
                </a:solidFill>
                <a:latin typeface="宋体" panose="02010600030101010101" pitchFamily="2" charset="-122"/>
              </a:rPr>
              <a:t>ORA-01427: </a:t>
            </a:r>
            <a:r>
              <a:rPr kumimoji="1" lang="zh-CN" altLang="en-US" sz="1800" b="1" dirty="0">
                <a:solidFill>
                  <a:srgbClr val="000000"/>
                </a:solidFill>
                <a:latin typeface="宋体" panose="02010600030101010101" pitchFamily="2" charset="-122"/>
              </a:rPr>
              <a:t>单行子查询返回多于一个行</a:t>
            </a:r>
            <a:endParaRPr kumimoji="1" lang="zh-CN" altLang="en-US" sz="1800" b="1" dirty="0">
              <a:solidFill>
                <a:srgbClr val="000000"/>
              </a:solidFill>
              <a:latin typeface="宋体" panose="02010600030101010101" pitchFamily="2" charset="-122"/>
            </a:endParaRPr>
          </a:p>
        </p:txBody>
      </p:sp>
      <p:sp>
        <p:nvSpPr>
          <p:cNvPr id="17413" name="Rectangle 10"/>
          <p:cNvSpPr>
            <a:spLocks noChangeArrowheads="1"/>
          </p:cNvSpPr>
          <p:nvPr/>
        </p:nvSpPr>
        <p:spPr bwMode="blackWhite">
          <a:xfrm>
            <a:off x="933450" y="1800225"/>
            <a:ext cx="7315200" cy="1779588"/>
          </a:xfrm>
          <a:prstGeom prst="rect">
            <a:avLst/>
          </a:prstGeom>
          <a:noFill/>
          <a:ln w="9525">
            <a:noFill/>
            <a:miter lim="800000"/>
          </a:ln>
        </p:spPr>
        <p:txBody>
          <a:bodyPr wrap="none" lIns="92075" tIns="46038" rIns="92075" bIns="46038" anchor="ctr"/>
          <a:lstStyle/>
          <a:p>
            <a:pPr fontAlgn="ctr">
              <a:buSzPct val="65000"/>
              <a:tabLst>
                <a:tab pos="1200150" algn="l"/>
                <a:tab pos="3087370" algn="l"/>
              </a:tabLst>
            </a:pPr>
            <a:r>
              <a:rPr kumimoji="1" lang="en-US" altLang="zh-CN" sz="1800" b="1" dirty="0">
                <a:solidFill>
                  <a:srgbClr val="000000"/>
                </a:solidFill>
                <a:latin typeface="Courier New" panose="02070309020205020404" pitchFamily="49" charset="0"/>
              </a:rPr>
              <a:t>SQL&gt; SELECT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ename</a:t>
            </a:r>
            <a:endParaRPr kumimoji="1" lang="en-US" altLang="zh-CN" sz="1800" b="1" dirty="0">
              <a:solidFill>
                <a:srgbClr val="000000"/>
              </a:solidFill>
              <a:latin typeface="Courier New" panose="02070309020205020404" pitchFamily="49" charset="0"/>
            </a:endParaRPr>
          </a:p>
          <a:p>
            <a:pPr fontAlgn="ctr">
              <a:buSzPct val="65000"/>
              <a:tabLst>
                <a:tab pos="1200150" algn="l"/>
                <a:tab pos="3087370" algn="l"/>
              </a:tabLst>
            </a:pPr>
            <a:r>
              <a:rPr kumimoji="1" lang="en-US" altLang="zh-CN" sz="1800" b="1" dirty="0">
                <a:solidFill>
                  <a:srgbClr val="000000"/>
                </a:solidFill>
                <a:latin typeface="Courier New" panose="02070309020205020404" pitchFamily="49" charset="0"/>
              </a:rPr>
              <a:t>  2  FROM   emp</a:t>
            </a:r>
            <a:endParaRPr kumimoji="1" lang="en-US" altLang="zh-CN" sz="1800" b="1" dirty="0">
              <a:solidFill>
                <a:srgbClr val="000000"/>
              </a:solidFill>
              <a:latin typeface="Courier New" panose="02070309020205020404" pitchFamily="49" charset="0"/>
            </a:endParaRPr>
          </a:p>
          <a:p>
            <a:pPr fontAlgn="ctr">
              <a:buSzPct val="65000"/>
              <a:tabLst>
                <a:tab pos="1200150" algn="l"/>
                <a:tab pos="3087370" algn="l"/>
              </a:tabLst>
            </a:pPr>
            <a:r>
              <a:rPr kumimoji="1" lang="en-US" altLang="zh-CN" sz="1800" b="1" dirty="0">
                <a:solidFill>
                  <a:srgbClr val="000000"/>
                </a:solidFill>
                <a:latin typeface="Courier New" panose="02070309020205020404" pitchFamily="49" charset="0"/>
              </a:rPr>
              <a:t>  3  WHERE  </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 = </a:t>
            </a:r>
            <a:endParaRPr kumimoji="1" lang="en-US" altLang="zh-CN" sz="1800" b="1" dirty="0">
              <a:solidFill>
                <a:srgbClr val="000000"/>
              </a:solidFill>
              <a:latin typeface="Courier New" panose="02070309020205020404" pitchFamily="49" charset="0"/>
            </a:endParaRPr>
          </a:p>
          <a:p>
            <a:pPr fontAlgn="ctr">
              <a:buSzPct val="65000"/>
              <a:tabLst>
                <a:tab pos="1200150" algn="l"/>
                <a:tab pos="3087370" algn="l"/>
              </a:tabLst>
            </a:pPr>
            <a:r>
              <a:rPr kumimoji="1" lang="en-US" altLang="zh-CN" sz="1800" b="1" dirty="0">
                <a:solidFill>
                  <a:srgbClr val="000000"/>
                </a:solidFill>
                <a:latin typeface="Courier New" panose="02070309020205020404" pitchFamily="49" charset="0"/>
              </a:rPr>
              <a:t>  4		(SELECT   MIN(</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a:t>
            </a:r>
            <a:endParaRPr kumimoji="1" lang="en-US" altLang="zh-CN" sz="1800" b="1" dirty="0">
              <a:solidFill>
                <a:srgbClr val="000000"/>
              </a:solidFill>
              <a:latin typeface="Courier New" panose="02070309020205020404" pitchFamily="49" charset="0"/>
            </a:endParaRPr>
          </a:p>
          <a:p>
            <a:pPr fontAlgn="ctr">
              <a:buSzPct val="65000"/>
              <a:tabLst>
                <a:tab pos="1200150" algn="l"/>
                <a:tab pos="3087370" algn="l"/>
              </a:tabLst>
            </a:pPr>
            <a:r>
              <a:rPr kumimoji="1" lang="en-US" altLang="zh-CN" sz="1800" b="1" dirty="0">
                <a:solidFill>
                  <a:srgbClr val="000000"/>
                </a:solidFill>
                <a:latin typeface="Courier New" panose="02070309020205020404" pitchFamily="49" charset="0"/>
              </a:rPr>
              <a:t>  5		FROM      emp</a:t>
            </a:r>
            <a:endParaRPr kumimoji="1" lang="en-US" altLang="zh-CN" sz="1800" b="1" dirty="0">
              <a:solidFill>
                <a:srgbClr val="000000"/>
              </a:solidFill>
              <a:latin typeface="Courier New" panose="02070309020205020404" pitchFamily="49" charset="0"/>
            </a:endParaRPr>
          </a:p>
          <a:p>
            <a:pPr fontAlgn="ctr">
              <a:buSzPct val="65000"/>
              <a:tabLst>
                <a:tab pos="1200150" algn="l"/>
                <a:tab pos="3087370" algn="l"/>
              </a:tabLst>
            </a:pPr>
            <a:r>
              <a:rPr kumimoji="1" lang="en-US" altLang="zh-CN" sz="1800" b="1" dirty="0">
                <a:solidFill>
                  <a:srgbClr val="000000"/>
                </a:solidFill>
                <a:latin typeface="Courier New" panose="02070309020205020404" pitchFamily="49" charset="0"/>
              </a:rPr>
              <a:t>  6		GROUP BY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a:t>
            </a:r>
            <a:endParaRPr kumimoji="1" lang="en-US" altLang="zh-CN" sz="1800" b="1" dirty="0">
              <a:solidFill>
                <a:srgbClr val="000000"/>
              </a:solidFill>
              <a:latin typeface="Courier New" panose="02070309020205020404" pitchFamily="49" charset="0"/>
            </a:endParaRPr>
          </a:p>
        </p:txBody>
      </p:sp>
      <p:sp>
        <p:nvSpPr>
          <p:cNvPr id="88075" name="Rectangle 11"/>
          <p:cNvSpPr>
            <a:spLocks noChangeArrowheads="1"/>
          </p:cNvSpPr>
          <p:nvPr/>
        </p:nvSpPr>
        <p:spPr bwMode="auto">
          <a:xfrm rot="18960000">
            <a:off x="-86646" y="4179663"/>
            <a:ext cx="4473575" cy="457200"/>
          </a:xfrm>
          <a:prstGeom prst="rect">
            <a:avLst/>
          </a:prstGeom>
          <a:noFill/>
          <a:ln w="9525">
            <a:noFill/>
            <a:miter lim="800000"/>
          </a:ln>
          <a:effectLst/>
        </p:spPr>
        <p:txBody>
          <a:bodyPr wrap="none" lIns="92075" tIns="46038" rIns="92075" bIns="46038">
            <a:spAutoFit/>
          </a:bodyPr>
          <a:lstStyle/>
          <a:p>
            <a:pPr algn="ctr" fontAlgn="ctr">
              <a:buSzPct val="65000"/>
              <a:defRPr/>
            </a:pPr>
            <a:r>
              <a:rPr kumimoji="1" lang="zh-CN" altLang="en-US" sz="2400" b="1" dirty="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单行运算符与多行子查询不匹配</a:t>
            </a:r>
            <a:endParaRPr kumimoji="1" lang="zh-CN" altLang="en-US" sz="2400" b="1" dirty="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12" name="Rectangle 3"/>
          <p:cNvSpPr txBox="1">
            <a:spLocks noChangeArrowheads="1"/>
          </p:cNvSpPr>
          <p:nvPr/>
        </p:nvSpPr>
        <p:spPr bwMode="auto">
          <a:xfrm>
            <a:off x="457200" y="1214438"/>
            <a:ext cx="8289925" cy="571500"/>
          </a:xfrm>
          <a:prstGeom prst="rect">
            <a:avLst/>
          </a:prstGeom>
          <a:noFill/>
          <a:ln w="9525">
            <a:noFill/>
            <a:miter lim="800000"/>
          </a:ln>
        </p:spPr>
        <p:txBody>
          <a:bodyPr lIns="91404" tIns="45704" rIns="91404" bIns="45704"/>
          <a:lstStyle/>
          <a:p>
            <a:pPr marL="342900" lvl="1" indent="-342900" eaLnBrk="0" hangingPunct="0">
              <a:buClr>
                <a:srgbClr val="777777"/>
              </a:buClr>
              <a:buSzPct val="85000"/>
              <a:buFontTx/>
              <a:buChar char="•"/>
              <a:defRPr/>
            </a:pPr>
            <a:r>
              <a:rPr lang="zh-CN" altLang="en-US" sz="2800" kern="0" dirty="0">
                <a:solidFill>
                  <a:schemeClr val="tx2"/>
                </a:solidFill>
                <a:latin typeface="黑体" panose="02010609060101010101" pitchFamily="2" charset="-122"/>
                <a:ea typeface="黑体" panose="02010609060101010101" pitchFamily="2" charset="-122"/>
              </a:rPr>
              <a:t>这个语句错在哪？</a:t>
            </a:r>
            <a:endParaRPr lang="zh-CN" altLang="en-US" sz="2800" kern="0" dirty="0">
              <a:solidFill>
                <a:schemeClr val="tx2"/>
              </a:solidFill>
              <a:latin typeface="黑体" panose="02010609060101010101" pitchFamily="2" charset="-122"/>
              <a:ea typeface="黑体" panose="02010609060101010101" pitchFamily="2" charset="-122"/>
            </a:endParaRPr>
          </a:p>
        </p:txBody>
      </p:sp>
      <p:sp>
        <p:nvSpPr>
          <p:cNvPr id="17416" name="Rectangle 2"/>
          <p:cNvSpPr>
            <a:spLocks noGrp="1" noChangeArrowheads="1"/>
          </p:cNvSpPr>
          <p:nvPr>
            <p:ph type="title" idx="4294967295"/>
          </p:nvPr>
        </p:nvSpPr>
        <p:spPr>
          <a:xfrm>
            <a:off x="457200" y="274638"/>
            <a:ext cx="8229600" cy="639762"/>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单行子查询</a:t>
            </a:r>
            <a:endParaRPr lang="zh-CN" altLang="en-US">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073"/>
                                        </p:tgtEl>
                                        <p:attrNameLst>
                                          <p:attrName>style.visibility</p:attrName>
                                        </p:attrNameLst>
                                      </p:cBhvr>
                                      <p:to>
                                        <p:strVal val="visible"/>
                                      </p:to>
                                    </p:set>
                                    <p:animEffect transition="in" filter="wipe(up)">
                                      <p:cBhvr>
                                        <p:cTn id="12" dur="500"/>
                                        <p:tgtEl>
                                          <p:spTgt spid="8807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88075"/>
                                        </p:tgtEl>
                                        <p:attrNameLst>
                                          <p:attrName>style.visibility</p:attrName>
                                        </p:attrNameLst>
                                      </p:cBhvr>
                                      <p:to>
                                        <p:strVal val="visible"/>
                                      </p:to>
                                    </p:set>
                                    <p:animEffect transition="in" filter="wipe(down)">
                                      <p:cBhvr>
                                        <p:cTn id="16"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3" grpId="0" animBg="1" autoUpdateAnimBg="0"/>
      <p:bldP spid="8807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 pos="2571750" algn="l"/>
              </a:tabLst>
            </a:pPr>
            <a:endParaRPr kumimoji="1" lang="zh-CN" altLang="en-US" sz="1800" b="1">
              <a:solidFill>
                <a:srgbClr val="000000"/>
              </a:solidFill>
              <a:latin typeface="Courier New" panose="02070309020205020404" pitchFamily="49" charset="0"/>
            </a:endParaRPr>
          </a:p>
          <a:p>
            <a:pPr algn="ctr" fontAlgn="ctr">
              <a:buSzPct val="65000"/>
              <a:tabLst>
                <a:tab pos="1200150" algn="l"/>
                <a:tab pos="2571750" algn="l"/>
              </a:tabLst>
            </a:pPr>
            <a:endParaRPr kumimoji="1" lang="zh-CN" altLang="en-US" sz="1800" b="1">
              <a:solidFill>
                <a:srgbClr val="000000"/>
              </a:solidFill>
              <a:latin typeface="Courier New" panose="02070309020205020404" pitchFamily="49" charset="0"/>
            </a:endParaRPr>
          </a:p>
        </p:txBody>
      </p:sp>
      <p:grpSp>
        <p:nvGrpSpPr>
          <p:cNvPr id="2" name="Group 4"/>
          <p:cNvGrpSpPr/>
          <p:nvPr/>
        </p:nvGrpSpPr>
        <p:grpSpPr bwMode="auto">
          <a:xfrm>
            <a:off x="3506788" y="2800350"/>
            <a:ext cx="4640262" cy="935038"/>
            <a:chOff x="2209" y="1764"/>
            <a:chExt cx="2923" cy="589"/>
          </a:xfrm>
        </p:grpSpPr>
        <p:sp>
          <p:nvSpPr>
            <p:cNvPr id="18441" name="Rectangle 5"/>
            <p:cNvSpPr>
              <a:spLocks noChangeArrowheads="1"/>
            </p:cNvSpPr>
            <p:nvPr/>
          </p:nvSpPr>
          <p:spPr bwMode="ltGray">
            <a:xfrm>
              <a:off x="2209" y="1764"/>
              <a:ext cx="2923" cy="589"/>
            </a:xfrm>
            <a:prstGeom prst="rect">
              <a:avLst/>
            </a:prstGeom>
            <a:solidFill>
              <a:srgbClr val="FF9966"/>
            </a:solidFill>
            <a:ln w="9525">
              <a:noFill/>
              <a:miter lim="800000"/>
            </a:ln>
          </p:spPr>
          <p:txBody>
            <a:bodyPr wrap="none" anchor="ctr"/>
            <a:lstStyle/>
            <a:p>
              <a:pPr algn="ctr" fontAlgn="ctr">
                <a:buSzPct val="65000"/>
              </a:pPr>
              <a:endParaRPr lang="zh-CN" altLang="en-US"/>
            </a:p>
          </p:txBody>
        </p:sp>
        <p:sp>
          <p:nvSpPr>
            <p:cNvPr id="18442" name="Rectangle 6"/>
            <p:cNvSpPr>
              <a:spLocks noChangeArrowheads="1"/>
            </p:cNvSpPr>
            <p:nvPr/>
          </p:nvSpPr>
          <p:spPr bwMode="ltGray">
            <a:xfrm>
              <a:off x="2220" y="2124"/>
              <a:ext cx="2040" cy="216"/>
            </a:xfrm>
            <a:prstGeom prst="rect">
              <a:avLst/>
            </a:prstGeom>
            <a:solidFill>
              <a:srgbClr val="FF5050">
                <a:alpha val="50195"/>
              </a:srgbClr>
            </a:solidFill>
            <a:ln w="9525">
              <a:noFill/>
              <a:miter lim="800000"/>
            </a:ln>
          </p:spPr>
          <p:txBody>
            <a:bodyPr wrap="none" anchor="ctr"/>
            <a:lstStyle/>
            <a:p>
              <a:pPr algn="ctr" fontAlgn="ctr">
                <a:buSzPct val="65000"/>
              </a:pPr>
              <a:endParaRPr lang="zh-CN" altLang="en-US"/>
            </a:p>
          </p:txBody>
        </p:sp>
      </p:grpSp>
      <p:sp>
        <p:nvSpPr>
          <p:cNvPr id="90119"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ln>
        </p:spPr>
        <p:txBody>
          <a:bodyPr wrap="none" lIns="92075" tIns="46038" rIns="92075" bIns="46038" anchor="ctr"/>
          <a:lstStyle/>
          <a:p>
            <a:pPr fontAlgn="ctr">
              <a:buSzPct val="65000"/>
              <a:tabLst>
                <a:tab pos="1200150" algn="l"/>
                <a:tab pos="3087370" algn="l"/>
              </a:tabLst>
            </a:pPr>
            <a:r>
              <a:rPr kumimoji="1" lang="en-US" altLang="zh-CN" sz="1800" b="1">
                <a:solidFill>
                  <a:srgbClr val="000000"/>
                </a:solidFill>
                <a:latin typeface="Courier New" panose="02070309020205020404" pitchFamily="49" charset="0"/>
              </a:rPr>
              <a:t>no rows selected</a:t>
            </a:r>
            <a:endParaRPr kumimoji="1" lang="en-US" altLang="zh-CN" sz="1800" b="1">
              <a:solidFill>
                <a:srgbClr val="000000"/>
              </a:solidFill>
              <a:latin typeface="Courier New" panose="02070309020205020404" pitchFamily="49" charset="0"/>
            </a:endParaRPr>
          </a:p>
        </p:txBody>
      </p:sp>
      <p:sp>
        <p:nvSpPr>
          <p:cNvPr id="90120" name="Rectangle 8"/>
          <p:cNvSpPr>
            <a:spLocks noChangeArrowheads="1"/>
          </p:cNvSpPr>
          <p:nvPr/>
        </p:nvSpPr>
        <p:spPr bwMode="auto">
          <a:xfrm rot="18960000">
            <a:off x="3103563" y="4476750"/>
            <a:ext cx="2635250" cy="457200"/>
          </a:xfrm>
          <a:prstGeom prst="rect">
            <a:avLst/>
          </a:prstGeom>
          <a:noFill/>
          <a:ln w="9525">
            <a:noFill/>
            <a:miter lim="800000"/>
          </a:ln>
          <a:effectLst/>
        </p:spPr>
        <p:txBody>
          <a:bodyPr wrap="none" lIns="92075" tIns="46038" rIns="92075" bIns="46038">
            <a:spAutoFit/>
          </a:bodyPr>
          <a:lstStyle/>
          <a:p>
            <a:pPr algn="ctr" fontAlgn="ctr">
              <a:buSzPct val="65000"/>
              <a:defRPr/>
            </a:pPr>
            <a:r>
              <a:rPr kumimoji="1" lang="zh-CN" altLang="en-US" sz="2400" b="1" dirty="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子查询没有返回值</a:t>
            </a:r>
            <a:endParaRPr kumimoji="1" lang="zh-CN" altLang="en-US" sz="2400" b="1" dirty="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18438" name="Rectangle 9"/>
          <p:cNvSpPr>
            <a:spLocks noChangeArrowheads="1"/>
          </p:cNvSpPr>
          <p:nvPr/>
        </p:nvSpPr>
        <p:spPr bwMode="blackWhite">
          <a:xfrm>
            <a:off x="914400" y="1952625"/>
            <a:ext cx="7315200" cy="1819275"/>
          </a:xfrm>
          <a:prstGeom prst="rect">
            <a:avLst/>
          </a:prstGeom>
          <a:noFill/>
          <a:ln w="9525">
            <a:noFill/>
            <a:miter lim="800000"/>
          </a:ln>
        </p:spPr>
        <p:txBody>
          <a:bodyPr wrap="none" lIns="92075" tIns="46038" rIns="92075" bIns="46038" anchor="ctr"/>
          <a:lstStyle/>
          <a:p>
            <a:pPr fontAlgn="ctr">
              <a:buSzPct val="65000"/>
              <a:tabLst>
                <a:tab pos="1200150" algn="l"/>
                <a:tab pos="2571750" algn="l"/>
              </a:tabLst>
            </a:pPr>
            <a:r>
              <a:rPr kumimoji="1" lang="en-US" altLang="zh-CN" sz="1800" b="1" dirty="0">
                <a:solidFill>
                  <a:srgbClr val="000000"/>
                </a:solidFill>
                <a:latin typeface="Courier New" panose="02070309020205020404" pitchFamily="49" charset="0"/>
              </a:rPr>
              <a:t>SQL&gt; SELECT </a:t>
            </a:r>
            <a:r>
              <a:rPr kumimoji="1" lang="en-US" altLang="zh-CN" sz="1800" b="1" dirty="0" err="1">
                <a:solidFill>
                  <a:srgbClr val="000000"/>
                </a:solidFill>
                <a:latin typeface="Courier New" panose="02070309020205020404" pitchFamily="49" charset="0"/>
              </a:rPr>
              <a:t>ename</a:t>
            </a:r>
            <a:r>
              <a:rPr kumimoji="1" lang="en-US" altLang="zh-CN" sz="1800" b="1" dirty="0">
                <a:solidFill>
                  <a:srgbClr val="000000"/>
                </a:solidFill>
                <a:latin typeface="Courier New" panose="02070309020205020404" pitchFamily="49" charset="0"/>
              </a:rPr>
              <a:t>, job</a:t>
            </a:r>
            <a:endParaRPr kumimoji="1" lang="en-US" altLang="zh-CN" sz="1800" b="1" dirty="0">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dirty="0">
                <a:solidFill>
                  <a:srgbClr val="000000"/>
                </a:solidFill>
                <a:latin typeface="Courier New" panose="02070309020205020404" pitchFamily="49" charset="0"/>
              </a:rPr>
              <a:t>  2  FROM   emp</a:t>
            </a:r>
            <a:endParaRPr kumimoji="1" lang="en-US" altLang="zh-CN" sz="1800" b="1" dirty="0">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dirty="0">
                <a:solidFill>
                  <a:srgbClr val="000000"/>
                </a:solidFill>
                <a:latin typeface="Courier New" panose="02070309020205020404" pitchFamily="49" charset="0"/>
              </a:rPr>
              <a:t>  3  WHERE  job = </a:t>
            </a:r>
            <a:endParaRPr kumimoji="1" lang="en-US" altLang="zh-CN" sz="1800" b="1" dirty="0">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dirty="0">
                <a:solidFill>
                  <a:srgbClr val="000000"/>
                </a:solidFill>
                <a:latin typeface="Courier New" panose="02070309020205020404" pitchFamily="49" charset="0"/>
              </a:rPr>
              <a:t>  4		(SELECT	job</a:t>
            </a:r>
            <a:endParaRPr kumimoji="1" lang="en-US" altLang="zh-CN" sz="1800" b="1" dirty="0">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dirty="0">
                <a:solidFill>
                  <a:srgbClr val="000000"/>
                </a:solidFill>
                <a:latin typeface="Courier New" panose="02070309020205020404" pitchFamily="49" charset="0"/>
              </a:rPr>
              <a:t>  5		FROM	emp</a:t>
            </a:r>
            <a:endParaRPr kumimoji="1" lang="en-US" altLang="zh-CN" sz="1800" b="1" dirty="0">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dirty="0">
                <a:solidFill>
                  <a:srgbClr val="000000"/>
                </a:solidFill>
                <a:latin typeface="Courier New" panose="02070309020205020404" pitchFamily="49" charset="0"/>
              </a:rPr>
              <a:t>  6		WHERE	</a:t>
            </a:r>
            <a:r>
              <a:rPr kumimoji="1" lang="en-US" altLang="zh-CN" sz="1800" b="1" dirty="0" err="1">
                <a:solidFill>
                  <a:srgbClr val="000000"/>
                </a:solidFill>
                <a:latin typeface="Courier New" panose="02070309020205020404" pitchFamily="49" charset="0"/>
              </a:rPr>
              <a:t>ename</a:t>
            </a:r>
            <a:r>
              <a:rPr kumimoji="1" lang="en-US" altLang="zh-CN" sz="1800" b="1" dirty="0">
                <a:solidFill>
                  <a:srgbClr val="000000"/>
                </a:solidFill>
                <a:latin typeface="Courier New" panose="02070309020205020404" pitchFamily="49" charset="0"/>
              </a:rPr>
              <a:t>='SMYTHE');</a:t>
            </a:r>
            <a:endParaRPr kumimoji="1" lang="en-US" altLang="zh-CN" sz="1800" b="1" dirty="0">
              <a:solidFill>
                <a:srgbClr val="000000"/>
              </a:solidFill>
              <a:latin typeface="Courier New" panose="02070309020205020404" pitchFamily="49" charset="0"/>
            </a:endParaRPr>
          </a:p>
        </p:txBody>
      </p:sp>
      <p:sp>
        <p:nvSpPr>
          <p:cNvPr id="10" name="Rectangle 3"/>
          <p:cNvSpPr txBox="1">
            <a:spLocks noChangeArrowheads="1"/>
          </p:cNvSpPr>
          <p:nvPr/>
        </p:nvSpPr>
        <p:spPr bwMode="auto">
          <a:xfrm>
            <a:off x="457200" y="1214438"/>
            <a:ext cx="8289925" cy="571500"/>
          </a:xfrm>
          <a:prstGeom prst="rect">
            <a:avLst/>
          </a:prstGeom>
          <a:noFill/>
          <a:ln w="9525">
            <a:noFill/>
            <a:miter lim="800000"/>
          </a:ln>
        </p:spPr>
        <p:txBody>
          <a:bodyPr lIns="91404" tIns="45704" rIns="91404" bIns="45704"/>
          <a:lstStyle/>
          <a:p>
            <a:pPr marL="342900" lvl="1" indent="-342900" eaLnBrk="0" hangingPunct="0">
              <a:buClr>
                <a:srgbClr val="777777"/>
              </a:buClr>
              <a:buSzPct val="85000"/>
              <a:buFontTx/>
              <a:buChar char="•"/>
              <a:defRPr/>
            </a:pPr>
            <a:r>
              <a:rPr lang="zh-CN" altLang="en-US" sz="2800" kern="0" dirty="0">
                <a:solidFill>
                  <a:schemeClr val="tx2"/>
                </a:solidFill>
                <a:latin typeface="黑体" panose="02010609060101010101" pitchFamily="2" charset="-122"/>
                <a:ea typeface="黑体" panose="02010609060101010101" pitchFamily="2" charset="-122"/>
              </a:rPr>
              <a:t>这条语句会工作吗</a:t>
            </a:r>
            <a:r>
              <a:rPr lang="en-US" altLang="zh-CN" sz="2800" kern="0" dirty="0">
                <a:solidFill>
                  <a:schemeClr val="tx2"/>
                </a:solidFill>
                <a:latin typeface="黑体" panose="02010609060101010101" pitchFamily="2" charset="-122"/>
                <a:ea typeface="黑体" panose="02010609060101010101" pitchFamily="2" charset="-122"/>
              </a:rPr>
              <a:t>?</a:t>
            </a:r>
            <a:endParaRPr lang="zh-CN" altLang="en-US" sz="2800" kern="0" dirty="0">
              <a:solidFill>
                <a:schemeClr val="tx2"/>
              </a:solidFill>
              <a:latin typeface="黑体" panose="02010609060101010101" pitchFamily="2" charset="-122"/>
              <a:ea typeface="黑体" panose="02010609060101010101" pitchFamily="2" charset="-122"/>
            </a:endParaRPr>
          </a:p>
        </p:txBody>
      </p:sp>
      <p:sp>
        <p:nvSpPr>
          <p:cNvPr id="18440" name="Rectangle 2"/>
          <p:cNvSpPr>
            <a:spLocks noGrp="1" noChangeArrowheads="1"/>
          </p:cNvSpPr>
          <p:nvPr>
            <p:ph type="title" idx="4294967295"/>
          </p:nvPr>
        </p:nvSpPr>
        <p:spPr>
          <a:xfrm>
            <a:off x="457200" y="274638"/>
            <a:ext cx="8229600" cy="639762"/>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单行子查询</a:t>
            </a:r>
            <a:endParaRPr lang="zh-CN" altLang="en-US">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119"/>
                                        </p:tgtEl>
                                        <p:attrNameLst>
                                          <p:attrName>style.visibility</p:attrName>
                                        </p:attrNameLst>
                                      </p:cBhvr>
                                      <p:to>
                                        <p:strVal val="visible"/>
                                      </p:to>
                                    </p:set>
                                    <p:animEffect transition="in" filter="wipe(up)">
                                      <p:cBhvr>
                                        <p:cTn id="12" dur="500"/>
                                        <p:tgtEl>
                                          <p:spTgt spid="9011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90120"/>
                                        </p:tgtEl>
                                        <p:attrNameLst>
                                          <p:attrName>style.visibility</p:attrName>
                                        </p:attrNameLst>
                                      </p:cBhvr>
                                      <p:to>
                                        <p:strVal val="visible"/>
                                      </p:to>
                                    </p:set>
                                    <p:animEffect transition="in" filter="wipe(down)">
                                      <p:cBhvr>
                                        <p:cTn id="16" dur="500"/>
                                        <p:tgtEl>
                                          <p:spTgt spid="9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animBg="1" autoUpdateAnimBg="0"/>
      <p:bldP spid="9012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457200" y="274638"/>
            <a:ext cx="8229600" cy="639762"/>
          </a:xfrm>
        </p:spPr>
        <p:txBody>
          <a:bodyPr/>
          <a:lstStyle/>
          <a:p>
            <a:r>
              <a:rPr lang="zh-CN" altLang="en-US" dirty="0">
                <a:latin typeface="黑体" panose="02010609060101010101" pitchFamily="2" charset="-122"/>
                <a:ea typeface="黑体" panose="02010609060101010101" pitchFamily="2" charset="-122"/>
              </a:rPr>
              <a:t>练习</a:t>
            </a:r>
            <a:r>
              <a:rPr lang="en-US" altLang="zh-CN" dirty="0">
                <a:latin typeface="黑体" panose="02010609060101010101" pitchFamily="2" charset="-122"/>
                <a:ea typeface="黑体" panose="02010609060101010101" pitchFamily="2" charset="-122"/>
              </a:rPr>
              <a:t>1</a:t>
            </a:r>
            <a:endParaRPr lang="zh-CN" altLang="en-US" dirty="0">
              <a:latin typeface="黑体" panose="02010609060101010101" pitchFamily="2" charset="-122"/>
              <a:ea typeface="黑体" panose="02010609060101010101" pitchFamily="2" charset="-122"/>
            </a:endParaRPr>
          </a:p>
        </p:txBody>
      </p:sp>
      <p:sp>
        <p:nvSpPr>
          <p:cNvPr id="3" name="内容占位符 2"/>
          <p:cNvSpPr>
            <a:spLocks noGrp="1"/>
          </p:cNvSpPr>
          <p:nvPr>
            <p:ph idx="4294967295"/>
          </p:nvPr>
        </p:nvSpPr>
        <p:spPr>
          <a:xfrm>
            <a:off x="457200" y="990600"/>
            <a:ext cx="8229600" cy="5135563"/>
          </a:xfrm>
          <a:prstGeom prst="rect">
            <a:avLst/>
          </a:prstGeom>
        </p:spPr>
        <p:txBody>
          <a:bodyPr/>
          <a:lstStyle/>
          <a:p>
            <a:pPr>
              <a:defRPr/>
            </a:pPr>
            <a:r>
              <a:rPr lang="en-US" altLang="zh-CN" dirty="0"/>
              <a:t>1.</a:t>
            </a:r>
            <a:r>
              <a:rPr lang="zh-CN" altLang="en-US" dirty="0"/>
              <a:t>查询入职日期最早的员工姓名，入职日期</a:t>
            </a:r>
            <a:endParaRPr lang="en-US" altLang="zh-CN" dirty="0"/>
          </a:p>
          <a:p>
            <a:pPr marL="342900" lvl="1" indent="-342900">
              <a:buFontTx/>
              <a:buChar char="•"/>
              <a:defRPr/>
            </a:pPr>
            <a:r>
              <a:rPr lang="en-US" altLang="zh-CN" sz="2800" dirty="0">
                <a:cs typeface="+mn-cs"/>
              </a:rPr>
              <a:t>2.</a:t>
            </a:r>
            <a:r>
              <a:rPr lang="zh-CN" altLang="en-US" sz="2800" dirty="0">
                <a:cs typeface="+mn-cs"/>
              </a:rPr>
              <a:t>查询工资比</a:t>
            </a:r>
            <a:r>
              <a:rPr lang="en-US" altLang="zh-CN" sz="2800" dirty="0">
                <a:cs typeface="+mn-cs"/>
              </a:rPr>
              <a:t>SMITH</a:t>
            </a:r>
            <a:r>
              <a:rPr lang="zh-CN" altLang="en-US" sz="2800" dirty="0">
                <a:cs typeface="+mn-cs"/>
              </a:rPr>
              <a:t>工资高并且工作地点在</a:t>
            </a:r>
            <a:r>
              <a:rPr lang="en-US" altLang="zh-CN" sz="2800" dirty="0">
                <a:cs typeface="+mn-cs"/>
              </a:rPr>
              <a:t>CHICAGO</a:t>
            </a:r>
            <a:r>
              <a:rPr lang="zh-CN" altLang="en-US" sz="2800" dirty="0">
                <a:cs typeface="+mn-cs"/>
              </a:rPr>
              <a:t>的员工姓名，工资，部门名称</a:t>
            </a:r>
            <a:endParaRPr lang="en-US" altLang="zh-CN" sz="2800" dirty="0">
              <a:cs typeface="+mn-cs"/>
            </a:endParaRPr>
          </a:p>
          <a:p>
            <a:pPr marL="342900" lvl="1" indent="-342900">
              <a:buFontTx/>
              <a:buChar char="•"/>
              <a:defRPr/>
            </a:pPr>
            <a:r>
              <a:rPr lang="en-US" altLang="zh-CN" sz="2800" dirty="0">
                <a:cs typeface="+mn-cs"/>
              </a:rPr>
              <a:t>3.</a:t>
            </a:r>
            <a:r>
              <a:rPr lang="zh-CN" altLang="en-US" sz="2800" dirty="0">
                <a:cs typeface="+mn-cs"/>
              </a:rPr>
              <a:t>查询入职日期比</a:t>
            </a:r>
            <a:r>
              <a:rPr lang="en-US" altLang="zh-CN" sz="2800" dirty="0">
                <a:cs typeface="+mn-cs"/>
              </a:rPr>
              <a:t>20</a:t>
            </a:r>
            <a:r>
              <a:rPr lang="zh-CN" altLang="en-US" sz="2800" dirty="0">
                <a:cs typeface="+mn-cs"/>
              </a:rPr>
              <a:t>部门入职日期最早的员工还要早的员工姓名，入职日期</a:t>
            </a:r>
            <a:endParaRPr lang="en-US" altLang="zh-CN" sz="2800" dirty="0">
              <a:cs typeface="+mn-cs"/>
            </a:endParaRPr>
          </a:p>
          <a:p>
            <a:pPr marL="342900" lvl="1" indent="-342900">
              <a:buFontTx/>
              <a:buChar char="•"/>
              <a:defRPr/>
            </a:pPr>
            <a:r>
              <a:rPr lang="en-US" altLang="zh-CN" sz="2800" dirty="0">
                <a:cs typeface="+mn-cs"/>
              </a:rPr>
              <a:t>4.</a:t>
            </a:r>
            <a:r>
              <a:rPr lang="zh-CN" altLang="en-US" sz="2800" dirty="0">
                <a:cs typeface="+mn-cs"/>
              </a:rPr>
              <a:t>查询部门人数大于所有部门平均人数的的部门编号，部门名称，</a:t>
            </a:r>
            <a:r>
              <a:rPr lang="zh-CN" altLang="en-US" sz="2800">
                <a:cs typeface="+mn-cs"/>
              </a:rPr>
              <a:t>部门人数</a:t>
            </a:r>
            <a:endParaRPr lang="en-US" altLang="zh-CN" sz="2800" dirty="0">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0483"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zh-CN" altLang="en-US" sz="2800" dirty="0">
                <a:latin typeface="黑体" panose="02010609060101010101" pitchFamily="2" charset="-122"/>
                <a:ea typeface="黑体" panose="02010609060101010101" pitchFamily="2" charset="-122"/>
              </a:rPr>
              <a:t>多行子查询</a:t>
            </a:r>
            <a:endParaRPr lang="en-US" altLang="zh-CN" sz="2800" dirty="0">
              <a:latin typeface="黑体" panose="02010609060101010101" pitchFamily="2" charset="-122"/>
              <a:ea typeface="黑体" panose="02010609060101010101" pitchFamily="2" charset="-122"/>
            </a:endParaRPr>
          </a:p>
          <a:p>
            <a:pPr lvl="1" eaLnBrk="1" hangingPunct="1"/>
            <a:r>
              <a:rPr lang="zh-CN" altLang="en-US" sz="2400" dirty="0">
                <a:latin typeface="黑体" panose="02010609060101010101" pitchFamily="2" charset="-122"/>
                <a:ea typeface="黑体" panose="02010609060101010101" pitchFamily="2" charset="-122"/>
              </a:rPr>
              <a:t>子查询返回记录的条数 可以是一条或多条。</a:t>
            </a:r>
            <a:endParaRPr lang="en-US" altLang="zh-CN" sz="2400" dirty="0">
              <a:latin typeface="黑体" panose="02010609060101010101" pitchFamily="2" charset="-122"/>
              <a:ea typeface="黑体" panose="02010609060101010101" pitchFamily="2" charset="-122"/>
            </a:endParaRPr>
          </a:p>
          <a:p>
            <a:pPr lvl="1" eaLnBrk="1" hangingPunct="1"/>
            <a:r>
              <a:rPr lang="zh-CN" altLang="en-US" sz="2400" dirty="0">
                <a:latin typeface="黑体" panose="02010609060101010101" pitchFamily="2" charset="-122"/>
                <a:ea typeface="黑体" panose="02010609060101010101" pitchFamily="2" charset="-122"/>
              </a:rPr>
              <a:t>和多行子查询进行比较时，需要使用多行操作符，多行操作符包括：</a:t>
            </a:r>
            <a:endParaRPr lang="zh-CN" altLang="en-US" sz="2400" dirty="0">
              <a:latin typeface="黑体" panose="02010609060101010101" pitchFamily="2" charset="-122"/>
              <a:ea typeface="黑体" panose="02010609060101010101" pitchFamily="2" charset="-122"/>
            </a:endParaRPr>
          </a:p>
          <a:p>
            <a:pPr lvl="2" eaLnBrk="1" hangingPunct="1"/>
            <a:r>
              <a:rPr lang="en-US" altLang="zh-CN" sz="2400" dirty="0">
                <a:latin typeface="黑体" panose="02010609060101010101" pitchFamily="2" charset="-122"/>
                <a:ea typeface="黑体" panose="02010609060101010101" pitchFamily="2" charset="-122"/>
              </a:rPr>
              <a:t>IN</a:t>
            </a:r>
            <a:endParaRPr lang="en-US" altLang="zh-CN" sz="2400" dirty="0">
              <a:latin typeface="黑体" panose="02010609060101010101" pitchFamily="2" charset="-122"/>
              <a:ea typeface="黑体" panose="02010609060101010101" pitchFamily="2" charset="-122"/>
            </a:endParaRPr>
          </a:p>
          <a:p>
            <a:pPr lvl="2" eaLnBrk="1" hangingPunct="1"/>
            <a:r>
              <a:rPr lang="en-US" altLang="zh-CN" sz="2400" dirty="0">
                <a:latin typeface="黑体" panose="02010609060101010101" pitchFamily="2" charset="-122"/>
                <a:ea typeface="黑体" panose="02010609060101010101" pitchFamily="2" charset="-122"/>
              </a:rPr>
              <a:t>ANY</a:t>
            </a:r>
            <a:endParaRPr lang="en-US" altLang="zh-CN" sz="2400" dirty="0">
              <a:latin typeface="黑体" panose="02010609060101010101" pitchFamily="2" charset="-122"/>
              <a:ea typeface="黑体" panose="02010609060101010101" pitchFamily="2" charset="-122"/>
            </a:endParaRPr>
          </a:p>
          <a:p>
            <a:pPr lvl="2" eaLnBrk="1" hangingPunct="1"/>
            <a:r>
              <a:rPr lang="en-US" altLang="zh-CN" sz="2400" dirty="0">
                <a:latin typeface="黑体" panose="02010609060101010101" pitchFamily="2" charset="-122"/>
                <a:ea typeface="黑体" panose="02010609060101010101" pitchFamily="2" charset="-122"/>
              </a:rPr>
              <a:t>ALL</a:t>
            </a:r>
            <a:endParaRPr lang="en-US" altLang="zh-CN" sz="2400" dirty="0">
              <a:latin typeface="黑体" panose="02010609060101010101" pitchFamily="2" charset="-122"/>
              <a:ea typeface="黑体" panose="02010609060101010101" pitchFamily="2" charset="-122"/>
            </a:endParaRPr>
          </a:p>
          <a:p>
            <a:pPr lvl="1" eaLnBrk="1" hangingPunct="1"/>
            <a:endParaRPr lang="en-US" altLang="zh-CN" sz="2400" dirty="0">
              <a:latin typeface="黑体" panose="02010609060101010101" pitchFamily="2" charset="-122"/>
              <a:ea typeface="黑体" panose="02010609060101010101" pitchFamily="2" charset="-122"/>
            </a:endParaRPr>
          </a:p>
          <a:p>
            <a:pPr lvl="2" eaLnBrk="1" hangingPunct="1"/>
            <a:r>
              <a:rPr lang="en-US" altLang="zh-CN" sz="2400" dirty="0">
                <a:latin typeface="黑体" panose="02010609060101010101" pitchFamily="2" charset="-122"/>
                <a:ea typeface="黑体" panose="02010609060101010101" pitchFamily="2" charset="-122"/>
              </a:rPr>
              <a:t>IN</a:t>
            </a:r>
            <a:r>
              <a:rPr lang="zh-CN" altLang="en-US" sz="2400" dirty="0">
                <a:latin typeface="黑体" panose="02010609060101010101" pitchFamily="2" charset="-122"/>
                <a:ea typeface="黑体" panose="02010609060101010101" pitchFamily="2" charset="-122"/>
              </a:rPr>
              <a:t>操作符和以前介绍的功能一致，判断是否与子查询的任意一个返回值相同。</a:t>
            </a:r>
            <a:endParaRPr lang="zh-CN" altLang="en-US" sz="2400" dirty="0">
              <a:latin typeface="黑体" panose="02010609060101010101" pitchFamily="2" charset="-122"/>
              <a:ea typeface="黑体" panose="0201060906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p:spPr>
        <p:txBody>
          <a:bodyPr lIns="92075" tIns="46038" rIns="92075" bIns="46038"/>
          <a:lstStyle/>
          <a:p>
            <a:pPr>
              <a:buSzPct val="65000"/>
              <a:defRPr/>
            </a:pPr>
            <a:r>
              <a:rPr lang="zh-CN" altLang="en-US" sz="3600" b="1" dirty="0">
                <a:latin typeface="黑体" panose="02010609060101010101" pitchFamily="2" charset="-122"/>
                <a:ea typeface="黑体" panose="02010609060101010101" pitchFamily="2" charset="-122"/>
                <a:cs typeface="+mj-cs"/>
              </a:rPr>
              <a:t>章节目标</a:t>
            </a:r>
            <a:endParaRPr lang="en-US" altLang="zh-CN" sz="3600" b="1" dirty="0">
              <a:latin typeface="黑体" panose="02010609060101010101" pitchFamily="2" charset="-122"/>
              <a:ea typeface="黑体" panose="02010609060101010101" pitchFamily="2" charset="-122"/>
              <a:cs typeface="+mj-cs"/>
            </a:endParaRPr>
          </a:p>
        </p:txBody>
      </p:sp>
      <p:sp>
        <p:nvSpPr>
          <p:cNvPr id="3075" name="Rectangle 3"/>
          <p:cNvSpPr txBox="1">
            <a:spLocks noChangeArrowheads="1"/>
          </p:cNvSpPr>
          <p:nvPr/>
        </p:nvSpPr>
        <p:spPr bwMode="auto">
          <a:xfrm>
            <a:off x="747713" y="1714500"/>
            <a:ext cx="8072437" cy="5116513"/>
          </a:xfrm>
          <a:prstGeom prst="rect">
            <a:avLst/>
          </a:prstGeom>
          <a:noFill/>
          <a:ln w="9525">
            <a:noFill/>
            <a:miter lim="800000"/>
          </a:ln>
        </p:spPr>
        <p:txBody>
          <a:bodyPr lIns="92075" tIns="46038" rIns="92075" bIns="46038">
            <a:spAutoFit/>
          </a:bodyPr>
          <a:lstStyle/>
          <a:p>
            <a:pPr marL="342900" indent="-342900" fontAlgn="ctr">
              <a:lnSpc>
                <a:spcPct val="120000"/>
              </a:lnSpc>
              <a:buClr>
                <a:srgbClr val="777777"/>
              </a:buClr>
              <a:buSzPct val="85000"/>
              <a:buFont typeface="Arial" panose="020B0604020202020204" pitchFamily="34" charset="0"/>
              <a:buChar char="•"/>
            </a:pPr>
            <a:r>
              <a:rPr lang="zh-CN" altLang="en-US" sz="2800" dirty="0">
                <a:solidFill>
                  <a:schemeClr val="tx2"/>
                </a:solidFill>
                <a:latin typeface="黑体" panose="02010609060101010101" pitchFamily="2" charset="-122"/>
                <a:ea typeface="黑体" panose="02010609060101010101" pitchFamily="2" charset="-122"/>
              </a:rPr>
              <a:t>通过本章学习，学员应达到如下目标：</a:t>
            </a:r>
            <a:endParaRPr lang="en-US" altLang="zh-CN" sz="2800" dirty="0">
              <a:solidFill>
                <a:schemeClr val="tx2"/>
              </a:solidFill>
              <a:latin typeface="黑体" panose="02010609060101010101" pitchFamily="2" charset="-122"/>
              <a:ea typeface="黑体" panose="02010609060101010101"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anose="02010609060101010101" pitchFamily="2" charset="-122"/>
                <a:ea typeface="黑体" panose="02010609060101010101" pitchFamily="2" charset="-122"/>
              </a:rPr>
              <a:t>掌握子查询可以解决的问题；</a:t>
            </a:r>
            <a:endParaRPr lang="zh-CN" altLang="en-US" sz="2400" dirty="0">
              <a:solidFill>
                <a:schemeClr val="tx2"/>
              </a:solidFill>
              <a:latin typeface="黑体" panose="02010609060101010101" pitchFamily="2" charset="-122"/>
              <a:ea typeface="黑体" panose="02010609060101010101"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anose="02010609060101010101" pitchFamily="2" charset="-122"/>
                <a:ea typeface="黑体" panose="02010609060101010101" pitchFamily="2" charset="-122"/>
              </a:rPr>
              <a:t>了解子查询的分类；</a:t>
            </a:r>
            <a:endParaRPr lang="zh-CN" altLang="en-US" sz="2400" dirty="0">
              <a:solidFill>
                <a:schemeClr val="tx2"/>
              </a:solidFill>
              <a:latin typeface="黑体" panose="02010609060101010101" pitchFamily="2" charset="-122"/>
              <a:ea typeface="黑体" panose="02010609060101010101"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anose="02010609060101010101" pitchFamily="2" charset="-122"/>
                <a:ea typeface="黑体" panose="02010609060101010101" pitchFamily="2" charset="-122"/>
              </a:rPr>
              <a:t>掌握单行子查询、多行子查询、多列子查询；</a:t>
            </a:r>
            <a:endParaRPr lang="en-US" altLang="zh-CN" sz="2400" dirty="0">
              <a:solidFill>
                <a:schemeClr val="tx2"/>
              </a:solidFill>
              <a:latin typeface="黑体" panose="02010609060101010101" pitchFamily="2" charset="-122"/>
              <a:ea typeface="黑体" panose="02010609060101010101"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anose="02010609060101010101" pitchFamily="2" charset="-122"/>
                <a:ea typeface="黑体" panose="02010609060101010101" pitchFamily="2" charset="-122"/>
              </a:rPr>
              <a:t>掌握在</a:t>
            </a:r>
            <a:r>
              <a:rPr lang="en-US" altLang="zh-CN" sz="2400" dirty="0">
                <a:solidFill>
                  <a:schemeClr val="tx2"/>
                </a:solidFill>
                <a:latin typeface="黑体" panose="02010609060101010101" pitchFamily="2" charset="-122"/>
                <a:ea typeface="黑体" panose="02010609060101010101" pitchFamily="2" charset="-122"/>
              </a:rPr>
              <a:t>WHERE</a:t>
            </a:r>
            <a:r>
              <a:rPr lang="zh-CN" altLang="en-US" sz="2400" dirty="0">
                <a:solidFill>
                  <a:schemeClr val="tx2"/>
                </a:solidFill>
                <a:latin typeface="黑体" panose="02010609060101010101" pitchFamily="2" charset="-122"/>
                <a:ea typeface="黑体" panose="02010609060101010101" pitchFamily="2" charset="-122"/>
              </a:rPr>
              <a:t>、</a:t>
            </a:r>
            <a:r>
              <a:rPr lang="en-US" altLang="zh-CN" sz="2400" dirty="0">
                <a:solidFill>
                  <a:schemeClr val="tx2"/>
                </a:solidFill>
                <a:latin typeface="黑体" panose="02010609060101010101" pitchFamily="2" charset="-122"/>
                <a:ea typeface="黑体" panose="02010609060101010101" pitchFamily="2" charset="-122"/>
              </a:rPr>
              <a:t>HAVING</a:t>
            </a:r>
            <a:r>
              <a:rPr lang="zh-CN" altLang="en-US" sz="2400" dirty="0">
                <a:solidFill>
                  <a:schemeClr val="tx2"/>
                </a:solidFill>
                <a:latin typeface="黑体" panose="02010609060101010101" pitchFamily="2" charset="-122"/>
                <a:ea typeface="黑体" panose="02010609060101010101" pitchFamily="2" charset="-122"/>
              </a:rPr>
              <a:t>、</a:t>
            </a:r>
            <a:r>
              <a:rPr lang="en-US" altLang="zh-CN" sz="2400" dirty="0">
                <a:solidFill>
                  <a:schemeClr val="tx2"/>
                </a:solidFill>
                <a:latin typeface="黑体" panose="02010609060101010101" pitchFamily="2" charset="-122"/>
                <a:ea typeface="黑体" panose="02010609060101010101" pitchFamily="2" charset="-122"/>
              </a:rPr>
              <a:t>FROM</a:t>
            </a:r>
            <a:r>
              <a:rPr lang="zh-CN" altLang="en-US" sz="2400" dirty="0">
                <a:solidFill>
                  <a:schemeClr val="tx2"/>
                </a:solidFill>
                <a:latin typeface="黑体" panose="02010609060101010101" pitchFamily="2" charset="-122"/>
                <a:ea typeface="黑体" panose="02010609060101010101" pitchFamily="2" charset="-122"/>
              </a:rPr>
              <a:t>子句中编写子查询；</a:t>
            </a:r>
            <a:endParaRPr lang="en-US" altLang="zh-CN" sz="2400" dirty="0">
              <a:solidFill>
                <a:schemeClr val="tx2"/>
              </a:solidFill>
              <a:latin typeface="黑体" panose="02010609060101010101" pitchFamily="2" charset="-122"/>
              <a:ea typeface="黑体" panose="02010609060101010101"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anose="02010609060101010101" pitchFamily="2" charset="-122"/>
                <a:ea typeface="黑体" panose="02010609060101010101" pitchFamily="2" charset="-122"/>
              </a:rPr>
              <a:t>理解子查询返回空值对主查询所产生的影响；</a:t>
            </a:r>
            <a:endParaRPr lang="zh-CN" altLang="en-US" sz="2400" dirty="0">
              <a:solidFill>
                <a:schemeClr val="tx2"/>
              </a:solidFill>
              <a:latin typeface="黑体" panose="02010609060101010101" pitchFamily="2" charset="-122"/>
              <a:ea typeface="黑体" panose="02010609060101010101"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anose="02010609060101010101" pitchFamily="2" charset="-122"/>
                <a:ea typeface="黑体" panose="02010609060101010101" pitchFamily="2" charset="-122"/>
              </a:rPr>
              <a:t>掌握</a:t>
            </a:r>
            <a:r>
              <a:rPr lang="en-US" altLang="zh-CN" sz="2400" dirty="0">
                <a:solidFill>
                  <a:schemeClr val="tx2"/>
                </a:solidFill>
                <a:latin typeface="黑体" panose="02010609060101010101" pitchFamily="2" charset="-122"/>
                <a:ea typeface="黑体" panose="02010609060101010101" pitchFamily="2" charset="-122"/>
              </a:rPr>
              <a:t>T0P-N</a:t>
            </a:r>
            <a:r>
              <a:rPr lang="zh-CN" altLang="en-US" sz="2400" dirty="0">
                <a:solidFill>
                  <a:schemeClr val="tx2"/>
                </a:solidFill>
                <a:latin typeface="黑体" panose="02010609060101010101" pitchFamily="2" charset="-122"/>
                <a:ea typeface="黑体" panose="02010609060101010101" pitchFamily="2" charset="-122"/>
              </a:rPr>
              <a:t>及分页查询</a:t>
            </a:r>
            <a:r>
              <a:rPr lang="en-US" altLang="zh-CN" sz="2400" dirty="0">
                <a:solidFill>
                  <a:schemeClr val="tx2"/>
                </a:solidFill>
                <a:latin typeface="黑体" panose="02010609060101010101" pitchFamily="2" charset="-122"/>
                <a:ea typeface="黑体" panose="02010609060101010101" pitchFamily="2" charset="-122"/>
              </a:rPr>
              <a:t>;</a:t>
            </a:r>
            <a:endParaRPr lang="zh-CN" altLang="en-US" sz="2400" dirty="0">
              <a:solidFill>
                <a:schemeClr val="tx2"/>
              </a:solidFill>
              <a:latin typeface="黑体" panose="02010609060101010101" pitchFamily="2" charset="-122"/>
              <a:ea typeface="黑体" panose="02010609060101010101" pitchFamily="2" charset="-122"/>
            </a:endParaRPr>
          </a:p>
          <a:p>
            <a:pPr marL="742950" lvl="1" indent="-285750" fontAlgn="ctr">
              <a:lnSpc>
                <a:spcPct val="120000"/>
              </a:lnSpc>
              <a:buClr>
                <a:srgbClr val="777777"/>
              </a:buClr>
              <a:buSzPct val="85000"/>
              <a:buFontTx/>
              <a:buChar char="–"/>
            </a:pPr>
            <a:endParaRPr lang="zh-CN" altLang="en-US" sz="2400" dirty="0">
              <a:solidFill>
                <a:schemeClr val="tx2"/>
              </a:solidFill>
              <a:latin typeface="黑体" panose="02010609060101010101" pitchFamily="2" charset="-122"/>
              <a:ea typeface="黑体" panose="02010609060101010101" pitchFamily="2" charset="-122"/>
            </a:endParaRPr>
          </a:p>
          <a:p>
            <a:pPr marL="742950" lvl="1" indent="-285750" fontAlgn="ctr">
              <a:lnSpc>
                <a:spcPct val="120000"/>
              </a:lnSpc>
              <a:buClr>
                <a:srgbClr val="777777"/>
              </a:buClr>
              <a:buSzPct val="85000"/>
              <a:buFontTx/>
              <a:buChar char="–"/>
            </a:pPr>
            <a:endParaRPr lang="en-US" altLang="zh-CN" sz="2400" dirty="0">
              <a:solidFill>
                <a:schemeClr val="tx2"/>
              </a:solidFill>
              <a:latin typeface="黑体" panose="02010609060101010101" pitchFamily="2" charset="-122"/>
              <a:ea typeface="黑体" panose="02010609060101010101" pitchFamily="2" charset="-122"/>
            </a:endParaRPr>
          </a:p>
          <a:p>
            <a:pPr marL="742950" lvl="1" indent="-285750" fontAlgn="ctr">
              <a:lnSpc>
                <a:spcPct val="120000"/>
              </a:lnSpc>
              <a:buClr>
                <a:srgbClr val="777777"/>
              </a:buClr>
              <a:buSzPct val="85000"/>
              <a:buFontTx/>
              <a:buChar char="–"/>
            </a:pPr>
            <a:endParaRPr lang="en-US" altLang="zh-CN" sz="2400" b="1" dirty="0">
              <a:solidFill>
                <a:schemeClr val="tx2"/>
              </a:solidFill>
              <a:latin typeface="黑体" panose="02010609060101010101" pitchFamily="2" charset="-122"/>
              <a:ea typeface="黑体" panose="02010609060101010101" pitchFamily="2" charset="-122"/>
            </a:endParaRPr>
          </a:p>
          <a:p>
            <a:pPr marL="342900" indent="-342900" fontAlgn="ctr">
              <a:lnSpc>
                <a:spcPct val="120000"/>
              </a:lnSpc>
              <a:buClr>
                <a:srgbClr val="777777"/>
              </a:buClr>
              <a:buSzPct val="85000"/>
              <a:buFontTx/>
              <a:buChar char="•"/>
            </a:pPr>
            <a:endParaRPr lang="en-US" altLang="zh-CN" sz="2800"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1507" name="Rectangle 3"/>
          <p:cNvSpPr>
            <a:spLocks noGrp="1" noChangeArrowheads="1"/>
          </p:cNvSpPr>
          <p:nvPr>
            <p:ph type="body" idx="4294967295"/>
          </p:nvPr>
        </p:nvSpPr>
        <p:spPr>
          <a:xfrm>
            <a:off x="854075" y="928688"/>
            <a:ext cx="8289925" cy="4557712"/>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IN</a:t>
            </a:r>
            <a:r>
              <a:rPr lang="zh-CN" altLang="en-US" sz="2800" dirty="0">
                <a:latin typeface="黑体" panose="02010609060101010101" pitchFamily="2" charset="-122"/>
                <a:ea typeface="黑体" panose="02010609060101010101" pitchFamily="2" charset="-122"/>
              </a:rPr>
              <a:t>使用 </a:t>
            </a:r>
            <a:endParaRPr lang="en-US" altLang="zh-CN" sz="2800" dirty="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a typeface="黑体" panose="02010609060101010101" pitchFamily="2" charset="-122"/>
            </a:endParaRPr>
          </a:p>
          <a:p>
            <a:pPr lvl="1" eaLnBrk="1" hangingPunct="1"/>
            <a:r>
              <a:rPr lang="zh-CN" altLang="en-US" dirty="0">
                <a:latin typeface="黑体" panose="02010609060101010101" pitchFamily="2" charset="-122"/>
                <a:ea typeface="黑体" panose="02010609060101010101" pitchFamily="2" charset="-122"/>
              </a:rPr>
              <a:t>返回结果</a:t>
            </a:r>
            <a:endParaRPr lang="zh-CN" altLang="en-US" dirty="0">
              <a:latin typeface="黑体" panose="02010609060101010101" pitchFamily="2" charset="-122"/>
              <a:ea typeface="黑体" panose="02010609060101010101" pitchFamily="2" charset="-122"/>
            </a:endParaRPr>
          </a:p>
          <a:p>
            <a:pPr lvl="2" eaLnBrk="1" hangingPunct="1">
              <a:buFontTx/>
              <a:buNone/>
            </a:pPr>
            <a:r>
              <a:rPr lang="en-US" altLang="zh-CN" dirty="0">
                <a:latin typeface="黑体" panose="02010609060101010101" pitchFamily="2" charset="-122"/>
                <a:ea typeface="黑体" panose="02010609060101010101" pitchFamily="2" charset="-122"/>
              </a:rPr>
              <a:t>ERROR at line 4:</a:t>
            </a:r>
            <a:endParaRPr lang="en-US" altLang="zh-CN" dirty="0">
              <a:latin typeface="黑体" panose="02010609060101010101" pitchFamily="2" charset="-122"/>
              <a:ea typeface="黑体" panose="02010609060101010101" pitchFamily="2" charset="-122"/>
            </a:endParaRPr>
          </a:p>
          <a:p>
            <a:pPr lvl="2" eaLnBrk="1" hangingPunct="1">
              <a:buFontTx/>
              <a:buNone/>
            </a:pPr>
            <a:r>
              <a:rPr lang="en-US" altLang="zh-CN" dirty="0">
                <a:latin typeface="黑体" panose="02010609060101010101" pitchFamily="2" charset="-122"/>
                <a:ea typeface="黑体" panose="02010609060101010101" pitchFamily="2" charset="-122"/>
              </a:rPr>
              <a:t>ORA-01427: single-row </a:t>
            </a:r>
            <a:r>
              <a:rPr lang="en-US" altLang="zh-CN" dirty="0" err="1">
                <a:latin typeface="黑体" panose="02010609060101010101" pitchFamily="2" charset="-122"/>
                <a:ea typeface="黑体" panose="02010609060101010101" pitchFamily="2" charset="-122"/>
              </a:rPr>
              <a:t>subquery</a:t>
            </a:r>
            <a:r>
              <a:rPr lang="en-US" altLang="zh-CN" dirty="0">
                <a:latin typeface="黑体" panose="02010609060101010101" pitchFamily="2" charset="-122"/>
                <a:ea typeface="黑体" panose="02010609060101010101" pitchFamily="2" charset="-122"/>
              </a:rPr>
              <a:t> returns more than</a:t>
            </a:r>
            <a:br>
              <a:rPr lang="en-US" altLang="zh-CN" dirty="0">
                <a:latin typeface="黑体" panose="02010609060101010101" pitchFamily="2" charset="-122"/>
                <a:ea typeface="黑体" panose="02010609060101010101" pitchFamily="2" charset="-122"/>
              </a:rPr>
            </a:br>
            <a:r>
              <a:rPr lang="en-US" altLang="zh-CN" dirty="0">
                <a:latin typeface="黑体" panose="02010609060101010101" pitchFamily="2" charset="-122"/>
                <a:ea typeface="黑体" panose="02010609060101010101" pitchFamily="2" charset="-122"/>
              </a:rPr>
              <a:t>one row</a:t>
            </a:r>
            <a:endParaRPr lang="en-US" altLang="zh-CN" dirty="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a typeface="黑体" panose="02010609060101010101" pitchFamily="2" charset="-122"/>
            </a:endParaRPr>
          </a:p>
        </p:txBody>
      </p:sp>
      <p:sp>
        <p:nvSpPr>
          <p:cNvPr id="56324" name="Rectangle 4"/>
          <p:cNvSpPr>
            <a:spLocks noChangeArrowheads="1"/>
          </p:cNvSpPr>
          <p:nvPr/>
        </p:nvSpPr>
        <p:spPr bwMode="auto">
          <a:xfrm>
            <a:off x="786130" y="1571625"/>
            <a:ext cx="7848600" cy="2362200"/>
          </a:xfrm>
          <a:prstGeom prst="rect">
            <a:avLst/>
          </a:prstGeom>
          <a:solidFill>
            <a:srgbClr val="FFFFCC"/>
          </a:solidFill>
          <a:ln w="25400">
            <a:solidFill>
              <a:srgbClr val="000000"/>
            </a:solidFill>
            <a:miter lim="800000"/>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SELECT </a:t>
            </a:r>
            <a:r>
              <a:rPr kumimoji="1" lang="en-US" altLang="zh-CN" sz="1800" b="1" dirty="0" err="1">
                <a:solidFill>
                  <a:srgbClr val="000000"/>
                </a:solidFill>
                <a:latin typeface="Courier New" panose="02070309020205020404" pitchFamily="49" charset="0"/>
              </a:rPr>
              <a:t>empno,ename</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WHERE  </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 =</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(SELECT   MIN(</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GROUP BY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a:t>
            </a:r>
            <a:endParaRPr kumimoji="1" lang="en-US" altLang="zh-CN" sz="1800" b="1" dirty="0">
              <a:solidFill>
                <a:srgbClr val="000000"/>
              </a:solidFill>
              <a:latin typeface="Courier New" panose="02070309020205020404" pitchFamily="49"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2531"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IN</a:t>
            </a:r>
            <a:r>
              <a:rPr lang="zh-CN" altLang="en-US" sz="2800" dirty="0">
                <a:latin typeface="黑体" panose="02010609060101010101" pitchFamily="2" charset="-122"/>
                <a:ea typeface="黑体" panose="02010609060101010101" pitchFamily="2" charset="-122"/>
              </a:rPr>
              <a:t>使用 </a:t>
            </a:r>
            <a:endParaRPr lang="en-US" altLang="zh-CN" sz="2800" dirty="0">
              <a:latin typeface="黑体" panose="02010609060101010101" pitchFamily="2" charset="-122"/>
              <a:ea typeface="黑体" panose="02010609060101010101" pitchFamily="2" charset="-122"/>
            </a:endParaRPr>
          </a:p>
          <a:p>
            <a:pPr eaLnBrk="1" hangingPunct="1"/>
            <a:endParaRPr lang="en-US" altLang="zh-CN" sz="2800" b="1" dirty="0">
              <a:latin typeface="黑体" panose="02010609060101010101" pitchFamily="2" charset="-122"/>
              <a:ea typeface="黑体" panose="02010609060101010101" pitchFamily="2" charset="-122"/>
            </a:endParaRPr>
          </a:p>
          <a:p>
            <a:pPr lvl="1" eaLnBrk="1" hangingPunct="1"/>
            <a:r>
              <a:rPr lang="zh-CN" altLang="en-US" b="1" dirty="0">
                <a:latin typeface="黑体" panose="02010609060101010101" pitchFamily="2" charset="-122"/>
                <a:ea typeface="黑体" panose="02010609060101010101" pitchFamily="2" charset="-122"/>
              </a:rPr>
              <a:t>查询是经理的员工姓名，工资</a:t>
            </a:r>
            <a:endParaRPr lang="zh-CN" altLang="en-US" b="1" dirty="0">
              <a:latin typeface="黑体" panose="02010609060101010101" pitchFamily="2" charset="-122"/>
              <a:ea typeface="黑体" panose="02010609060101010101" pitchFamily="2" charset="-122"/>
            </a:endParaRPr>
          </a:p>
        </p:txBody>
      </p:sp>
      <p:sp>
        <p:nvSpPr>
          <p:cNvPr id="37892" name="Rectangle 4"/>
          <p:cNvSpPr>
            <a:spLocks noChangeArrowheads="1"/>
          </p:cNvSpPr>
          <p:nvPr/>
        </p:nvSpPr>
        <p:spPr bwMode="auto">
          <a:xfrm>
            <a:off x="714375" y="2428875"/>
            <a:ext cx="7848600" cy="2062163"/>
          </a:xfrm>
          <a:prstGeom prst="rect">
            <a:avLst/>
          </a:prstGeom>
          <a:solidFill>
            <a:srgbClr val="FFFFCC"/>
          </a:solidFill>
          <a:ln w="25400">
            <a:solidFill>
              <a:srgbClr val="000000"/>
            </a:solidFill>
            <a:miter lim="800000"/>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SELECT	</a:t>
            </a:r>
            <a:r>
              <a:rPr kumimoji="1" lang="en-US" altLang="zh-CN" sz="1800" b="1" dirty="0" err="1">
                <a:solidFill>
                  <a:srgbClr val="000000"/>
                </a:solidFill>
                <a:latin typeface="Courier New" panose="02070309020205020404" pitchFamily="49" charset="0"/>
              </a:rPr>
              <a:t>ename</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WHERE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IN (SELECT mgr</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FROM  </a:t>
            </a:r>
            <a:r>
              <a:rPr kumimoji="1" lang="en-US" altLang="zh-CN" sz="1800" b="1" dirty="0" err="1">
                <a:solidFill>
                  <a:srgbClr val="000000"/>
                </a:solidFill>
                <a:latin typeface="Courier New" panose="02070309020205020404" pitchFamily="49" charset="0"/>
              </a:rPr>
              <a:t>emp</a:t>
            </a:r>
            <a:r>
              <a:rPr kumimoji="1" lang="en-US" altLang="zh-CN" sz="1800" b="1" dirty="0">
                <a:solidFill>
                  <a:srgbClr val="000000"/>
                </a:solidFill>
                <a:latin typeface="Courier New" panose="02070309020205020404" pitchFamily="49" charset="0"/>
              </a:rPr>
              <a:t>);</a:t>
            </a:r>
            <a:endParaRPr kumimoji="1" lang="en-US" altLang="zh-CN" sz="1800" b="1" dirty="0">
              <a:solidFill>
                <a:srgbClr val="000000"/>
              </a:solidFill>
              <a:latin typeface="Courier New" panose="02070309020205020404" pitchFamily="49"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3555" name="Rectangle 3"/>
          <p:cNvSpPr>
            <a:spLocks noGrp="1" noChangeArrowheads="1"/>
          </p:cNvSpPr>
          <p:nvPr>
            <p:ph type="body" idx="4294967295"/>
          </p:nvPr>
        </p:nvSpPr>
        <p:spPr>
          <a:xfrm>
            <a:off x="395536" y="1268760"/>
            <a:ext cx="8289925" cy="3773488"/>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ANY</a:t>
            </a:r>
            <a:r>
              <a:rPr lang="zh-CN" altLang="en-US" sz="2800" dirty="0">
                <a:latin typeface="黑体" panose="02010609060101010101" pitchFamily="2" charset="-122"/>
                <a:ea typeface="黑体" panose="02010609060101010101" pitchFamily="2" charset="-122"/>
              </a:rPr>
              <a:t>的使用 </a:t>
            </a:r>
            <a:endParaRPr lang="en-US" altLang="zh-CN" sz="2800" dirty="0">
              <a:latin typeface="黑体" panose="02010609060101010101" pitchFamily="2" charset="-122"/>
              <a:ea typeface="黑体" panose="02010609060101010101" pitchFamily="2" charset="-122"/>
            </a:endParaRPr>
          </a:p>
          <a:p>
            <a:pPr lvl="1" eaLnBrk="1" hangingPunct="1"/>
            <a:r>
              <a:rPr lang="en-US" altLang="zh-CN" dirty="0">
                <a:latin typeface="黑体" panose="02010609060101010101" pitchFamily="2" charset="-122"/>
                <a:ea typeface="黑体" panose="02010609060101010101" pitchFamily="2" charset="-122"/>
              </a:rPr>
              <a:t>ANY</a:t>
            </a:r>
            <a:r>
              <a:rPr lang="zh-CN" altLang="en-US" dirty="0">
                <a:latin typeface="黑体" panose="02010609060101010101" pitchFamily="2" charset="-122"/>
                <a:ea typeface="黑体" panose="02010609060101010101" pitchFamily="2" charset="-122"/>
              </a:rPr>
              <a:t>：表示和子查询的任意一行结果进行比较，有一个满足条件即可。</a:t>
            </a:r>
            <a:endParaRPr lang="zh-CN" altLang="en-US" dirty="0">
              <a:latin typeface="黑体" panose="02010609060101010101" pitchFamily="2" charset="-122"/>
              <a:ea typeface="黑体" panose="02010609060101010101" pitchFamily="2" charset="-122"/>
            </a:endParaRPr>
          </a:p>
          <a:p>
            <a:pPr lvl="2" eaLnBrk="1" hangingPunct="1"/>
            <a:r>
              <a:rPr lang="en-US" altLang="zh-CN" dirty="0">
                <a:latin typeface="黑体" panose="02010609060101010101" pitchFamily="2" charset="-122"/>
                <a:ea typeface="黑体" panose="02010609060101010101" pitchFamily="2" charset="-122"/>
              </a:rPr>
              <a:t>&lt; ANY</a:t>
            </a:r>
            <a:r>
              <a:rPr lang="zh-CN" altLang="en-US" dirty="0">
                <a:latin typeface="黑体" panose="02010609060101010101" pitchFamily="2" charset="-122"/>
                <a:ea typeface="黑体" panose="02010609060101010101" pitchFamily="2" charset="-122"/>
              </a:rPr>
              <a:t>：表示小于子查询结果集中的任意一个，即</a:t>
            </a:r>
            <a:r>
              <a:rPr lang="zh-CN" altLang="en-US" dirty="0">
                <a:solidFill>
                  <a:srgbClr val="FF0000"/>
                </a:solidFill>
                <a:latin typeface="黑体" panose="02010609060101010101" pitchFamily="2" charset="-122"/>
                <a:ea typeface="黑体" panose="02010609060101010101" pitchFamily="2" charset="-122"/>
              </a:rPr>
              <a:t>小于最大值</a:t>
            </a:r>
            <a:r>
              <a:rPr lang="zh-CN" altLang="en-US" dirty="0">
                <a:latin typeface="黑体" panose="02010609060101010101" pitchFamily="2" charset="-122"/>
                <a:ea typeface="黑体" panose="02010609060101010101" pitchFamily="2" charset="-122"/>
              </a:rPr>
              <a:t>就可以。</a:t>
            </a:r>
            <a:endParaRPr lang="en-US" altLang="zh-CN" dirty="0">
              <a:latin typeface="黑体" panose="02010609060101010101" pitchFamily="2" charset="-122"/>
              <a:ea typeface="黑体" panose="02010609060101010101" pitchFamily="2" charset="-122"/>
            </a:endParaRPr>
          </a:p>
          <a:p>
            <a:pPr lvl="2" eaLnBrk="1" hangingPunct="1"/>
            <a:endParaRPr lang="en-US" altLang="zh-CN" dirty="0">
              <a:latin typeface="黑体" panose="02010609060101010101" pitchFamily="2" charset="-122"/>
              <a:ea typeface="黑体" panose="02010609060101010101" pitchFamily="2" charset="-122"/>
            </a:endParaRPr>
          </a:p>
          <a:p>
            <a:pPr lvl="2" eaLnBrk="1" hangingPunct="1"/>
            <a:r>
              <a:rPr lang="en-US" altLang="zh-CN" dirty="0">
                <a:latin typeface="黑体" panose="02010609060101010101" pitchFamily="2" charset="-122"/>
                <a:ea typeface="黑体" panose="02010609060101010101" pitchFamily="2" charset="-122"/>
              </a:rPr>
              <a:t>&gt; ANY</a:t>
            </a:r>
            <a:r>
              <a:rPr lang="zh-CN" altLang="en-US" dirty="0">
                <a:latin typeface="黑体" panose="02010609060101010101" pitchFamily="2" charset="-122"/>
                <a:ea typeface="黑体" panose="02010609060101010101" pitchFamily="2" charset="-122"/>
              </a:rPr>
              <a:t>：表示大于子查询结果集中的任意一个，即</a:t>
            </a:r>
            <a:r>
              <a:rPr lang="zh-CN" altLang="en-US" dirty="0">
                <a:solidFill>
                  <a:srgbClr val="FF0000"/>
                </a:solidFill>
                <a:latin typeface="黑体" panose="02010609060101010101" pitchFamily="2" charset="-122"/>
                <a:ea typeface="黑体" panose="02010609060101010101" pitchFamily="2" charset="-122"/>
              </a:rPr>
              <a:t>大于最小值</a:t>
            </a:r>
            <a:r>
              <a:rPr lang="zh-CN" altLang="en-US" dirty="0">
                <a:latin typeface="黑体" panose="02010609060101010101" pitchFamily="2" charset="-122"/>
                <a:ea typeface="黑体" panose="02010609060101010101" pitchFamily="2" charset="-122"/>
              </a:rPr>
              <a:t>就可以。</a:t>
            </a:r>
            <a:endParaRPr lang="zh-CN" altLang="en-US" dirty="0">
              <a:latin typeface="黑体" panose="02010609060101010101" pitchFamily="2" charset="-122"/>
              <a:ea typeface="黑体" panose="02010609060101010101" pitchFamily="2" charset="-122"/>
            </a:endParaRPr>
          </a:p>
          <a:p>
            <a:pPr lvl="2" eaLnBrk="1" hangingPunct="1"/>
            <a:endParaRPr lang="zh-CN" altLang="en-US" dirty="0">
              <a:latin typeface="黑体" panose="02010609060101010101" pitchFamily="2" charset="-122"/>
              <a:ea typeface="黑体" panose="02010609060101010101" pitchFamily="2" charset="-122"/>
            </a:endParaRPr>
          </a:p>
          <a:p>
            <a:pPr lvl="2" eaLnBrk="1" hangingPunct="1"/>
            <a:r>
              <a:rPr lang="en-US" altLang="zh-CN" dirty="0">
                <a:latin typeface="黑体" panose="02010609060101010101" pitchFamily="2" charset="-122"/>
                <a:ea typeface="黑体" panose="02010609060101010101" pitchFamily="2" charset="-122"/>
              </a:rPr>
              <a:t>= ANY</a:t>
            </a:r>
            <a:r>
              <a:rPr lang="zh-CN" altLang="en-US" dirty="0">
                <a:latin typeface="黑体" panose="02010609060101010101" pitchFamily="2" charset="-122"/>
                <a:ea typeface="黑体" panose="02010609060101010101" pitchFamily="2" charset="-122"/>
              </a:rPr>
              <a:t>：表示等于子查询结果中的任意一个，即等于谁都可以，</a:t>
            </a:r>
            <a:r>
              <a:rPr lang="zh-CN" altLang="en-US" dirty="0">
                <a:solidFill>
                  <a:srgbClr val="FF0000"/>
                </a:solidFill>
                <a:latin typeface="黑体" panose="02010609060101010101" pitchFamily="2" charset="-122"/>
                <a:ea typeface="黑体" panose="02010609060101010101" pitchFamily="2" charset="-122"/>
              </a:rPr>
              <a:t>相当于</a:t>
            </a:r>
            <a:r>
              <a:rPr lang="en-US" altLang="zh-CN" dirty="0">
                <a:solidFill>
                  <a:srgbClr val="FF0000"/>
                </a:solidFill>
                <a:latin typeface="黑体" panose="02010609060101010101" pitchFamily="2" charset="-122"/>
                <a:ea typeface="黑体" panose="02010609060101010101" pitchFamily="2" charset="-122"/>
              </a:rPr>
              <a:t>IN</a:t>
            </a:r>
            <a:r>
              <a:rPr lang="zh-CN" altLang="en-US" dirty="0">
                <a:latin typeface="黑体" panose="02010609060101010101" pitchFamily="2" charset="-122"/>
                <a:ea typeface="黑体" panose="02010609060101010101" pitchFamily="2" charset="-122"/>
              </a:rPr>
              <a:t>。</a:t>
            </a:r>
            <a:endParaRPr lang="zh-CN" altLang="en-US" dirty="0">
              <a:latin typeface="黑体" panose="02010609060101010101" pitchFamily="2" charset="-122"/>
              <a:ea typeface="黑体" panose="0201060906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4579"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ANY</a:t>
            </a:r>
            <a:r>
              <a:rPr lang="zh-CN" altLang="en-US" sz="2800" dirty="0">
                <a:latin typeface="黑体" panose="02010609060101010101" pitchFamily="2" charset="-122"/>
                <a:ea typeface="黑体" panose="02010609060101010101" pitchFamily="2" charset="-122"/>
              </a:rPr>
              <a:t>的使用 </a:t>
            </a:r>
            <a:endParaRPr lang="en-US" altLang="zh-CN" sz="2800" dirty="0">
              <a:latin typeface="黑体" panose="02010609060101010101" pitchFamily="2" charset="-122"/>
              <a:ea typeface="黑体" panose="02010609060101010101" pitchFamily="2" charset="-122"/>
            </a:endParaRPr>
          </a:p>
          <a:p>
            <a:pPr lvl="1" eaLnBrk="1" hangingPunct="1"/>
            <a:r>
              <a:rPr lang="zh-CN" altLang="en-US" dirty="0">
                <a:latin typeface="黑体" panose="02010609060101010101" pitchFamily="2" charset="-122"/>
                <a:ea typeface="黑体" panose="02010609060101010101" pitchFamily="2" charset="-122"/>
              </a:rPr>
              <a:t>查询是经理的员工姓名，工资。</a:t>
            </a:r>
            <a:endParaRPr lang="zh-CN" altLang="en-US" dirty="0">
              <a:latin typeface="黑体" panose="02010609060101010101" pitchFamily="2" charset="-122"/>
              <a:ea typeface="黑体" panose="02010609060101010101" pitchFamily="2" charset="-122"/>
            </a:endParaRPr>
          </a:p>
        </p:txBody>
      </p:sp>
      <p:sp>
        <p:nvSpPr>
          <p:cNvPr id="39940" name="Rectangle 4"/>
          <p:cNvSpPr>
            <a:spLocks noChangeArrowheads="1"/>
          </p:cNvSpPr>
          <p:nvPr/>
        </p:nvSpPr>
        <p:spPr bwMode="auto">
          <a:xfrm>
            <a:off x="683568" y="2060848"/>
            <a:ext cx="7848600" cy="1656184"/>
          </a:xfrm>
          <a:prstGeom prst="rect">
            <a:avLst/>
          </a:prstGeom>
          <a:solidFill>
            <a:srgbClr val="FFFFCC"/>
          </a:solidFill>
          <a:ln w="25400">
            <a:solidFill>
              <a:srgbClr val="000000"/>
            </a:solidFill>
            <a:miter lim="800000"/>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SELECT	</a:t>
            </a:r>
            <a:r>
              <a:rPr kumimoji="1" lang="en-US" altLang="zh-CN" sz="1800" b="1" dirty="0" err="1">
                <a:solidFill>
                  <a:srgbClr val="000000"/>
                </a:solidFill>
                <a:latin typeface="Courier New" panose="02070309020205020404" pitchFamily="49" charset="0"/>
              </a:rPr>
              <a:t>ename</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WHERE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 ANY (SELECT mgr</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FROM   </a:t>
            </a:r>
            <a:r>
              <a:rPr kumimoji="1" lang="en-US" altLang="zh-CN" sz="1800" b="1" dirty="0" err="1">
                <a:solidFill>
                  <a:srgbClr val="000000"/>
                </a:solidFill>
                <a:latin typeface="Courier New" panose="02070309020205020404" pitchFamily="49" charset="0"/>
              </a:rPr>
              <a:t>emp</a:t>
            </a:r>
            <a:r>
              <a:rPr kumimoji="1" lang="en-US" altLang="zh-CN" sz="1800" b="1" dirty="0">
                <a:solidFill>
                  <a:srgbClr val="000000"/>
                </a:solidFill>
                <a:latin typeface="Courier New" panose="02070309020205020404" pitchFamily="49" charset="0"/>
              </a:rPr>
              <a:t>);</a:t>
            </a:r>
            <a:endParaRPr kumimoji="1" lang="en-US" altLang="zh-CN" sz="1800" b="1" dirty="0">
              <a:solidFill>
                <a:srgbClr val="000000"/>
              </a:solidFill>
              <a:latin typeface="Courier New" panose="02070309020205020404" pitchFamily="49"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4579"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ANY</a:t>
            </a:r>
            <a:r>
              <a:rPr lang="zh-CN" altLang="en-US" sz="2800" dirty="0">
                <a:latin typeface="黑体" panose="02010609060101010101" pitchFamily="2" charset="-122"/>
                <a:ea typeface="黑体" panose="02010609060101010101" pitchFamily="2" charset="-122"/>
              </a:rPr>
              <a:t>的使用 </a:t>
            </a:r>
            <a:endParaRPr lang="en-US" altLang="zh-CN" sz="2800" dirty="0">
              <a:latin typeface="黑体" panose="02010609060101010101" pitchFamily="2" charset="-122"/>
              <a:ea typeface="黑体" panose="02010609060101010101" pitchFamily="2" charset="-122"/>
            </a:endParaRPr>
          </a:p>
          <a:p>
            <a:pPr lvl="1" eaLnBrk="1" hangingPunct="1"/>
            <a:r>
              <a:rPr lang="zh-CN" altLang="en-US" dirty="0">
                <a:latin typeface="黑体" panose="02010609060101010101" pitchFamily="2" charset="-122"/>
                <a:ea typeface="黑体" panose="02010609060101010101" pitchFamily="2" charset="-122"/>
              </a:rPr>
              <a:t>查询部门编号不为</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，且工资比</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部门任意一名员工工资高的员工编号，姓名，职位，工资。</a:t>
            </a:r>
            <a:endParaRPr lang="zh-CN" altLang="en-US" dirty="0">
              <a:latin typeface="黑体" panose="02010609060101010101" pitchFamily="2" charset="-122"/>
              <a:ea typeface="黑体" panose="02010609060101010101" pitchFamily="2" charset="-122"/>
            </a:endParaRPr>
          </a:p>
        </p:txBody>
      </p:sp>
      <p:sp>
        <p:nvSpPr>
          <p:cNvPr id="39940" name="Rectangle 4"/>
          <p:cNvSpPr>
            <a:spLocks noChangeArrowheads="1"/>
          </p:cNvSpPr>
          <p:nvPr/>
        </p:nvSpPr>
        <p:spPr bwMode="auto">
          <a:xfrm>
            <a:off x="899592" y="2492896"/>
            <a:ext cx="7848600" cy="2747963"/>
          </a:xfrm>
          <a:prstGeom prst="rect">
            <a:avLst/>
          </a:prstGeom>
          <a:solidFill>
            <a:srgbClr val="FFFFCC"/>
          </a:solidFill>
          <a:ln w="25400">
            <a:solidFill>
              <a:srgbClr val="000000"/>
            </a:solidFill>
            <a:miter lim="800000"/>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SELECT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ename</a:t>
            </a:r>
            <a:r>
              <a:rPr kumimoji="1" lang="en-US" altLang="zh-CN" sz="1800" b="1" dirty="0">
                <a:solidFill>
                  <a:srgbClr val="000000"/>
                </a:solidFill>
                <a:latin typeface="Courier New" panose="02070309020205020404" pitchFamily="49" charset="0"/>
              </a:rPr>
              <a:t>, job,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WHERE  </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 &gt; ANY (SELECT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WHERE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 10)</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AND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&lt;&gt; 10;</a:t>
            </a:r>
            <a:endParaRPr kumimoji="1" lang="en-US" altLang="zh-CN" sz="1800" b="1" dirty="0">
              <a:solidFill>
                <a:srgbClr val="000000"/>
              </a:solidFill>
              <a:latin typeface="Courier New" panose="02070309020205020404" pitchFamily="49"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4579"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ANY</a:t>
            </a:r>
            <a:r>
              <a:rPr lang="zh-CN" altLang="en-US" sz="2800" dirty="0">
                <a:latin typeface="黑体" panose="02010609060101010101" pitchFamily="2" charset="-122"/>
                <a:ea typeface="黑体" panose="02010609060101010101" pitchFamily="2" charset="-122"/>
              </a:rPr>
              <a:t>的使用 </a:t>
            </a:r>
            <a:endParaRPr lang="en-US" altLang="zh-CN" sz="2800" dirty="0">
              <a:latin typeface="黑体" panose="02010609060101010101" pitchFamily="2" charset="-122"/>
              <a:ea typeface="黑体" panose="02010609060101010101" pitchFamily="2" charset="-122"/>
            </a:endParaRPr>
          </a:p>
          <a:p>
            <a:pPr lvl="1" eaLnBrk="1" hangingPunct="1"/>
            <a:r>
              <a:rPr lang="zh-CN" altLang="en-US" dirty="0">
                <a:latin typeface="黑体" panose="02010609060101010101" pitchFamily="2" charset="-122"/>
                <a:ea typeface="黑体" panose="02010609060101010101" pitchFamily="2" charset="-122"/>
              </a:rPr>
              <a:t>查询部门编号不为</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，且工资比</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部门任意一名工资低的员工编号，姓名，职位，工资。</a:t>
            </a:r>
            <a:endParaRPr lang="zh-CN" altLang="en-US" dirty="0">
              <a:latin typeface="黑体" panose="02010609060101010101" pitchFamily="2" charset="-122"/>
              <a:ea typeface="黑体" panose="02010609060101010101" pitchFamily="2" charset="-122"/>
            </a:endParaRPr>
          </a:p>
        </p:txBody>
      </p:sp>
      <p:sp>
        <p:nvSpPr>
          <p:cNvPr id="39940" name="Rectangle 4"/>
          <p:cNvSpPr>
            <a:spLocks noChangeArrowheads="1"/>
          </p:cNvSpPr>
          <p:nvPr/>
        </p:nvSpPr>
        <p:spPr bwMode="auto">
          <a:xfrm>
            <a:off x="755576" y="2337221"/>
            <a:ext cx="7848600" cy="2747963"/>
          </a:xfrm>
          <a:prstGeom prst="rect">
            <a:avLst/>
          </a:prstGeom>
          <a:solidFill>
            <a:srgbClr val="FFFFCC"/>
          </a:solidFill>
          <a:ln w="25400">
            <a:solidFill>
              <a:srgbClr val="000000"/>
            </a:solidFill>
            <a:miter lim="800000"/>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SELECT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ename</a:t>
            </a:r>
            <a:r>
              <a:rPr kumimoji="1" lang="en-US" altLang="zh-CN" sz="1800" b="1" dirty="0">
                <a:solidFill>
                  <a:srgbClr val="000000"/>
                </a:solidFill>
                <a:latin typeface="Courier New" panose="02070309020205020404" pitchFamily="49" charset="0"/>
              </a:rPr>
              <a:t>, job,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WHERE  </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 &lt; ANY (SELECT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WHERE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 10)</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AND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&lt;&gt; 10;</a:t>
            </a:r>
            <a:endParaRPr kumimoji="1" lang="en-US" altLang="zh-CN" sz="1800" b="1" dirty="0">
              <a:solidFill>
                <a:srgbClr val="000000"/>
              </a:solidFill>
              <a:latin typeface="Courier New" panose="02070309020205020404"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3555" name="Rectangle 3"/>
          <p:cNvSpPr>
            <a:spLocks noGrp="1" noChangeArrowheads="1"/>
          </p:cNvSpPr>
          <p:nvPr>
            <p:ph type="body" idx="4294967295"/>
          </p:nvPr>
        </p:nvSpPr>
        <p:spPr>
          <a:xfrm>
            <a:off x="854075" y="1219200"/>
            <a:ext cx="8289925" cy="4730750"/>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ALL</a:t>
            </a:r>
            <a:r>
              <a:rPr lang="zh-CN" altLang="en-US" sz="2800" dirty="0">
                <a:latin typeface="黑体" panose="02010609060101010101" pitchFamily="2" charset="-122"/>
                <a:ea typeface="黑体" panose="02010609060101010101" pitchFamily="2" charset="-122"/>
              </a:rPr>
              <a:t>的使用 </a:t>
            </a:r>
            <a:endParaRPr lang="en-US" altLang="zh-CN" sz="2800" dirty="0">
              <a:latin typeface="黑体" panose="02010609060101010101" pitchFamily="2" charset="-122"/>
              <a:ea typeface="黑体" panose="02010609060101010101" pitchFamily="2" charset="-122"/>
            </a:endParaRPr>
          </a:p>
          <a:p>
            <a:pPr lvl="1" eaLnBrk="1" hangingPunct="1"/>
            <a:r>
              <a:rPr lang="en-US" altLang="zh-CN" dirty="0">
                <a:latin typeface="黑体" panose="02010609060101010101" pitchFamily="2" charset="-122"/>
                <a:ea typeface="黑体" panose="02010609060101010101" pitchFamily="2" charset="-122"/>
              </a:rPr>
              <a:t>ALL</a:t>
            </a:r>
            <a:r>
              <a:rPr lang="zh-CN" altLang="en-US" dirty="0">
                <a:latin typeface="黑体" panose="02010609060101010101" pitchFamily="2" charset="-122"/>
                <a:ea typeface="黑体" panose="02010609060101010101" pitchFamily="2" charset="-122"/>
              </a:rPr>
              <a:t>：表示和子查询的所有行结果进行比较，</a:t>
            </a:r>
            <a:r>
              <a:rPr lang="zh-CN" altLang="en-US" dirty="0">
                <a:solidFill>
                  <a:srgbClr val="FF0000"/>
                </a:solidFill>
                <a:latin typeface="黑体" panose="02010609060101010101" pitchFamily="2" charset="-122"/>
                <a:ea typeface="黑体" panose="02010609060101010101" pitchFamily="2" charset="-122"/>
              </a:rPr>
              <a:t>每一行</a:t>
            </a:r>
            <a:r>
              <a:rPr lang="zh-CN" altLang="en-US" dirty="0">
                <a:latin typeface="黑体" panose="02010609060101010101" pitchFamily="2" charset="-122"/>
                <a:ea typeface="黑体" panose="02010609060101010101" pitchFamily="2" charset="-122"/>
              </a:rPr>
              <a:t>必须都满足条件。</a:t>
            </a:r>
            <a:endParaRPr lang="zh-CN" altLang="en-US" dirty="0">
              <a:latin typeface="黑体" panose="02010609060101010101" pitchFamily="2" charset="-122"/>
              <a:ea typeface="黑体" panose="02010609060101010101" pitchFamily="2" charset="-122"/>
            </a:endParaRPr>
          </a:p>
          <a:p>
            <a:pPr lvl="2" eaLnBrk="1" hangingPunct="1"/>
            <a:r>
              <a:rPr lang="en-US" altLang="zh-CN" dirty="0">
                <a:latin typeface="黑体" panose="02010609060101010101" pitchFamily="2" charset="-122"/>
                <a:ea typeface="黑体" panose="02010609060101010101" pitchFamily="2" charset="-122"/>
              </a:rPr>
              <a:t>&lt; ALL:</a:t>
            </a:r>
            <a:r>
              <a:rPr lang="zh-CN" altLang="en-US" dirty="0">
                <a:latin typeface="黑体" panose="02010609060101010101" pitchFamily="2" charset="-122"/>
                <a:ea typeface="黑体" panose="02010609060101010101" pitchFamily="2" charset="-122"/>
              </a:rPr>
              <a:t>表示小于子查询结果集中的所有行，即</a:t>
            </a:r>
            <a:r>
              <a:rPr lang="zh-CN" altLang="en-US" dirty="0">
                <a:solidFill>
                  <a:srgbClr val="FF0000"/>
                </a:solidFill>
                <a:latin typeface="黑体" panose="02010609060101010101" pitchFamily="2" charset="-122"/>
                <a:ea typeface="黑体" panose="02010609060101010101" pitchFamily="2" charset="-122"/>
              </a:rPr>
              <a:t>小于最小值</a:t>
            </a:r>
            <a:r>
              <a:rPr lang="zh-CN" altLang="en-US" dirty="0">
                <a:latin typeface="黑体" panose="02010609060101010101" pitchFamily="2" charset="-122"/>
                <a:ea typeface="黑体" panose="02010609060101010101" pitchFamily="2" charset="-122"/>
              </a:rPr>
              <a:t>。</a:t>
            </a:r>
            <a:endParaRPr lang="en-US" altLang="zh-CN" dirty="0">
              <a:latin typeface="黑体" panose="02010609060101010101" pitchFamily="2" charset="-122"/>
              <a:ea typeface="黑体" panose="02010609060101010101" pitchFamily="2" charset="-122"/>
            </a:endParaRPr>
          </a:p>
          <a:p>
            <a:pPr lvl="2" eaLnBrk="1" hangingPunct="1"/>
            <a:endParaRPr lang="zh-CN" altLang="en-US" dirty="0">
              <a:latin typeface="黑体" panose="02010609060101010101" pitchFamily="2" charset="-122"/>
              <a:ea typeface="黑体" panose="02010609060101010101" pitchFamily="2" charset="-122"/>
            </a:endParaRPr>
          </a:p>
          <a:p>
            <a:pPr lvl="2" eaLnBrk="1" hangingPunct="1"/>
            <a:r>
              <a:rPr lang="en-US" altLang="zh-CN" dirty="0">
                <a:latin typeface="黑体" panose="02010609060101010101" pitchFamily="2" charset="-122"/>
                <a:ea typeface="黑体" panose="02010609060101010101" pitchFamily="2" charset="-122"/>
              </a:rPr>
              <a:t>&gt; ALL:</a:t>
            </a:r>
            <a:r>
              <a:rPr lang="zh-CN" altLang="en-US" dirty="0">
                <a:latin typeface="黑体" panose="02010609060101010101" pitchFamily="2" charset="-122"/>
                <a:ea typeface="黑体" panose="02010609060101010101" pitchFamily="2" charset="-122"/>
              </a:rPr>
              <a:t>表示大于子查询结果集中的所有行，即</a:t>
            </a:r>
            <a:r>
              <a:rPr lang="zh-CN" altLang="en-US" dirty="0">
                <a:solidFill>
                  <a:srgbClr val="FF0000"/>
                </a:solidFill>
                <a:latin typeface="黑体" panose="02010609060101010101" pitchFamily="2" charset="-122"/>
                <a:ea typeface="黑体" panose="02010609060101010101" pitchFamily="2" charset="-122"/>
              </a:rPr>
              <a:t>大于最大值</a:t>
            </a:r>
            <a:r>
              <a:rPr lang="zh-CN" altLang="en-US" dirty="0">
                <a:latin typeface="黑体" panose="02010609060101010101" pitchFamily="2" charset="-122"/>
                <a:ea typeface="黑体" panose="02010609060101010101" pitchFamily="2" charset="-122"/>
              </a:rPr>
              <a:t>。</a:t>
            </a:r>
            <a:endParaRPr lang="en-US" altLang="zh-CN" dirty="0">
              <a:latin typeface="黑体" panose="02010609060101010101" pitchFamily="2" charset="-122"/>
              <a:ea typeface="黑体" panose="02010609060101010101" pitchFamily="2" charset="-122"/>
            </a:endParaRPr>
          </a:p>
          <a:p>
            <a:pPr lvl="2" eaLnBrk="1" hangingPunct="1"/>
            <a:endParaRPr lang="zh-CN" altLang="en-US" dirty="0">
              <a:latin typeface="黑体" panose="02010609060101010101" pitchFamily="2" charset="-122"/>
              <a:ea typeface="黑体" panose="02010609060101010101" pitchFamily="2" charset="-122"/>
            </a:endParaRPr>
          </a:p>
          <a:p>
            <a:pPr lvl="2" eaLnBrk="1" hangingPunct="1"/>
            <a:r>
              <a:rPr lang="en-US" altLang="zh-CN" dirty="0">
                <a:latin typeface="黑体" panose="02010609060101010101" pitchFamily="2" charset="-122"/>
                <a:ea typeface="黑体" panose="02010609060101010101" pitchFamily="2" charset="-122"/>
              </a:rPr>
              <a:t>= ALL :</a:t>
            </a:r>
            <a:r>
              <a:rPr lang="zh-CN" altLang="en-US" dirty="0">
                <a:latin typeface="黑体" panose="02010609060101010101" pitchFamily="2" charset="-122"/>
                <a:ea typeface="黑体" panose="02010609060101010101" pitchFamily="2" charset="-122"/>
              </a:rPr>
              <a:t>表示等于子查询结果集中的所有行</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即</a:t>
            </a:r>
            <a:r>
              <a:rPr lang="zh-CN" altLang="en-US" dirty="0">
                <a:solidFill>
                  <a:srgbClr val="FF0000"/>
                </a:solidFill>
                <a:latin typeface="黑体" panose="02010609060101010101" pitchFamily="2" charset="-122"/>
                <a:ea typeface="黑体" panose="02010609060101010101" pitchFamily="2" charset="-122"/>
              </a:rPr>
              <a:t>等于所有值</a:t>
            </a:r>
            <a:r>
              <a:rPr lang="zh-CN" altLang="en-US" dirty="0">
                <a:latin typeface="黑体" panose="02010609060101010101" pitchFamily="2" charset="-122"/>
                <a:ea typeface="黑体" panose="02010609060101010101" pitchFamily="2" charset="-122"/>
              </a:rPr>
              <a:t>，通常无意义。</a:t>
            </a:r>
            <a:endParaRPr lang="zh-CN" altLang="en-US" sz="2000" dirty="0">
              <a:latin typeface="黑体" panose="02010609060101010101" pitchFamily="2" charset="-122"/>
              <a:ea typeface="黑体" panose="0201060906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5603"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ALL</a:t>
            </a:r>
            <a:r>
              <a:rPr lang="zh-CN" altLang="en-US" sz="2800" dirty="0">
                <a:latin typeface="黑体" panose="02010609060101010101" pitchFamily="2" charset="-122"/>
                <a:ea typeface="黑体" panose="02010609060101010101" pitchFamily="2" charset="-122"/>
              </a:rPr>
              <a:t>的使用 </a:t>
            </a:r>
            <a:endParaRPr lang="en-US" altLang="zh-CN" sz="2800" dirty="0">
              <a:latin typeface="黑体" panose="02010609060101010101" pitchFamily="2" charset="-122"/>
              <a:ea typeface="黑体" panose="02010609060101010101" pitchFamily="2" charset="-122"/>
            </a:endParaRPr>
          </a:p>
          <a:p>
            <a:pPr eaLnBrk="1" hangingPunct="1"/>
            <a:endParaRPr lang="en-US" altLang="zh-CN" b="1" dirty="0">
              <a:latin typeface="黑体" panose="02010609060101010101" pitchFamily="2" charset="-122"/>
              <a:ea typeface="黑体" panose="02010609060101010101" pitchFamily="2" charset="-122"/>
            </a:endParaRPr>
          </a:p>
          <a:p>
            <a:pPr lvl="1" eaLnBrk="1" hangingPunct="1"/>
            <a:r>
              <a:rPr lang="zh-CN" altLang="en-US" dirty="0">
                <a:latin typeface="黑体" panose="02010609060101010101" pitchFamily="2" charset="-122"/>
                <a:ea typeface="黑体" panose="02010609060101010101" pitchFamily="2" charset="-122"/>
              </a:rPr>
              <a:t>查询部门编号不为</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，且工资比</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部门所有员工工资高的员工编号，姓名，职位，工资。</a:t>
            </a:r>
            <a:endParaRPr lang="zh-CN" altLang="en-US" dirty="0">
              <a:latin typeface="黑体" panose="02010609060101010101" pitchFamily="2" charset="-122"/>
              <a:ea typeface="黑体" panose="02010609060101010101" pitchFamily="2" charset="-122"/>
            </a:endParaRPr>
          </a:p>
        </p:txBody>
      </p:sp>
      <p:sp>
        <p:nvSpPr>
          <p:cNvPr id="40964" name="Rectangle 4"/>
          <p:cNvSpPr>
            <a:spLocks noChangeArrowheads="1"/>
          </p:cNvSpPr>
          <p:nvPr/>
        </p:nvSpPr>
        <p:spPr bwMode="auto">
          <a:xfrm>
            <a:off x="785813" y="2625254"/>
            <a:ext cx="7848600" cy="2747962"/>
          </a:xfrm>
          <a:prstGeom prst="rect">
            <a:avLst/>
          </a:prstGeom>
          <a:solidFill>
            <a:srgbClr val="FFFFCC"/>
          </a:solidFill>
          <a:ln w="25400">
            <a:solidFill>
              <a:srgbClr val="000000"/>
            </a:solidFill>
            <a:miter lim="800000"/>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SELECT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ename,job</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WHERE 	</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 &gt; ALL (SELECT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WHERE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10)</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AND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&lt;&gt; 10;</a:t>
            </a:r>
            <a:endParaRPr kumimoji="1" lang="en-US" altLang="zh-CN" sz="1800" b="1" dirty="0">
              <a:solidFill>
                <a:srgbClr val="000000"/>
              </a:solidFill>
              <a:latin typeface="Courier New" panose="02070309020205020404" pitchFamily="49"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5603"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ALL</a:t>
            </a:r>
            <a:r>
              <a:rPr lang="zh-CN" altLang="en-US" sz="2800" dirty="0">
                <a:latin typeface="黑体" panose="02010609060101010101" pitchFamily="2" charset="-122"/>
                <a:ea typeface="黑体" panose="02010609060101010101" pitchFamily="2" charset="-122"/>
              </a:rPr>
              <a:t>的使用 </a:t>
            </a:r>
            <a:endParaRPr lang="en-US" altLang="zh-CN" sz="2800" dirty="0">
              <a:latin typeface="黑体" panose="02010609060101010101" pitchFamily="2" charset="-122"/>
              <a:ea typeface="黑体" panose="02010609060101010101" pitchFamily="2" charset="-122"/>
            </a:endParaRPr>
          </a:p>
          <a:p>
            <a:pPr eaLnBrk="1" hangingPunct="1"/>
            <a:endParaRPr lang="en-US" altLang="zh-CN" b="1" dirty="0">
              <a:latin typeface="黑体" panose="02010609060101010101" pitchFamily="2" charset="-122"/>
              <a:ea typeface="黑体" panose="02010609060101010101" pitchFamily="2" charset="-122"/>
            </a:endParaRPr>
          </a:p>
          <a:p>
            <a:pPr lvl="1" eaLnBrk="1" hangingPunct="1"/>
            <a:r>
              <a:rPr lang="zh-CN" altLang="en-US" dirty="0">
                <a:latin typeface="黑体" panose="02010609060101010101" pitchFamily="2" charset="-122"/>
                <a:ea typeface="黑体" panose="02010609060101010101" pitchFamily="2" charset="-122"/>
              </a:rPr>
              <a:t>查询部门编号不为</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，且工资比</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部门所有员工工资低的员工编号，姓名，职位，工资。</a:t>
            </a:r>
            <a:endParaRPr lang="zh-CN" altLang="en-US" dirty="0">
              <a:latin typeface="黑体" panose="02010609060101010101" pitchFamily="2" charset="-122"/>
              <a:ea typeface="黑体" panose="02010609060101010101" pitchFamily="2" charset="-122"/>
            </a:endParaRPr>
          </a:p>
        </p:txBody>
      </p:sp>
      <p:sp>
        <p:nvSpPr>
          <p:cNvPr id="40964" name="Rectangle 4"/>
          <p:cNvSpPr>
            <a:spLocks noChangeArrowheads="1"/>
          </p:cNvSpPr>
          <p:nvPr/>
        </p:nvSpPr>
        <p:spPr bwMode="auto">
          <a:xfrm>
            <a:off x="785813" y="2625254"/>
            <a:ext cx="7848600" cy="2027882"/>
          </a:xfrm>
          <a:prstGeom prst="rect">
            <a:avLst/>
          </a:prstGeom>
          <a:solidFill>
            <a:srgbClr val="FFFFCC"/>
          </a:solidFill>
          <a:ln w="25400">
            <a:solidFill>
              <a:srgbClr val="000000"/>
            </a:solidFill>
            <a:miter lim="800000"/>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SELECT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ename,job</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WHERE 	</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 &lt; ALL (SELECT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WHERE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10)</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AND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&lt;&gt; 10;</a:t>
            </a:r>
            <a:endParaRPr kumimoji="1" lang="en-US" altLang="zh-CN" sz="1800" b="1" dirty="0">
              <a:solidFill>
                <a:srgbClr val="000000"/>
              </a:solidFill>
              <a:latin typeface="Courier New" panose="02070309020205020404" pitchFamily="49"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多行子查询</a:t>
            </a:r>
            <a:endParaRPr lang="zh-CN" altLang="en-US">
              <a:latin typeface="黑体" panose="02010609060101010101" pitchFamily="2" charset="-122"/>
              <a:ea typeface="黑体" panose="02010609060101010101" pitchFamily="2" charset="-122"/>
            </a:endParaRPr>
          </a:p>
        </p:txBody>
      </p:sp>
      <p:sp>
        <p:nvSpPr>
          <p:cNvPr id="25603"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a:latin typeface="黑体" panose="02010609060101010101" pitchFamily="2" charset="-122"/>
                <a:ea typeface="黑体" panose="02010609060101010101" pitchFamily="2" charset="-122"/>
              </a:rPr>
              <a:t>ALL</a:t>
            </a:r>
            <a:r>
              <a:rPr lang="zh-CN" altLang="en-US" sz="2800" dirty="0">
                <a:latin typeface="黑体" panose="02010609060101010101" pitchFamily="2" charset="-122"/>
                <a:ea typeface="黑体" panose="02010609060101010101" pitchFamily="2" charset="-122"/>
              </a:rPr>
              <a:t>的使用 </a:t>
            </a:r>
            <a:endParaRPr lang="en-US" altLang="zh-CN" sz="2800" dirty="0">
              <a:latin typeface="黑体" panose="02010609060101010101" pitchFamily="2" charset="-122"/>
              <a:ea typeface="黑体" panose="02010609060101010101" pitchFamily="2" charset="-122"/>
            </a:endParaRPr>
          </a:p>
          <a:p>
            <a:pPr eaLnBrk="1" hangingPunct="1"/>
            <a:endParaRPr lang="en-US" altLang="zh-CN" b="1" dirty="0">
              <a:latin typeface="黑体" panose="02010609060101010101" pitchFamily="2" charset="-122"/>
              <a:ea typeface="黑体" panose="02010609060101010101" pitchFamily="2" charset="-122"/>
            </a:endParaRPr>
          </a:p>
          <a:p>
            <a:pPr lvl="1" eaLnBrk="1" hangingPunct="1"/>
            <a:r>
              <a:rPr lang="zh-CN" altLang="en-US" dirty="0">
                <a:latin typeface="黑体" panose="02010609060101010101" pitchFamily="2" charset="-122"/>
                <a:ea typeface="黑体" panose="02010609060101010101" pitchFamily="2" charset="-122"/>
              </a:rPr>
              <a:t>查询部门编号不为</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，且工资和</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部门所有员工工资相等的员工编号，姓名，职位，工资。</a:t>
            </a:r>
            <a:endParaRPr lang="zh-CN" altLang="en-US" dirty="0">
              <a:latin typeface="黑体" panose="02010609060101010101" pitchFamily="2" charset="-122"/>
              <a:ea typeface="黑体" panose="02010609060101010101" pitchFamily="2" charset="-122"/>
            </a:endParaRPr>
          </a:p>
        </p:txBody>
      </p:sp>
      <p:sp>
        <p:nvSpPr>
          <p:cNvPr id="40964" name="Rectangle 4"/>
          <p:cNvSpPr>
            <a:spLocks noChangeArrowheads="1"/>
          </p:cNvSpPr>
          <p:nvPr/>
        </p:nvSpPr>
        <p:spPr bwMode="auto">
          <a:xfrm>
            <a:off x="785813" y="2625254"/>
            <a:ext cx="7848600" cy="2747962"/>
          </a:xfrm>
          <a:prstGeom prst="rect">
            <a:avLst/>
          </a:prstGeom>
          <a:solidFill>
            <a:srgbClr val="FFFFCC"/>
          </a:solidFill>
          <a:ln w="25400">
            <a:solidFill>
              <a:srgbClr val="000000"/>
            </a:solidFill>
            <a:miter lim="800000"/>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SELECT </a:t>
            </a:r>
            <a:r>
              <a:rPr kumimoji="1" lang="en-US" altLang="zh-CN" sz="1800" b="1" dirty="0" err="1">
                <a:solidFill>
                  <a:srgbClr val="000000"/>
                </a:solidFill>
                <a:latin typeface="Courier New" panose="02070309020205020404" pitchFamily="49" charset="0"/>
              </a:rPr>
              <a:t>empno</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ename,job</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WHERE 	</a:t>
            </a:r>
            <a:r>
              <a:rPr kumimoji="1" lang="en-US" altLang="zh-CN" sz="1800" b="1" dirty="0" err="1">
                <a:solidFill>
                  <a:srgbClr val="000000"/>
                </a:solidFill>
                <a:latin typeface="Courier New" panose="02070309020205020404" pitchFamily="49" charset="0"/>
              </a:rPr>
              <a:t>sal</a:t>
            </a:r>
            <a:r>
              <a:rPr kumimoji="1" lang="en-US" altLang="zh-CN" sz="1800" b="1" dirty="0">
                <a:solidFill>
                  <a:srgbClr val="000000"/>
                </a:solidFill>
                <a:latin typeface="Courier New" panose="02070309020205020404" pitchFamily="49" charset="0"/>
              </a:rPr>
              <a:t> = ALL (SELECT </a:t>
            </a:r>
            <a:r>
              <a:rPr kumimoji="1" lang="en-US" altLang="zh-CN" sz="1800" b="1" dirty="0" err="1">
                <a:solidFill>
                  <a:srgbClr val="000000"/>
                </a:solidFill>
                <a:latin typeface="Courier New" panose="02070309020205020404" pitchFamily="49" charset="0"/>
              </a:rPr>
              <a:t>sal</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WHERE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10)</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AND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&lt;&gt; 10;</a:t>
            </a:r>
            <a:endParaRPr kumimoji="1" lang="en-US" altLang="zh-CN" sz="1800" b="1" dirty="0">
              <a:solidFill>
                <a:srgbClr val="000000"/>
              </a:solidFill>
              <a:latin typeface="Courier New" panose="02070309020205020404" pitchFamily="49"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274638"/>
            <a:ext cx="8229600" cy="639762"/>
          </a:xfrm>
        </p:spPr>
        <p:txBody>
          <a:bodyPr/>
          <a:lstStyle/>
          <a:p>
            <a:pPr eaLnBrk="1" hangingPunct="1"/>
            <a:r>
              <a:rPr lang="zh-CN" altLang="en-US">
                <a:latin typeface="黑体" panose="02010609060101010101" pitchFamily="2" charset="-122"/>
                <a:ea typeface="黑体" panose="02010609060101010101" pitchFamily="2" charset="-122"/>
              </a:rPr>
              <a:t>本章内容</a:t>
            </a:r>
            <a:endParaRPr lang="zh-CN" altLang="en-US">
              <a:latin typeface="黑体" panose="02010609060101010101" pitchFamily="2" charset="-122"/>
              <a:ea typeface="黑体" panose="02010609060101010101" pitchFamily="2" charset="-122"/>
            </a:endParaRPr>
          </a:p>
        </p:txBody>
      </p:sp>
      <p:pic>
        <p:nvPicPr>
          <p:cNvPr id="4099" name="图片 3" descr="2.JPG"/>
          <p:cNvPicPr>
            <a:picLocks noChangeAspect="1"/>
          </p:cNvPicPr>
          <p:nvPr/>
        </p:nvPicPr>
        <p:blipFill>
          <a:blip r:embed="rId1" cstate="print"/>
          <a:srcRect/>
          <a:stretch>
            <a:fillRect/>
          </a:stretch>
        </p:blipFill>
        <p:spPr bwMode="auto">
          <a:xfrm>
            <a:off x="827584" y="923805"/>
            <a:ext cx="7705105" cy="5313916"/>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457200" y="274638"/>
            <a:ext cx="8229600" cy="639762"/>
          </a:xfrm>
        </p:spPr>
        <p:txBody>
          <a:bodyPr/>
          <a:lstStyle/>
          <a:p>
            <a:r>
              <a:rPr lang="zh-CN" altLang="en-US" dirty="0">
                <a:latin typeface="黑体" panose="02010609060101010101" pitchFamily="2" charset="-122"/>
                <a:ea typeface="黑体" panose="02010609060101010101" pitchFamily="2" charset="-122"/>
              </a:rPr>
              <a:t>练习</a:t>
            </a:r>
            <a:r>
              <a:rPr lang="en-US" altLang="zh-CN" dirty="0">
                <a:latin typeface="黑体" panose="02010609060101010101" pitchFamily="2" charset="-122"/>
                <a:ea typeface="黑体" panose="02010609060101010101" pitchFamily="2" charset="-122"/>
              </a:rPr>
              <a:t>2</a:t>
            </a:r>
            <a:endParaRPr lang="zh-CN" altLang="en-US" dirty="0">
              <a:latin typeface="黑体" panose="02010609060101010101" pitchFamily="2" charset="-122"/>
              <a:ea typeface="黑体" panose="02010609060101010101" pitchFamily="2" charset="-122"/>
            </a:endParaRPr>
          </a:p>
        </p:txBody>
      </p:sp>
      <p:sp>
        <p:nvSpPr>
          <p:cNvPr id="32771" name="内容占位符 2"/>
          <p:cNvSpPr>
            <a:spLocks noGrp="1"/>
          </p:cNvSpPr>
          <p:nvPr>
            <p:ph idx="4294967295"/>
          </p:nvPr>
        </p:nvSpPr>
        <p:spPr>
          <a:xfrm>
            <a:off x="457200" y="990600"/>
            <a:ext cx="8229600" cy="5135563"/>
          </a:xfrm>
          <a:prstGeom prst="rect">
            <a:avLst/>
          </a:prstGeom>
        </p:spPr>
        <p:txBody>
          <a:bodyPr/>
          <a:lstStyle/>
          <a:p>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查询入职日期比</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部门任意一个员工晚的员工姓名、入职日期，不包括</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部门员工</a:t>
            </a:r>
            <a:endParaRPr lang="en-US" altLang="zh-CN" dirty="0">
              <a:latin typeface="黑体" panose="02010609060101010101" pitchFamily="2" charset="-122"/>
              <a:ea typeface="黑体" panose="02010609060101010101" pitchFamily="2" charset="-122"/>
            </a:endParaRPr>
          </a:p>
          <a:p>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查询入职日期比</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部门所有员工晚的员工姓名、入职日期，不包括</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部门员工</a:t>
            </a:r>
            <a:endParaRPr lang="en-US" altLang="zh-CN" dirty="0">
              <a:latin typeface="黑体" panose="02010609060101010101" pitchFamily="2" charset="-122"/>
              <a:ea typeface="黑体" panose="02010609060101010101" pitchFamily="2" charset="-122"/>
            </a:endParaRPr>
          </a:p>
          <a:p>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查询职位和</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部门任意一个员工职位相同的员工姓名，职位，不包括</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部门员工</a:t>
            </a:r>
            <a:endParaRPr lang="en-US" altLang="zh-CN" dirty="0">
              <a:latin typeface="黑体" panose="02010609060101010101" pitchFamily="2" charset="-122"/>
              <a:ea typeface="黑体" panose="02010609060101010101" pitchFamily="2" charset="-122"/>
            </a:endParaRPr>
          </a:p>
          <a:p>
            <a:endParaRPr lang="en-US" altLang="zh-CN" dirty="0">
              <a:latin typeface="黑体" panose="02010609060101010101" pitchFamily="2" charset="-122"/>
              <a:ea typeface="黑体" panose="02010609060101010101" pitchFamily="2" charset="-122"/>
            </a:endParaRPr>
          </a:p>
          <a:p>
            <a:endParaRPr lang="zh-CN" altLang="en-US" dirty="0">
              <a:latin typeface="黑体" panose="02010609060101010101" pitchFamily="2" charset="-122"/>
              <a:ea typeface="黑体" panose="0201060906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505200" y="4065588"/>
            <a:ext cx="3810000" cy="1531937"/>
          </a:xfrm>
          <a:prstGeom prst="rect">
            <a:avLst/>
          </a:prstGeom>
          <a:gradFill rotWithShape="0">
            <a:gsLst>
              <a:gs pos="0">
                <a:srgbClr val="FF9966"/>
              </a:gs>
              <a:gs pos="100000">
                <a:srgbClr val="FF9966"/>
              </a:gs>
            </a:gsLst>
            <a:lin ang="5400000" scaled="1"/>
          </a:gradFill>
          <a:ln w="9525">
            <a:noFill/>
            <a:miter lim="800000"/>
          </a:ln>
        </p:spPr>
        <p:txBody>
          <a:bodyPr wrap="none" anchor="ctr"/>
          <a:lstStyle/>
          <a:p>
            <a:pPr algn="ctr" fontAlgn="ctr">
              <a:buSzPct val="65000"/>
            </a:pPr>
            <a:endParaRPr lang="zh-CN" altLang="en-US"/>
          </a:p>
        </p:txBody>
      </p:sp>
      <p:sp>
        <p:nvSpPr>
          <p:cNvPr id="102404" name="Rectangle 4"/>
          <p:cNvSpPr>
            <a:spLocks noGrp="1" noChangeArrowheads="1"/>
          </p:cNvSpPr>
          <p:nvPr>
            <p:ph type="title"/>
          </p:nvPr>
        </p:nvSpPr>
        <p:spPr>
          <a:xfrm>
            <a:off x="357188" y="500063"/>
            <a:ext cx="7299325" cy="784225"/>
          </a:xfrm>
        </p:spPr>
        <p:txBody>
          <a:bodyPr lIns="92075" tIns="46038" rIns="92075" bIns="46038"/>
          <a:lstStyle/>
          <a:p>
            <a:pPr>
              <a:buSzPct val="65000"/>
              <a:defRPr/>
            </a:pPr>
            <a:r>
              <a:rPr lang="zh-CN" altLang="en-US" kern="1200" dirty="0"/>
              <a:t>多列子查询</a:t>
            </a:r>
            <a:endParaRPr lang="zh-CN" altLang="en-US" kern="1200" dirty="0"/>
          </a:p>
        </p:txBody>
      </p:sp>
      <p:sp>
        <p:nvSpPr>
          <p:cNvPr id="26629" name="Rectangle 5"/>
          <p:cNvSpPr>
            <a:spLocks noChangeArrowheads="1"/>
          </p:cNvSpPr>
          <p:nvPr/>
        </p:nvSpPr>
        <p:spPr bwMode="auto">
          <a:xfrm>
            <a:off x="1860550" y="3130550"/>
            <a:ext cx="1027113" cy="493713"/>
          </a:xfrm>
          <a:prstGeom prst="rect">
            <a:avLst/>
          </a:prstGeom>
          <a:noFill/>
          <a:ln w="9525">
            <a:noFill/>
            <a:miter lim="800000"/>
          </a:ln>
        </p:spPr>
        <p:txBody>
          <a:bodyPr wrap="none" lIns="92075" tIns="46038" rIns="92075" bIns="46038">
            <a:spAutoFit/>
          </a:bodyPr>
          <a:lstStyle/>
          <a:p>
            <a:pPr algn="ctr" fontAlgn="ctr">
              <a:lnSpc>
                <a:spcPct val="120000"/>
              </a:lnSpc>
              <a:spcBef>
                <a:spcPct val="60000"/>
              </a:spcBef>
              <a:buSzPct val="65000"/>
            </a:pPr>
            <a:r>
              <a:rPr kumimoji="1" lang="zh-CN" altLang="en-US" sz="2200" b="1">
                <a:solidFill>
                  <a:srgbClr val="000000"/>
                </a:solidFill>
              </a:rPr>
              <a:t>主查询</a:t>
            </a:r>
            <a:endParaRPr kumimoji="1" lang="zh-CN" altLang="en-US" sz="2200" b="1">
              <a:solidFill>
                <a:srgbClr val="000000"/>
              </a:solidFill>
            </a:endParaRPr>
          </a:p>
        </p:txBody>
      </p:sp>
      <p:sp>
        <p:nvSpPr>
          <p:cNvPr id="26630" name="Rectangle 6"/>
          <p:cNvSpPr>
            <a:spLocks noChangeArrowheads="1"/>
          </p:cNvSpPr>
          <p:nvPr/>
        </p:nvSpPr>
        <p:spPr bwMode="auto">
          <a:xfrm>
            <a:off x="1833036" y="3446463"/>
            <a:ext cx="1750480" cy="425374"/>
          </a:xfrm>
          <a:prstGeom prst="rect">
            <a:avLst/>
          </a:prstGeom>
          <a:noFill/>
          <a:ln w="9525">
            <a:noFill/>
            <a:miter lim="800000"/>
          </a:ln>
        </p:spPr>
        <p:txBody>
          <a:bodyPr wrap="none" lIns="92075" tIns="46038" rIns="92075" bIns="46038">
            <a:spAutoFit/>
          </a:bodyPr>
          <a:lstStyle/>
          <a:p>
            <a:pPr algn="ctr" fontAlgn="ctr">
              <a:lnSpc>
                <a:spcPct val="120000"/>
              </a:lnSpc>
              <a:spcBef>
                <a:spcPct val="60000"/>
              </a:spcBef>
              <a:buSzPct val="65000"/>
            </a:pPr>
            <a:r>
              <a:rPr kumimoji="1" lang="en-US" altLang="zh-CN" sz="1800" b="1" dirty="0">
                <a:solidFill>
                  <a:srgbClr val="000066"/>
                </a:solidFill>
              </a:rPr>
              <a:t>JOB  DEPTNO</a:t>
            </a:r>
            <a:endParaRPr kumimoji="1" lang="en-US" altLang="zh-CN" sz="1800" b="1" dirty="0">
              <a:solidFill>
                <a:srgbClr val="000066"/>
              </a:solidFill>
            </a:endParaRPr>
          </a:p>
        </p:txBody>
      </p:sp>
      <p:sp>
        <p:nvSpPr>
          <p:cNvPr id="26631" name="Rectangle 7"/>
          <p:cNvSpPr>
            <a:spLocks noChangeArrowheads="1"/>
          </p:cNvSpPr>
          <p:nvPr/>
        </p:nvSpPr>
        <p:spPr bwMode="auto">
          <a:xfrm>
            <a:off x="3794125" y="4030663"/>
            <a:ext cx="950913" cy="457200"/>
          </a:xfrm>
          <a:prstGeom prst="rect">
            <a:avLst/>
          </a:prstGeom>
          <a:noFill/>
          <a:ln w="9525">
            <a:noFill/>
            <a:miter lim="800000"/>
          </a:ln>
        </p:spPr>
        <p:txBody>
          <a:bodyPr wrap="none" lIns="92075" tIns="46038" rIns="92075" bIns="46038">
            <a:spAutoFit/>
          </a:bodyPr>
          <a:lstStyle/>
          <a:p>
            <a:pPr algn="ctr" fontAlgn="ctr">
              <a:lnSpc>
                <a:spcPct val="120000"/>
              </a:lnSpc>
              <a:spcBef>
                <a:spcPct val="60000"/>
              </a:spcBef>
              <a:buSzPct val="65000"/>
            </a:pPr>
            <a:r>
              <a:rPr kumimoji="1" lang="zh-CN" altLang="en-US" sz="2000" b="1" dirty="0">
                <a:solidFill>
                  <a:srgbClr val="000000"/>
                </a:solidFill>
              </a:rPr>
              <a:t>子查询</a:t>
            </a:r>
            <a:endParaRPr kumimoji="1" lang="zh-CN" altLang="en-US" sz="2000" b="1" dirty="0">
              <a:solidFill>
                <a:srgbClr val="000000"/>
              </a:solidFill>
            </a:endParaRPr>
          </a:p>
        </p:txBody>
      </p:sp>
      <p:sp>
        <p:nvSpPr>
          <p:cNvPr id="26632" name="Rectangle 8"/>
          <p:cNvSpPr>
            <a:spLocks noChangeArrowheads="1"/>
          </p:cNvSpPr>
          <p:nvPr/>
        </p:nvSpPr>
        <p:spPr bwMode="auto">
          <a:xfrm>
            <a:off x="3703638" y="4443413"/>
            <a:ext cx="2316162" cy="1577975"/>
          </a:xfrm>
          <a:prstGeom prst="rect">
            <a:avLst/>
          </a:prstGeom>
          <a:noFill/>
          <a:ln w="9525">
            <a:noFill/>
            <a:miter lim="800000"/>
          </a:ln>
        </p:spPr>
        <p:txBody>
          <a:bodyPr lIns="92075" tIns="46038" rIns="92075" bIns="46038">
            <a:spAutoFit/>
          </a:bodyPr>
          <a:lstStyle/>
          <a:p>
            <a:pPr algn="ctr" fontAlgn="ctr">
              <a:lnSpc>
                <a:spcPct val="120000"/>
              </a:lnSpc>
              <a:spcBef>
                <a:spcPct val="60000"/>
              </a:spcBef>
              <a:buSzPct val="65000"/>
              <a:tabLst>
                <a:tab pos="1714500" algn="l"/>
              </a:tabLst>
            </a:pPr>
            <a:r>
              <a:rPr kumimoji="1" lang="en-US" altLang="zh-CN" sz="1800" b="1" dirty="0">
                <a:solidFill>
                  <a:srgbClr val="000066"/>
                </a:solidFill>
              </a:rPr>
              <a:t>SALESMAN 	  30</a:t>
            </a:r>
            <a:br>
              <a:rPr kumimoji="1" lang="en-US" altLang="zh-CN" sz="1800" b="1" dirty="0">
                <a:solidFill>
                  <a:srgbClr val="000066"/>
                </a:solidFill>
              </a:rPr>
            </a:br>
            <a:r>
              <a:rPr kumimoji="1" lang="en-US" altLang="zh-CN" sz="1800" b="1" dirty="0">
                <a:solidFill>
                  <a:srgbClr val="000066"/>
                </a:solidFill>
              </a:rPr>
              <a:t>MANAGER 	  10</a:t>
            </a:r>
            <a:br>
              <a:rPr kumimoji="1" lang="en-US" altLang="zh-CN" sz="1800" b="1" dirty="0">
                <a:solidFill>
                  <a:srgbClr val="000066"/>
                </a:solidFill>
              </a:rPr>
            </a:br>
            <a:r>
              <a:rPr kumimoji="1" lang="en-US" altLang="zh-CN" sz="1800" b="1" dirty="0">
                <a:solidFill>
                  <a:srgbClr val="000066"/>
                </a:solidFill>
              </a:rPr>
              <a:t>CLERK        	  20</a:t>
            </a:r>
            <a:endParaRPr kumimoji="1" lang="en-US" altLang="zh-CN" sz="1800" b="1" dirty="0">
              <a:solidFill>
                <a:srgbClr val="000066"/>
              </a:solidFill>
            </a:endParaRPr>
          </a:p>
          <a:p>
            <a:pPr algn="ctr" fontAlgn="ctr">
              <a:lnSpc>
                <a:spcPct val="120000"/>
              </a:lnSpc>
              <a:spcBef>
                <a:spcPct val="60000"/>
              </a:spcBef>
              <a:buSzPct val="65000"/>
              <a:tabLst>
                <a:tab pos="1714500" algn="l"/>
              </a:tabLst>
            </a:pPr>
            <a:endParaRPr kumimoji="1" lang="zh-CN" altLang="en-US" sz="1800" b="1" dirty="0">
              <a:solidFill>
                <a:srgbClr val="000066"/>
              </a:solidFill>
            </a:endParaRPr>
          </a:p>
        </p:txBody>
      </p:sp>
      <p:sp>
        <p:nvSpPr>
          <p:cNvPr id="26634" name="Rectangle 24"/>
          <p:cNvSpPr>
            <a:spLocks noChangeArrowheads="1"/>
          </p:cNvSpPr>
          <p:nvPr/>
        </p:nvSpPr>
        <p:spPr bwMode="auto">
          <a:xfrm>
            <a:off x="684213" y="1341438"/>
            <a:ext cx="7808912" cy="1630220"/>
          </a:xfrm>
          <a:prstGeom prst="rect">
            <a:avLst/>
          </a:prstGeom>
          <a:noFill/>
          <a:ln w="9525" algn="ctr">
            <a:noFill/>
            <a:miter lim="800000"/>
            <a:headEnd type="none" w="sm" len="sm"/>
            <a:tailEnd type="none" w="sm" len="sm"/>
          </a:ln>
        </p:spPr>
        <p:txBody>
          <a:bodyPr lIns="90452" tIns="45227" rIns="90452" bIns="45227">
            <a:spAutoFit/>
          </a:bodyPr>
          <a:lstStyle/>
          <a:p>
            <a:pPr fontAlgn="ctr">
              <a:buSzPct val="65000"/>
            </a:pPr>
            <a:r>
              <a:rPr lang="zh-CN" altLang="en-US" sz="2000" b="1" dirty="0">
                <a:latin typeface="黑体" panose="02010609060101010101" pitchFamily="2" charset="-122"/>
                <a:ea typeface="黑体" panose="02010609060101010101" pitchFamily="2" charset="-122"/>
              </a:rPr>
              <a:t>多列子查询</a:t>
            </a:r>
            <a:endParaRPr lang="zh-CN" altLang="en-US" sz="2000" b="1" dirty="0">
              <a:latin typeface="黑体" panose="02010609060101010101" pitchFamily="2" charset="-122"/>
              <a:ea typeface="黑体" panose="02010609060101010101" pitchFamily="2" charset="-122"/>
            </a:endParaRPr>
          </a:p>
          <a:p>
            <a:pPr lvl="1" fontAlgn="ctr">
              <a:buSzPct val="65000"/>
            </a:pPr>
            <a:r>
              <a:rPr lang="zh-CN" altLang="en-US" sz="2000" dirty="0">
                <a:latin typeface="黑体" panose="02010609060101010101" pitchFamily="2" charset="-122"/>
                <a:ea typeface="黑体" panose="02010609060101010101" pitchFamily="2" charset="-122"/>
              </a:rPr>
              <a:t>之前讲的子查询都是在一个条件表达式内和子查询的一个列进行比较，多列子查询可以在一个条件表达式内同时和子查询的多个列进行比较。</a:t>
            </a:r>
            <a:endParaRPr lang="en-US" altLang="zh-CN" sz="2000" dirty="0">
              <a:latin typeface="黑体" panose="02010609060101010101" pitchFamily="2" charset="-122"/>
              <a:ea typeface="黑体" panose="02010609060101010101" pitchFamily="2" charset="-122"/>
            </a:endParaRPr>
          </a:p>
          <a:p>
            <a:pPr lvl="1" fontAlgn="ctr">
              <a:buSzPct val="65000"/>
            </a:pPr>
            <a:r>
              <a:rPr lang="zh-CN" altLang="en-US" sz="2000" dirty="0">
                <a:latin typeface="黑体" panose="02010609060101010101" pitchFamily="2" charset="-122"/>
                <a:ea typeface="黑体" panose="02010609060101010101" pitchFamily="2" charset="-122"/>
              </a:rPr>
              <a:t>多列子查询通常用</a:t>
            </a:r>
            <a:r>
              <a:rPr lang="en-US" altLang="zh-CN" sz="2000" dirty="0">
                <a:latin typeface="黑体" panose="02010609060101010101" pitchFamily="2" charset="-122"/>
                <a:ea typeface="黑体" panose="02010609060101010101" pitchFamily="2" charset="-122"/>
              </a:rPr>
              <a:t>IN</a:t>
            </a:r>
            <a:r>
              <a:rPr lang="zh-CN" altLang="en-US" sz="2000" dirty="0">
                <a:latin typeface="黑体" panose="02010609060101010101" pitchFamily="2" charset="-122"/>
                <a:ea typeface="黑体" panose="02010609060101010101" pitchFamily="2" charset="-122"/>
              </a:rPr>
              <a:t>操作符完成。</a:t>
            </a:r>
            <a:endParaRPr lang="zh-CN" altLang="en-US" sz="2000" dirty="0">
              <a:latin typeface="黑体" panose="02010609060101010101" pitchFamily="2" charset="-122"/>
              <a:ea typeface="黑体" panose="02010609060101010101" pitchFamily="2"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blackWhite">
          <a:xfrm>
            <a:off x="933450" y="3665538"/>
            <a:ext cx="7483475" cy="2284412"/>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anose="02070309020205020404" pitchFamily="49" charset="0"/>
            </a:endParaRPr>
          </a:p>
          <a:p>
            <a:pPr algn="ctr" fontAlgn="ctr">
              <a:buSzPct val="65000"/>
              <a:tabLst>
                <a:tab pos="1200150" algn="l"/>
              </a:tabLst>
            </a:pPr>
            <a:endParaRPr kumimoji="1" lang="zh-CN" altLang="en-US" sz="1800" b="1">
              <a:solidFill>
                <a:srgbClr val="000000"/>
              </a:solidFill>
              <a:latin typeface="Courier New" panose="02070309020205020404" pitchFamily="49" charset="0"/>
            </a:endParaRPr>
          </a:p>
        </p:txBody>
      </p:sp>
      <p:sp>
        <p:nvSpPr>
          <p:cNvPr id="28675" name="Rectangle 3"/>
          <p:cNvSpPr>
            <a:spLocks noChangeArrowheads="1"/>
          </p:cNvSpPr>
          <p:nvPr/>
        </p:nvSpPr>
        <p:spPr bwMode="auto">
          <a:xfrm>
            <a:off x="2987824" y="4681761"/>
            <a:ext cx="5184576" cy="835471"/>
          </a:xfrm>
          <a:prstGeom prst="rect">
            <a:avLst/>
          </a:prstGeom>
          <a:gradFill rotWithShape="0">
            <a:gsLst>
              <a:gs pos="0">
                <a:srgbClr val="FF9966"/>
              </a:gs>
              <a:gs pos="100000">
                <a:srgbClr val="FF9966"/>
              </a:gs>
            </a:gsLst>
            <a:lin ang="5400000" scaled="1"/>
          </a:gradFill>
          <a:ln w="9525">
            <a:noFill/>
            <a:miter lim="800000"/>
          </a:ln>
        </p:spPr>
        <p:txBody>
          <a:bodyPr wrap="none" anchor="ctr"/>
          <a:lstStyle/>
          <a:p>
            <a:pPr algn="ctr" fontAlgn="ctr">
              <a:buSzPct val="65000"/>
            </a:pPr>
            <a:endParaRPr lang="zh-CN" altLang="en-US"/>
          </a:p>
        </p:txBody>
      </p:sp>
      <p:sp>
        <p:nvSpPr>
          <p:cNvPr id="28678" name="Rectangle 6"/>
          <p:cNvSpPr>
            <a:spLocks noChangeArrowheads="1"/>
          </p:cNvSpPr>
          <p:nvPr/>
        </p:nvSpPr>
        <p:spPr bwMode="blackWhite">
          <a:xfrm>
            <a:off x="901700" y="3652838"/>
            <a:ext cx="8242300" cy="2368550"/>
          </a:xfrm>
          <a:prstGeom prst="rect">
            <a:avLst/>
          </a:prstGeom>
          <a:noFill/>
          <a:ln w="9525">
            <a:noFill/>
            <a:miter lim="800000"/>
          </a:ln>
        </p:spPr>
        <p:txBody>
          <a:bodyPr wrap="none" lIns="92075" tIns="46038" rIns="92075" bIns="46038" anchor="ctr"/>
          <a:lstStyle/>
          <a:p>
            <a:pPr fontAlgn="ctr">
              <a:buSzPct val="65000"/>
              <a:tabLst>
                <a:tab pos="1200150" algn="l"/>
              </a:tabLst>
            </a:pPr>
            <a:r>
              <a:rPr kumimoji="1" lang="en-US" altLang="zh-CN" sz="1800" b="1" dirty="0">
                <a:solidFill>
                  <a:srgbClr val="000000"/>
                </a:solidFill>
                <a:latin typeface="Courier New" panose="02070309020205020404" pitchFamily="49" charset="0"/>
              </a:rPr>
              <a:t>SQL&gt; SELECT	</a:t>
            </a:r>
            <a:r>
              <a:rPr kumimoji="1" lang="en-US" altLang="zh-CN" sz="1800" b="1" dirty="0" err="1">
                <a:solidFill>
                  <a:srgbClr val="000000"/>
                </a:solidFill>
                <a:latin typeface="Courier New" panose="02070309020205020404" pitchFamily="49" charset="0"/>
              </a:rPr>
              <a:t>ename</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job, </a:t>
            </a:r>
            <a:r>
              <a:rPr kumimoji="1" lang="en-US" altLang="zh-CN" sz="1800" b="1" dirty="0" err="1">
                <a:solidFill>
                  <a:srgbClr val="000000"/>
                </a:solidFill>
                <a:latin typeface="Courier New" panose="02070309020205020404" pitchFamily="49" charset="0"/>
              </a:rPr>
              <a:t>hiredate</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2  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3  WHERE   (</a:t>
            </a:r>
            <a:r>
              <a:rPr kumimoji="1" lang="en-US" altLang="zh-CN" sz="1800" b="1" dirty="0" err="1">
                <a:solidFill>
                  <a:srgbClr val="000000"/>
                </a:solidFill>
                <a:latin typeface="Courier New" panose="02070309020205020404" pitchFamily="49" charset="0"/>
              </a:rPr>
              <a:t>deptno</a:t>
            </a:r>
            <a:r>
              <a:rPr kumimoji="1" lang="en-US" altLang="zh-CN" sz="1800" b="1" dirty="0">
                <a:solidFill>
                  <a:srgbClr val="000000"/>
                </a:solidFill>
                <a:latin typeface="Courier New" panose="02070309020205020404" pitchFamily="49" charset="0"/>
              </a:rPr>
              <a:t>, job) IN</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4 		(SELECT </a:t>
            </a:r>
            <a:r>
              <a:rPr kumimoji="1" lang="en-US" altLang="zh-CN" sz="1800" b="1" dirty="0" err="1">
                <a:solidFill>
                  <a:srgbClr val="000000"/>
                </a:solidFill>
                <a:latin typeface="Courier New" panose="02070309020205020404" pitchFamily="49" charset="0"/>
              </a:rPr>
              <a:t>deptno,job</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5            FROM   </a:t>
            </a:r>
            <a:r>
              <a:rPr kumimoji="1" lang="en-US" altLang="zh-CN" sz="1800" b="1" dirty="0" err="1">
                <a:solidFill>
                  <a:srgbClr val="000000"/>
                </a:solidFill>
                <a:latin typeface="Courier New" panose="02070309020205020404" pitchFamily="49" charset="0"/>
              </a:rPr>
              <a:t>emp</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6       	 WHERE  </a:t>
            </a:r>
            <a:r>
              <a:rPr kumimoji="1" lang="en-US" altLang="zh-CN" sz="1800" b="1" dirty="0" err="1">
                <a:solidFill>
                  <a:srgbClr val="000000"/>
                </a:solidFill>
                <a:latin typeface="Courier New" panose="02070309020205020404" pitchFamily="49" charset="0"/>
              </a:rPr>
              <a:t>to_char</a:t>
            </a:r>
            <a:r>
              <a:rPr kumimoji="1" lang="en-US" altLang="zh-CN" sz="1800" b="1" dirty="0">
                <a:solidFill>
                  <a:srgbClr val="000000"/>
                </a:solidFill>
                <a:latin typeface="Courier New" panose="02070309020205020404" pitchFamily="49" charset="0"/>
              </a:rPr>
              <a:t>(</a:t>
            </a:r>
            <a:r>
              <a:rPr kumimoji="1" lang="en-US" altLang="zh-CN" sz="1800" b="1" dirty="0" err="1">
                <a:solidFill>
                  <a:srgbClr val="000000"/>
                </a:solidFill>
                <a:latin typeface="Courier New" panose="02070309020205020404" pitchFamily="49" charset="0"/>
              </a:rPr>
              <a:t>hiredate,'YYYY</a:t>
            </a:r>
            <a:r>
              <a:rPr kumimoji="1" lang="en-US" altLang="zh-CN" sz="1800" b="1" dirty="0">
                <a:solidFill>
                  <a:srgbClr val="000000"/>
                </a:solidFill>
                <a:latin typeface="Courier New" panose="02070309020205020404" pitchFamily="49" charset="0"/>
              </a:rPr>
              <a:t>')='1981')</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7  AND      </a:t>
            </a:r>
            <a:r>
              <a:rPr kumimoji="1" lang="en-US" altLang="zh-CN" sz="1800" b="1" dirty="0" err="1">
                <a:solidFill>
                  <a:srgbClr val="000000"/>
                </a:solidFill>
                <a:latin typeface="Courier New" panose="02070309020205020404" pitchFamily="49" charset="0"/>
              </a:rPr>
              <a:t>to_char</a:t>
            </a:r>
            <a:r>
              <a:rPr kumimoji="1" lang="en-US" altLang="zh-CN" sz="1800" b="1" dirty="0">
                <a:solidFill>
                  <a:srgbClr val="000000"/>
                </a:solidFill>
                <a:latin typeface="Courier New" panose="02070309020205020404" pitchFamily="49" charset="0"/>
              </a:rPr>
              <a:t>(</a:t>
            </a:r>
            <a:r>
              <a:rPr kumimoji="1" lang="en-US" altLang="zh-CN" sz="1800" b="1" dirty="0" err="1">
                <a:solidFill>
                  <a:srgbClr val="000000"/>
                </a:solidFill>
                <a:latin typeface="Courier New" panose="02070309020205020404" pitchFamily="49" charset="0"/>
              </a:rPr>
              <a:t>hiredate,'YYYY</a:t>
            </a:r>
            <a:r>
              <a:rPr kumimoji="1" lang="en-US" altLang="zh-CN" sz="1800" b="1" dirty="0">
                <a:solidFill>
                  <a:srgbClr val="000000"/>
                </a:solidFill>
                <a:latin typeface="Courier New" panose="02070309020205020404" pitchFamily="49" charset="0"/>
              </a:rPr>
              <a:t>')&lt;&gt;'1981';</a:t>
            </a:r>
            <a:endParaRPr kumimoji="1" lang="en-US" altLang="zh-CN" sz="1800" b="1" dirty="0">
              <a:solidFill>
                <a:srgbClr val="000000"/>
              </a:solidFill>
              <a:latin typeface="Courier New" panose="02070309020205020404" pitchFamily="49" charset="0"/>
            </a:endParaRPr>
          </a:p>
        </p:txBody>
      </p:sp>
      <p:sp>
        <p:nvSpPr>
          <p:cNvPr id="110596" name="Rectangle 4"/>
          <p:cNvSpPr>
            <a:spLocks noGrp="1" noChangeArrowheads="1"/>
          </p:cNvSpPr>
          <p:nvPr>
            <p:ph type="title" idx="4294967295"/>
          </p:nvPr>
        </p:nvSpPr>
        <p:spPr>
          <a:xfrm>
            <a:off x="665163" y="639763"/>
            <a:ext cx="7554912" cy="860425"/>
          </a:xfrm>
        </p:spPr>
        <p:txBody>
          <a:bodyPr lIns="92075" tIns="46038" rIns="92075" bIns="46038"/>
          <a:lstStyle/>
          <a:p>
            <a:pPr>
              <a:buSzPct val="65000"/>
              <a:defRPr/>
            </a:pPr>
            <a:r>
              <a:rPr lang="zh-CN" altLang="en-US" kern="1200" dirty="0"/>
              <a:t>多列子查询</a:t>
            </a:r>
            <a:endParaRPr lang="zh-CN" altLang="en-US" kern="1200" dirty="0"/>
          </a:p>
        </p:txBody>
      </p:sp>
      <p:sp>
        <p:nvSpPr>
          <p:cNvPr id="28677" name="Rectangle 5"/>
          <p:cNvSpPr>
            <a:spLocks noGrp="1" noChangeArrowheads="1"/>
          </p:cNvSpPr>
          <p:nvPr>
            <p:ph idx="4294967295"/>
          </p:nvPr>
        </p:nvSpPr>
        <p:spPr>
          <a:xfrm>
            <a:off x="736600" y="1862138"/>
            <a:ext cx="7816850" cy="1385637"/>
          </a:xfrm>
          <a:prstGeom prst="rect">
            <a:avLst/>
          </a:prstGeom>
        </p:spPr>
        <p:txBody>
          <a:bodyPr lIns="92075" tIns="46038" rIns="92075" bIns="46038">
            <a:spAutoFit/>
          </a:bodyPr>
          <a:lstStyle/>
          <a:p>
            <a:pPr eaLnBrk="1" hangingPunct="1">
              <a:buFontTx/>
              <a:buChar char="•"/>
            </a:pPr>
            <a:r>
              <a:rPr lang="zh-CN" altLang="en-US" dirty="0">
                <a:latin typeface="黑体" panose="02010609060101010101" pitchFamily="2" charset="-122"/>
                <a:ea typeface="黑体" panose="02010609060101010101" pitchFamily="2" charset="-122"/>
              </a:rPr>
              <a:t>查询出和</a:t>
            </a:r>
            <a:r>
              <a:rPr lang="en-US" altLang="zh-CN" dirty="0">
                <a:latin typeface="黑体" panose="02010609060101010101" pitchFamily="2" charset="-122"/>
                <a:ea typeface="黑体" panose="02010609060101010101" pitchFamily="2" charset="-122"/>
              </a:rPr>
              <a:t>1981</a:t>
            </a:r>
            <a:r>
              <a:rPr lang="zh-CN" altLang="en-US" dirty="0">
                <a:latin typeface="黑体" panose="02010609060101010101" pitchFamily="2" charset="-122"/>
                <a:ea typeface="黑体" panose="02010609060101010101" pitchFamily="2" charset="-122"/>
              </a:rPr>
              <a:t>年入职的任意一个员工的</a:t>
            </a:r>
            <a:r>
              <a:rPr lang="zh-CN" altLang="en-US" dirty="0">
                <a:solidFill>
                  <a:srgbClr val="FF0000"/>
                </a:solidFill>
                <a:latin typeface="黑体" panose="02010609060101010101" pitchFamily="2" charset="-122"/>
                <a:ea typeface="黑体" panose="02010609060101010101" pitchFamily="2" charset="-122"/>
              </a:rPr>
              <a:t>部门和职位完全相同</a:t>
            </a:r>
            <a:r>
              <a:rPr lang="zh-CN" altLang="en-US" dirty="0">
                <a:latin typeface="黑体" panose="02010609060101010101" pitchFamily="2" charset="-122"/>
                <a:ea typeface="黑体" panose="02010609060101010101" pitchFamily="2" charset="-122"/>
              </a:rPr>
              <a:t>员工姓名、部门、职位、入职日期</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不包括</a:t>
            </a:r>
            <a:r>
              <a:rPr lang="en-US" altLang="zh-CN" dirty="0">
                <a:latin typeface="黑体" panose="02010609060101010101" pitchFamily="2" charset="-122"/>
                <a:ea typeface="黑体" panose="02010609060101010101" pitchFamily="2" charset="-122"/>
              </a:rPr>
              <a:t>1981</a:t>
            </a:r>
            <a:r>
              <a:rPr lang="zh-CN" altLang="en-US" dirty="0">
                <a:latin typeface="黑体" panose="02010609060101010101" pitchFamily="2" charset="-122"/>
                <a:ea typeface="黑体" panose="02010609060101010101" pitchFamily="2" charset="-122"/>
              </a:rPr>
              <a:t>年入职员工。</a:t>
            </a:r>
            <a:endParaRPr lang="zh-CN" altLang="en-US" dirty="0">
              <a:latin typeface="黑体" panose="02010609060101010101" pitchFamily="2" charset="-122"/>
              <a:ea typeface="黑体" panose="02010609060101010101" pitchFamily="2"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251520" y="2924944"/>
            <a:ext cx="8618537" cy="3143845"/>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anose="02070309020205020404" pitchFamily="49" charset="0"/>
            </a:endParaRPr>
          </a:p>
        </p:txBody>
      </p:sp>
      <p:sp>
        <p:nvSpPr>
          <p:cNvPr id="29699" name="Rectangle 3"/>
          <p:cNvSpPr>
            <a:spLocks noChangeArrowheads="1"/>
          </p:cNvSpPr>
          <p:nvPr/>
        </p:nvSpPr>
        <p:spPr bwMode="auto">
          <a:xfrm>
            <a:off x="2196752" y="3476501"/>
            <a:ext cx="5831632" cy="941388"/>
          </a:xfrm>
          <a:prstGeom prst="rect">
            <a:avLst/>
          </a:prstGeom>
          <a:gradFill rotWithShape="0">
            <a:gsLst>
              <a:gs pos="0">
                <a:srgbClr val="FF9966"/>
              </a:gs>
              <a:gs pos="100000">
                <a:srgbClr val="FF9966"/>
              </a:gs>
            </a:gsLst>
            <a:lin ang="5400000" scaled="1"/>
          </a:gradFill>
          <a:ln w="9525">
            <a:noFill/>
            <a:miter lim="800000"/>
          </a:ln>
        </p:spPr>
        <p:txBody>
          <a:bodyPr wrap="none" anchor="ctr"/>
          <a:lstStyle/>
          <a:p>
            <a:pPr algn="ctr" fontAlgn="ctr">
              <a:buSzPct val="65000"/>
            </a:pPr>
            <a:endParaRPr lang="zh-CN" altLang="en-US"/>
          </a:p>
        </p:txBody>
      </p:sp>
      <p:sp>
        <p:nvSpPr>
          <p:cNvPr id="29700" name="Rectangle 4"/>
          <p:cNvSpPr>
            <a:spLocks noChangeArrowheads="1"/>
          </p:cNvSpPr>
          <p:nvPr/>
        </p:nvSpPr>
        <p:spPr bwMode="auto">
          <a:xfrm>
            <a:off x="1691680" y="4479330"/>
            <a:ext cx="6552728" cy="941387"/>
          </a:xfrm>
          <a:prstGeom prst="rect">
            <a:avLst/>
          </a:prstGeom>
          <a:gradFill rotWithShape="0">
            <a:gsLst>
              <a:gs pos="0">
                <a:srgbClr val="FF9966"/>
              </a:gs>
              <a:gs pos="100000">
                <a:srgbClr val="FF9966"/>
              </a:gs>
            </a:gsLst>
            <a:lin ang="5400000" scaled="1"/>
          </a:gradFill>
          <a:ln w="9525">
            <a:noFill/>
            <a:miter lim="800000"/>
          </a:ln>
        </p:spPr>
        <p:txBody>
          <a:bodyPr wrap="none" anchor="ctr"/>
          <a:lstStyle/>
          <a:p>
            <a:pPr algn="ctr" fontAlgn="ctr">
              <a:buSzPct val="65000"/>
            </a:pPr>
            <a:endParaRPr lang="zh-CN" altLang="en-US"/>
          </a:p>
        </p:txBody>
      </p:sp>
      <p:sp>
        <p:nvSpPr>
          <p:cNvPr id="29702" name="Rectangle 6"/>
          <p:cNvSpPr>
            <a:spLocks noChangeArrowheads="1"/>
          </p:cNvSpPr>
          <p:nvPr/>
        </p:nvSpPr>
        <p:spPr bwMode="blackWhite">
          <a:xfrm>
            <a:off x="395536" y="2994694"/>
            <a:ext cx="9324528" cy="2786063"/>
          </a:xfrm>
          <a:prstGeom prst="rect">
            <a:avLst/>
          </a:prstGeom>
          <a:noFill/>
          <a:ln w="9525">
            <a:noFill/>
            <a:miter lim="800000"/>
          </a:ln>
        </p:spPr>
        <p:txBody>
          <a:bodyPr wrap="none" lIns="92075" tIns="46038" rIns="92075" bIns="46038" anchor="ctr"/>
          <a:lstStyle/>
          <a:p>
            <a:pPr fontAlgn="ctr">
              <a:buSzPct val="65000"/>
              <a:tabLst>
                <a:tab pos="1200150" algn="l"/>
              </a:tabLst>
            </a:pPr>
            <a:r>
              <a:rPr kumimoji="1" lang="en-US" altLang="zh-CN" b="1" dirty="0">
                <a:solidFill>
                  <a:srgbClr val="000000"/>
                </a:solidFill>
                <a:latin typeface="宋体" panose="02010600030101010101" pitchFamily="2" charset="-122"/>
              </a:rPr>
              <a:t>SQL&gt; SELECT	</a:t>
            </a:r>
            <a:r>
              <a:rPr kumimoji="1" lang="en-US" altLang="zh-CN" b="1" dirty="0" err="1">
                <a:solidFill>
                  <a:srgbClr val="000000"/>
                </a:solidFill>
                <a:latin typeface="宋体" panose="02010600030101010101" pitchFamily="2" charset="-122"/>
              </a:rPr>
              <a:t>ename</a:t>
            </a:r>
            <a:r>
              <a:rPr kumimoji="1" lang="en-US" altLang="zh-CN" b="1" dirty="0">
                <a:solidFill>
                  <a:srgbClr val="000000"/>
                </a:solidFill>
                <a:latin typeface="宋体" panose="02010600030101010101" pitchFamily="2" charset="-122"/>
              </a:rPr>
              <a:t>, </a:t>
            </a:r>
            <a:r>
              <a:rPr kumimoji="1" lang="en-US" altLang="zh-CN" b="1" dirty="0" err="1">
                <a:solidFill>
                  <a:srgbClr val="000000"/>
                </a:solidFill>
                <a:latin typeface="宋体" panose="02010600030101010101" pitchFamily="2" charset="-122"/>
              </a:rPr>
              <a:t>deptno</a:t>
            </a:r>
            <a:r>
              <a:rPr kumimoji="1" lang="en-US" altLang="zh-CN" b="1" dirty="0">
                <a:solidFill>
                  <a:srgbClr val="000000"/>
                </a:solidFill>
                <a:latin typeface="宋体" panose="02010600030101010101" pitchFamily="2" charset="-122"/>
              </a:rPr>
              <a:t>, job, </a:t>
            </a:r>
            <a:r>
              <a:rPr kumimoji="1" lang="en-US" altLang="zh-CN" b="1" dirty="0" err="1">
                <a:solidFill>
                  <a:srgbClr val="000000"/>
                </a:solidFill>
                <a:latin typeface="宋体" panose="02010600030101010101" pitchFamily="2" charset="-122"/>
              </a:rPr>
              <a:t>hiredate</a:t>
            </a:r>
            <a:endParaRPr kumimoji="1" lang="en-US" altLang="zh-CN" b="1" dirty="0">
              <a:solidFill>
                <a:srgbClr val="000000"/>
              </a:solidFill>
              <a:latin typeface="宋体" panose="02010600030101010101" pitchFamily="2" charset="-122"/>
            </a:endParaRPr>
          </a:p>
          <a:p>
            <a:pPr fontAlgn="ctr">
              <a:buSzPct val="65000"/>
              <a:tabLst>
                <a:tab pos="1200150" algn="l"/>
              </a:tabLst>
            </a:pPr>
            <a:r>
              <a:rPr kumimoji="1" lang="en-US" altLang="zh-CN" b="1" dirty="0">
                <a:solidFill>
                  <a:srgbClr val="000000"/>
                </a:solidFill>
                <a:latin typeface="宋体" panose="02010600030101010101" pitchFamily="2" charset="-122"/>
              </a:rPr>
              <a:t>  2  FROM	</a:t>
            </a:r>
            <a:r>
              <a:rPr kumimoji="1" lang="en-US" altLang="zh-CN" b="1" dirty="0" err="1">
                <a:solidFill>
                  <a:srgbClr val="000000"/>
                </a:solidFill>
                <a:latin typeface="宋体" panose="02010600030101010101" pitchFamily="2" charset="-122"/>
              </a:rPr>
              <a:t>emp</a:t>
            </a:r>
            <a:endParaRPr kumimoji="1" lang="en-US" altLang="zh-CN" b="1" dirty="0">
              <a:solidFill>
                <a:srgbClr val="000000"/>
              </a:solidFill>
              <a:latin typeface="宋体" panose="02010600030101010101"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anose="02010600030101010101" pitchFamily="2" charset="-122"/>
              </a:rPr>
              <a:t>  3  WHERE 	(</a:t>
            </a:r>
            <a:r>
              <a:rPr kumimoji="1" lang="en-US" altLang="zh-CN" b="1" dirty="0" err="1">
                <a:solidFill>
                  <a:srgbClr val="000000"/>
                </a:solidFill>
                <a:latin typeface="宋体" panose="02010600030101010101" pitchFamily="2" charset="-122"/>
              </a:rPr>
              <a:t>deptno</a:t>
            </a:r>
            <a:r>
              <a:rPr kumimoji="1" lang="en-US" altLang="zh-CN" b="1" dirty="0">
                <a:solidFill>
                  <a:srgbClr val="000000"/>
                </a:solidFill>
                <a:latin typeface="宋体" panose="02010600030101010101" pitchFamily="2" charset="-122"/>
              </a:rPr>
              <a:t> IN (SELECT </a:t>
            </a:r>
            <a:r>
              <a:rPr kumimoji="1" lang="en-US" altLang="zh-CN" b="1" dirty="0" err="1">
                <a:solidFill>
                  <a:srgbClr val="000000"/>
                </a:solidFill>
                <a:latin typeface="宋体" panose="02010600030101010101" pitchFamily="2" charset="-122"/>
              </a:rPr>
              <a:t>deptno</a:t>
            </a:r>
            <a:endParaRPr kumimoji="1" lang="en-US" altLang="zh-CN" b="1" dirty="0">
              <a:solidFill>
                <a:srgbClr val="000000"/>
              </a:solidFill>
              <a:latin typeface="宋体" panose="02010600030101010101"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anose="02010600030101010101" pitchFamily="2" charset="-122"/>
              </a:rPr>
              <a:t>  4                      FROM   	</a:t>
            </a:r>
            <a:r>
              <a:rPr kumimoji="1" lang="en-US" altLang="zh-CN" b="1" dirty="0" err="1">
                <a:solidFill>
                  <a:srgbClr val="000000"/>
                </a:solidFill>
                <a:latin typeface="宋体" panose="02010600030101010101" pitchFamily="2" charset="-122"/>
              </a:rPr>
              <a:t>emp</a:t>
            </a:r>
            <a:endParaRPr kumimoji="1" lang="en-US" altLang="zh-CN" b="1" dirty="0">
              <a:solidFill>
                <a:srgbClr val="000000"/>
              </a:solidFill>
              <a:latin typeface="宋体" panose="02010600030101010101"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anose="02010600030101010101" pitchFamily="2" charset="-122"/>
              </a:rPr>
              <a:t>  5                      WHERE  	</a:t>
            </a:r>
            <a:r>
              <a:rPr kumimoji="1" lang="en-US" altLang="zh-CN" b="1" dirty="0" err="1">
                <a:solidFill>
                  <a:srgbClr val="000000"/>
                </a:solidFill>
                <a:latin typeface="宋体" panose="02010600030101010101" pitchFamily="2" charset="-122"/>
              </a:rPr>
              <a:t>to_char</a:t>
            </a:r>
            <a:r>
              <a:rPr kumimoji="1" lang="en-US" altLang="zh-CN" b="1" dirty="0">
                <a:solidFill>
                  <a:srgbClr val="000000"/>
                </a:solidFill>
                <a:latin typeface="宋体" panose="02010600030101010101" pitchFamily="2" charset="-122"/>
              </a:rPr>
              <a:t>(</a:t>
            </a:r>
            <a:r>
              <a:rPr kumimoji="1" lang="en-US" altLang="zh-CN" b="1" dirty="0" err="1">
                <a:solidFill>
                  <a:srgbClr val="000000"/>
                </a:solidFill>
                <a:latin typeface="宋体" panose="02010600030101010101" pitchFamily="2" charset="-122"/>
              </a:rPr>
              <a:t>hiredate,'YYYY</a:t>
            </a:r>
            <a:r>
              <a:rPr kumimoji="1" lang="en-US" altLang="zh-CN" b="1" dirty="0">
                <a:solidFill>
                  <a:srgbClr val="000000"/>
                </a:solidFill>
                <a:latin typeface="宋体" panose="02010600030101010101" pitchFamily="2" charset="-122"/>
              </a:rPr>
              <a:t>')='1981')</a:t>
            </a:r>
            <a:endParaRPr kumimoji="1" lang="en-US" altLang="zh-CN" b="1" dirty="0">
              <a:solidFill>
                <a:srgbClr val="000000"/>
              </a:solidFill>
              <a:latin typeface="宋体" panose="02010600030101010101"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anose="02010600030101010101" pitchFamily="2" charset="-122"/>
              </a:rPr>
              <a:t> </a:t>
            </a:r>
            <a:endParaRPr kumimoji="1" lang="en-US" altLang="zh-CN" b="1" dirty="0">
              <a:solidFill>
                <a:srgbClr val="000000"/>
              </a:solidFill>
              <a:latin typeface="宋体" panose="02010600030101010101"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anose="02010600030101010101" pitchFamily="2" charset="-122"/>
              </a:rPr>
              <a:t>  6  OR     job IN             (SELECT 	job</a:t>
            </a:r>
            <a:endParaRPr kumimoji="1" lang="en-US" altLang="zh-CN" b="1" dirty="0">
              <a:solidFill>
                <a:srgbClr val="000000"/>
              </a:solidFill>
              <a:latin typeface="宋体" panose="02010600030101010101"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anose="02010600030101010101" pitchFamily="2" charset="-122"/>
              </a:rPr>
              <a:t>  7         		FROM   	</a:t>
            </a:r>
            <a:r>
              <a:rPr kumimoji="1" lang="en-US" altLang="zh-CN" b="1" dirty="0" err="1">
                <a:solidFill>
                  <a:srgbClr val="000000"/>
                </a:solidFill>
                <a:latin typeface="宋体" panose="02010600030101010101" pitchFamily="2" charset="-122"/>
              </a:rPr>
              <a:t>emp</a:t>
            </a:r>
            <a:endParaRPr kumimoji="1" lang="en-US" altLang="zh-CN" b="1" dirty="0">
              <a:solidFill>
                <a:srgbClr val="000000"/>
              </a:solidFill>
              <a:latin typeface="宋体" panose="02010600030101010101"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anose="02010600030101010101" pitchFamily="2" charset="-122"/>
              </a:rPr>
              <a:t>  8              	WHERE  	</a:t>
            </a:r>
            <a:r>
              <a:rPr kumimoji="1" lang="en-US" altLang="zh-CN" b="1" dirty="0" err="1">
                <a:solidFill>
                  <a:srgbClr val="000000"/>
                </a:solidFill>
                <a:latin typeface="宋体" panose="02010600030101010101" pitchFamily="2" charset="-122"/>
              </a:rPr>
              <a:t>to_char</a:t>
            </a:r>
            <a:r>
              <a:rPr kumimoji="1" lang="en-US" altLang="zh-CN" b="1" dirty="0">
                <a:solidFill>
                  <a:srgbClr val="000000"/>
                </a:solidFill>
                <a:latin typeface="宋体" panose="02010600030101010101" pitchFamily="2" charset="-122"/>
              </a:rPr>
              <a:t>(</a:t>
            </a:r>
            <a:r>
              <a:rPr kumimoji="1" lang="en-US" altLang="zh-CN" b="1" dirty="0" err="1">
                <a:solidFill>
                  <a:srgbClr val="000000"/>
                </a:solidFill>
                <a:latin typeface="宋体" panose="02010600030101010101" pitchFamily="2" charset="-122"/>
              </a:rPr>
              <a:t>hiredate,'YYYY</a:t>
            </a:r>
            <a:r>
              <a:rPr kumimoji="1" lang="en-US" altLang="zh-CN" b="1" dirty="0">
                <a:solidFill>
                  <a:srgbClr val="000000"/>
                </a:solidFill>
                <a:latin typeface="宋体" panose="02010600030101010101" pitchFamily="2" charset="-122"/>
              </a:rPr>
              <a:t>')='1981'))</a:t>
            </a:r>
            <a:endParaRPr kumimoji="1" lang="en-US" altLang="zh-CN" b="1" dirty="0">
              <a:solidFill>
                <a:srgbClr val="000000"/>
              </a:solidFill>
              <a:latin typeface="宋体" panose="02010600030101010101"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anose="02010600030101010101" pitchFamily="2" charset="-122"/>
              </a:rPr>
              <a:t> </a:t>
            </a:r>
            <a:endParaRPr kumimoji="1" lang="en-US" altLang="zh-CN" b="1" dirty="0">
              <a:solidFill>
                <a:srgbClr val="000000"/>
              </a:solidFill>
              <a:latin typeface="宋体" panose="02010600030101010101"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anose="02010600030101010101" pitchFamily="2" charset="-122"/>
              </a:rPr>
              <a:t> 9  AND     </a:t>
            </a:r>
            <a:r>
              <a:rPr kumimoji="1" lang="en-US" altLang="zh-CN" b="1" dirty="0" err="1">
                <a:solidFill>
                  <a:srgbClr val="000000"/>
                </a:solidFill>
                <a:latin typeface="宋体" panose="02010600030101010101" pitchFamily="2" charset="-122"/>
              </a:rPr>
              <a:t>to_char</a:t>
            </a:r>
            <a:r>
              <a:rPr kumimoji="1" lang="en-US" altLang="zh-CN" b="1" dirty="0">
                <a:solidFill>
                  <a:srgbClr val="000000"/>
                </a:solidFill>
                <a:latin typeface="宋体" panose="02010600030101010101" pitchFamily="2" charset="-122"/>
              </a:rPr>
              <a:t>(</a:t>
            </a:r>
            <a:r>
              <a:rPr kumimoji="1" lang="en-US" altLang="zh-CN" b="1" dirty="0" err="1">
                <a:solidFill>
                  <a:srgbClr val="000000"/>
                </a:solidFill>
                <a:latin typeface="宋体" panose="02010600030101010101" pitchFamily="2" charset="-122"/>
              </a:rPr>
              <a:t>hiredate,'YYYY</a:t>
            </a:r>
            <a:r>
              <a:rPr kumimoji="1" lang="en-US" altLang="zh-CN" b="1" dirty="0">
                <a:solidFill>
                  <a:srgbClr val="000000"/>
                </a:solidFill>
                <a:latin typeface="宋体" panose="02010600030101010101" pitchFamily="2" charset="-122"/>
              </a:rPr>
              <a:t>')&lt;&gt;'1981');</a:t>
            </a:r>
            <a:endParaRPr kumimoji="1" lang="en-US" altLang="zh-CN" b="1" dirty="0">
              <a:solidFill>
                <a:srgbClr val="000000"/>
              </a:solidFill>
              <a:latin typeface="宋体" panose="02010600030101010101" pitchFamily="2" charset="-122"/>
            </a:endParaRPr>
          </a:p>
        </p:txBody>
      </p:sp>
      <p:sp>
        <p:nvSpPr>
          <p:cNvPr id="112645" name="Rectangle 5"/>
          <p:cNvSpPr>
            <a:spLocks noGrp="1" noChangeArrowheads="1"/>
          </p:cNvSpPr>
          <p:nvPr>
            <p:ph type="title" idx="4294967295"/>
          </p:nvPr>
        </p:nvSpPr>
        <p:spPr>
          <a:xfrm>
            <a:off x="285750" y="357188"/>
            <a:ext cx="7769225" cy="914400"/>
          </a:xfrm>
        </p:spPr>
        <p:txBody>
          <a:bodyPr lIns="92075" tIns="46038" rIns="92075" bIns="46038"/>
          <a:lstStyle/>
          <a:p>
            <a:pPr>
              <a:buSzPct val="65000"/>
              <a:defRPr/>
            </a:pPr>
            <a:r>
              <a:rPr lang="zh-CN" altLang="en-US" kern="1200" dirty="0"/>
              <a:t>多列子查询</a:t>
            </a:r>
            <a:endParaRPr lang="zh-CN" altLang="en-US" kern="1200" dirty="0"/>
          </a:p>
        </p:txBody>
      </p:sp>
      <p:sp>
        <p:nvSpPr>
          <p:cNvPr id="9" name="Rectangle 5"/>
          <p:cNvSpPr txBox="1">
            <a:spLocks noChangeArrowheads="1"/>
          </p:cNvSpPr>
          <p:nvPr/>
        </p:nvSpPr>
        <p:spPr bwMode="auto">
          <a:xfrm>
            <a:off x="499566" y="1412776"/>
            <a:ext cx="7816850" cy="1385637"/>
          </a:xfrm>
          <a:prstGeom prst="rect">
            <a:avLst/>
          </a:prstGeom>
          <a:noFill/>
          <a:ln w="9525">
            <a:noFill/>
            <a:miter lim="800000"/>
          </a:ln>
        </p:spPr>
        <p:txBody>
          <a:bodyPr vert="horz" wrap="square" lIns="92075" tIns="46038" rIns="92075" bIns="46038" numCol="1" anchor="t" anchorCtr="0" compatLnSpc="1">
            <a:spAutoFit/>
          </a:bodyPr>
          <a:lstStyle/>
          <a:p>
            <a:pPr marL="342900" lvl="0" indent="-342900">
              <a:buClr>
                <a:srgbClr val="777777"/>
              </a:buClr>
              <a:buSzPct val="85000"/>
              <a:buFontTx/>
              <a:buChar char="•"/>
            </a:pPr>
            <a:r>
              <a:rPr kumimoji="0" lang="zh-CN" altLang="en-US"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查询出和</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1981</a:t>
            </a:r>
            <a:r>
              <a:rPr kumimoji="0" lang="zh-CN" altLang="en-US"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年入职的任意一个员工的</a:t>
            </a:r>
            <a:r>
              <a:rPr kumimoji="0" lang="zh-CN" altLang="en-US" sz="2800" b="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部门或职位相同</a:t>
            </a:r>
            <a:r>
              <a:rPr lang="zh-CN" altLang="en-US" sz="2800" dirty="0">
                <a:latin typeface="黑体" panose="02010609060101010101" pitchFamily="2" charset="-122"/>
                <a:ea typeface="黑体" panose="02010609060101010101" pitchFamily="2" charset="-122"/>
              </a:rPr>
              <a:t>员工姓名、部门、职位、入职日期</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不包括</a:t>
            </a:r>
            <a:r>
              <a:rPr lang="en-US" altLang="zh-CN" sz="2800" dirty="0">
                <a:latin typeface="黑体" panose="02010609060101010101" pitchFamily="2" charset="-122"/>
                <a:ea typeface="黑体" panose="02010609060101010101" pitchFamily="2" charset="-122"/>
              </a:rPr>
              <a:t>1981</a:t>
            </a:r>
            <a:r>
              <a:rPr lang="zh-CN" altLang="en-US" sz="2800" dirty="0">
                <a:latin typeface="黑体" panose="02010609060101010101" pitchFamily="2" charset="-122"/>
                <a:ea typeface="黑体" panose="02010609060101010101" pitchFamily="2" charset="-122"/>
              </a:rPr>
              <a:t>年入职员工。</a:t>
            </a:r>
            <a:endParaRPr kumimoji="0" lang="zh-CN" altLang="en-US"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639762"/>
          </a:xfrm>
        </p:spPr>
        <p:txBody>
          <a:bodyPr/>
          <a:lstStyle/>
          <a:p>
            <a:r>
              <a:rPr lang="zh-CN" altLang="en-US" dirty="0"/>
              <a:t>练习</a:t>
            </a:r>
            <a:r>
              <a:rPr lang="en-US" altLang="zh-CN" dirty="0"/>
              <a:t>3</a:t>
            </a:r>
            <a:endParaRPr lang="zh-CN" altLang="en-US" dirty="0"/>
          </a:p>
        </p:txBody>
      </p:sp>
      <p:sp>
        <p:nvSpPr>
          <p:cNvPr id="3" name="内容占位符 2"/>
          <p:cNvSpPr>
            <a:spLocks noGrp="1"/>
          </p:cNvSpPr>
          <p:nvPr>
            <p:ph idx="4294967295"/>
          </p:nvPr>
        </p:nvSpPr>
        <p:spPr>
          <a:xfrm>
            <a:off x="457200" y="990600"/>
            <a:ext cx="8229600" cy="5135563"/>
          </a:xfrm>
          <a:prstGeom prst="rect">
            <a:avLst/>
          </a:prstGeom>
        </p:spPr>
        <p:txBody>
          <a:bodyPr/>
          <a:lstStyle/>
          <a:p>
            <a:r>
              <a:rPr lang="en-US" altLang="zh-CN" dirty="0"/>
              <a:t>1.</a:t>
            </a:r>
            <a:r>
              <a:rPr lang="zh-CN" altLang="en-US" dirty="0">
                <a:latin typeface="黑体" panose="02010609060101010101" pitchFamily="2" charset="-122"/>
                <a:ea typeface="黑体" panose="02010609060101010101" pitchFamily="2" charset="-122"/>
              </a:rPr>
              <a:t>查询职位及经理和</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部门任意一个员工职位</a:t>
            </a:r>
            <a:r>
              <a:rPr lang="zh-CN" altLang="en-US" dirty="0">
                <a:solidFill>
                  <a:srgbClr val="FF0000"/>
                </a:solidFill>
                <a:latin typeface="黑体" panose="02010609060101010101" pitchFamily="2" charset="-122"/>
                <a:ea typeface="黑体" panose="02010609060101010101" pitchFamily="2" charset="-122"/>
              </a:rPr>
              <a:t>及</a:t>
            </a:r>
            <a:r>
              <a:rPr lang="zh-CN" altLang="en-US" dirty="0">
                <a:latin typeface="黑体" panose="02010609060101010101" pitchFamily="2" charset="-122"/>
                <a:ea typeface="黑体" panose="02010609060101010101" pitchFamily="2" charset="-122"/>
              </a:rPr>
              <a:t>经理相同的员工姓名，职位，不包括</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部门员工</a:t>
            </a:r>
            <a:endParaRPr lang="en-US" altLang="zh-CN" dirty="0">
              <a:latin typeface="黑体" panose="02010609060101010101" pitchFamily="2" charset="-122"/>
              <a:ea typeface="黑体" panose="02010609060101010101" pitchFamily="2" charset="-122"/>
            </a:endParaRPr>
          </a:p>
          <a:p>
            <a:endParaRPr lang="en-US" altLang="zh-CN" dirty="0"/>
          </a:p>
          <a:p>
            <a:endParaRPr lang="en-US" altLang="zh-CN" dirty="0"/>
          </a:p>
          <a:p>
            <a:r>
              <a:rPr lang="en-US" altLang="zh-CN" dirty="0"/>
              <a:t>2.</a:t>
            </a:r>
            <a:r>
              <a:rPr lang="zh-CN" altLang="en-US" dirty="0">
                <a:latin typeface="黑体" panose="02010609060101010101" pitchFamily="2" charset="-122"/>
                <a:ea typeface="黑体" panose="02010609060101010101" pitchFamily="2" charset="-122"/>
              </a:rPr>
              <a:t>查询职位及经理和</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部门任意一个员工职位</a:t>
            </a:r>
            <a:r>
              <a:rPr lang="zh-CN" altLang="en-US" dirty="0">
                <a:solidFill>
                  <a:srgbClr val="FF0000"/>
                </a:solidFill>
                <a:latin typeface="黑体" panose="02010609060101010101" pitchFamily="2" charset="-122"/>
                <a:ea typeface="黑体" panose="02010609060101010101" pitchFamily="2" charset="-122"/>
              </a:rPr>
              <a:t>或</a:t>
            </a:r>
            <a:r>
              <a:rPr lang="zh-CN" altLang="en-US" dirty="0">
                <a:latin typeface="黑体" panose="02010609060101010101" pitchFamily="2" charset="-122"/>
                <a:ea typeface="黑体" panose="02010609060101010101" pitchFamily="2" charset="-122"/>
              </a:rPr>
              <a:t>经理相同的员工姓名，职位，不包括</a:t>
            </a:r>
            <a:r>
              <a:rPr lang="en-US" altLang="zh-CN" dirty="0">
                <a:latin typeface="黑体" panose="02010609060101010101" pitchFamily="2" charset="-122"/>
                <a:ea typeface="黑体" panose="02010609060101010101" pitchFamily="2" charset="-122"/>
              </a:rPr>
              <a:t>10</a:t>
            </a:r>
            <a:r>
              <a:rPr lang="zh-CN" altLang="en-US" dirty="0">
                <a:latin typeface="黑体" panose="02010609060101010101" pitchFamily="2" charset="-122"/>
                <a:ea typeface="黑体" panose="02010609060101010101" pitchFamily="2" charset="-122"/>
              </a:rPr>
              <a:t>部门员工</a:t>
            </a:r>
            <a:endParaRPr lang="en-US" altLang="zh-CN" dirty="0">
              <a:latin typeface="黑体" panose="02010609060101010101" pitchFamily="2" charset="-122"/>
              <a:ea typeface="黑体" panose="02010609060101010101" pitchFamily="2" charset="-122"/>
            </a:endParaRPr>
          </a:p>
          <a:p>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603250" y="1708150"/>
            <a:ext cx="7489825" cy="1876425"/>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anose="02070309020205020404" pitchFamily="49" charset="0"/>
            </a:endParaRPr>
          </a:p>
          <a:p>
            <a:pPr algn="ctr" fontAlgn="ctr">
              <a:buSzPct val="65000"/>
              <a:tabLst>
                <a:tab pos="1200150" algn="l"/>
              </a:tabLst>
            </a:pPr>
            <a:endParaRPr kumimoji="1" lang="zh-CN" altLang="en-US" sz="1800" b="1">
              <a:solidFill>
                <a:srgbClr val="000000"/>
              </a:solidFill>
              <a:latin typeface="Courier New" panose="02070309020205020404" pitchFamily="49" charset="0"/>
            </a:endParaRPr>
          </a:p>
        </p:txBody>
      </p:sp>
      <p:sp>
        <p:nvSpPr>
          <p:cNvPr id="114691" name="Rectangle 3"/>
          <p:cNvSpPr>
            <a:spLocks noGrp="1" noChangeArrowheads="1"/>
          </p:cNvSpPr>
          <p:nvPr>
            <p:ph type="title" idx="4294967295"/>
          </p:nvPr>
        </p:nvSpPr>
        <p:spPr>
          <a:xfrm>
            <a:off x="363538" y="381000"/>
            <a:ext cx="7769225" cy="722313"/>
          </a:xfrm>
        </p:spPr>
        <p:txBody>
          <a:bodyPr lIns="92075" tIns="46038" rIns="92075" bIns="46038"/>
          <a:lstStyle/>
          <a:p>
            <a:pPr>
              <a:buSzPct val="65000"/>
              <a:defRPr/>
            </a:pPr>
            <a:r>
              <a:rPr lang="zh-CN" altLang="en-US" kern="1200" dirty="0"/>
              <a:t>子查询中的空值</a:t>
            </a:r>
            <a:endParaRPr lang="zh-CN" altLang="en-US" kern="1200" dirty="0"/>
          </a:p>
        </p:txBody>
      </p:sp>
      <p:sp>
        <p:nvSpPr>
          <p:cNvPr id="30724" name="Rectangle 4"/>
          <p:cNvSpPr>
            <a:spLocks noChangeArrowheads="1"/>
          </p:cNvSpPr>
          <p:nvPr/>
        </p:nvSpPr>
        <p:spPr bwMode="auto">
          <a:xfrm>
            <a:off x="4221163" y="2536825"/>
            <a:ext cx="3371850" cy="617538"/>
          </a:xfrm>
          <a:prstGeom prst="rect">
            <a:avLst/>
          </a:prstGeom>
          <a:gradFill rotWithShape="0">
            <a:gsLst>
              <a:gs pos="0">
                <a:srgbClr val="FF9966"/>
              </a:gs>
              <a:gs pos="100000">
                <a:srgbClr val="FF9966"/>
              </a:gs>
            </a:gsLst>
            <a:lin ang="5400000" scaled="1"/>
          </a:gradFill>
          <a:ln w="9525">
            <a:noFill/>
            <a:miter lim="800000"/>
          </a:ln>
        </p:spPr>
        <p:txBody>
          <a:bodyPr wrap="none" anchor="ctr"/>
          <a:lstStyle/>
          <a:p>
            <a:pPr algn="ctr" fontAlgn="ctr">
              <a:buSzPct val="65000"/>
            </a:pPr>
            <a:endParaRPr lang="zh-CN" altLang="en-US"/>
          </a:p>
        </p:txBody>
      </p:sp>
      <p:sp>
        <p:nvSpPr>
          <p:cNvPr id="114693" name="Rectangle 5"/>
          <p:cNvSpPr>
            <a:spLocks noChangeArrowheads="1"/>
          </p:cNvSpPr>
          <p:nvPr/>
        </p:nvSpPr>
        <p:spPr bwMode="blackWhite">
          <a:xfrm>
            <a:off x="647700" y="1628775"/>
            <a:ext cx="7180263" cy="1901825"/>
          </a:xfrm>
          <a:prstGeom prst="rect">
            <a:avLst/>
          </a:prstGeom>
          <a:noFill/>
          <a:ln w="9525">
            <a:noFill/>
            <a:miter lim="800000"/>
          </a:ln>
          <a:effectLst/>
        </p:spPr>
        <p:txBody>
          <a:bodyPr wrap="none" lIns="92075" tIns="46038" rIns="92075" bIns="46038" anchor="ctr"/>
          <a:lstStyle/>
          <a:p>
            <a:pPr fontAlgn="ctr">
              <a:buSzPct val="65000"/>
              <a:tabLst>
                <a:tab pos="1200150" algn="l"/>
              </a:tabLst>
              <a:defRPr/>
            </a:pPr>
            <a:r>
              <a:rPr kumimoji="1" lang="en-US" altLang="zh-CN" sz="1800" b="1" dirty="0">
                <a:solidFill>
                  <a:srgbClr val="000000"/>
                </a:solidFill>
                <a:latin typeface="Courier New" panose="02070309020205020404" pitchFamily="49" charset="0"/>
                <a:ea typeface="宋体" panose="02010600030101010101" pitchFamily="2" charset="-122"/>
              </a:rPr>
              <a:t>SQL&gt; SELECT	</a:t>
            </a:r>
            <a:r>
              <a:rPr kumimoji="1" lang="en-US" altLang="zh-CN" sz="1800" b="1" dirty="0" err="1">
                <a:solidFill>
                  <a:srgbClr val="000000"/>
                </a:solidFill>
                <a:latin typeface="Courier New" panose="02070309020205020404" pitchFamily="49" charset="0"/>
                <a:ea typeface="宋体" panose="02010600030101010101" pitchFamily="2" charset="-122"/>
              </a:rPr>
              <a:t>ename</a:t>
            </a:r>
            <a:endParaRPr kumimoji="1" lang="en-US" altLang="zh-CN" sz="1800" b="1" dirty="0">
              <a:solidFill>
                <a:srgbClr val="000000"/>
              </a:solidFill>
              <a:latin typeface="Courier New" panose="02070309020205020404" pitchFamily="49" charset="0"/>
              <a:ea typeface="宋体" panose="02010600030101010101" pitchFamily="2" charset="-122"/>
            </a:endParaRPr>
          </a:p>
          <a:p>
            <a:pPr fontAlgn="ctr">
              <a:buSzPct val="65000"/>
              <a:tabLst>
                <a:tab pos="1200150" algn="l"/>
              </a:tabLst>
              <a:defRPr/>
            </a:pPr>
            <a:r>
              <a:rPr kumimoji="1" lang="en-US" altLang="zh-CN" sz="1800" b="1" dirty="0">
                <a:solidFill>
                  <a:srgbClr val="000000"/>
                </a:solidFill>
                <a:latin typeface="Courier New" panose="02070309020205020404" pitchFamily="49" charset="0"/>
                <a:ea typeface="宋体" panose="02010600030101010101" pitchFamily="2" charset="-122"/>
              </a:rPr>
              <a:t>  2  FROM 	</a:t>
            </a:r>
            <a:r>
              <a:rPr kumimoji="1" lang="en-US" altLang="zh-CN" sz="1800" b="1" dirty="0" err="1">
                <a:solidFill>
                  <a:srgbClr val="000000"/>
                </a:solidFill>
                <a:latin typeface="Courier New" panose="02070309020205020404" pitchFamily="49" charset="0"/>
                <a:ea typeface="宋体" panose="02010600030101010101" pitchFamily="2" charset="-122"/>
              </a:rPr>
              <a:t>emp</a:t>
            </a:r>
            <a:endParaRPr kumimoji="1" lang="en-US" altLang="zh-CN" sz="1800" b="1" dirty="0">
              <a:solidFill>
                <a:srgbClr val="000000"/>
              </a:solidFill>
              <a:latin typeface="Courier New" panose="02070309020205020404" pitchFamily="49" charset="0"/>
              <a:ea typeface="宋体" panose="02010600030101010101" pitchFamily="2" charset="-122"/>
            </a:endParaRPr>
          </a:p>
          <a:p>
            <a:pPr fontAlgn="ctr">
              <a:buSzPct val="65000"/>
              <a:tabLst>
                <a:tab pos="1200150" algn="l"/>
              </a:tabLst>
              <a:defRPr/>
            </a:pPr>
            <a:r>
              <a:rPr kumimoji="1" lang="en-US" altLang="zh-CN" sz="1800" b="1" dirty="0">
                <a:solidFill>
                  <a:srgbClr val="000000"/>
                </a:solidFill>
                <a:latin typeface="Courier New" panose="02070309020205020404" pitchFamily="49" charset="0"/>
                <a:ea typeface="宋体" panose="02010600030101010101" pitchFamily="2" charset="-122"/>
              </a:rPr>
              <a:t>  3  WHERE 	</a:t>
            </a:r>
            <a:r>
              <a:rPr kumimoji="1" lang="en-US" altLang="zh-CN" sz="1800" b="1" dirty="0" err="1">
                <a:solidFill>
                  <a:srgbClr val="000000"/>
                </a:solidFill>
                <a:latin typeface="Courier New" panose="02070309020205020404" pitchFamily="49" charset="0"/>
                <a:ea typeface="宋体" panose="02010600030101010101" pitchFamily="2" charset="-122"/>
              </a:rPr>
              <a:t>empno</a:t>
            </a:r>
            <a:r>
              <a:rPr kumimoji="1" lang="en-US" altLang="zh-CN" sz="1800" b="1" dirty="0">
                <a:solidFill>
                  <a:srgbClr val="000000"/>
                </a:solidFill>
                <a:latin typeface="Courier New" panose="02070309020205020404" pitchFamily="49" charset="0"/>
                <a:ea typeface="宋体" panose="02010600030101010101" pitchFamily="2" charset="-122"/>
              </a:rPr>
              <a:t> NOT IN</a:t>
            </a:r>
            <a:endParaRPr kumimoji="1" lang="en-US" altLang="zh-CN" sz="1800" b="1" dirty="0">
              <a:solidFill>
                <a:srgbClr val="000000"/>
              </a:solidFill>
              <a:latin typeface="Courier New" panose="02070309020205020404" pitchFamily="49" charset="0"/>
              <a:ea typeface="宋体" panose="02010600030101010101" pitchFamily="2" charset="-122"/>
            </a:endParaRPr>
          </a:p>
          <a:p>
            <a:pPr fontAlgn="ctr">
              <a:buSzPct val="65000"/>
              <a:tabLst>
                <a:tab pos="1200150" algn="l"/>
              </a:tabLst>
              <a:defRPr/>
            </a:pPr>
            <a:r>
              <a:rPr kumimoji="1" lang="en-US" altLang="zh-CN" sz="1800" b="1" dirty="0">
                <a:solidFill>
                  <a:srgbClr val="000000"/>
                </a:solidFill>
                <a:latin typeface="Courier New" panose="02070309020205020404" pitchFamily="49" charset="0"/>
                <a:ea typeface="宋体" panose="02010600030101010101" pitchFamily="2" charset="-122"/>
              </a:rPr>
              <a:t>  4				(SELECT</a:t>
            </a:r>
            <a:r>
              <a:rPr kumimoji="1" lang="zh-CN" altLang="en-US" sz="1800" b="1" dirty="0">
                <a:solidFill>
                  <a:srgbClr val="000000"/>
                </a:solidFill>
                <a:latin typeface="Courier New" panose="02070309020205020404" pitchFamily="49" charset="0"/>
                <a:ea typeface="宋体" panose="02010600030101010101" pitchFamily="2" charset="-122"/>
              </a:rPr>
              <a:t> </a:t>
            </a:r>
            <a:r>
              <a:rPr kumimoji="1" lang="en-US" altLang="zh-CN" sz="1800" b="1" dirty="0">
                <a:solidFill>
                  <a:srgbClr val="000000"/>
                </a:solidFill>
                <a:latin typeface="Courier New" panose="02070309020205020404" pitchFamily="49" charset="0"/>
                <a:ea typeface="宋体" panose="02010600030101010101" pitchFamily="2" charset="-122"/>
              </a:rPr>
              <a:t>mgr</a:t>
            </a:r>
            <a:endParaRPr kumimoji="1" lang="en-US" altLang="zh-CN" sz="1800" b="1" dirty="0">
              <a:solidFill>
                <a:srgbClr val="000000"/>
              </a:solidFill>
              <a:latin typeface="Courier New" panose="02070309020205020404" pitchFamily="49" charset="0"/>
              <a:ea typeface="宋体" panose="02010600030101010101" pitchFamily="2" charset="-122"/>
            </a:endParaRPr>
          </a:p>
          <a:p>
            <a:pPr fontAlgn="ctr">
              <a:buSzPct val="65000"/>
              <a:tabLst>
                <a:tab pos="1200150" algn="l"/>
              </a:tabLst>
              <a:defRPr/>
            </a:pPr>
            <a:r>
              <a:rPr kumimoji="1" lang="en-US" altLang="zh-CN" sz="1800" b="1" dirty="0">
                <a:solidFill>
                  <a:srgbClr val="000000"/>
                </a:solidFill>
                <a:latin typeface="Courier New" panose="02070309020205020404" pitchFamily="49" charset="0"/>
                <a:ea typeface="宋体" panose="02010600030101010101" pitchFamily="2" charset="-122"/>
              </a:rPr>
              <a:t>  5				 FROM   </a:t>
            </a:r>
            <a:r>
              <a:rPr kumimoji="1" lang="en-US" altLang="zh-CN" sz="1800" b="1" dirty="0" err="1">
                <a:solidFill>
                  <a:srgbClr val="000000"/>
                </a:solidFill>
                <a:latin typeface="Courier New" panose="02070309020205020404" pitchFamily="49" charset="0"/>
                <a:ea typeface="宋体" panose="02010600030101010101" pitchFamily="2" charset="-122"/>
              </a:rPr>
              <a:t>emp</a:t>
            </a:r>
            <a:r>
              <a:rPr kumimoji="1" lang="en-US" altLang="zh-CN" sz="1800" b="1" dirty="0">
                <a:solidFill>
                  <a:srgbClr val="000000"/>
                </a:solidFill>
                <a:latin typeface="Courier New" panose="02070309020205020404" pitchFamily="49" charset="0"/>
                <a:ea typeface="宋体" panose="02010600030101010101" pitchFamily="2" charset="-122"/>
              </a:rPr>
              <a:t>);</a:t>
            </a:r>
            <a:endParaRPr kumimoji="1" lang="en-US" altLang="zh-CN" sz="1800" b="1" dirty="0">
              <a:solidFill>
                <a:srgbClr val="000000"/>
              </a:solidFill>
              <a:latin typeface="Courier New" panose="02070309020205020404" pitchFamily="49" charset="0"/>
              <a:ea typeface="宋体" panose="02010600030101010101" pitchFamily="2" charset="-122"/>
            </a:endParaRPr>
          </a:p>
          <a:p>
            <a:pPr fontAlgn="ctr">
              <a:buSzPct val="65000"/>
              <a:tabLst>
                <a:tab pos="1200150" algn="l"/>
              </a:tabLst>
              <a:defRPr/>
            </a:pPr>
            <a:r>
              <a:rPr kumimoji="1" lang="en-US" altLang="zh-CN" sz="1800" b="1" dirty="0">
                <a:solidFill>
                  <a:srgbClr val="FF3300"/>
                </a:solidFill>
                <a:effectLst>
                  <a:outerShdw blurRad="38100" dist="38100" dir="2700000" algn="tl">
                    <a:srgbClr val="C0C0C0"/>
                  </a:outerShdw>
                </a:effectLst>
                <a:latin typeface="Courier New" panose="02070309020205020404" pitchFamily="49" charset="0"/>
                <a:ea typeface="宋体" panose="02010600030101010101" pitchFamily="2" charset="-122"/>
              </a:rPr>
              <a:t>no rows selected.</a:t>
            </a:r>
            <a:endParaRPr kumimoji="1" lang="en-US" altLang="zh-CN" sz="1800" b="1" dirty="0">
              <a:solidFill>
                <a:srgbClr val="FF3300"/>
              </a:solidFill>
              <a:effectLst>
                <a:outerShdw blurRad="38100" dist="38100" dir="2700000" algn="tl">
                  <a:srgbClr val="C0C0C0"/>
                </a:outerShdw>
              </a:effectLst>
              <a:latin typeface="Courier New" panose="02070309020205020404" pitchFamily="49" charset="0"/>
              <a:ea typeface="宋体" panose="02010600030101010101" pitchFamily="2" charset="-122"/>
            </a:endParaRPr>
          </a:p>
        </p:txBody>
      </p:sp>
      <p:sp>
        <p:nvSpPr>
          <p:cNvPr id="30726" name="Rectangle 7"/>
          <p:cNvSpPr>
            <a:spLocks noChangeArrowheads="1"/>
          </p:cNvSpPr>
          <p:nvPr/>
        </p:nvSpPr>
        <p:spPr bwMode="auto">
          <a:xfrm>
            <a:off x="251520" y="3643313"/>
            <a:ext cx="8678168" cy="2245773"/>
          </a:xfrm>
          <a:prstGeom prst="rect">
            <a:avLst/>
          </a:prstGeom>
          <a:noFill/>
          <a:ln w="9525" algn="ctr">
            <a:noFill/>
            <a:miter lim="800000"/>
            <a:headEnd type="none" w="sm" len="sm"/>
            <a:tailEnd type="none" w="sm" len="sm"/>
          </a:ln>
        </p:spPr>
        <p:txBody>
          <a:bodyPr wrap="square" lIns="90452" tIns="45227" rIns="90452" bIns="45227">
            <a:spAutoFit/>
          </a:bodyPr>
          <a:lstStyle/>
          <a:p>
            <a:pPr fontAlgn="ctr">
              <a:buSzPct val="65000"/>
            </a:pPr>
            <a:r>
              <a:rPr lang="zh-CN" altLang="en-US" sz="2000" b="1" dirty="0">
                <a:latin typeface="黑体" panose="02010609060101010101" pitchFamily="2" charset="-122"/>
                <a:ea typeface="黑体" panose="02010609060101010101" pitchFamily="2" charset="-122"/>
              </a:rPr>
              <a:t>子查询返回的结果中含有空值</a:t>
            </a:r>
            <a:endParaRPr lang="zh-CN" altLang="en-US" sz="2000" b="1" dirty="0">
              <a:latin typeface="黑体" panose="02010609060101010101" pitchFamily="2" charset="-122"/>
              <a:ea typeface="黑体" panose="02010609060101010101" pitchFamily="2" charset="-122"/>
            </a:endParaRPr>
          </a:p>
          <a:p>
            <a:pPr lvl="1" fontAlgn="ctr">
              <a:buSzPct val="65000"/>
            </a:pPr>
            <a:r>
              <a:rPr lang="zh-CN" altLang="en-US" sz="2000" dirty="0">
                <a:latin typeface="黑体" panose="02010609060101010101" pitchFamily="2" charset="-122"/>
                <a:ea typeface="黑体" panose="02010609060101010101" pitchFamily="2" charset="-122"/>
              </a:rPr>
              <a:t>上面的</a:t>
            </a:r>
            <a:r>
              <a:rPr lang="en-US" altLang="zh-CN" sz="2000" dirty="0">
                <a:latin typeface="黑体" panose="02010609060101010101" pitchFamily="2" charset="-122"/>
                <a:ea typeface="黑体" panose="02010609060101010101" pitchFamily="2" charset="-122"/>
              </a:rPr>
              <a:t>SQL</a:t>
            </a:r>
            <a:r>
              <a:rPr lang="zh-CN" altLang="en-US" sz="2000" dirty="0">
                <a:latin typeface="黑体" panose="02010609060101010101" pitchFamily="2" charset="-122"/>
                <a:ea typeface="黑体" panose="02010609060101010101" pitchFamily="2" charset="-122"/>
              </a:rPr>
              <a:t>语句试图查找出没有下属的雇员，逻辑上，这个</a:t>
            </a:r>
            <a:r>
              <a:rPr lang="en-US" altLang="zh-CN" sz="2000" dirty="0">
                <a:latin typeface="黑体" panose="02010609060101010101" pitchFamily="2" charset="-122"/>
                <a:ea typeface="黑体" panose="02010609060101010101" pitchFamily="2" charset="-122"/>
              </a:rPr>
              <a:t>SQL</a:t>
            </a:r>
            <a:r>
              <a:rPr lang="zh-CN" altLang="en-US" sz="2000" dirty="0">
                <a:latin typeface="黑体" panose="02010609060101010101" pitchFamily="2" charset="-122"/>
                <a:ea typeface="黑体" panose="02010609060101010101" pitchFamily="2" charset="-122"/>
              </a:rPr>
              <a:t>语句应该会返回</a:t>
            </a:r>
            <a:r>
              <a:rPr lang="en-US" altLang="zh-CN" sz="2000" dirty="0">
                <a:latin typeface="黑体" panose="02010609060101010101" pitchFamily="2" charset="-122"/>
                <a:ea typeface="黑体" panose="02010609060101010101" pitchFamily="2" charset="-122"/>
              </a:rPr>
              <a:t>8</a:t>
            </a:r>
            <a:r>
              <a:rPr lang="zh-CN" altLang="en-US" sz="2000" dirty="0">
                <a:latin typeface="黑体" panose="02010609060101010101" pitchFamily="2" charset="-122"/>
                <a:ea typeface="黑体" panose="02010609060101010101" pitchFamily="2" charset="-122"/>
              </a:rPr>
              <a:t>条记录，但是却一条也没返回，</a:t>
            </a:r>
            <a:r>
              <a:rPr lang="en-US" altLang="zh-CN" sz="2000" dirty="0">
                <a:latin typeface="黑体" panose="02010609060101010101" pitchFamily="2" charset="-122"/>
                <a:ea typeface="黑体" panose="02010609060101010101" pitchFamily="2" charset="-122"/>
              </a:rPr>
              <a:t>why?</a:t>
            </a:r>
            <a:endParaRPr lang="en-US" altLang="zh-CN" sz="2000" dirty="0">
              <a:latin typeface="黑体" panose="02010609060101010101" pitchFamily="2" charset="-122"/>
              <a:ea typeface="黑体" panose="02010609060101010101" pitchFamily="2" charset="-122"/>
            </a:endParaRPr>
          </a:p>
          <a:p>
            <a:pPr lvl="1" fontAlgn="ctr">
              <a:buSzPct val="65000"/>
            </a:pPr>
            <a:endParaRPr lang="en-US" altLang="zh-CN" sz="2000" dirty="0">
              <a:latin typeface="黑体" panose="02010609060101010101" pitchFamily="2" charset="-122"/>
              <a:ea typeface="黑体" panose="02010609060101010101" pitchFamily="2" charset="-122"/>
            </a:endParaRPr>
          </a:p>
          <a:p>
            <a:pPr lvl="1" fontAlgn="ctr">
              <a:buSzPct val="65000"/>
            </a:pPr>
            <a:r>
              <a:rPr lang="zh-CN" altLang="en-US" sz="2000" dirty="0">
                <a:latin typeface="黑体" panose="02010609060101010101" pitchFamily="2" charset="-122"/>
                <a:ea typeface="黑体" panose="02010609060101010101" pitchFamily="2" charset="-122"/>
              </a:rPr>
              <a:t>因为子查询的结果中有一条空值，这条空值导致主查询没有记录返回。这是因为所有的条件和空值比较结果都是空值。因此无论什么时候只要空值有可能成为子查询结果集合中的一部分，就不能使用</a:t>
            </a:r>
            <a:r>
              <a:rPr lang="en-US" altLang="zh-CN" sz="2000" dirty="0">
                <a:latin typeface="黑体" panose="02010609060101010101" pitchFamily="2" charset="-122"/>
                <a:ea typeface="黑体" panose="02010609060101010101" pitchFamily="2" charset="-122"/>
              </a:rPr>
              <a:t>NOT IN </a:t>
            </a:r>
            <a:r>
              <a:rPr lang="zh-CN" altLang="en-US" sz="2000" dirty="0">
                <a:latin typeface="黑体" panose="02010609060101010101" pitchFamily="2" charset="-122"/>
                <a:ea typeface="黑体" panose="02010609060101010101" pitchFamily="2" charset="-122"/>
              </a:rPr>
              <a:t>运算符。</a:t>
            </a:r>
            <a:endParaRPr lang="en-US" altLang="zh-CN" sz="2000" dirty="0">
              <a:latin typeface="黑体" panose="02010609060101010101" pitchFamily="2" charset="-122"/>
              <a:ea typeface="黑体" panose="02010609060101010101" pitchFamily="2" charset="-122"/>
            </a:endParaRPr>
          </a:p>
        </p:txBody>
      </p:sp>
      <p:sp>
        <p:nvSpPr>
          <p:cNvPr id="8" name="Rectangle 7"/>
          <p:cNvSpPr txBox="1">
            <a:spLocks noChangeArrowheads="1"/>
          </p:cNvSpPr>
          <p:nvPr/>
        </p:nvSpPr>
        <p:spPr bwMode="auto">
          <a:xfrm>
            <a:off x="458788" y="1052513"/>
            <a:ext cx="7769225" cy="523875"/>
          </a:xfrm>
          <a:prstGeom prst="rect">
            <a:avLst/>
          </a:prstGeom>
          <a:noFill/>
          <a:ln w="9525">
            <a:noFill/>
            <a:miter lim="800000"/>
          </a:ln>
        </p:spPr>
        <p:txBody>
          <a:bodyPr lIns="92075" tIns="46038" rIns="92075" bIns="46038">
            <a:spAutoFit/>
          </a:bodyPr>
          <a:lstStyle/>
          <a:p>
            <a:pPr marL="342900" indent="-342900" eaLnBrk="0" hangingPunct="0">
              <a:buClr>
                <a:srgbClr val="777777"/>
              </a:buClr>
              <a:buSzPct val="85000"/>
              <a:defRPr/>
            </a:pPr>
            <a:r>
              <a:rPr lang="zh-CN" altLang="en-US" sz="2800" kern="0" dirty="0">
                <a:latin typeface="黑体" panose="02010609060101010101" pitchFamily="2" charset="-122"/>
                <a:ea typeface="黑体" panose="02010609060101010101" pitchFamily="2" charset="-122"/>
              </a:rPr>
              <a:t>查询不是经理的员工姓名。 </a:t>
            </a:r>
            <a:endParaRPr lang="zh-CN" altLang="en-US" sz="2800" kern="0" dirty="0">
              <a:latin typeface="黑体" panose="02010609060101010101" pitchFamily="2" charset="-122"/>
              <a:ea typeface="黑体" panose="02010609060101010101" pitchFamily="2" charset="-122"/>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35038" y="2282825"/>
            <a:ext cx="7491412" cy="1974850"/>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anose="02070309020205020404" pitchFamily="49" charset="0"/>
            </a:endParaRPr>
          </a:p>
          <a:p>
            <a:pPr algn="ctr" fontAlgn="ctr">
              <a:buSzPct val="65000"/>
              <a:tabLst>
                <a:tab pos="1200150" algn="l"/>
              </a:tabLst>
            </a:pPr>
            <a:endParaRPr kumimoji="1" lang="zh-CN" altLang="en-US" sz="1800" b="1">
              <a:solidFill>
                <a:srgbClr val="000000"/>
              </a:solidFill>
              <a:latin typeface="Courier New" panose="02070309020205020404" pitchFamily="49" charset="0"/>
            </a:endParaRPr>
          </a:p>
        </p:txBody>
      </p:sp>
      <p:sp>
        <p:nvSpPr>
          <p:cNvPr id="31747" name="Rectangle 3"/>
          <p:cNvSpPr>
            <a:spLocks noChangeArrowheads="1"/>
          </p:cNvSpPr>
          <p:nvPr/>
        </p:nvSpPr>
        <p:spPr bwMode="auto">
          <a:xfrm>
            <a:off x="3752850" y="2643188"/>
            <a:ext cx="4591050" cy="884237"/>
          </a:xfrm>
          <a:prstGeom prst="rect">
            <a:avLst/>
          </a:prstGeom>
          <a:gradFill rotWithShape="0">
            <a:gsLst>
              <a:gs pos="0">
                <a:srgbClr val="FF9966"/>
              </a:gs>
              <a:gs pos="100000">
                <a:srgbClr val="FF9966"/>
              </a:gs>
            </a:gsLst>
            <a:lin ang="5400000" scaled="1"/>
          </a:gradFill>
          <a:ln w="9525">
            <a:noFill/>
            <a:miter lim="800000"/>
          </a:ln>
        </p:spPr>
        <p:txBody>
          <a:bodyPr wrap="none" anchor="ctr"/>
          <a:lstStyle/>
          <a:p>
            <a:pPr algn="ctr" fontAlgn="ctr">
              <a:buSzPct val="65000"/>
            </a:pPr>
            <a:endParaRPr lang="zh-CN" altLang="en-US"/>
          </a:p>
        </p:txBody>
      </p:sp>
      <p:sp>
        <p:nvSpPr>
          <p:cNvPr id="116740" name="Rectangle 4"/>
          <p:cNvSpPr>
            <a:spLocks noGrp="1" noChangeArrowheads="1"/>
          </p:cNvSpPr>
          <p:nvPr>
            <p:ph type="title" idx="4294967295"/>
          </p:nvPr>
        </p:nvSpPr>
        <p:spPr>
          <a:xfrm>
            <a:off x="323850" y="333375"/>
            <a:ext cx="7299325" cy="881063"/>
          </a:xfrm>
        </p:spPr>
        <p:txBody>
          <a:bodyPr lIns="92075" tIns="46038" rIns="92075" bIns="46038"/>
          <a:lstStyle/>
          <a:p>
            <a:pPr>
              <a:buSzPct val="65000"/>
              <a:defRPr/>
            </a:pPr>
            <a:r>
              <a:rPr lang="zh-CN" altLang="en-US" kern="1200" dirty="0"/>
              <a:t>在 </a:t>
            </a:r>
            <a:r>
              <a:rPr lang="en-US" altLang="zh-CN" kern="1200" dirty="0"/>
              <a:t>FROM </a:t>
            </a:r>
            <a:r>
              <a:rPr lang="zh-CN" altLang="en-US" kern="1200" dirty="0"/>
              <a:t>子句中使用子查询</a:t>
            </a:r>
            <a:endParaRPr lang="zh-CN" altLang="en-US" kern="1200" dirty="0"/>
          </a:p>
        </p:txBody>
      </p:sp>
      <p:sp>
        <p:nvSpPr>
          <p:cNvPr id="31749" name="Rectangle 5"/>
          <p:cNvSpPr>
            <a:spLocks noChangeArrowheads="1"/>
          </p:cNvSpPr>
          <p:nvPr/>
        </p:nvSpPr>
        <p:spPr bwMode="blackWhite">
          <a:xfrm>
            <a:off x="935038" y="4468813"/>
            <a:ext cx="7491412" cy="2055812"/>
          </a:xfrm>
          <a:prstGeom prst="rect">
            <a:avLst/>
          </a:prstGeom>
          <a:solidFill>
            <a:srgbClr val="DDDDDD"/>
          </a:solidFill>
          <a:ln w="25400">
            <a:solidFill>
              <a:srgbClr val="000000"/>
            </a:solidFill>
            <a:miter lim="800000"/>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anose="02070309020205020404" pitchFamily="49" charset="0"/>
              </a:rPr>
              <a:t>ENAME            SAL    DEPTNO     SALAVG</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 --------- --------- ----------</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KING            5000        10       2600</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JONES           2975        20       2335</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SCOTT           3000        20       2335</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6 rows selected.</a:t>
            </a:r>
            <a:endParaRPr kumimoji="1" lang="en-US" altLang="zh-CN" sz="1800" b="1">
              <a:solidFill>
                <a:srgbClr val="000000"/>
              </a:solidFill>
              <a:latin typeface="Courier New" panose="02070309020205020404" pitchFamily="49" charset="0"/>
            </a:endParaRPr>
          </a:p>
        </p:txBody>
      </p:sp>
      <p:sp>
        <p:nvSpPr>
          <p:cNvPr id="31750" name="Rectangle 6"/>
          <p:cNvSpPr>
            <a:spLocks noChangeArrowheads="1"/>
          </p:cNvSpPr>
          <p:nvPr/>
        </p:nvSpPr>
        <p:spPr bwMode="blackWhite">
          <a:xfrm>
            <a:off x="922338" y="2444750"/>
            <a:ext cx="7180262" cy="1597025"/>
          </a:xfrm>
          <a:prstGeom prst="rect">
            <a:avLst/>
          </a:prstGeom>
          <a:noFill/>
          <a:ln w="9525">
            <a:noFill/>
            <a:miter lim="800000"/>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anose="02070309020205020404" pitchFamily="49" charset="0"/>
              </a:rPr>
              <a:t>SQL&gt; SELECT  a.ename, a.sal, a.deptno, b.salavg</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  2  FROM    emp a, (SELECT   deptno, avg(sal) salavg</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  3                  FROM     emp</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  4                  GROUP BY deptno) b</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  5  WHERE   a.deptno = b.deptno</a:t>
            </a:r>
            <a:endParaRPr kumimoji="1" lang="en-US" altLang="zh-CN" sz="1800" b="1">
              <a:solidFill>
                <a:srgbClr val="000000"/>
              </a:solidFill>
              <a:latin typeface="Courier New" panose="02070309020205020404" pitchFamily="49" charset="0"/>
            </a:endParaRPr>
          </a:p>
          <a:p>
            <a:pPr fontAlgn="ctr">
              <a:buSzPct val="65000"/>
              <a:tabLst>
                <a:tab pos="1200150" algn="l"/>
              </a:tabLst>
            </a:pPr>
            <a:r>
              <a:rPr kumimoji="1" lang="en-US" altLang="zh-CN" sz="1800" b="1">
                <a:solidFill>
                  <a:srgbClr val="000000"/>
                </a:solidFill>
                <a:latin typeface="Courier New" panose="02070309020205020404" pitchFamily="49" charset="0"/>
              </a:rPr>
              <a:t>  6  AND     a.sal &gt; b.salavg;</a:t>
            </a:r>
            <a:endParaRPr kumimoji="1" lang="en-US" altLang="zh-CN" sz="1800" b="1">
              <a:solidFill>
                <a:srgbClr val="000000"/>
              </a:solidFill>
              <a:latin typeface="Courier New" panose="02070309020205020404" pitchFamily="49" charset="0"/>
            </a:endParaRPr>
          </a:p>
        </p:txBody>
      </p:sp>
      <p:sp>
        <p:nvSpPr>
          <p:cNvPr id="7" name="Rectangle 7"/>
          <p:cNvSpPr txBox="1">
            <a:spLocks noChangeArrowheads="1"/>
          </p:cNvSpPr>
          <p:nvPr/>
        </p:nvSpPr>
        <p:spPr bwMode="auto">
          <a:xfrm>
            <a:off x="900113" y="1320800"/>
            <a:ext cx="7769225" cy="955675"/>
          </a:xfrm>
          <a:prstGeom prst="rect">
            <a:avLst/>
          </a:prstGeom>
          <a:noFill/>
          <a:ln w="9525">
            <a:noFill/>
            <a:miter lim="800000"/>
          </a:ln>
        </p:spPr>
        <p:txBody>
          <a:bodyPr lIns="92075" tIns="46038" rIns="92075" bIns="46038">
            <a:spAutoFit/>
          </a:bodyPr>
          <a:lstStyle/>
          <a:p>
            <a:pPr marL="342900" indent="-342900">
              <a:buClr>
                <a:srgbClr val="777777"/>
              </a:buClr>
              <a:buSzPct val="85000"/>
              <a:buChar char="•"/>
              <a:defRPr/>
            </a:pPr>
            <a:r>
              <a:rPr lang="zh-CN" altLang="en-US" sz="2800" dirty="0">
                <a:latin typeface="黑体" panose="02010609060101010101" pitchFamily="2" charset="-122"/>
                <a:ea typeface="黑体" panose="02010609060101010101" pitchFamily="2" charset="-122"/>
              </a:rPr>
              <a:t>查询比</a:t>
            </a:r>
            <a:r>
              <a:rPr lang="zh-CN" altLang="en-US" sz="2800" dirty="0">
                <a:solidFill>
                  <a:srgbClr val="FF0000"/>
                </a:solidFill>
                <a:latin typeface="黑体" panose="02010609060101010101" pitchFamily="2" charset="-122"/>
                <a:ea typeface="黑体" panose="02010609060101010101" pitchFamily="2" charset="-122"/>
              </a:rPr>
              <a:t>自己部门</a:t>
            </a:r>
            <a:r>
              <a:rPr lang="zh-CN" altLang="en-US" sz="2800" dirty="0">
                <a:latin typeface="黑体" panose="02010609060101010101" pitchFamily="2" charset="-122"/>
                <a:ea typeface="黑体" panose="02010609060101010101" pitchFamily="2" charset="-122"/>
              </a:rPr>
              <a:t>平均工资高的员工姓名，工资，部门编号，部门平均工资</a:t>
            </a:r>
            <a:endParaRPr lang="zh-CN" altLang="en-US" sz="2800" dirty="0">
              <a:latin typeface="黑体" panose="02010609060101010101" pitchFamily="2" charset="-122"/>
              <a:ea typeface="黑体" panose="02010609060101010101" pitchFamily="2" charset="-122"/>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457200" y="274638"/>
            <a:ext cx="8229600" cy="639762"/>
          </a:xfrm>
        </p:spPr>
        <p:txBody>
          <a:bodyPr/>
          <a:lstStyle/>
          <a:p>
            <a:r>
              <a:rPr lang="zh-CN" altLang="en-US" dirty="0">
                <a:latin typeface="黑体" panose="02010609060101010101" pitchFamily="2" charset="-122"/>
                <a:ea typeface="黑体" panose="02010609060101010101" pitchFamily="2" charset="-122"/>
              </a:rPr>
              <a:t>练习</a:t>
            </a:r>
            <a:r>
              <a:rPr lang="en-US" altLang="zh-CN" dirty="0">
                <a:latin typeface="黑体" panose="02010609060101010101" pitchFamily="2" charset="-122"/>
                <a:ea typeface="黑体" panose="02010609060101010101" pitchFamily="2" charset="-122"/>
              </a:rPr>
              <a:t>4</a:t>
            </a:r>
            <a:endParaRPr lang="zh-CN" altLang="en-US" dirty="0">
              <a:latin typeface="黑体" panose="02010609060101010101" pitchFamily="2" charset="-122"/>
              <a:ea typeface="黑体" panose="02010609060101010101" pitchFamily="2" charset="-122"/>
            </a:endParaRPr>
          </a:p>
        </p:txBody>
      </p:sp>
      <p:sp>
        <p:nvSpPr>
          <p:cNvPr id="32771" name="内容占位符 2"/>
          <p:cNvSpPr>
            <a:spLocks noGrp="1"/>
          </p:cNvSpPr>
          <p:nvPr>
            <p:ph idx="4294967295"/>
          </p:nvPr>
        </p:nvSpPr>
        <p:spPr>
          <a:xfrm>
            <a:off x="457200" y="990600"/>
            <a:ext cx="8229600" cy="5135563"/>
          </a:xfrm>
          <a:prstGeom prst="rect">
            <a:avLst/>
          </a:prstGeom>
        </p:spPr>
        <p:txBody>
          <a:bodyPr/>
          <a:lstStyle/>
          <a:p>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查询比</a:t>
            </a:r>
            <a:r>
              <a:rPr lang="zh-CN" altLang="en-US" dirty="0">
                <a:solidFill>
                  <a:srgbClr val="FF0000"/>
                </a:solidFill>
                <a:latin typeface="黑体" panose="02010609060101010101" pitchFamily="2" charset="-122"/>
                <a:ea typeface="黑体" panose="02010609060101010101" pitchFamily="2" charset="-122"/>
              </a:rPr>
              <a:t>自己职位</a:t>
            </a:r>
            <a:r>
              <a:rPr lang="zh-CN" altLang="en-US" dirty="0">
                <a:latin typeface="黑体" panose="02010609060101010101" pitchFamily="2" charset="-122"/>
                <a:ea typeface="黑体" panose="02010609060101010101" pitchFamily="2" charset="-122"/>
              </a:rPr>
              <a:t>平均工资高的员工姓名、职位，部门名称，职位平均工资</a:t>
            </a:r>
            <a:endParaRPr lang="en-US" altLang="zh-CN" dirty="0">
              <a:latin typeface="黑体" panose="02010609060101010101" pitchFamily="2" charset="-122"/>
              <a:ea typeface="黑体" panose="02010609060101010101" pitchFamily="2" charset="-122"/>
            </a:endParaRPr>
          </a:p>
          <a:p>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查询职位和经理同员工</a:t>
            </a:r>
            <a:r>
              <a:rPr lang="en-US" altLang="zh-CN" dirty="0">
                <a:latin typeface="黑体" panose="02010609060101010101" pitchFamily="2" charset="-122"/>
                <a:ea typeface="黑体" panose="02010609060101010101" pitchFamily="2" charset="-122"/>
              </a:rPr>
              <a:t>SCOTT</a:t>
            </a:r>
            <a:r>
              <a:rPr lang="zh-CN" altLang="en-US" dirty="0">
                <a:latin typeface="黑体" panose="02010609060101010101" pitchFamily="2" charset="-122"/>
                <a:ea typeface="黑体" panose="02010609060101010101" pitchFamily="2" charset="-122"/>
              </a:rPr>
              <a:t>或</a:t>
            </a:r>
            <a:r>
              <a:rPr lang="en-US" altLang="zh-CN" dirty="0">
                <a:latin typeface="黑体" panose="02010609060101010101" pitchFamily="2" charset="-122"/>
                <a:ea typeface="黑体" panose="02010609060101010101" pitchFamily="2" charset="-122"/>
              </a:rPr>
              <a:t>BLAKE</a:t>
            </a:r>
            <a:r>
              <a:rPr lang="zh-CN" altLang="en-US" dirty="0">
                <a:latin typeface="黑体" panose="02010609060101010101" pitchFamily="2" charset="-122"/>
                <a:ea typeface="黑体" panose="02010609060101010101" pitchFamily="2" charset="-122"/>
              </a:rPr>
              <a:t>完全相同的员工姓名、职位，不包括</a:t>
            </a:r>
            <a:r>
              <a:rPr lang="en-US" altLang="zh-CN" dirty="0">
                <a:latin typeface="黑体" panose="02010609060101010101" pitchFamily="2" charset="-122"/>
                <a:ea typeface="黑体" panose="02010609060101010101" pitchFamily="2" charset="-122"/>
              </a:rPr>
              <a:t>SCOOT</a:t>
            </a:r>
            <a:r>
              <a:rPr lang="zh-CN" altLang="en-US" dirty="0">
                <a:latin typeface="黑体" panose="02010609060101010101" pitchFamily="2" charset="-122"/>
                <a:ea typeface="黑体" panose="02010609060101010101" pitchFamily="2" charset="-122"/>
              </a:rPr>
              <a:t>和</a:t>
            </a:r>
            <a:r>
              <a:rPr lang="en-US" altLang="zh-CN" dirty="0">
                <a:latin typeface="黑体" panose="02010609060101010101" pitchFamily="2" charset="-122"/>
                <a:ea typeface="黑体" panose="02010609060101010101" pitchFamily="2" charset="-122"/>
              </a:rPr>
              <a:t>BLAKE</a:t>
            </a:r>
            <a:r>
              <a:rPr lang="zh-CN" altLang="en-US" dirty="0">
                <a:latin typeface="黑体" panose="02010609060101010101" pitchFamily="2" charset="-122"/>
                <a:ea typeface="黑体" panose="02010609060101010101" pitchFamily="2" charset="-122"/>
              </a:rPr>
              <a:t>本人。</a:t>
            </a:r>
            <a:endParaRPr lang="en-US" altLang="zh-CN" dirty="0">
              <a:latin typeface="黑体" panose="02010609060101010101" pitchFamily="2" charset="-122"/>
              <a:ea typeface="黑体" panose="02010609060101010101" pitchFamily="2" charset="-122"/>
            </a:endParaRPr>
          </a:p>
          <a:p>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查询不是经理的员工姓名。</a:t>
            </a:r>
            <a:endParaRPr lang="en-US" altLang="zh-CN" dirty="0">
              <a:latin typeface="黑体" panose="02010609060101010101" pitchFamily="2" charset="-122"/>
              <a:ea typeface="黑体" panose="02010609060101010101" pitchFamily="2" charset="-122"/>
            </a:endParaRPr>
          </a:p>
          <a:p>
            <a:endParaRPr lang="en-US" altLang="zh-CN" dirty="0">
              <a:latin typeface="黑体" panose="02010609060101010101" pitchFamily="2" charset="-122"/>
              <a:ea typeface="黑体" panose="02010609060101010101" pitchFamily="2" charset="-122"/>
            </a:endParaRPr>
          </a:p>
          <a:p>
            <a:endParaRPr lang="zh-CN" altLang="en-US" dirty="0">
              <a:latin typeface="黑体" panose="02010609060101010101" pitchFamily="2" charset="-122"/>
              <a:ea typeface="黑体" panose="0201060906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57200" y="274638"/>
            <a:ext cx="8229600" cy="639762"/>
          </a:xfrm>
        </p:spPr>
        <p:txBody>
          <a:bodyPr/>
          <a:lstStyle/>
          <a:p>
            <a:pPr eaLnBrk="1" hangingPunct="1"/>
            <a:r>
              <a:rPr lang="en-US" altLang="zh-CN" dirty="0">
                <a:latin typeface="黑体" panose="02010609060101010101" pitchFamily="2" charset="-122"/>
                <a:ea typeface="黑体" panose="02010609060101010101" pitchFamily="2" charset="-122"/>
              </a:rPr>
              <a:t>ROWNUM</a:t>
            </a:r>
            <a:endParaRPr lang="zh-CN" altLang="en-US" dirty="0">
              <a:latin typeface="黑体" panose="02010609060101010101" pitchFamily="2" charset="-122"/>
              <a:ea typeface="黑体" panose="02010609060101010101" pitchFamily="2" charset="-122"/>
            </a:endParaRPr>
          </a:p>
        </p:txBody>
      </p:sp>
      <p:sp>
        <p:nvSpPr>
          <p:cNvPr id="33795" name="Rectangle 3"/>
          <p:cNvSpPr>
            <a:spLocks noGrp="1" noChangeArrowheads="1"/>
          </p:cNvSpPr>
          <p:nvPr>
            <p:ph idx="4294967295"/>
          </p:nvPr>
        </p:nvSpPr>
        <p:spPr>
          <a:xfrm>
            <a:off x="428625" y="1071563"/>
            <a:ext cx="7845425" cy="4646612"/>
          </a:xfrm>
          <a:prstGeom prst="rect">
            <a:avLst/>
          </a:prstGeom>
        </p:spPr>
        <p:txBody>
          <a:bodyPr/>
          <a:lstStyle/>
          <a:p>
            <a:pPr eaLnBrk="1" hangingPunct="1"/>
            <a:r>
              <a:rPr lang="en-US" altLang="zh-CN" dirty="0">
                <a:latin typeface="黑体" panose="02010609060101010101" pitchFamily="2" charset="-122"/>
                <a:ea typeface="黑体" panose="02010609060101010101" pitchFamily="2" charset="-122"/>
              </a:rPr>
              <a:t>ROWNUM</a:t>
            </a:r>
            <a:r>
              <a:rPr lang="zh-CN" altLang="en-US" dirty="0">
                <a:latin typeface="黑体" panose="02010609060101010101" pitchFamily="2" charset="-122"/>
                <a:ea typeface="黑体" panose="02010609060101010101" pitchFamily="2" charset="-122"/>
              </a:rPr>
              <a:t> </a:t>
            </a:r>
            <a:endParaRPr lang="en-US" altLang="zh-CN" dirty="0">
              <a:latin typeface="黑体" panose="02010609060101010101" pitchFamily="2" charset="-122"/>
              <a:ea typeface="黑体" panose="02010609060101010101" pitchFamily="2" charset="-122"/>
            </a:endParaRPr>
          </a:p>
          <a:p>
            <a:pPr lvl="1" eaLnBrk="1" hangingPunct="1"/>
            <a:r>
              <a:rPr lang="en-US" altLang="zh-CN" dirty="0">
                <a:latin typeface="黑体" panose="02010609060101010101" pitchFamily="2" charset="-122"/>
                <a:ea typeface="黑体" panose="02010609060101010101" pitchFamily="2" charset="-122"/>
              </a:rPr>
              <a:t>ROWNUM</a:t>
            </a:r>
            <a:r>
              <a:rPr lang="zh-CN" altLang="en-US" dirty="0">
                <a:latin typeface="黑体" panose="02010609060101010101" pitchFamily="2" charset="-122"/>
                <a:ea typeface="黑体" panose="02010609060101010101" pitchFamily="2" charset="-122"/>
              </a:rPr>
              <a:t>是一个伪列，伪列是使用上类似于表中的列，而实际并没有存储在表中的特殊列；</a:t>
            </a:r>
            <a:endParaRPr lang="en-US" altLang="zh-CN" dirty="0">
              <a:latin typeface="黑体" panose="02010609060101010101" pitchFamily="2" charset="-122"/>
              <a:ea typeface="黑体" panose="02010609060101010101" pitchFamily="2" charset="-122"/>
            </a:endParaRPr>
          </a:p>
          <a:p>
            <a:pPr lvl="1" eaLnBrk="1" hangingPunct="1"/>
            <a:r>
              <a:rPr lang="en-US" altLang="zh-CN" dirty="0">
                <a:latin typeface="黑体" panose="02010609060101010101" pitchFamily="2" charset="-122"/>
                <a:ea typeface="黑体" panose="02010609060101010101" pitchFamily="2" charset="-122"/>
              </a:rPr>
              <a:t>ROWNUM</a:t>
            </a:r>
            <a:r>
              <a:rPr lang="zh-CN" altLang="en-US" dirty="0">
                <a:latin typeface="黑体" panose="02010609060101010101" pitchFamily="2" charset="-122"/>
                <a:ea typeface="黑体" panose="02010609060101010101" pitchFamily="2" charset="-122"/>
              </a:rPr>
              <a:t>的功能是在每次查询时，返回结果集的顺序号，这个顺序号是在记录输出时才一步一步产生的，第一行显示为</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，第二行为</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，以此类推。</a:t>
            </a:r>
            <a:endParaRPr lang="zh-CN" altLang="en-US" dirty="0">
              <a:latin typeface="黑体" panose="02010609060101010101" pitchFamily="2" charset="-122"/>
              <a:ea typeface="黑体" panose="02010609060101010101" pitchFamily="2" charset="-122"/>
            </a:endParaRPr>
          </a:p>
          <a:p>
            <a:pPr lvl="1" eaLnBrk="1" hangingPunct="1">
              <a:buFontTx/>
              <a:buNone/>
            </a:pPr>
            <a:endParaRPr lang="en-US" altLang="zh-CN" dirty="0">
              <a:latin typeface="黑体" panose="02010609060101010101" pitchFamily="2" charset="-122"/>
              <a:ea typeface="黑体" panose="02010609060101010101" pitchFamily="2" charset="-122"/>
            </a:endParaRPr>
          </a:p>
        </p:txBody>
      </p:sp>
      <p:sp>
        <p:nvSpPr>
          <p:cNvPr id="33796" name="Rectangle 2"/>
          <p:cNvSpPr>
            <a:spLocks noChangeArrowheads="1"/>
          </p:cNvSpPr>
          <p:nvPr/>
        </p:nvSpPr>
        <p:spPr bwMode="blackWhite">
          <a:xfrm>
            <a:off x="946150" y="3419475"/>
            <a:ext cx="7473950" cy="581025"/>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 pos="2571750" algn="l"/>
              </a:tabLst>
            </a:pPr>
            <a:endParaRPr kumimoji="1" lang="zh-CN" altLang="en-US" sz="1800" b="1">
              <a:solidFill>
                <a:srgbClr val="000000"/>
              </a:solidFill>
              <a:latin typeface="Courier New" panose="02070309020205020404" pitchFamily="49" charset="0"/>
            </a:endParaRPr>
          </a:p>
          <a:p>
            <a:pPr algn="ctr" fontAlgn="ctr">
              <a:buSzPct val="65000"/>
              <a:tabLst>
                <a:tab pos="1200150" algn="l"/>
                <a:tab pos="2571750" algn="l"/>
              </a:tabLst>
            </a:pPr>
            <a:endParaRPr kumimoji="1" lang="zh-CN" altLang="en-US" sz="1800" b="1">
              <a:solidFill>
                <a:srgbClr val="000000"/>
              </a:solidFill>
              <a:latin typeface="Courier New" panose="02070309020205020404" pitchFamily="49" charset="0"/>
            </a:endParaRPr>
          </a:p>
        </p:txBody>
      </p:sp>
      <p:sp>
        <p:nvSpPr>
          <p:cNvPr id="33797" name="Rectangle 14"/>
          <p:cNvSpPr>
            <a:spLocks noChangeArrowheads="1"/>
          </p:cNvSpPr>
          <p:nvPr/>
        </p:nvSpPr>
        <p:spPr bwMode="blackWhite">
          <a:xfrm>
            <a:off x="939800" y="4143375"/>
            <a:ext cx="7480300" cy="1739900"/>
          </a:xfrm>
          <a:prstGeom prst="rect">
            <a:avLst/>
          </a:prstGeom>
          <a:solidFill>
            <a:srgbClr val="DDDDDD"/>
          </a:solidFill>
          <a:ln w="25400">
            <a:solidFill>
              <a:srgbClr val="000000"/>
            </a:solidFill>
            <a:miter lim="800000"/>
          </a:ln>
        </p:spPr>
        <p:txBody>
          <a:bodyPr wrap="none" lIns="92075" tIns="46038" rIns="92075" bIns="46038" anchor="ctr"/>
          <a:lstStyle/>
          <a:p>
            <a:pPr fontAlgn="ctr">
              <a:buSzPct val="65000"/>
              <a:tabLst>
                <a:tab pos="1200150" algn="l"/>
                <a:tab pos="2571750" algn="l"/>
              </a:tabLst>
            </a:pPr>
            <a:r>
              <a:rPr kumimoji="1" lang="zh-CN" altLang="en-US" sz="1800" b="1">
                <a:solidFill>
                  <a:srgbClr val="000000"/>
                </a:solidFill>
                <a:latin typeface="Courier New" panose="02070309020205020404" pitchFamily="49" charset="0"/>
              </a:rPr>
              <a:t>    </a:t>
            </a:r>
            <a:r>
              <a:rPr kumimoji="1" lang="en-US" altLang="zh-CN" sz="1800" b="1">
                <a:solidFill>
                  <a:srgbClr val="000000"/>
                </a:solidFill>
                <a:latin typeface="Courier New" panose="02070309020205020404" pitchFamily="49" charset="0"/>
              </a:rPr>
              <a:t>ROWNUM EMPNO ENAME      JOB</a:t>
            </a:r>
            <a:endParaRPr kumimoji="1" lang="en-US" altLang="zh-CN" sz="1800" b="1">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a:solidFill>
                  <a:srgbClr val="000000"/>
                </a:solidFill>
                <a:latin typeface="Courier New" panose="02070309020205020404" pitchFamily="49" charset="0"/>
              </a:rPr>
              <a:t>--------- ---------- ---------</a:t>
            </a:r>
            <a:endParaRPr kumimoji="1" lang="en-US" altLang="zh-CN" sz="1800" b="1">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a:solidFill>
                  <a:srgbClr val="000000"/>
                </a:solidFill>
                <a:latin typeface="Courier New" panose="02070309020205020404" pitchFamily="49" charset="0"/>
              </a:rPr>
              <a:t>     1     7839 KING       PRESIDENT</a:t>
            </a:r>
            <a:endParaRPr kumimoji="1" lang="en-US" altLang="zh-CN" sz="1800" b="1">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a:solidFill>
                  <a:srgbClr val="000000"/>
                </a:solidFill>
                <a:latin typeface="Courier New" panose="02070309020205020404" pitchFamily="49" charset="0"/>
              </a:rPr>
              <a:t>     2     7566 JONES      MANAGER</a:t>
            </a:r>
            <a:endParaRPr kumimoji="1" lang="en-US" altLang="zh-CN" sz="1800" b="1">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a:solidFill>
                  <a:srgbClr val="000000"/>
                </a:solidFill>
                <a:latin typeface="Courier New" panose="02070309020205020404" pitchFamily="49" charset="0"/>
              </a:rPr>
              <a:t>     3     7902 FORD       ANALYST</a:t>
            </a:r>
            <a:endParaRPr kumimoji="1" lang="en-US" altLang="zh-CN" sz="1800" b="1">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a:solidFill>
                  <a:srgbClr val="000000"/>
                </a:solidFill>
                <a:latin typeface="Courier New" panose="02070309020205020404" pitchFamily="49" charset="0"/>
              </a:rPr>
              <a:t>     4     7788 SCOTT      ANALYST</a:t>
            </a:r>
            <a:endParaRPr kumimoji="1" lang="en-US" altLang="zh-CN" sz="1800" b="1">
              <a:solidFill>
                <a:srgbClr val="000000"/>
              </a:solidFill>
              <a:latin typeface="Courier New" panose="02070309020205020404" pitchFamily="49" charset="0"/>
            </a:endParaRPr>
          </a:p>
        </p:txBody>
      </p:sp>
      <p:sp>
        <p:nvSpPr>
          <p:cNvPr id="33798" name="Rectangle 15"/>
          <p:cNvSpPr>
            <a:spLocks noChangeArrowheads="1"/>
          </p:cNvSpPr>
          <p:nvPr/>
        </p:nvSpPr>
        <p:spPr bwMode="blackWhite">
          <a:xfrm>
            <a:off x="927100" y="3357563"/>
            <a:ext cx="7432675" cy="714375"/>
          </a:xfrm>
          <a:prstGeom prst="rect">
            <a:avLst/>
          </a:prstGeom>
          <a:noFill/>
          <a:ln w="9525">
            <a:noFill/>
            <a:miter lim="800000"/>
          </a:ln>
        </p:spPr>
        <p:txBody>
          <a:bodyPr wrap="none" lIns="92075" tIns="46038" rIns="92075" bIns="46038" anchor="ctr"/>
          <a:lstStyle/>
          <a:p>
            <a:pPr fontAlgn="ctr">
              <a:buSzPct val="65000"/>
              <a:tabLst>
                <a:tab pos="1200150" algn="l"/>
                <a:tab pos="2571750" algn="l"/>
              </a:tabLst>
            </a:pPr>
            <a:r>
              <a:rPr kumimoji="1" lang="en-US" altLang="zh-CN" sz="1800" b="1" dirty="0">
                <a:solidFill>
                  <a:srgbClr val="000000"/>
                </a:solidFill>
                <a:latin typeface="Courier New" panose="02070309020205020404" pitchFamily="49" charset="0"/>
              </a:rPr>
              <a:t>SQL&gt; SELECT  </a:t>
            </a:r>
            <a:r>
              <a:rPr kumimoji="1" lang="en-US" altLang="zh-CN" sz="1800" b="1" dirty="0" err="1">
                <a:solidFill>
                  <a:srgbClr val="000000"/>
                </a:solidFill>
                <a:latin typeface="Courier New" panose="02070309020205020404" pitchFamily="49" charset="0"/>
              </a:rPr>
              <a:t>rownum,empno</a:t>
            </a:r>
            <a:r>
              <a:rPr kumimoji="1" lang="en-US" altLang="zh-CN"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ename</a:t>
            </a:r>
            <a:r>
              <a:rPr kumimoji="1" lang="en-US" altLang="zh-CN" sz="1800" b="1" dirty="0">
                <a:solidFill>
                  <a:srgbClr val="000000"/>
                </a:solidFill>
                <a:latin typeface="Courier New" panose="02070309020205020404" pitchFamily="49" charset="0"/>
              </a:rPr>
              <a:t>, job</a:t>
            </a:r>
            <a:endParaRPr kumimoji="1" lang="en-US" altLang="zh-CN" sz="1800" b="1" dirty="0">
              <a:solidFill>
                <a:srgbClr val="000000"/>
              </a:solidFill>
              <a:latin typeface="Courier New" panose="02070309020205020404" pitchFamily="49" charset="0"/>
            </a:endParaRPr>
          </a:p>
          <a:p>
            <a:pPr fontAlgn="ctr">
              <a:buSzPct val="65000"/>
              <a:tabLst>
                <a:tab pos="1200150" algn="l"/>
                <a:tab pos="2571750" algn="l"/>
              </a:tabLst>
            </a:pPr>
            <a:r>
              <a:rPr kumimoji="1" lang="en-US" altLang="zh-CN" sz="1800" b="1" dirty="0">
                <a:solidFill>
                  <a:srgbClr val="000000"/>
                </a:solidFill>
                <a:latin typeface="Courier New" panose="02070309020205020404" pitchFamily="49" charset="0"/>
              </a:rPr>
              <a:t>  2  FROM    emp;</a:t>
            </a:r>
            <a:endParaRPr kumimoji="1" lang="en-US" altLang="zh-CN" sz="1800" b="1" dirty="0">
              <a:solidFill>
                <a:srgbClr val="000000"/>
              </a:solidFill>
              <a:latin typeface="Courier New" panose="02070309020205020404" pitchFamily="49" charset="0"/>
            </a:endParaRPr>
          </a:p>
        </p:txBody>
      </p:sp>
      <p:sp>
        <p:nvSpPr>
          <p:cNvPr id="22" name="Rectangle 6"/>
          <p:cNvSpPr>
            <a:spLocks noChangeArrowheads="1"/>
          </p:cNvSpPr>
          <p:nvPr/>
        </p:nvSpPr>
        <p:spPr bwMode="ltGray">
          <a:xfrm>
            <a:off x="1357313" y="4643438"/>
            <a:ext cx="882650" cy="1214437"/>
          </a:xfrm>
          <a:prstGeom prst="rect">
            <a:avLst/>
          </a:prstGeom>
          <a:solidFill>
            <a:srgbClr val="FF5050">
              <a:alpha val="50195"/>
            </a:srgbClr>
          </a:solidFill>
          <a:ln w="9525">
            <a:noFill/>
            <a:miter lim="800000"/>
          </a:ln>
        </p:spPr>
        <p:txBody>
          <a:bodyPr wrap="none" anchor="ctr"/>
          <a:lstStyle/>
          <a:p>
            <a:pPr algn="ctr" fontAlgn="ctr">
              <a:buSzPct val="65000"/>
            </a:pPr>
            <a:endParaRPr lang="zh-CN" altLang="en-US"/>
          </a:p>
        </p:txBody>
      </p:sp>
      <p:sp>
        <p:nvSpPr>
          <p:cNvPr id="23" name="Rectangle 7"/>
          <p:cNvSpPr>
            <a:spLocks noChangeArrowheads="1"/>
          </p:cNvSpPr>
          <p:nvPr/>
        </p:nvSpPr>
        <p:spPr bwMode="ltGray">
          <a:xfrm>
            <a:off x="2714625" y="3429000"/>
            <a:ext cx="928688" cy="285750"/>
          </a:xfrm>
          <a:prstGeom prst="rect">
            <a:avLst/>
          </a:prstGeom>
          <a:solidFill>
            <a:srgbClr val="FF5050">
              <a:alpha val="50195"/>
            </a:srgbClr>
          </a:solidFill>
          <a:ln w="9525">
            <a:noFill/>
            <a:miter lim="800000"/>
          </a:ln>
        </p:spPr>
        <p:txBody>
          <a:bodyPr wrap="none" anchor="ctr"/>
          <a:lstStyle/>
          <a:p>
            <a:pPr algn="ctr" fontAlgn="ctr">
              <a:buSzPct val="65000"/>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274638"/>
            <a:ext cx="8229600" cy="639762"/>
          </a:xfrm>
        </p:spPr>
        <p:txBody>
          <a:bodyPr/>
          <a:lstStyle/>
          <a:p>
            <a:pPr eaLnBrk="1" hangingPunct="1"/>
            <a:r>
              <a:rPr lang="en-US" altLang="zh-CN" dirty="0">
                <a:latin typeface="黑体" panose="02010609060101010101" pitchFamily="2" charset="-122"/>
                <a:ea typeface="黑体" panose="02010609060101010101" pitchFamily="2" charset="-122"/>
              </a:rPr>
              <a:t>ROWNUM</a:t>
            </a:r>
            <a:endParaRPr lang="zh-CN" altLang="en-US" dirty="0">
              <a:latin typeface="黑体" panose="02010609060101010101" pitchFamily="2" charset="-122"/>
              <a:ea typeface="黑体" panose="02010609060101010101" pitchFamily="2" charset="-122"/>
            </a:endParaRPr>
          </a:p>
        </p:txBody>
      </p:sp>
      <p:sp>
        <p:nvSpPr>
          <p:cNvPr id="34819" name="Rectangle 3"/>
          <p:cNvSpPr>
            <a:spLocks noGrp="1" noChangeArrowheads="1"/>
          </p:cNvSpPr>
          <p:nvPr>
            <p:ph idx="4294967295"/>
          </p:nvPr>
        </p:nvSpPr>
        <p:spPr>
          <a:xfrm>
            <a:off x="571500" y="1000125"/>
            <a:ext cx="8072438" cy="5214938"/>
          </a:xfrm>
          <a:prstGeom prst="rect">
            <a:avLst/>
          </a:prstGeom>
        </p:spPr>
        <p:txBody>
          <a:bodyPr/>
          <a:lstStyle/>
          <a:p>
            <a:pPr eaLnBrk="1" hangingPunct="1"/>
            <a:r>
              <a:rPr lang="en-US" altLang="zh-CN" dirty="0">
                <a:latin typeface="黑体" panose="02010609060101010101" pitchFamily="2" charset="-122"/>
                <a:ea typeface="黑体" panose="02010609060101010101" pitchFamily="2" charset="-122"/>
              </a:rPr>
              <a:t>ROWNUM</a:t>
            </a:r>
            <a:endParaRPr lang="en-US" altLang="zh-CN" dirty="0">
              <a:latin typeface="黑体" panose="02010609060101010101" pitchFamily="2" charset="-122"/>
              <a:ea typeface="黑体" panose="02010609060101010101" pitchFamily="2" charset="-122"/>
            </a:endParaRPr>
          </a:p>
          <a:p>
            <a:pPr lvl="1" eaLnBrk="1" hangingPunct="1"/>
            <a:r>
              <a:rPr lang="en-US" altLang="zh-CN" sz="2000" dirty="0">
                <a:latin typeface="黑体" panose="02010609060101010101" pitchFamily="2" charset="-122"/>
                <a:ea typeface="黑体" panose="02010609060101010101" pitchFamily="2" charset="-122"/>
              </a:rPr>
              <a:t>ROWNUM</a:t>
            </a:r>
            <a:r>
              <a:rPr lang="zh-CN" altLang="en-US" sz="2000" dirty="0">
                <a:latin typeface="黑体" panose="02010609060101010101" pitchFamily="2" charset="-122"/>
                <a:ea typeface="黑体" panose="02010609060101010101" pitchFamily="2" charset="-122"/>
              </a:rPr>
              <a:t>使用的注意点：</a:t>
            </a:r>
            <a:endParaRPr lang="en-US" altLang="zh-CN" sz="2000" dirty="0">
              <a:latin typeface="黑体" panose="02010609060101010101" pitchFamily="2" charset="-122"/>
              <a:ea typeface="黑体" panose="02010609060101010101" pitchFamily="2" charset="-122"/>
            </a:endParaRPr>
          </a:p>
          <a:p>
            <a:pPr lvl="2" eaLnBrk="1" hangingPunct="1"/>
            <a:r>
              <a:rPr lang="en-US" altLang="zh-CN" sz="2000" dirty="0">
                <a:latin typeface="黑体" panose="02010609060101010101" pitchFamily="2" charset="-122"/>
                <a:ea typeface="黑体" panose="02010609060101010101" pitchFamily="2" charset="-122"/>
              </a:rPr>
              <a:t>1.</a:t>
            </a:r>
            <a:r>
              <a:rPr lang="zh-CN" altLang="en-US" sz="2000" dirty="0">
                <a:latin typeface="黑体" panose="02010609060101010101" pitchFamily="2" charset="-122"/>
                <a:ea typeface="黑体" panose="02010609060101010101" pitchFamily="2" charset="-122"/>
              </a:rPr>
              <a:t>如下</a:t>
            </a:r>
            <a:r>
              <a:rPr lang="en-US" altLang="zh-CN" sz="2000" dirty="0">
                <a:latin typeface="黑体" panose="02010609060101010101" pitchFamily="2" charset="-122"/>
                <a:ea typeface="黑体" panose="02010609060101010101" pitchFamily="2" charset="-122"/>
              </a:rPr>
              <a:t>SQL</a:t>
            </a:r>
            <a:r>
              <a:rPr lang="zh-CN" altLang="en-US" sz="2000" dirty="0">
                <a:latin typeface="黑体" panose="02010609060101010101" pitchFamily="2" charset="-122"/>
                <a:ea typeface="黑体" panose="02010609060101010101" pitchFamily="2" charset="-122"/>
              </a:rPr>
              <a:t>语句，</a:t>
            </a:r>
            <a:r>
              <a:rPr lang="en-US" altLang="zh-CN" sz="2000" dirty="0">
                <a:latin typeface="黑体" panose="02010609060101010101" pitchFamily="2" charset="-122"/>
                <a:ea typeface="黑体" panose="02010609060101010101" pitchFamily="2" charset="-122"/>
              </a:rPr>
              <a:t>SELECT * FROM EMP WHERE ROWNUM&gt;2;</a:t>
            </a:r>
            <a:r>
              <a:rPr lang="zh-CN" altLang="en-US" sz="2000" dirty="0">
                <a:latin typeface="黑体" panose="02010609060101010101" pitchFamily="2" charset="-122"/>
                <a:ea typeface="黑体" panose="02010609060101010101" pitchFamily="2" charset="-122"/>
              </a:rPr>
              <a:t>查询不到任何记录，因为</a:t>
            </a:r>
            <a:r>
              <a:rPr lang="en-US" altLang="zh-CN" sz="2000" dirty="0">
                <a:latin typeface="黑体" panose="02010609060101010101" pitchFamily="2" charset="-122"/>
                <a:ea typeface="黑体" panose="02010609060101010101" pitchFamily="2" charset="-122"/>
              </a:rPr>
              <a:t>ROWNUM</a:t>
            </a:r>
            <a:r>
              <a:rPr lang="zh-CN" altLang="en-US" sz="2000" dirty="0">
                <a:latin typeface="黑体" panose="02010609060101010101" pitchFamily="2" charset="-122"/>
                <a:ea typeface="黑体" panose="02010609060101010101" pitchFamily="2" charset="-122"/>
              </a:rPr>
              <a:t>是在记录输出时才生成，且总是从</a:t>
            </a:r>
            <a:r>
              <a:rPr lang="en-US" altLang="zh-CN" sz="2000" dirty="0">
                <a:latin typeface="黑体" panose="02010609060101010101" pitchFamily="2" charset="-122"/>
                <a:ea typeface="黑体" panose="02010609060101010101" pitchFamily="2" charset="-122"/>
              </a:rPr>
              <a:t>1</a:t>
            </a:r>
            <a:r>
              <a:rPr lang="zh-CN" altLang="en-US" sz="2000" dirty="0">
                <a:latin typeface="黑体" panose="02010609060101010101" pitchFamily="2" charset="-122"/>
                <a:ea typeface="黑体" panose="02010609060101010101" pitchFamily="2" charset="-122"/>
              </a:rPr>
              <a:t>开始，所以输出的第一条记录不满足</a:t>
            </a:r>
            <a:r>
              <a:rPr lang="en-US" altLang="zh-CN" sz="2000" dirty="0">
                <a:latin typeface="黑体" panose="02010609060101010101" pitchFamily="2" charset="-122"/>
                <a:ea typeface="黑体" panose="02010609060101010101" pitchFamily="2" charset="-122"/>
              </a:rPr>
              <a:t>&gt;2</a:t>
            </a:r>
            <a:r>
              <a:rPr lang="zh-CN" altLang="en-US" sz="2000" dirty="0">
                <a:latin typeface="黑体" panose="02010609060101010101" pitchFamily="2" charset="-122"/>
                <a:ea typeface="黑体" panose="02010609060101010101" pitchFamily="2" charset="-122"/>
              </a:rPr>
              <a:t>的条件，被过滤掉，第二条的</a:t>
            </a:r>
            <a:r>
              <a:rPr lang="en-US" altLang="zh-CN" sz="2000" dirty="0">
                <a:latin typeface="黑体" panose="02010609060101010101" pitchFamily="2" charset="-122"/>
                <a:ea typeface="黑体" panose="02010609060101010101" pitchFamily="2" charset="-122"/>
              </a:rPr>
              <a:t>ROWNUM</a:t>
            </a:r>
            <a:r>
              <a:rPr lang="zh-CN" altLang="en-US" sz="2000" dirty="0">
                <a:latin typeface="黑体" panose="02010609060101010101" pitchFamily="2" charset="-122"/>
                <a:ea typeface="黑体" panose="02010609060101010101" pitchFamily="2" charset="-122"/>
              </a:rPr>
              <a:t>又成了</a:t>
            </a:r>
            <a:r>
              <a:rPr lang="en-US" altLang="zh-CN" sz="2000" dirty="0">
                <a:latin typeface="黑体" panose="02010609060101010101" pitchFamily="2" charset="-122"/>
                <a:ea typeface="黑体" panose="02010609060101010101" pitchFamily="2" charset="-122"/>
              </a:rPr>
              <a:t>1</a:t>
            </a:r>
            <a:r>
              <a:rPr lang="zh-CN" altLang="en-US" sz="2000" dirty="0">
                <a:latin typeface="黑体" panose="02010609060101010101" pitchFamily="2" charset="-122"/>
                <a:ea typeface="黑体" panose="02010609060101010101" pitchFamily="2" charset="-122"/>
              </a:rPr>
              <a:t>，又不满足</a:t>
            </a:r>
            <a:r>
              <a:rPr lang="en-US" altLang="zh-CN" sz="2000" dirty="0">
                <a:latin typeface="黑体" panose="02010609060101010101" pitchFamily="2" charset="-122"/>
                <a:ea typeface="黑体" panose="02010609060101010101" pitchFamily="2" charset="-122"/>
              </a:rPr>
              <a:t>〉2</a:t>
            </a:r>
            <a:r>
              <a:rPr lang="zh-CN" altLang="en-US" sz="2000" dirty="0">
                <a:latin typeface="黑体" panose="02010609060101010101" pitchFamily="2" charset="-122"/>
                <a:ea typeface="黑体" panose="02010609060101010101" pitchFamily="2" charset="-122"/>
              </a:rPr>
              <a:t>的条件，又被过滤掉，依此类推，所以永远没有满足条件的记录，返回为空。</a:t>
            </a:r>
            <a:r>
              <a:rPr lang="zh-CN" altLang="en-US" sz="2000" b="1" dirty="0">
                <a:solidFill>
                  <a:srgbClr val="FF0000"/>
                </a:solidFill>
                <a:latin typeface="黑体" panose="02010609060101010101" pitchFamily="2" charset="-122"/>
                <a:ea typeface="黑体" panose="02010609060101010101" pitchFamily="2" charset="-122"/>
              </a:rPr>
              <a:t>所以对于</a:t>
            </a:r>
            <a:r>
              <a:rPr lang="en-US" altLang="zh-CN" sz="2000" b="1" dirty="0">
                <a:solidFill>
                  <a:srgbClr val="FF0000"/>
                </a:solidFill>
                <a:latin typeface="黑体" panose="02010609060101010101" pitchFamily="2" charset="-122"/>
                <a:ea typeface="黑体" panose="02010609060101010101" pitchFamily="2" charset="-122"/>
              </a:rPr>
              <a:t>ROWNUM</a:t>
            </a:r>
            <a:r>
              <a:rPr lang="zh-CN" altLang="en-US" sz="2000" b="1" dirty="0">
                <a:solidFill>
                  <a:srgbClr val="FF0000"/>
                </a:solidFill>
                <a:latin typeface="黑体" panose="02010609060101010101" pitchFamily="2" charset="-122"/>
                <a:ea typeface="黑体" panose="02010609060101010101" pitchFamily="2" charset="-122"/>
              </a:rPr>
              <a:t>只能执行</a:t>
            </a:r>
            <a:r>
              <a:rPr lang="en-US" altLang="zh-CN" sz="2000" b="1" dirty="0">
                <a:solidFill>
                  <a:srgbClr val="FF0000"/>
                </a:solidFill>
                <a:latin typeface="黑体" panose="02010609060101010101" pitchFamily="2" charset="-122"/>
                <a:ea typeface="黑体" panose="02010609060101010101" pitchFamily="2" charset="-122"/>
              </a:rPr>
              <a:t>&lt;</a:t>
            </a:r>
            <a:r>
              <a:rPr lang="zh-CN" altLang="en-US" sz="2000" b="1" dirty="0">
                <a:solidFill>
                  <a:srgbClr val="FF0000"/>
                </a:solidFill>
                <a:latin typeface="黑体" panose="02010609060101010101" pitchFamily="2" charset="-122"/>
                <a:ea typeface="黑体" panose="02010609060101010101" pitchFamily="2" charset="-122"/>
              </a:rPr>
              <a:t>、</a:t>
            </a:r>
            <a:r>
              <a:rPr lang="en-US" altLang="zh-CN" sz="2000" b="1" dirty="0">
                <a:solidFill>
                  <a:srgbClr val="FF0000"/>
                </a:solidFill>
                <a:latin typeface="黑体" panose="02010609060101010101" pitchFamily="2" charset="-122"/>
                <a:ea typeface="黑体" panose="02010609060101010101" pitchFamily="2" charset="-122"/>
              </a:rPr>
              <a:t>&lt;=</a:t>
            </a:r>
            <a:r>
              <a:rPr lang="zh-CN" altLang="en-US" sz="2000" b="1" dirty="0">
                <a:solidFill>
                  <a:srgbClr val="FF0000"/>
                </a:solidFill>
                <a:latin typeface="黑体" panose="02010609060101010101" pitchFamily="2" charset="-122"/>
                <a:ea typeface="黑体" panose="02010609060101010101" pitchFamily="2" charset="-122"/>
              </a:rPr>
              <a:t>运算，不能执行</a:t>
            </a:r>
            <a:r>
              <a:rPr lang="en-US" altLang="zh-CN" sz="2000" b="1" dirty="0">
                <a:solidFill>
                  <a:srgbClr val="FF0000"/>
                </a:solidFill>
                <a:latin typeface="黑体" panose="02010609060101010101" pitchFamily="2" charset="-122"/>
                <a:ea typeface="黑体" panose="02010609060101010101" pitchFamily="2" charset="-122"/>
              </a:rPr>
              <a:t>&gt;</a:t>
            </a:r>
            <a:r>
              <a:rPr lang="zh-CN" altLang="en-US" sz="2000" b="1" dirty="0">
                <a:solidFill>
                  <a:srgbClr val="FF0000"/>
                </a:solidFill>
                <a:latin typeface="黑体" panose="02010609060101010101" pitchFamily="2" charset="-122"/>
                <a:ea typeface="黑体" panose="02010609060101010101" pitchFamily="2" charset="-122"/>
              </a:rPr>
              <a:t>、</a:t>
            </a:r>
            <a:r>
              <a:rPr lang="en-US" altLang="zh-CN" sz="2000" b="1" dirty="0">
                <a:solidFill>
                  <a:srgbClr val="FF0000"/>
                </a:solidFill>
                <a:latin typeface="黑体" panose="02010609060101010101" pitchFamily="2" charset="-122"/>
                <a:ea typeface="黑体" panose="02010609060101010101" pitchFamily="2" charset="-122"/>
              </a:rPr>
              <a:t>&gt;=</a:t>
            </a:r>
            <a:r>
              <a:rPr lang="zh-CN" altLang="en-US" sz="2000" b="1" dirty="0">
                <a:solidFill>
                  <a:srgbClr val="FF0000"/>
                </a:solidFill>
                <a:latin typeface="黑体" panose="02010609060101010101" pitchFamily="2" charset="-122"/>
                <a:ea typeface="黑体" panose="02010609060101010101" pitchFamily="2" charset="-122"/>
              </a:rPr>
              <a:t>或一个区间运算</a:t>
            </a:r>
            <a:r>
              <a:rPr lang="en-US" altLang="zh-CN" sz="2000" b="1" dirty="0">
                <a:solidFill>
                  <a:srgbClr val="FF0000"/>
                </a:solidFill>
                <a:latin typeface="黑体" panose="02010609060101010101" pitchFamily="2" charset="-122"/>
                <a:ea typeface="黑体" panose="02010609060101010101" pitchFamily="2" charset="-122"/>
              </a:rPr>
              <a:t>Between..And</a:t>
            </a:r>
            <a:r>
              <a:rPr lang="zh-CN" altLang="en-US" sz="2000" b="1" dirty="0">
                <a:solidFill>
                  <a:srgbClr val="FF0000"/>
                </a:solidFill>
                <a:latin typeface="黑体" panose="02010609060101010101" pitchFamily="2" charset="-122"/>
                <a:ea typeface="黑体" panose="02010609060101010101" pitchFamily="2" charset="-122"/>
              </a:rPr>
              <a:t>等</a:t>
            </a:r>
            <a:endParaRPr lang="en-US" altLang="zh-CN" sz="2000" b="1" dirty="0">
              <a:solidFill>
                <a:srgbClr val="FF0000"/>
              </a:solidFill>
              <a:latin typeface="黑体" panose="02010609060101010101" pitchFamily="2" charset="-122"/>
              <a:ea typeface="黑体" panose="02010609060101010101" pitchFamily="2" charset="-122"/>
            </a:endParaRPr>
          </a:p>
          <a:p>
            <a:pPr lvl="2" eaLnBrk="1" hangingPunct="1"/>
            <a:r>
              <a:rPr lang="en-US" altLang="zh-CN" sz="2000" dirty="0">
                <a:latin typeface="黑体" panose="02010609060101010101" pitchFamily="2" charset="-122"/>
                <a:ea typeface="黑体" panose="02010609060101010101" pitchFamily="2" charset="-122"/>
              </a:rPr>
              <a:t>2.ROWNUM</a:t>
            </a:r>
            <a:r>
              <a:rPr lang="zh-CN" altLang="en-US" sz="2000" dirty="0">
                <a:latin typeface="黑体" panose="02010609060101010101" pitchFamily="2" charset="-122"/>
                <a:ea typeface="黑体" panose="02010609060101010101" pitchFamily="2" charset="-122"/>
              </a:rPr>
              <a:t>和</a:t>
            </a:r>
            <a:r>
              <a:rPr lang="en-US" altLang="zh-CN" sz="2000" dirty="0">
                <a:latin typeface="黑体" panose="02010609060101010101" pitchFamily="2" charset="-122"/>
                <a:ea typeface="黑体" panose="02010609060101010101" pitchFamily="2" charset="-122"/>
              </a:rPr>
              <a:t>ORDER BY</a:t>
            </a:r>
            <a:r>
              <a:rPr lang="zh-CN" altLang="en-US" sz="2000" dirty="0">
                <a:latin typeface="黑体" panose="02010609060101010101" pitchFamily="2" charset="-122"/>
                <a:ea typeface="黑体" panose="02010609060101010101" pitchFamily="2" charset="-122"/>
              </a:rPr>
              <a:t>一起使用时，因为</a:t>
            </a:r>
            <a:r>
              <a:rPr lang="en-US" altLang="zh-CN" sz="2000" dirty="0">
                <a:latin typeface="黑体" panose="02010609060101010101" pitchFamily="2" charset="-122"/>
                <a:ea typeface="黑体" panose="02010609060101010101" pitchFamily="2" charset="-122"/>
              </a:rPr>
              <a:t>ROWNUM</a:t>
            </a:r>
            <a:r>
              <a:rPr lang="zh-CN" altLang="en-US" sz="2000" dirty="0">
                <a:latin typeface="黑体" panose="02010609060101010101" pitchFamily="2" charset="-122"/>
                <a:ea typeface="黑体" panose="02010609060101010101" pitchFamily="2" charset="-122"/>
              </a:rPr>
              <a:t>在记录输出时生成，而</a:t>
            </a:r>
            <a:r>
              <a:rPr lang="en-US" altLang="zh-CN" sz="2000" dirty="0">
                <a:latin typeface="黑体" panose="02010609060101010101" pitchFamily="2" charset="-122"/>
                <a:ea typeface="黑体" panose="02010609060101010101" pitchFamily="2" charset="-122"/>
              </a:rPr>
              <a:t>ORDER BY</a:t>
            </a:r>
            <a:r>
              <a:rPr lang="zh-CN" altLang="en-US" sz="2000" dirty="0">
                <a:latin typeface="黑体" panose="02010609060101010101" pitchFamily="2" charset="-122"/>
                <a:ea typeface="黑体" panose="02010609060101010101" pitchFamily="2" charset="-122"/>
              </a:rPr>
              <a:t>子句在最后执行，</a:t>
            </a:r>
            <a:r>
              <a:rPr lang="zh-CN" altLang="en-US" sz="2000" b="1" dirty="0">
                <a:solidFill>
                  <a:srgbClr val="FF0000"/>
                </a:solidFill>
                <a:latin typeface="黑体" panose="02010609060101010101" pitchFamily="2" charset="-122"/>
                <a:ea typeface="黑体" panose="02010609060101010101" pitchFamily="2" charset="-122"/>
              </a:rPr>
              <a:t>所以当两者一起使用时，需要注意</a:t>
            </a:r>
            <a:r>
              <a:rPr lang="en-US" altLang="zh-CN" sz="2000" b="1" dirty="0">
                <a:solidFill>
                  <a:srgbClr val="FF0000"/>
                </a:solidFill>
                <a:latin typeface="黑体" panose="02010609060101010101" pitchFamily="2" charset="-122"/>
                <a:ea typeface="黑体" panose="02010609060101010101" pitchFamily="2" charset="-122"/>
              </a:rPr>
              <a:t>ROWNUM</a:t>
            </a:r>
            <a:r>
              <a:rPr lang="zh-CN" altLang="en-US" sz="2000" b="1" dirty="0">
                <a:solidFill>
                  <a:srgbClr val="FF0000"/>
                </a:solidFill>
                <a:latin typeface="黑体" panose="02010609060101010101" pitchFamily="2" charset="-122"/>
                <a:ea typeface="黑体" panose="02010609060101010101" pitchFamily="2" charset="-122"/>
              </a:rPr>
              <a:t>实际是已经被排了序的</a:t>
            </a:r>
            <a:r>
              <a:rPr lang="en-US" altLang="zh-CN" sz="2000" b="1" dirty="0">
                <a:solidFill>
                  <a:srgbClr val="FF0000"/>
                </a:solidFill>
                <a:latin typeface="黑体" panose="02010609060101010101" pitchFamily="2" charset="-122"/>
                <a:ea typeface="黑体" panose="02010609060101010101" pitchFamily="2" charset="-122"/>
              </a:rPr>
              <a:t>ROWNUM</a:t>
            </a:r>
            <a:r>
              <a:rPr lang="zh-CN" altLang="en-US" sz="2000" b="1" dirty="0">
                <a:solidFill>
                  <a:srgbClr val="FF0000"/>
                </a:solidFill>
                <a:latin typeface="黑体" panose="02010609060101010101" pitchFamily="2" charset="-122"/>
                <a:ea typeface="黑体" panose="02010609060101010101" pitchFamily="2" charset="-122"/>
              </a:rPr>
              <a:t>。</a:t>
            </a:r>
            <a:endParaRPr lang="en-US" altLang="zh-CN" sz="2000" b="1" dirty="0">
              <a:solidFill>
                <a:srgbClr val="FF0000"/>
              </a:solidFill>
              <a:latin typeface="黑体" panose="02010609060101010101" pitchFamily="2" charset="-122"/>
              <a:ea typeface="黑体" panose="02010609060101010101" pitchFamily="2" charset="-122"/>
            </a:endParaRPr>
          </a:p>
          <a:p>
            <a:pPr lvl="2" eaLnBrk="1" hangingPunct="1">
              <a:buFontTx/>
              <a:buNone/>
            </a:pPr>
            <a:endParaRPr lang="zh-CN" altLang="en-US" sz="2000" dirty="0">
              <a:latin typeface="黑体" panose="02010609060101010101" pitchFamily="2" charset="-122"/>
              <a:ea typeface="黑体" panose="02010609060101010101" pitchFamily="2" charset="-122"/>
            </a:endParaRPr>
          </a:p>
          <a:p>
            <a:pPr lvl="1" eaLnBrk="1" hangingPunct="1">
              <a:buFontTx/>
              <a:buNone/>
            </a:pPr>
            <a:endParaRPr lang="en-US" altLang="zh-CN" sz="2000" dirty="0">
              <a:latin typeface="黑体" panose="02010609060101010101" pitchFamily="2" charset="-122"/>
              <a:ea typeface="黑体" panose="0201060906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idx="4294967295"/>
          </p:nvPr>
        </p:nvSpPr>
        <p:spPr>
          <a:xfrm>
            <a:off x="457200" y="274638"/>
            <a:ext cx="8229600" cy="639762"/>
          </a:xfrm>
        </p:spPr>
        <p:txBody>
          <a:bodyPr/>
          <a:lstStyle/>
          <a:p>
            <a:r>
              <a:rPr lang="zh-CN" altLang="en-US">
                <a:latin typeface="黑体" panose="02010609060101010101" pitchFamily="2" charset="-122"/>
                <a:ea typeface="黑体" panose="02010609060101010101" pitchFamily="2" charset="-122"/>
              </a:rPr>
              <a:t>为什么使用子查询</a:t>
            </a:r>
            <a:endParaRPr lang="zh-CN" altLang="en-US">
              <a:latin typeface="黑体" panose="02010609060101010101" pitchFamily="2" charset="-122"/>
              <a:ea typeface="黑体" panose="02010609060101010101" pitchFamily="2" charset="-122"/>
            </a:endParaRPr>
          </a:p>
        </p:txBody>
      </p:sp>
      <p:sp>
        <p:nvSpPr>
          <p:cNvPr id="5123" name="内容占位符 2"/>
          <p:cNvSpPr>
            <a:spLocks noGrp="1"/>
          </p:cNvSpPr>
          <p:nvPr>
            <p:ph idx="4294967295"/>
          </p:nvPr>
        </p:nvSpPr>
        <p:spPr>
          <a:xfrm>
            <a:off x="457200" y="990600"/>
            <a:ext cx="8229600" cy="5135563"/>
          </a:xfrm>
          <a:prstGeom prst="rect">
            <a:avLst/>
          </a:prstGeom>
        </p:spPr>
        <p:txBody>
          <a:bodyPr/>
          <a:lstStyle/>
          <a:p>
            <a:r>
              <a:rPr lang="zh-CN" altLang="en-US" dirty="0">
                <a:solidFill>
                  <a:schemeClr val="tx2"/>
                </a:solidFill>
                <a:latin typeface="黑体" panose="02010609060101010101" pitchFamily="2" charset="-122"/>
                <a:ea typeface="黑体" panose="02010609060101010101" pitchFamily="2" charset="-122"/>
              </a:rPr>
              <a:t>思考如下问题？</a:t>
            </a:r>
            <a:endParaRPr lang="en-US" altLang="zh-CN" dirty="0">
              <a:solidFill>
                <a:schemeClr val="tx2"/>
              </a:solidFill>
              <a:latin typeface="黑体" panose="02010609060101010101" pitchFamily="2" charset="-122"/>
              <a:ea typeface="黑体" panose="02010609060101010101" pitchFamily="2" charset="-122"/>
            </a:endParaRPr>
          </a:p>
          <a:p>
            <a:pPr lvl="1"/>
            <a:r>
              <a:rPr lang="zh-CN" altLang="en-US" dirty="0">
                <a:solidFill>
                  <a:schemeClr val="tx2"/>
                </a:solidFill>
                <a:latin typeface="黑体" panose="02010609060101010101" pitchFamily="2" charset="-122"/>
                <a:ea typeface="黑体" panose="02010609060101010101" pitchFamily="2" charset="-122"/>
              </a:rPr>
              <a:t>查询工资比</a:t>
            </a:r>
            <a:r>
              <a:rPr lang="en-US" altLang="zh-CN" dirty="0">
                <a:solidFill>
                  <a:schemeClr val="tx2"/>
                </a:solidFill>
                <a:latin typeface="黑体" panose="02010609060101010101" pitchFamily="2" charset="-122"/>
                <a:ea typeface="黑体" panose="02010609060101010101" pitchFamily="2" charset="-122"/>
              </a:rPr>
              <a:t>Jones</a:t>
            </a:r>
            <a:r>
              <a:rPr lang="zh-CN" altLang="en-US" dirty="0">
                <a:solidFill>
                  <a:schemeClr val="tx2"/>
                </a:solidFill>
                <a:latin typeface="黑体" panose="02010609060101010101" pitchFamily="2" charset="-122"/>
                <a:ea typeface="黑体" panose="02010609060101010101" pitchFamily="2" charset="-122"/>
              </a:rPr>
              <a:t>工资高的员工信息？</a:t>
            </a:r>
            <a:endParaRPr lang="en-US" altLang="zh-CN" dirty="0">
              <a:solidFill>
                <a:schemeClr val="tx2"/>
              </a:solidFill>
              <a:latin typeface="黑体" panose="02010609060101010101" pitchFamily="2" charset="-122"/>
              <a:ea typeface="黑体" panose="02010609060101010101" pitchFamily="2" charset="-122"/>
            </a:endParaRPr>
          </a:p>
          <a:p>
            <a:pPr lvl="1"/>
            <a:r>
              <a:rPr lang="zh-CN" altLang="en-US" dirty="0">
                <a:solidFill>
                  <a:schemeClr val="tx2"/>
                </a:solidFill>
                <a:latin typeface="黑体" panose="02010609060101010101" pitchFamily="2" charset="-122"/>
                <a:ea typeface="黑体" panose="02010609060101010101" pitchFamily="2" charset="-122"/>
              </a:rPr>
              <a:t>查询工资最低的员工姓名？</a:t>
            </a:r>
            <a:endParaRPr lang="en-US" altLang="zh-CN" dirty="0">
              <a:solidFill>
                <a:schemeClr val="tx2"/>
              </a:solidFill>
              <a:latin typeface="黑体" panose="02010609060101010101" pitchFamily="2" charset="-122"/>
              <a:ea typeface="黑体" panose="02010609060101010101" pitchFamily="2" charset="-122"/>
            </a:endParaRPr>
          </a:p>
          <a:p>
            <a:pPr lvl="1"/>
            <a:endParaRPr lang="en-US" altLang="zh-CN" dirty="0">
              <a:solidFill>
                <a:schemeClr val="tx2"/>
              </a:solidFill>
              <a:latin typeface="黑体" panose="02010609060101010101" pitchFamily="2" charset="-122"/>
              <a:ea typeface="黑体" panose="02010609060101010101" pitchFamily="2" charset="-122"/>
            </a:endParaRPr>
          </a:p>
          <a:p>
            <a:pPr lvl="1"/>
            <a:endParaRPr lang="zh-CN" altLang="en-US"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274638"/>
            <a:ext cx="8229600" cy="639762"/>
          </a:xfrm>
        </p:spPr>
        <p:txBody>
          <a:bodyPr/>
          <a:lstStyle/>
          <a:p>
            <a:pPr eaLnBrk="1" hangingPunct="1"/>
            <a:r>
              <a:rPr lang="en-US" altLang="zh-CN" dirty="0">
                <a:latin typeface="黑体" panose="02010609060101010101" pitchFamily="2" charset="-122"/>
                <a:ea typeface="黑体" panose="02010609060101010101" pitchFamily="2" charset="-122"/>
              </a:rPr>
              <a:t>TOP-N</a:t>
            </a:r>
            <a:r>
              <a:rPr lang="zh-CN" altLang="en-US" dirty="0">
                <a:latin typeface="黑体" panose="02010609060101010101" pitchFamily="2" charset="-122"/>
                <a:ea typeface="黑体" panose="02010609060101010101" pitchFamily="2" charset="-122"/>
              </a:rPr>
              <a:t>查询</a:t>
            </a:r>
            <a:endParaRPr lang="zh-CN" altLang="en-US" dirty="0">
              <a:latin typeface="黑体" panose="02010609060101010101" pitchFamily="2" charset="-122"/>
              <a:ea typeface="黑体" panose="02010609060101010101" pitchFamily="2" charset="-122"/>
            </a:endParaRPr>
          </a:p>
        </p:txBody>
      </p:sp>
      <p:sp>
        <p:nvSpPr>
          <p:cNvPr id="35843" name="Rectangle 3"/>
          <p:cNvSpPr>
            <a:spLocks noGrp="1" noChangeArrowheads="1"/>
          </p:cNvSpPr>
          <p:nvPr>
            <p:ph idx="4294967295"/>
          </p:nvPr>
        </p:nvSpPr>
        <p:spPr>
          <a:xfrm>
            <a:off x="428625" y="1285875"/>
            <a:ext cx="7845425" cy="4646613"/>
          </a:xfrm>
          <a:prstGeom prst="rect">
            <a:avLst/>
          </a:prstGeom>
        </p:spPr>
        <p:txBody>
          <a:bodyPr/>
          <a:lstStyle/>
          <a:p>
            <a:pPr eaLnBrk="1" hangingPunct="1"/>
            <a:r>
              <a:rPr lang="en-US" altLang="zh-CN">
                <a:latin typeface="黑体" panose="02010609060101010101" pitchFamily="2" charset="-122"/>
                <a:ea typeface="黑体" panose="02010609060101010101" pitchFamily="2" charset="-122"/>
              </a:rPr>
              <a:t>TOP-N</a:t>
            </a:r>
            <a:r>
              <a:rPr lang="zh-CN" altLang="en-US">
                <a:latin typeface="黑体" panose="02010609060101010101" pitchFamily="2" charset="-122"/>
                <a:ea typeface="黑体" panose="02010609060101010101" pitchFamily="2" charset="-122"/>
              </a:rPr>
              <a:t>查询</a:t>
            </a:r>
            <a:endParaRPr lang="en-US" altLang="zh-CN">
              <a:latin typeface="黑体" panose="02010609060101010101" pitchFamily="2" charset="-122"/>
              <a:ea typeface="黑体" panose="02010609060101010101" pitchFamily="2" charset="-122"/>
            </a:endParaRPr>
          </a:p>
          <a:p>
            <a:pPr lvl="1" eaLnBrk="1" hangingPunct="1"/>
            <a:r>
              <a:rPr lang="en-US" altLang="zh-CN">
                <a:latin typeface="黑体" panose="02010609060101010101" pitchFamily="2" charset="-122"/>
                <a:ea typeface="黑体" panose="02010609060101010101" pitchFamily="2" charset="-122"/>
              </a:rPr>
              <a:t>Top-N</a:t>
            </a:r>
            <a:r>
              <a:rPr lang="zh-CN" altLang="en-US">
                <a:latin typeface="黑体" panose="02010609060101010101" pitchFamily="2" charset="-122"/>
                <a:ea typeface="黑体" panose="02010609060101010101" pitchFamily="2" charset="-122"/>
              </a:rPr>
              <a:t>查询主要是实现表中按照某个列排序，输出最大或最小的</a:t>
            </a:r>
            <a:r>
              <a:rPr lang="en-US" altLang="zh-CN">
                <a:latin typeface="黑体" panose="02010609060101010101" pitchFamily="2" charset="-122"/>
                <a:ea typeface="黑体" panose="02010609060101010101" pitchFamily="2" charset="-122"/>
              </a:rPr>
              <a:t>N</a:t>
            </a:r>
            <a:r>
              <a:rPr lang="zh-CN" altLang="en-US">
                <a:latin typeface="黑体" panose="02010609060101010101" pitchFamily="2" charset="-122"/>
                <a:ea typeface="黑体" panose="02010609060101010101" pitchFamily="2" charset="-122"/>
              </a:rPr>
              <a:t>条记录功能。</a:t>
            </a:r>
            <a:endParaRPr lang="zh-CN" altLang="en-US">
              <a:latin typeface="黑体" panose="02010609060101010101" pitchFamily="2" charset="-122"/>
              <a:ea typeface="黑体" panose="02010609060101010101" pitchFamily="2" charset="-122"/>
            </a:endParaRPr>
          </a:p>
          <a:p>
            <a:pPr lvl="2" eaLnBrk="1" hangingPunct="1"/>
            <a:r>
              <a:rPr lang="en-US" altLang="zh-CN">
                <a:latin typeface="黑体" panose="02010609060101010101" pitchFamily="2" charset="-122"/>
                <a:ea typeface="黑体" panose="02010609060101010101" pitchFamily="2" charset="-122"/>
              </a:rPr>
              <a:t>Top-N</a:t>
            </a:r>
            <a:r>
              <a:rPr lang="zh-CN" altLang="en-US">
                <a:latin typeface="黑体" panose="02010609060101010101" pitchFamily="2" charset="-122"/>
                <a:ea typeface="黑体" panose="02010609060101010101" pitchFamily="2" charset="-122"/>
              </a:rPr>
              <a:t>分析语法：</a:t>
            </a:r>
            <a:endParaRPr lang="en-US" altLang="zh-CN">
              <a:latin typeface="黑体" panose="02010609060101010101" pitchFamily="2" charset="-122"/>
              <a:ea typeface="黑体" panose="02010609060101010101" pitchFamily="2" charset="-122"/>
            </a:endParaRPr>
          </a:p>
          <a:p>
            <a:pPr lvl="2" eaLnBrk="1" hangingPunct="1"/>
            <a:endParaRPr lang="en-US" altLang="zh-CN">
              <a:latin typeface="黑体" panose="02010609060101010101" pitchFamily="2" charset="-122"/>
              <a:ea typeface="黑体" panose="02010609060101010101" pitchFamily="2" charset="-122"/>
            </a:endParaRPr>
          </a:p>
          <a:p>
            <a:pPr lvl="2" eaLnBrk="1" hangingPunct="1"/>
            <a:endParaRPr lang="en-US" altLang="zh-CN">
              <a:latin typeface="黑体" panose="02010609060101010101" pitchFamily="2" charset="-122"/>
              <a:ea typeface="黑体" panose="02010609060101010101" pitchFamily="2" charset="-122"/>
            </a:endParaRPr>
          </a:p>
          <a:p>
            <a:pPr lvl="2" eaLnBrk="1" hangingPunct="1"/>
            <a:endParaRPr lang="en-US" altLang="zh-CN">
              <a:latin typeface="黑体" panose="02010609060101010101" pitchFamily="2" charset="-122"/>
              <a:ea typeface="黑体" panose="02010609060101010101" pitchFamily="2" charset="-122"/>
            </a:endParaRPr>
          </a:p>
          <a:p>
            <a:pPr lvl="2" eaLnBrk="1" hangingPunct="1"/>
            <a:endParaRPr lang="en-US" altLang="zh-CN">
              <a:latin typeface="黑体" panose="02010609060101010101" pitchFamily="2" charset="-122"/>
              <a:ea typeface="黑体" panose="02010609060101010101" pitchFamily="2" charset="-122"/>
            </a:endParaRPr>
          </a:p>
          <a:p>
            <a:pPr lvl="2" eaLnBrk="1" hangingPunct="1"/>
            <a:endParaRPr lang="en-US" altLang="zh-CN">
              <a:latin typeface="黑体" panose="02010609060101010101" pitchFamily="2" charset="-122"/>
              <a:ea typeface="黑体" panose="02010609060101010101" pitchFamily="2" charset="-122"/>
            </a:endParaRPr>
          </a:p>
          <a:p>
            <a:pPr lvl="2" eaLnBrk="1" hangingPunct="1"/>
            <a:endParaRPr lang="en-US" altLang="zh-CN">
              <a:latin typeface="黑体" panose="02010609060101010101" pitchFamily="2" charset="-122"/>
              <a:ea typeface="黑体" panose="02010609060101010101" pitchFamily="2" charset="-122"/>
            </a:endParaRPr>
          </a:p>
          <a:p>
            <a:pPr lvl="2" eaLnBrk="1" hangingPunct="1"/>
            <a:endParaRPr lang="en-US" altLang="zh-CN">
              <a:latin typeface="黑体" panose="02010609060101010101" pitchFamily="2" charset="-122"/>
              <a:ea typeface="黑体" panose="02010609060101010101" pitchFamily="2" charset="-122"/>
            </a:endParaRPr>
          </a:p>
          <a:p>
            <a:pPr lvl="2" eaLnBrk="1" hangingPunct="1"/>
            <a:r>
              <a:rPr lang="en-US" altLang="zh-CN">
                <a:latin typeface="黑体" panose="02010609060101010101" pitchFamily="2" charset="-122"/>
                <a:ea typeface="黑体" panose="02010609060101010101" pitchFamily="2" charset="-122"/>
              </a:rPr>
              <a:t>ASC:</a:t>
            </a:r>
            <a:r>
              <a:rPr lang="zh-CN" altLang="en-US">
                <a:latin typeface="黑体" panose="02010609060101010101" pitchFamily="2" charset="-122"/>
                <a:ea typeface="黑体" panose="02010609060101010101" pitchFamily="2" charset="-122"/>
              </a:rPr>
              <a:t>查询最小的</a:t>
            </a:r>
            <a:r>
              <a:rPr lang="en-US" altLang="zh-CN">
                <a:latin typeface="黑体" panose="02010609060101010101" pitchFamily="2" charset="-122"/>
                <a:ea typeface="黑体" panose="02010609060101010101" pitchFamily="2" charset="-122"/>
              </a:rPr>
              <a:t>N</a:t>
            </a:r>
            <a:r>
              <a:rPr lang="zh-CN" altLang="en-US">
                <a:latin typeface="黑体" panose="02010609060101010101" pitchFamily="2" charset="-122"/>
                <a:ea typeface="黑体" panose="02010609060101010101" pitchFamily="2" charset="-122"/>
              </a:rPr>
              <a:t>条记录</a:t>
            </a:r>
            <a:endParaRPr lang="en-US" altLang="zh-CN">
              <a:latin typeface="黑体" panose="02010609060101010101" pitchFamily="2" charset="-122"/>
              <a:ea typeface="黑体" panose="02010609060101010101" pitchFamily="2" charset="-122"/>
            </a:endParaRPr>
          </a:p>
          <a:p>
            <a:pPr lvl="2" eaLnBrk="1" hangingPunct="1"/>
            <a:r>
              <a:rPr lang="en-US" altLang="zh-CN">
                <a:latin typeface="黑体" panose="02010609060101010101" pitchFamily="2" charset="-122"/>
                <a:ea typeface="黑体" panose="02010609060101010101" pitchFamily="2" charset="-122"/>
              </a:rPr>
              <a:t>DESC</a:t>
            </a:r>
            <a:r>
              <a:rPr lang="zh-CN" altLang="en-US">
                <a:latin typeface="黑体" panose="02010609060101010101" pitchFamily="2" charset="-122"/>
                <a:ea typeface="黑体" panose="02010609060101010101" pitchFamily="2" charset="-122"/>
              </a:rPr>
              <a:t>：查询最大的</a:t>
            </a:r>
            <a:r>
              <a:rPr lang="en-US" altLang="zh-CN">
                <a:latin typeface="黑体" panose="02010609060101010101" pitchFamily="2" charset="-122"/>
                <a:ea typeface="黑体" panose="02010609060101010101" pitchFamily="2" charset="-122"/>
              </a:rPr>
              <a:t>N</a:t>
            </a:r>
            <a:r>
              <a:rPr lang="zh-CN" altLang="en-US">
                <a:latin typeface="黑体" panose="02010609060101010101" pitchFamily="2" charset="-122"/>
                <a:ea typeface="黑体" panose="02010609060101010101" pitchFamily="2" charset="-122"/>
              </a:rPr>
              <a:t>条记录</a:t>
            </a:r>
            <a:endParaRPr lang="en-US" altLang="zh-CN">
              <a:latin typeface="黑体" panose="02010609060101010101" pitchFamily="2" charset="-122"/>
              <a:ea typeface="黑体" panose="02010609060101010101" pitchFamily="2" charset="-122"/>
            </a:endParaRPr>
          </a:p>
        </p:txBody>
      </p:sp>
      <p:sp>
        <p:nvSpPr>
          <p:cNvPr id="488452" name="Rectangle 4"/>
          <p:cNvSpPr>
            <a:spLocks noChangeArrowheads="1"/>
          </p:cNvSpPr>
          <p:nvPr/>
        </p:nvSpPr>
        <p:spPr bwMode="auto">
          <a:xfrm>
            <a:off x="723900" y="3000375"/>
            <a:ext cx="7848600" cy="1778000"/>
          </a:xfrm>
          <a:prstGeom prst="rect">
            <a:avLst/>
          </a:prstGeom>
          <a:solidFill>
            <a:srgbClr val="FFFFCC"/>
          </a:solidFill>
          <a:ln w="25400">
            <a:solidFill>
              <a:srgbClr val="000000"/>
            </a:solidFill>
            <a:miter lim="800000"/>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SELECT [</a:t>
            </a:r>
            <a:r>
              <a:rPr kumimoji="1" lang="zh-CN" altLang="en-US" sz="1800" b="1" dirty="0">
                <a:solidFill>
                  <a:srgbClr val="000000"/>
                </a:solidFill>
                <a:latin typeface="Courier New" panose="02070309020205020404" pitchFamily="49" charset="0"/>
              </a:rPr>
              <a:t>列名</a:t>
            </a:r>
            <a:r>
              <a:rPr kumimoji="1" lang="en-US" altLang="zh-CN" sz="1800" b="1" dirty="0">
                <a:solidFill>
                  <a:srgbClr val="000000"/>
                </a:solidFill>
                <a:latin typeface="Courier New" panose="02070309020205020404" pitchFamily="49" charset="0"/>
              </a:rPr>
              <a:t>], ROWNUM  </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FROM   (SELECT [</a:t>
            </a:r>
            <a:r>
              <a:rPr kumimoji="1" lang="zh-CN" altLang="en-US" sz="1800" b="1" dirty="0">
                <a:solidFill>
                  <a:srgbClr val="000000"/>
                </a:solidFill>
                <a:latin typeface="Courier New" panose="02070309020205020404" pitchFamily="49" charset="0"/>
              </a:rPr>
              <a:t>列名</a:t>
            </a:r>
            <a:r>
              <a:rPr kumimoji="1" lang="en-US" altLang="zh-CN" sz="1800" b="1" dirty="0">
                <a:solidFill>
                  <a:srgbClr val="000000"/>
                </a:solidFill>
                <a:latin typeface="Courier New" panose="02070309020205020404" pitchFamily="49" charset="0"/>
              </a:rPr>
              <a:t>] </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         FROM </a:t>
            </a:r>
            <a:r>
              <a:rPr kumimoji="1" lang="zh-CN" altLang="en-US" sz="1800" b="1" dirty="0">
                <a:solidFill>
                  <a:srgbClr val="000000"/>
                </a:solidFill>
                <a:latin typeface="Courier New" panose="02070309020205020404" pitchFamily="49" charset="0"/>
              </a:rPr>
              <a:t>表名</a:t>
            </a:r>
            <a:endParaRPr kumimoji="1" lang="zh-CN" altLang="en-US"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zh-CN" altLang="en-US" sz="1800" b="1" dirty="0">
                <a:solidFill>
                  <a:srgbClr val="000000"/>
                </a:solidFill>
                <a:latin typeface="Courier New" panose="02070309020205020404" pitchFamily="49" charset="0"/>
              </a:rPr>
              <a:t>         </a:t>
            </a:r>
            <a:r>
              <a:rPr kumimoji="1" lang="en-US" altLang="zh-CN" sz="1800" b="1" dirty="0">
                <a:solidFill>
                  <a:srgbClr val="000000"/>
                </a:solidFill>
                <a:latin typeface="Courier New" panose="02070309020205020404" pitchFamily="49" charset="0"/>
              </a:rPr>
              <a:t>ORDER  BY Top-N</a:t>
            </a:r>
            <a:r>
              <a:rPr kumimoji="1" lang="zh-CN" altLang="en-US" sz="1800" b="1" dirty="0">
                <a:solidFill>
                  <a:srgbClr val="000000"/>
                </a:solidFill>
                <a:latin typeface="Courier New" panose="02070309020205020404" pitchFamily="49" charset="0"/>
              </a:rPr>
              <a:t>操作的列  </a:t>
            </a:r>
            <a:r>
              <a:rPr kumimoji="1" lang="en-US" altLang="zh-CN" sz="1800" b="1" dirty="0">
                <a:solidFill>
                  <a:srgbClr val="000000"/>
                </a:solidFill>
                <a:latin typeface="Courier New" panose="02070309020205020404" pitchFamily="49" charset="0"/>
              </a:rPr>
              <a:t>ASC|DESC)</a:t>
            </a:r>
            <a:endParaRPr kumimoji="1" lang="en-US" altLang="zh-CN" sz="1800" b="1" dirty="0">
              <a:solidFill>
                <a:srgbClr val="000000"/>
              </a:solidFill>
              <a:latin typeface="Courier New" panose="02070309020205020404"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anose="02070309020205020404" pitchFamily="49" charset="0"/>
              </a:rPr>
              <a:t>WHERE  ROWNUM &lt;=  N;</a:t>
            </a:r>
            <a:endParaRPr kumimoji="1" lang="en-US" altLang="zh-CN" sz="1800" b="1" dirty="0">
              <a:solidFill>
                <a:srgbClr val="000000"/>
              </a:solidFill>
              <a:latin typeface="Courier New" panose="02070309020205020404" pitchFamily="49"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457200" y="274638"/>
            <a:ext cx="8229600" cy="639762"/>
          </a:xfrm>
        </p:spPr>
        <p:txBody>
          <a:bodyPr/>
          <a:lstStyle/>
          <a:p>
            <a:r>
              <a:rPr lang="zh-CN" altLang="en-US" dirty="0">
                <a:latin typeface="黑体" panose="02010609060101010101" pitchFamily="2" charset="-122"/>
                <a:ea typeface="黑体" panose="02010609060101010101" pitchFamily="2" charset="-122"/>
              </a:rPr>
              <a:t>练习</a:t>
            </a:r>
            <a:r>
              <a:rPr lang="en-US" altLang="zh-CN" dirty="0">
                <a:latin typeface="黑体" panose="02010609060101010101" pitchFamily="2" charset="-122"/>
                <a:ea typeface="黑体" panose="02010609060101010101" pitchFamily="2" charset="-122"/>
              </a:rPr>
              <a:t>5</a:t>
            </a:r>
            <a:endParaRPr lang="zh-CN" altLang="en-US" dirty="0">
              <a:latin typeface="黑体" panose="02010609060101010101" pitchFamily="2" charset="-122"/>
              <a:ea typeface="黑体" panose="02010609060101010101" pitchFamily="2" charset="-122"/>
            </a:endParaRPr>
          </a:p>
        </p:txBody>
      </p:sp>
      <p:sp>
        <p:nvSpPr>
          <p:cNvPr id="36867" name="内容占位符 2"/>
          <p:cNvSpPr>
            <a:spLocks noGrp="1"/>
          </p:cNvSpPr>
          <p:nvPr>
            <p:ph idx="4294967295"/>
          </p:nvPr>
        </p:nvSpPr>
        <p:spPr>
          <a:xfrm>
            <a:off x="457200" y="990600"/>
            <a:ext cx="8229600" cy="5135563"/>
          </a:xfrm>
          <a:prstGeom prst="rect">
            <a:avLst/>
          </a:prstGeom>
        </p:spPr>
        <p:txBody>
          <a:bodyPr/>
          <a:lstStyle/>
          <a:p>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查询入职日期最早的前</a:t>
            </a:r>
            <a:r>
              <a:rPr lang="en-US" altLang="zh-CN" dirty="0">
                <a:latin typeface="黑体" panose="02010609060101010101" pitchFamily="2" charset="-122"/>
                <a:ea typeface="黑体" panose="02010609060101010101" pitchFamily="2" charset="-122"/>
              </a:rPr>
              <a:t>5</a:t>
            </a:r>
            <a:r>
              <a:rPr lang="zh-CN" altLang="en-US" dirty="0">
                <a:latin typeface="黑体" panose="02010609060101010101" pitchFamily="2" charset="-122"/>
                <a:ea typeface="黑体" panose="02010609060101010101" pitchFamily="2" charset="-122"/>
              </a:rPr>
              <a:t>名员工姓名，入职日期。</a:t>
            </a:r>
            <a:endParaRPr lang="en-US" altLang="zh-CN" dirty="0">
              <a:latin typeface="黑体" panose="02010609060101010101" pitchFamily="2" charset="-122"/>
              <a:ea typeface="黑体" panose="02010609060101010101" pitchFamily="2" charset="-122"/>
            </a:endParaRPr>
          </a:p>
          <a:p>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查询工作在</a:t>
            </a:r>
            <a:r>
              <a:rPr lang="en-US" altLang="zh-CN" dirty="0">
                <a:latin typeface="黑体" panose="02010609060101010101" pitchFamily="2" charset="-122"/>
                <a:ea typeface="黑体" panose="02010609060101010101" pitchFamily="2" charset="-122"/>
              </a:rPr>
              <a:t>CHICAGO</a:t>
            </a:r>
            <a:r>
              <a:rPr lang="zh-CN" altLang="en-US" dirty="0">
                <a:latin typeface="黑体" panose="02010609060101010101" pitchFamily="2" charset="-122"/>
                <a:ea typeface="黑体" panose="02010609060101010101" pitchFamily="2" charset="-122"/>
              </a:rPr>
              <a:t>并且入职日期最早的前</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名员工姓名，入职日期。</a:t>
            </a:r>
            <a:endParaRPr lang="en-US" altLang="zh-CN" dirty="0">
              <a:latin typeface="黑体" panose="02010609060101010101" pitchFamily="2" charset="-122"/>
              <a:ea typeface="黑体" panose="02010609060101010101" pitchFamily="2" charset="-122"/>
            </a:endParaRPr>
          </a:p>
          <a:p>
            <a:endParaRPr lang="en-US" altLang="zh-CN" dirty="0">
              <a:latin typeface="黑体" panose="02010609060101010101" pitchFamily="2" charset="-122"/>
              <a:ea typeface="黑体" panose="02010609060101010101" pitchFamily="2" charset="-122"/>
            </a:endParaRPr>
          </a:p>
          <a:p>
            <a:r>
              <a:rPr lang="en-US" altLang="zh-CN" dirty="0">
                <a:latin typeface="黑体" panose="02010609060101010101" pitchFamily="2" charset="-122"/>
                <a:ea typeface="黑体" panose="02010609060101010101" pitchFamily="2" charset="-122"/>
              </a:rPr>
              <a:t>select </a:t>
            </a:r>
            <a:r>
              <a:rPr lang="en-US" altLang="zh-CN" dirty="0" err="1">
                <a:latin typeface="黑体" panose="02010609060101010101" pitchFamily="2" charset="-122"/>
                <a:ea typeface="黑体" panose="02010609060101010101" pitchFamily="2" charset="-122"/>
              </a:rPr>
              <a:t>rownum,ename,hiredate</a:t>
            </a:r>
            <a:r>
              <a:rPr lang="en-US" altLang="zh-CN" dirty="0">
                <a:latin typeface="黑体" panose="02010609060101010101" pitchFamily="2" charset="-122"/>
                <a:ea typeface="黑体" panose="02010609060101010101" pitchFamily="2" charset="-122"/>
              </a:rPr>
              <a:t> from (select * from emp order by </a:t>
            </a:r>
            <a:r>
              <a:rPr lang="en-US" altLang="zh-CN" dirty="0" err="1">
                <a:latin typeface="黑体" panose="02010609060101010101" pitchFamily="2" charset="-122"/>
                <a:ea typeface="黑体" panose="02010609060101010101" pitchFamily="2" charset="-122"/>
              </a:rPr>
              <a:t>hiredate</a:t>
            </a:r>
            <a:r>
              <a:rPr lang="en-US" altLang="zh-CN" dirty="0">
                <a:latin typeface="黑体" panose="02010609060101010101" pitchFamily="2" charset="-122"/>
                <a:ea typeface="黑体" panose="02010609060101010101" pitchFamily="2" charset="-122"/>
              </a:rPr>
              <a:t> </a:t>
            </a:r>
            <a:r>
              <a:rPr lang="en-US" altLang="zh-CN" dirty="0" err="1">
                <a:latin typeface="黑体" panose="02010609060101010101" pitchFamily="2" charset="-122"/>
                <a:ea typeface="黑体" panose="02010609060101010101" pitchFamily="2" charset="-122"/>
              </a:rPr>
              <a:t>asc</a:t>
            </a:r>
            <a:r>
              <a:rPr lang="en-US" altLang="zh-CN" dirty="0">
                <a:latin typeface="黑体" panose="02010609060101010101" pitchFamily="2" charset="-122"/>
                <a:ea typeface="黑体" panose="02010609060101010101" pitchFamily="2" charset="-122"/>
              </a:rPr>
              <a:t>) h  where </a:t>
            </a:r>
            <a:r>
              <a:rPr lang="en-US" altLang="zh-CN" dirty="0" err="1">
                <a:latin typeface="黑体" panose="02010609060101010101" pitchFamily="2" charset="-122"/>
                <a:ea typeface="黑体" panose="02010609060101010101" pitchFamily="2" charset="-122"/>
              </a:rPr>
              <a:t>rownum</a:t>
            </a:r>
            <a:r>
              <a:rPr lang="en-US" altLang="zh-CN" dirty="0">
                <a:latin typeface="黑体" panose="02010609060101010101" pitchFamily="2" charset="-122"/>
                <a:ea typeface="黑体" panose="02010609060101010101" pitchFamily="2" charset="-122"/>
              </a:rPr>
              <a:t> &lt;= 5;</a:t>
            </a:r>
            <a:endParaRPr lang="en-US" altLang="zh-CN" dirty="0">
              <a:latin typeface="黑体" panose="02010609060101010101" pitchFamily="2" charset="-122"/>
              <a:ea typeface="黑体" panose="02010609060101010101" pitchFamily="2" charset="-122"/>
            </a:endParaRPr>
          </a:p>
          <a:p>
            <a:endParaRPr lang="en-US" altLang="zh-CN" dirty="0">
              <a:latin typeface="黑体" panose="02010609060101010101" pitchFamily="2" charset="-122"/>
              <a:ea typeface="黑体" panose="02010609060101010101" pitchFamily="2" charset="-122"/>
            </a:endParaRPr>
          </a:p>
          <a:p>
            <a:r>
              <a:rPr lang="en-US" altLang="zh-CN" dirty="0"/>
              <a:t>select </a:t>
            </a:r>
            <a:r>
              <a:rPr lang="en-US" altLang="zh-CN" dirty="0" err="1"/>
              <a:t>rownum,ename,hiredate</a:t>
            </a:r>
            <a:r>
              <a:rPr lang="en-US" altLang="zh-CN" dirty="0"/>
              <a:t> </a:t>
            </a:r>
            <a:endParaRPr lang="en-US" altLang="zh-CN" dirty="0"/>
          </a:p>
          <a:p>
            <a:r>
              <a:rPr lang="en-US" altLang="zh-CN" dirty="0"/>
              <a:t>from (select * from emp join dept on(</a:t>
            </a:r>
            <a:r>
              <a:rPr lang="en-US" altLang="zh-CN" dirty="0" err="1"/>
              <a:t>emp.deptno</a:t>
            </a:r>
            <a:r>
              <a:rPr lang="en-US" altLang="zh-CN" dirty="0"/>
              <a:t> = </a:t>
            </a:r>
            <a:r>
              <a:rPr lang="en-US" altLang="zh-CN" dirty="0" err="1"/>
              <a:t>dept.deptno</a:t>
            </a:r>
            <a:r>
              <a:rPr lang="en-US" altLang="zh-CN" dirty="0"/>
              <a:t>) where loc = 'CHICAGO' order by </a:t>
            </a:r>
            <a:r>
              <a:rPr lang="en-US" altLang="zh-CN" dirty="0" err="1"/>
              <a:t>hiredate</a:t>
            </a:r>
            <a:r>
              <a:rPr lang="en-US" altLang="zh-CN" dirty="0"/>
              <a:t> </a:t>
            </a:r>
            <a:r>
              <a:rPr lang="en-US" altLang="zh-CN" dirty="0" err="1"/>
              <a:t>asc</a:t>
            </a:r>
            <a:r>
              <a:rPr lang="en-US" altLang="zh-CN" dirty="0"/>
              <a:t>) h</a:t>
            </a:r>
            <a:endParaRPr lang="en-US" altLang="zh-CN" dirty="0"/>
          </a:p>
          <a:p>
            <a:r>
              <a:rPr lang="en-US" altLang="zh-CN" dirty="0"/>
              <a:t>where </a:t>
            </a:r>
            <a:r>
              <a:rPr lang="en-US" altLang="zh-CN" dirty="0" err="1"/>
              <a:t>rownum</a:t>
            </a:r>
            <a:r>
              <a:rPr lang="en-US" altLang="zh-CN" dirty="0"/>
              <a:t> &lt;= 2;</a:t>
            </a:r>
            <a:endParaRPr lang="en-US" altLang="zh-CN" dirty="0">
              <a:latin typeface="黑体" panose="02010609060101010101" pitchFamily="2" charset="-122"/>
              <a:ea typeface="黑体" panose="02010609060101010101" pitchFamily="2" charset="-122"/>
            </a:endParaRPr>
          </a:p>
          <a:p>
            <a:r>
              <a:rPr lang="en-US" altLang="zh-CN" dirty="0">
                <a:latin typeface="黑体" panose="02010609060101010101" pitchFamily="2" charset="-122"/>
                <a:ea typeface="黑体" panose="02010609060101010101" pitchFamily="2" charset="-122"/>
              </a:rPr>
              <a:t>   </a:t>
            </a:r>
            <a:endParaRPr lang="en-US" altLang="zh-CN" dirty="0">
              <a:latin typeface="黑体" panose="02010609060101010101" pitchFamily="2" charset="-122"/>
              <a:ea typeface="黑体" panose="0201060906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274638"/>
            <a:ext cx="8229600" cy="639762"/>
          </a:xfrm>
        </p:spPr>
        <p:txBody>
          <a:bodyPr/>
          <a:lstStyle/>
          <a:p>
            <a:pPr eaLnBrk="1" hangingPunct="1"/>
            <a:r>
              <a:rPr lang="zh-CN" altLang="en-US">
                <a:latin typeface="黑体" panose="02010609060101010101" pitchFamily="2" charset="-122"/>
                <a:ea typeface="黑体" panose="02010609060101010101" pitchFamily="2" charset="-122"/>
              </a:rPr>
              <a:t>分页</a:t>
            </a:r>
            <a:endParaRPr lang="zh-CN" altLang="en-US">
              <a:latin typeface="黑体" panose="02010609060101010101" pitchFamily="2" charset="-122"/>
              <a:ea typeface="黑体" panose="02010609060101010101" pitchFamily="2" charset="-122"/>
            </a:endParaRPr>
          </a:p>
        </p:txBody>
      </p:sp>
      <p:sp>
        <p:nvSpPr>
          <p:cNvPr id="37891" name="Rectangle 3"/>
          <p:cNvSpPr>
            <a:spLocks noGrp="1" noChangeArrowheads="1"/>
          </p:cNvSpPr>
          <p:nvPr>
            <p:ph idx="4294967295"/>
          </p:nvPr>
        </p:nvSpPr>
        <p:spPr>
          <a:xfrm>
            <a:off x="539750" y="857250"/>
            <a:ext cx="7994650" cy="5199063"/>
          </a:xfrm>
          <a:prstGeom prst="rect">
            <a:avLst/>
          </a:prstGeom>
        </p:spPr>
        <p:txBody>
          <a:bodyPr/>
          <a:lstStyle/>
          <a:p>
            <a:pPr eaLnBrk="1" hangingPunct="1"/>
            <a:r>
              <a:rPr lang="zh-CN" altLang="en-US" dirty="0">
                <a:latin typeface="黑体" panose="02010609060101010101" pitchFamily="2" charset="-122"/>
                <a:ea typeface="黑体" panose="02010609060101010101" pitchFamily="2" charset="-122"/>
              </a:rPr>
              <a:t>分页查询 </a:t>
            </a:r>
            <a:endParaRPr lang="en-US" altLang="zh-CN" dirty="0">
              <a:latin typeface="黑体" panose="02010609060101010101" pitchFamily="2" charset="-122"/>
              <a:ea typeface="黑体" panose="02010609060101010101" pitchFamily="2" charset="-122"/>
            </a:endParaRPr>
          </a:p>
          <a:p>
            <a:pPr lvl="1" eaLnBrk="1" hangingPunct="1"/>
            <a:r>
              <a:rPr lang="zh-CN" altLang="en-US" dirty="0">
                <a:latin typeface="黑体" panose="02010609060101010101" pitchFamily="2" charset="-122"/>
                <a:ea typeface="黑体" panose="02010609060101010101" pitchFamily="2" charset="-122"/>
              </a:rPr>
              <a:t>在</a:t>
            </a:r>
            <a:r>
              <a:rPr lang="en-US" altLang="zh-CN" dirty="0">
                <a:latin typeface="黑体" panose="02010609060101010101" pitchFamily="2" charset="-122"/>
                <a:ea typeface="黑体" panose="02010609060101010101" pitchFamily="2" charset="-122"/>
              </a:rPr>
              <a:t>Oracle</a:t>
            </a:r>
            <a:r>
              <a:rPr lang="zh-CN" altLang="en-US" dirty="0">
                <a:latin typeface="黑体" panose="02010609060101010101" pitchFamily="2" charset="-122"/>
                <a:ea typeface="黑体" panose="02010609060101010101" pitchFamily="2" charset="-122"/>
              </a:rPr>
              <a:t>中，利用</a:t>
            </a:r>
            <a:r>
              <a:rPr lang="en-US" altLang="zh-CN" dirty="0">
                <a:latin typeface="黑体" panose="02010609060101010101" pitchFamily="2" charset="-122"/>
                <a:ea typeface="黑体" panose="02010609060101010101" pitchFamily="2" charset="-122"/>
              </a:rPr>
              <a:t>ROWNUM</a:t>
            </a:r>
            <a:r>
              <a:rPr lang="zh-CN" altLang="en-US" dirty="0">
                <a:latin typeface="黑体" panose="02010609060101010101" pitchFamily="2" charset="-122"/>
                <a:ea typeface="黑体" panose="02010609060101010101" pitchFamily="2" charset="-122"/>
              </a:rPr>
              <a:t>的特性，可以实现数据库端的分页查询，查询语法为：</a:t>
            </a:r>
            <a:endParaRPr lang="en-US" altLang="zh-CN" dirty="0">
              <a:latin typeface="黑体" panose="02010609060101010101" pitchFamily="2" charset="-122"/>
              <a:ea typeface="黑体" panose="02010609060101010101" pitchFamily="2" charset="-122"/>
            </a:endParaRPr>
          </a:p>
          <a:p>
            <a:pPr lvl="1" eaLnBrk="1" hangingPunct="1"/>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当未指定需要按照某列排序，语法为：</a:t>
            </a:r>
            <a:endParaRPr lang="zh-CN" altLang="en-US" dirty="0">
              <a:latin typeface="黑体" panose="02010609060101010101" pitchFamily="2" charset="-122"/>
              <a:ea typeface="黑体" panose="02010609060101010101" pitchFamily="2" charset="-122"/>
            </a:endParaRPr>
          </a:p>
          <a:p>
            <a:pPr lvl="1" eaLnBrk="1" hangingPunct="1"/>
            <a:endParaRPr lang="zh-CN" altLang="en-US" dirty="0">
              <a:latin typeface="黑体" panose="02010609060101010101" pitchFamily="2" charset="-122"/>
              <a:ea typeface="黑体" panose="02010609060101010101" pitchFamily="2" charset="-122"/>
            </a:endParaRPr>
          </a:p>
          <a:p>
            <a:pPr lvl="1" eaLnBrk="1" hangingPunct="1"/>
            <a:endParaRPr lang="zh-CN" altLang="en-US" dirty="0">
              <a:latin typeface="黑体" panose="02010609060101010101" pitchFamily="2" charset="-122"/>
              <a:ea typeface="黑体" panose="02010609060101010101" pitchFamily="2" charset="-122"/>
            </a:endParaRPr>
          </a:p>
        </p:txBody>
      </p:sp>
      <p:sp>
        <p:nvSpPr>
          <p:cNvPr id="37892" name="Rectangle 2"/>
          <p:cNvSpPr>
            <a:spLocks noChangeArrowheads="1"/>
          </p:cNvSpPr>
          <p:nvPr/>
        </p:nvSpPr>
        <p:spPr bwMode="blackWhite">
          <a:xfrm>
            <a:off x="500063" y="2357438"/>
            <a:ext cx="8204200" cy="3643312"/>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anose="02070309020205020404" pitchFamily="49" charset="0"/>
            </a:endParaRPr>
          </a:p>
          <a:p>
            <a:pPr algn="ctr" fontAlgn="ctr">
              <a:buSzPct val="65000"/>
              <a:tabLst>
                <a:tab pos="1200150" algn="l"/>
              </a:tabLst>
            </a:pPr>
            <a:endParaRPr kumimoji="1" lang="zh-CN" altLang="en-US" sz="1800" b="1">
              <a:solidFill>
                <a:srgbClr val="000000"/>
              </a:solidFill>
              <a:latin typeface="Courier New" panose="02070309020205020404" pitchFamily="49" charset="0"/>
            </a:endParaRPr>
          </a:p>
        </p:txBody>
      </p:sp>
      <p:sp>
        <p:nvSpPr>
          <p:cNvPr id="37893" name="Rectangle 6"/>
          <p:cNvSpPr>
            <a:spLocks noChangeArrowheads="1"/>
          </p:cNvSpPr>
          <p:nvPr/>
        </p:nvSpPr>
        <p:spPr bwMode="blackWhite">
          <a:xfrm>
            <a:off x="449263" y="2286000"/>
            <a:ext cx="8194675" cy="3929063"/>
          </a:xfrm>
          <a:prstGeom prst="rect">
            <a:avLst/>
          </a:prstGeom>
          <a:noFill/>
          <a:ln w="9525">
            <a:noFill/>
            <a:miter lim="800000"/>
          </a:ln>
        </p:spPr>
        <p:txBody>
          <a:bodyPr wrap="none" lIns="92075" tIns="46038" rIns="92075" bIns="46038" anchor="ctr"/>
          <a:lstStyle/>
          <a:p>
            <a:pPr fontAlgn="ctr">
              <a:buSzPct val="65000"/>
              <a:tabLst>
                <a:tab pos="1200150" algn="l"/>
              </a:tabLst>
            </a:pPr>
            <a:r>
              <a:rPr kumimoji="1" lang="en-US" altLang="zh-CN" sz="1800" b="1" dirty="0">
                <a:solidFill>
                  <a:srgbClr val="000000"/>
                </a:solidFill>
                <a:latin typeface="Courier New" panose="02070309020205020404" pitchFamily="49" charset="0"/>
              </a:rPr>
              <a:t>SELECT b.* </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FROM (SELECT ROWNUM </a:t>
            </a:r>
            <a:r>
              <a:rPr kumimoji="1" lang="en-US" altLang="zh-CN" sz="1800" b="1" dirty="0" err="1">
                <a:solidFill>
                  <a:srgbClr val="000000"/>
                </a:solidFill>
                <a:latin typeface="Courier New" panose="02070309020205020404" pitchFamily="49" charset="0"/>
              </a:rPr>
              <a:t>rn</a:t>
            </a:r>
            <a:r>
              <a:rPr kumimoji="1" lang="en-US" altLang="zh-CN" sz="1800" b="1" dirty="0">
                <a:solidFill>
                  <a:srgbClr val="000000"/>
                </a:solidFill>
                <a:latin typeface="Courier New" panose="02070309020205020404" pitchFamily="49" charset="0"/>
              </a:rPr>
              <a:t>,[</a:t>
            </a:r>
            <a:r>
              <a:rPr kumimoji="1" lang="zh-CN" altLang="en-US" sz="1800" b="1" dirty="0">
                <a:solidFill>
                  <a:srgbClr val="000000"/>
                </a:solidFill>
                <a:latin typeface="Courier New" panose="02070309020205020404" pitchFamily="49" charset="0"/>
              </a:rPr>
              <a:t>列名</a:t>
            </a:r>
            <a:r>
              <a:rPr kumimoji="1" lang="en-US" altLang="zh-CN" sz="1800" b="1" dirty="0">
                <a:solidFill>
                  <a:srgbClr val="000000"/>
                </a:solidFill>
                <a:latin typeface="Courier New" panose="02070309020205020404" pitchFamily="49" charset="0"/>
              </a:rPr>
              <a:t>1,</a:t>
            </a:r>
            <a:r>
              <a:rPr kumimoji="1" lang="zh-CN" altLang="en-US" sz="1800" b="1" dirty="0">
                <a:solidFill>
                  <a:srgbClr val="000000"/>
                </a:solidFill>
                <a:latin typeface="Courier New" panose="02070309020205020404" pitchFamily="49" charset="0"/>
              </a:rPr>
              <a:t>列名</a:t>
            </a:r>
            <a:r>
              <a:rPr kumimoji="1" lang="en-US" altLang="zh-CN" sz="1800" b="1" dirty="0">
                <a:solidFill>
                  <a:srgbClr val="000000"/>
                </a:solidFill>
                <a:latin typeface="Courier New" panose="02070309020205020404" pitchFamily="49" charset="0"/>
              </a:rPr>
              <a:t>2,....</a:t>
            </a:r>
            <a:r>
              <a:rPr kumimoji="1" lang="zh-CN" altLang="en-US" sz="1800" b="1" dirty="0">
                <a:solidFill>
                  <a:srgbClr val="000000"/>
                </a:solidFill>
                <a:latin typeface="Courier New" panose="02070309020205020404" pitchFamily="49" charset="0"/>
              </a:rPr>
              <a:t>列名</a:t>
            </a:r>
            <a:r>
              <a:rPr kumimoji="1" lang="en-US" altLang="zh-CN" sz="1800" b="1" dirty="0">
                <a:solidFill>
                  <a:srgbClr val="000000"/>
                </a:solidFill>
                <a:latin typeface="Courier New" panose="02070309020205020404" pitchFamily="49" charset="0"/>
              </a:rPr>
              <a:t>n] </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FROM </a:t>
            </a:r>
            <a:r>
              <a:rPr kumimoji="1" lang="zh-CN" altLang="en-US" sz="1800" b="1" dirty="0">
                <a:solidFill>
                  <a:srgbClr val="000000"/>
                </a:solidFill>
                <a:latin typeface="Courier New" panose="02070309020205020404" pitchFamily="49" charset="0"/>
              </a:rPr>
              <a:t>表名</a:t>
            </a:r>
            <a:r>
              <a:rPr kumimoji="1" lang="en-US" altLang="zh-CN" sz="1800" b="1" dirty="0">
                <a:solidFill>
                  <a:srgbClr val="000000"/>
                </a:solidFill>
                <a:latin typeface="Courier New" panose="02070309020205020404" pitchFamily="49" charset="0"/>
              </a:rPr>
              <a:t>1,[</a:t>
            </a:r>
            <a:r>
              <a:rPr kumimoji="1" lang="zh-CN" altLang="en-US" sz="1800" b="1" dirty="0">
                <a:solidFill>
                  <a:srgbClr val="000000"/>
                </a:solidFill>
                <a:latin typeface="Courier New" panose="02070309020205020404" pitchFamily="49" charset="0"/>
              </a:rPr>
              <a:t>表名</a:t>
            </a:r>
            <a:r>
              <a:rPr kumimoji="1" lang="en-US" altLang="zh-CN" sz="1800" b="1" dirty="0">
                <a:solidFill>
                  <a:srgbClr val="000000"/>
                </a:solidFill>
                <a:latin typeface="Courier New" panose="02070309020205020404" pitchFamily="49" charset="0"/>
              </a:rPr>
              <a:t>2,...</a:t>
            </a:r>
            <a:r>
              <a:rPr kumimoji="1" lang="zh-CN" altLang="en-US" sz="1800" b="1" dirty="0">
                <a:solidFill>
                  <a:srgbClr val="000000"/>
                </a:solidFill>
                <a:latin typeface="Courier New" panose="02070309020205020404" pitchFamily="49" charset="0"/>
              </a:rPr>
              <a:t>表名</a:t>
            </a:r>
            <a:r>
              <a:rPr kumimoji="1" lang="en-US" altLang="zh-CN" sz="1800" b="1" dirty="0">
                <a:solidFill>
                  <a:srgbClr val="000000"/>
                </a:solidFill>
                <a:latin typeface="Courier New" panose="02070309020205020404" pitchFamily="49" charset="0"/>
              </a:rPr>
              <a:t>n] </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WHERE [</a:t>
            </a:r>
            <a:r>
              <a:rPr kumimoji="1" lang="zh-CN" altLang="en-US" sz="1800" b="1" dirty="0">
                <a:solidFill>
                  <a:srgbClr val="000000"/>
                </a:solidFill>
                <a:latin typeface="Courier New" panose="02070309020205020404" pitchFamily="49" charset="0"/>
              </a:rPr>
              <a:t>条件表达式</a:t>
            </a:r>
            <a:r>
              <a:rPr kumimoji="1" lang="en-US" altLang="zh-CN" sz="1800" b="1" dirty="0">
                <a:solidFill>
                  <a:srgbClr val="000000"/>
                </a:solidFill>
                <a:latin typeface="Courier New" panose="02070309020205020404" pitchFamily="49" charset="0"/>
              </a:rPr>
              <a:t> AND ] ROWNUM &lt;=</a:t>
            </a:r>
            <a:r>
              <a:rPr kumimoji="1" lang="zh-CN" altLang="en-US" sz="1800" b="1" dirty="0">
                <a:solidFill>
                  <a:srgbClr val="000000"/>
                </a:solidFill>
                <a:latin typeface="Courier New" panose="02070309020205020404" pitchFamily="49" charset="0"/>
              </a:rPr>
              <a:t>目标页数*每页记录数</a:t>
            </a:r>
            <a:r>
              <a:rPr kumimoji="1" lang="en-US" altLang="zh-CN" sz="1800" b="1" dirty="0">
                <a:solidFill>
                  <a:srgbClr val="000000"/>
                </a:solidFill>
                <a:latin typeface="Courier New" panose="02070309020205020404" pitchFamily="49" charset="0"/>
              </a:rPr>
              <a:t>) b</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WHERE</a:t>
            </a:r>
            <a:r>
              <a:rPr kumimoji="1" lang="zh-CN" altLang="en-US"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rn</a:t>
            </a:r>
            <a:r>
              <a:rPr kumimoji="1" lang="en-US" altLang="zh-CN" sz="1800" b="1" dirty="0">
                <a:solidFill>
                  <a:srgbClr val="000000"/>
                </a:solidFill>
                <a:latin typeface="Courier New" panose="02070309020205020404" pitchFamily="49" charset="0"/>
              </a:rPr>
              <a:t> &gt; (</a:t>
            </a:r>
            <a:r>
              <a:rPr kumimoji="1" lang="zh-CN" altLang="en-US" sz="1800" b="1" dirty="0">
                <a:solidFill>
                  <a:srgbClr val="000000"/>
                </a:solidFill>
                <a:latin typeface="Courier New" panose="02070309020205020404" pitchFamily="49" charset="0"/>
              </a:rPr>
              <a:t>目标页数</a:t>
            </a:r>
            <a:r>
              <a:rPr kumimoji="1" lang="en-US" altLang="zh-CN" sz="1800" b="1" dirty="0">
                <a:solidFill>
                  <a:srgbClr val="000000"/>
                </a:solidFill>
                <a:latin typeface="Courier New" panose="02070309020205020404" pitchFamily="49" charset="0"/>
              </a:rPr>
              <a:t>-1)*</a:t>
            </a:r>
            <a:r>
              <a:rPr kumimoji="1" lang="zh-CN" altLang="en-US" sz="1800" b="1" dirty="0">
                <a:solidFill>
                  <a:srgbClr val="000000"/>
                </a:solidFill>
                <a:latin typeface="Courier New" panose="02070309020205020404" pitchFamily="49" charset="0"/>
              </a:rPr>
              <a:t>每页记录数</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zh-CN" altLang="en-US" sz="1800" b="1" dirty="0">
                <a:solidFill>
                  <a:srgbClr val="FF0000"/>
                </a:solidFill>
                <a:latin typeface="Courier New" panose="02070309020205020404" pitchFamily="49" charset="0"/>
              </a:rPr>
              <a:t>或</a:t>
            </a:r>
            <a:endParaRPr kumimoji="1" lang="en-US" altLang="zh-CN" sz="1800" b="1" dirty="0">
              <a:solidFill>
                <a:srgbClr val="FF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SELECT b.* </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FROM (SELECT ROWNUM </a:t>
            </a:r>
            <a:r>
              <a:rPr kumimoji="1" lang="en-US" altLang="zh-CN" sz="1800" b="1" dirty="0" err="1">
                <a:solidFill>
                  <a:srgbClr val="000000"/>
                </a:solidFill>
                <a:latin typeface="Courier New" panose="02070309020205020404" pitchFamily="49" charset="0"/>
              </a:rPr>
              <a:t>rn</a:t>
            </a:r>
            <a:r>
              <a:rPr kumimoji="1" lang="en-US" altLang="zh-CN" sz="1800" b="1" dirty="0">
                <a:solidFill>
                  <a:srgbClr val="000000"/>
                </a:solidFill>
                <a:latin typeface="Courier New" panose="02070309020205020404" pitchFamily="49" charset="0"/>
              </a:rPr>
              <a:t>,[</a:t>
            </a:r>
            <a:r>
              <a:rPr kumimoji="1" lang="zh-CN" altLang="en-US" sz="1800" b="1" dirty="0">
                <a:solidFill>
                  <a:srgbClr val="000000"/>
                </a:solidFill>
                <a:latin typeface="Courier New" panose="02070309020205020404" pitchFamily="49" charset="0"/>
              </a:rPr>
              <a:t>列名</a:t>
            </a:r>
            <a:r>
              <a:rPr kumimoji="1" lang="en-US" altLang="zh-CN" sz="1800" b="1" dirty="0">
                <a:solidFill>
                  <a:srgbClr val="000000"/>
                </a:solidFill>
                <a:latin typeface="Courier New" panose="02070309020205020404" pitchFamily="49" charset="0"/>
              </a:rPr>
              <a:t>1,</a:t>
            </a:r>
            <a:r>
              <a:rPr kumimoji="1" lang="zh-CN" altLang="en-US" sz="1800" b="1" dirty="0">
                <a:solidFill>
                  <a:srgbClr val="000000"/>
                </a:solidFill>
                <a:latin typeface="Courier New" panose="02070309020205020404" pitchFamily="49" charset="0"/>
              </a:rPr>
              <a:t>列名</a:t>
            </a:r>
            <a:r>
              <a:rPr kumimoji="1" lang="en-US" altLang="zh-CN" sz="1800" b="1" dirty="0">
                <a:solidFill>
                  <a:srgbClr val="000000"/>
                </a:solidFill>
                <a:latin typeface="Courier New" panose="02070309020205020404" pitchFamily="49" charset="0"/>
              </a:rPr>
              <a:t>2,....</a:t>
            </a:r>
            <a:r>
              <a:rPr kumimoji="1" lang="zh-CN" altLang="en-US" sz="1800" b="1" dirty="0">
                <a:solidFill>
                  <a:srgbClr val="000000"/>
                </a:solidFill>
                <a:latin typeface="Courier New" panose="02070309020205020404" pitchFamily="49" charset="0"/>
              </a:rPr>
              <a:t>列名</a:t>
            </a:r>
            <a:r>
              <a:rPr kumimoji="1" lang="en-US" altLang="zh-CN" sz="1800" b="1" dirty="0">
                <a:solidFill>
                  <a:srgbClr val="000000"/>
                </a:solidFill>
                <a:latin typeface="Courier New" panose="02070309020205020404" pitchFamily="49" charset="0"/>
              </a:rPr>
              <a:t>n] </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FROM </a:t>
            </a:r>
            <a:r>
              <a:rPr kumimoji="1" lang="zh-CN" altLang="en-US" sz="1800" b="1" dirty="0">
                <a:solidFill>
                  <a:srgbClr val="000000"/>
                </a:solidFill>
                <a:latin typeface="Courier New" panose="02070309020205020404" pitchFamily="49" charset="0"/>
              </a:rPr>
              <a:t>表名</a:t>
            </a:r>
            <a:r>
              <a:rPr kumimoji="1" lang="en-US" altLang="zh-CN" sz="1800" b="1" dirty="0">
                <a:solidFill>
                  <a:srgbClr val="000000"/>
                </a:solidFill>
                <a:latin typeface="Courier New" panose="02070309020205020404" pitchFamily="49" charset="0"/>
              </a:rPr>
              <a:t>1,[</a:t>
            </a:r>
            <a:r>
              <a:rPr kumimoji="1" lang="zh-CN" altLang="en-US" sz="1800" b="1" dirty="0">
                <a:solidFill>
                  <a:srgbClr val="000000"/>
                </a:solidFill>
                <a:latin typeface="Courier New" panose="02070309020205020404" pitchFamily="49" charset="0"/>
              </a:rPr>
              <a:t>表名</a:t>
            </a:r>
            <a:r>
              <a:rPr kumimoji="1" lang="en-US" altLang="zh-CN" sz="1800" b="1" dirty="0">
                <a:solidFill>
                  <a:srgbClr val="000000"/>
                </a:solidFill>
                <a:latin typeface="Courier New" panose="02070309020205020404" pitchFamily="49" charset="0"/>
              </a:rPr>
              <a:t>2,...</a:t>
            </a:r>
            <a:r>
              <a:rPr kumimoji="1" lang="zh-CN" altLang="en-US" sz="1800" b="1" dirty="0">
                <a:solidFill>
                  <a:srgbClr val="000000"/>
                </a:solidFill>
                <a:latin typeface="Courier New" panose="02070309020205020404" pitchFamily="49" charset="0"/>
              </a:rPr>
              <a:t>表名</a:t>
            </a:r>
            <a:r>
              <a:rPr kumimoji="1" lang="en-US" altLang="zh-CN" sz="1800" b="1" dirty="0">
                <a:solidFill>
                  <a:srgbClr val="000000"/>
                </a:solidFill>
                <a:latin typeface="Courier New" panose="02070309020205020404" pitchFamily="49" charset="0"/>
              </a:rPr>
              <a:t>n] </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      [WHERE </a:t>
            </a:r>
            <a:r>
              <a:rPr kumimoji="1" lang="zh-CN" altLang="en-US" sz="1800" b="1" dirty="0">
                <a:solidFill>
                  <a:srgbClr val="000000"/>
                </a:solidFill>
                <a:latin typeface="Courier New" panose="02070309020205020404" pitchFamily="49" charset="0"/>
              </a:rPr>
              <a:t>条件表达式</a:t>
            </a:r>
            <a:r>
              <a:rPr kumimoji="1" lang="en-US" altLang="zh-CN" sz="1800" b="1" dirty="0">
                <a:solidFill>
                  <a:srgbClr val="000000"/>
                </a:solidFill>
                <a:latin typeface="Courier New" panose="02070309020205020404" pitchFamily="49" charset="0"/>
              </a:rPr>
              <a:t>]) b</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en-US" altLang="zh-CN" sz="1800" b="1" dirty="0">
                <a:solidFill>
                  <a:srgbClr val="000000"/>
                </a:solidFill>
                <a:latin typeface="Courier New" panose="02070309020205020404" pitchFamily="49" charset="0"/>
              </a:rPr>
              <a:t>WHERE</a:t>
            </a:r>
            <a:r>
              <a:rPr kumimoji="1" lang="zh-CN" altLang="en-US" sz="1800" b="1" dirty="0">
                <a:solidFill>
                  <a:srgbClr val="000000"/>
                </a:solidFill>
                <a:latin typeface="Courier New" panose="02070309020205020404" pitchFamily="49" charset="0"/>
              </a:rPr>
              <a:t> </a:t>
            </a:r>
            <a:r>
              <a:rPr kumimoji="1" lang="en-US" altLang="zh-CN" sz="1800" b="1" dirty="0" err="1">
                <a:solidFill>
                  <a:srgbClr val="000000"/>
                </a:solidFill>
                <a:latin typeface="Courier New" panose="02070309020205020404" pitchFamily="49" charset="0"/>
              </a:rPr>
              <a:t>rn</a:t>
            </a:r>
            <a:r>
              <a:rPr kumimoji="1" lang="en-US" altLang="zh-CN" sz="1800" b="1" dirty="0">
                <a:solidFill>
                  <a:srgbClr val="000000"/>
                </a:solidFill>
                <a:latin typeface="Courier New" panose="02070309020205020404" pitchFamily="49" charset="0"/>
              </a:rPr>
              <a:t> &lt;=</a:t>
            </a:r>
            <a:r>
              <a:rPr kumimoji="1" lang="zh-CN" altLang="en-US" sz="1800" b="1" dirty="0">
                <a:solidFill>
                  <a:srgbClr val="000000"/>
                </a:solidFill>
                <a:latin typeface="Courier New" panose="02070309020205020404" pitchFamily="49" charset="0"/>
              </a:rPr>
              <a:t>目标页数*每页记录数 </a:t>
            </a:r>
            <a:r>
              <a:rPr kumimoji="1" lang="en-US" altLang="zh-CN" sz="1800" b="1" dirty="0">
                <a:solidFill>
                  <a:srgbClr val="000000"/>
                </a:solidFill>
                <a:latin typeface="Courier New" panose="02070309020205020404" pitchFamily="49" charset="0"/>
              </a:rPr>
              <a:t>and </a:t>
            </a:r>
            <a:r>
              <a:rPr kumimoji="1" lang="en-US" altLang="zh-CN" sz="1800" b="1" dirty="0" err="1">
                <a:solidFill>
                  <a:srgbClr val="000000"/>
                </a:solidFill>
                <a:latin typeface="Courier New" panose="02070309020205020404" pitchFamily="49" charset="0"/>
              </a:rPr>
              <a:t>rn</a:t>
            </a:r>
            <a:r>
              <a:rPr kumimoji="1" lang="en-US" altLang="zh-CN" sz="1800" b="1" dirty="0">
                <a:solidFill>
                  <a:srgbClr val="000000"/>
                </a:solidFill>
                <a:latin typeface="Courier New" panose="02070309020205020404" pitchFamily="49" charset="0"/>
              </a:rPr>
              <a:t> &gt; (</a:t>
            </a:r>
            <a:r>
              <a:rPr kumimoji="1" lang="zh-CN" altLang="en-US" sz="1800" b="1" dirty="0">
                <a:solidFill>
                  <a:srgbClr val="000000"/>
                </a:solidFill>
                <a:latin typeface="Courier New" panose="02070309020205020404" pitchFamily="49" charset="0"/>
              </a:rPr>
              <a:t>目标页数</a:t>
            </a:r>
            <a:r>
              <a:rPr kumimoji="1" lang="en-US" altLang="zh-CN" sz="1800" b="1" dirty="0">
                <a:solidFill>
                  <a:srgbClr val="000000"/>
                </a:solidFill>
                <a:latin typeface="Courier New" panose="02070309020205020404" pitchFamily="49" charset="0"/>
              </a:rPr>
              <a:t>-1)*</a:t>
            </a:r>
            <a:r>
              <a:rPr kumimoji="1" lang="zh-CN" altLang="en-US" sz="1800" b="1" dirty="0">
                <a:solidFill>
                  <a:srgbClr val="000000"/>
                </a:solidFill>
                <a:latin typeface="Courier New" panose="02070309020205020404" pitchFamily="49" charset="0"/>
              </a:rPr>
              <a:t>每页记录数</a:t>
            </a:r>
            <a:endParaRPr kumimoji="1" lang="en-US" altLang="zh-CN" sz="1800" b="1" dirty="0">
              <a:solidFill>
                <a:srgbClr val="000000"/>
              </a:solidFill>
              <a:latin typeface="Courier New" panose="02070309020205020404" pitchFamily="49" charset="0"/>
            </a:endParaRPr>
          </a:p>
          <a:p>
            <a:pPr fontAlgn="ctr">
              <a:buSzPct val="65000"/>
              <a:tabLst>
                <a:tab pos="1200150" algn="l"/>
              </a:tabLst>
            </a:pPr>
            <a:r>
              <a:rPr kumimoji="1" lang="zh-CN" altLang="en-US" sz="1800" b="1" dirty="0">
                <a:solidFill>
                  <a:srgbClr val="FF0000"/>
                </a:solidFill>
                <a:latin typeface="Courier New" panose="02070309020205020404" pitchFamily="49" charset="0"/>
              </a:rPr>
              <a:t>思考：哪种方式效率高？</a:t>
            </a:r>
            <a:endParaRPr kumimoji="1" lang="en-US" altLang="zh-CN" sz="1800" b="1" dirty="0">
              <a:solidFill>
                <a:srgbClr val="FF0000"/>
              </a:solidFill>
              <a:latin typeface="Courier New" panose="02070309020205020404" pitchFamily="49"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a:xfrm>
            <a:off x="457200" y="274638"/>
            <a:ext cx="8229600" cy="639762"/>
          </a:xfrm>
        </p:spPr>
        <p:txBody>
          <a:bodyPr/>
          <a:lstStyle/>
          <a:p>
            <a:r>
              <a:rPr lang="zh-CN" altLang="en-US" dirty="0">
                <a:latin typeface="黑体" panose="02010609060101010101" pitchFamily="2" charset="-122"/>
                <a:ea typeface="黑体" panose="02010609060101010101" pitchFamily="2" charset="-122"/>
              </a:rPr>
              <a:t>练习</a:t>
            </a:r>
            <a:r>
              <a:rPr lang="en-US" altLang="zh-CN" dirty="0">
                <a:latin typeface="黑体" panose="02010609060101010101" pitchFamily="2" charset="-122"/>
                <a:ea typeface="黑体" panose="02010609060101010101" pitchFamily="2" charset="-122"/>
              </a:rPr>
              <a:t>6</a:t>
            </a:r>
            <a:endParaRPr lang="zh-CN" altLang="en-US" dirty="0">
              <a:latin typeface="黑体" panose="02010609060101010101" pitchFamily="2" charset="-122"/>
              <a:ea typeface="黑体" panose="02010609060101010101" pitchFamily="2" charset="-122"/>
            </a:endParaRPr>
          </a:p>
        </p:txBody>
      </p:sp>
      <p:sp>
        <p:nvSpPr>
          <p:cNvPr id="39939" name="内容占位符 2"/>
          <p:cNvSpPr>
            <a:spLocks noGrp="1"/>
          </p:cNvSpPr>
          <p:nvPr>
            <p:ph idx="4294967295"/>
          </p:nvPr>
        </p:nvSpPr>
        <p:spPr>
          <a:xfrm>
            <a:off x="457200" y="990600"/>
            <a:ext cx="8229600" cy="5135563"/>
          </a:xfrm>
          <a:prstGeom prst="rect">
            <a:avLst/>
          </a:prstGeom>
        </p:spPr>
        <p:txBody>
          <a:bodyPr/>
          <a:lstStyle/>
          <a:p>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按照每页显示</a:t>
            </a:r>
            <a:r>
              <a:rPr lang="en-US" altLang="zh-CN" dirty="0">
                <a:latin typeface="黑体" panose="02010609060101010101" pitchFamily="2" charset="-122"/>
                <a:ea typeface="黑体" panose="02010609060101010101" pitchFamily="2" charset="-122"/>
              </a:rPr>
              <a:t>5</a:t>
            </a:r>
            <a:r>
              <a:rPr lang="zh-CN" altLang="en-US" dirty="0">
                <a:latin typeface="黑体" panose="02010609060101010101" pitchFamily="2" charset="-122"/>
                <a:ea typeface="黑体" panose="02010609060101010101" pitchFamily="2" charset="-122"/>
              </a:rPr>
              <a:t>条记录，分别查询第</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页，第</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页，第</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页信息，要求显示员工姓名、入职日期、部门名称。</a:t>
            </a:r>
            <a:endParaRPr lang="en-US" altLang="zh-CN" dirty="0">
              <a:latin typeface="黑体" panose="02010609060101010101" pitchFamily="2" charset="-122"/>
              <a:ea typeface="黑体" panose="0201060906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314325" y="22225"/>
            <a:ext cx="7283450" cy="706438"/>
          </a:xfrm>
        </p:spPr>
        <p:txBody>
          <a:bodyPr/>
          <a:lstStyle/>
          <a:p>
            <a:pPr eaLnBrk="1" hangingPunct="1"/>
            <a:r>
              <a:rPr lang="zh-CN" altLang="en-US">
                <a:latin typeface="黑体" panose="02010609060101010101" pitchFamily="2" charset="-122"/>
                <a:ea typeface="黑体" panose="02010609060101010101" pitchFamily="2" charset="-122"/>
              </a:rPr>
              <a:t>分页</a:t>
            </a:r>
            <a:endParaRPr lang="zh-CN" altLang="en-US">
              <a:latin typeface="黑体" panose="02010609060101010101" pitchFamily="2" charset="-122"/>
              <a:ea typeface="黑体" panose="02010609060101010101" pitchFamily="2" charset="-122"/>
            </a:endParaRPr>
          </a:p>
        </p:txBody>
      </p:sp>
      <p:sp>
        <p:nvSpPr>
          <p:cNvPr id="38915" name="Rectangle 3"/>
          <p:cNvSpPr>
            <a:spLocks noGrp="1" noChangeArrowheads="1"/>
          </p:cNvSpPr>
          <p:nvPr>
            <p:ph idx="4294967295"/>
          </p:nvPr>
        </p:nvSpPr>
        <p:spPr>
          <a:xfrm>
            <a:off x="428625" y="642938"/>
            <a:ext cx="8286750" cy="5199062"/>
          </a:xfrm>
          <a:prstGeom prst="rect">
            <a:avLst/>
          </a:prstGeom>
        </p:spPr>
        <p:txBody>
          <a:bodyPr/>
          <a:lstStyle/>
          <a:p>
            <a:pPr eaLnBrk="1" hangingPunct="1"/>
            <a:r>
              <a:rPr lang="zh-CN" altLang="en-US" sz="2000">
                <a:latin typeface="黑体" panose="02010609060101010101" pitchFamily="2" charset="-122"/>
                <a:ea typeface="黑体" panose="02010609060101010101" pitchFamily="2" charset="-122"/>
              </a:rPr>
              <a:t>分页查询 </a:t>
            </a:r>
            <a:endParaRPr lang="en-US" altLang="zh-CN" sz="2000">
              <a:latin typeface="黑体" panose="02010609060101010101" pitchFamily="2" charset="-122"/>
              <a:ea typeface="黑体" panose="02010609060101010101" pitchFamily="2" charset="-122"/>
            </a:endParaRPr>
          </a:p>
          <a:p>
            <a:pPr lvl="1" eaLnBrk="1" hangingPunct="1"/>
            <a:r>
              <a:rPr lang="en-US" altLang="zh-CN" sz="2000">
                <a:latin typeface="黑体" panose="02010609060101010101" pitchFamily="2" charset="-122"/>
                <a:ea typeface="黑体" panose="02010609060101010101" pitchFamily="2" charset="-122"/>
              </a:rPr>
              <a:t>2.</a:t>
            </a:r>
            <a:r>
              <a:rPr lang="zh-CN" altLang="en-US" sz="2000">
                <a:latin typeface="黑体" panose="02010609060101010101" pitchFamily="2" charset="-122"/>
                <a:ea typeface="黑体" panose="02010609060101010101" pitchFamily="2" charset="-122"/>
              </a:rPr>
              <a:t>当指定需要按照某列排序时，语法为：</a:t>
            </a:r>
            <a:endParaRPr lang="zh-CN" altLang="en-US" sz="2000">
              <a:latin typeface="黑体" panose="02010609060101010101" pitchFamily="2" charset="-122"/>
              <a:ea typeface="黑体" panose="02010609060101010101" pitchFamily="2" charset="-122"/>
            </a:endParaRPr>
          </a:p>
          <a:p>
            <a:pPr lvl="1" eaLnBrk="1" hangingPunct="1"/>
            <a:endParaRPr lang="zh-CN" altLang="en-US" sz="2000">
              <a:latin typeface="黑体" panose="02010609060101010101" pitchFamily="2" charset="-122"/>
              <a:ea typeface="黑体" panose="02010609060101010101" pitchFamily="2" charset="-122"/>
            </a:endParaRPr>
          </a:p>
          <a:p>
            <a:pPr lvl="1" eaLnBrk="1" hangingPunct="1"/>
            <a:endParaRPr lang="zh-CN" altLang="en-US" sz="2000">
              <a:latin typeface="黑体" panose="02010609060101010101" pitchFamily="2" charset="-122"/>
              <a:ea typeface="黑体" panose="02010609060101010101" pitchFamily="2" charset="-122"/>
            </a:endParaRPr>
          </a:p>
        </p:txBody>
      </p:sp>
      <p:sp>
        <p:nvSpPr>
          <p:cNvPr id="38916" name="Rectangle 2"/>
          <p:cNvSpPr>
            <a:spLocks noChangeArrowheads="1"/>
          </p:cNvSpPr>
          <p:nvPr/>
        </p:nvSpPr>
        <p:spPr bwMode="blackWhite">
          <a:xfrm>
            <a:off x="428625" y="1357313"/>
            <a:ext cx="8501063" cy="4807991"/>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Lst>
            </a:pPr>
            <a:endParaRPr kumimoji="1" lang="zh-CN" altLang="en-US" b="1">
              <a:solidFill>
                <a:srgbClr val="000000"/>
              </a:solidFill>
              <a:latin typeface="Courier New" panose="02070309020205020404" pitchFamily="49" charset="0"/>
            </a:endParaRPr>
          </a:p>
          <a:p>
            <a:pPr algn="ctr" fontAlgn="ctr">
              <a:buSzPct val="65000"/>
              <a:tabLst>
                <a:tab pos="1200150" algn="l"/>
              </a:tabLst>
            </a:pPr>
            <a:endParaRPr kumimoji="1" lang="zh-CN" altLang="en-US" b="1">
              <a:solidFill>
                <a:srgbClr val="000000"/>
              </a:solidFill>
              <a:latin typeface="Courier New" panose="02070309020205020404" pitchFamily="49" charset="0"/>
            </a:endParaRPr>
          </a:p>
        </p:txBody>
      </p:sp>
      <p:sp>
        <p:nvSpPr>
          <p:cNvPr id="38917" name="Rectangle 6"/>
          <p:cNvSpPr>
            <a:spLocks noChangeArrowheads="1"/>
          </p:cNvSpPr>
          <p:nvPr/>
        </p:nvSpPr>
        <p:spPr bwMode="blackWhite">
          <a:xfrm>
            <a:off x="357188" y="1313259"/>
            <a:ext cx="8429625" cy="5332533"/>
          </a:xfrm>
          <a:prstGeom prst="rect">
            <a:avLst/>
          </a:prstGeom>
          <a:noFill/>
          <a:ln w="9525">
            <a:noFill/>
            <a:miter lim="800000"/>
          </a:ln>
        </p:spPr>
        <p:txBody>
          <a:bodyPr wrap="none" lIns="92075" tIns="46038" rIns="92075" bIns="46038" anchor="ctr"/>
          <a:lstStyle/>
          <a:p>
            <a:pPr fontAlgn="ctr">
              <a:buSzPct val="65000"/>
              <a:tabLst>
                <a:tab pos="1200150" algn="l"/>
              </a:tabLst>
            </a:pPr>
            <a:r>
              <a:rPr kumimoji="1" lang="en-US" altLang="zh-CN" b="1" dirty="0">
                <a:solidFill>
                  <a:srgbClr val="000000"/>
                </a:solidFill>
                <a:latin typeface="Courier New" panose="02070309020205020404" pitchFamily="49" charset="0"/>
              </a:rPr>
              <a:t>SELECT *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FROM (SELECT ROWNUM  </a:t>
            </a:r>
            <a:r>
              <a:rPr kumimoji="1" lang="en-US" altLang="zh-CN" b="1" dirty="0" err="1">
                <a:solidFill>
                  <a:srgbClr val="000000"/>
                </a:solidFill>
                <a:latin typeface="Courier New" panose="02070309020205020404" pitchFamily="49" charset="0"/>
              </a:rPr>
              <a:t>rn</a:t>
            </a:r>
            <a:r>
              <a:rPr kumimoji="1" lang="en-US" altLang="zh-CN" b="1" dirty="0">
                <a:solidFill>
                  <a:srgbClr val="000000"/>
                </a:solidFill>
                <a:latin typeface="Courier New" panose="02070309020205020404" pitchFamily="49" charset="0"/>
              </a:rPr>
              <a:t>, b.*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      FROM  (SELECT </a:t>
            </a:r>
            <a:r>
              <a:rPr kumimoji="1" lang="zh-CN" altLang="en-US" b="1" dirty="0">
                <a:solidFill>
                  <a:srgbClr val="000000"/>
                </a:solidFill>
                <a:latin typeface="Courier New" panose="02070309020205020404" pitchFamily="49" charset="0"/>
              </a:rPr>
              <a:t>列名</a:t>
            </a:r>
            <a:r>
              <a:rPr kumimoji="1" lang="en-US" altLang="zh-CN" b="1" dirty="0">
                <a:solidFill>
                  <a:srgbClr val="000000"/>
                </a:solidFill>
                <a:latin typeface="Courier New" panose="02070309020205020404" pitchFamily="49" charset="0"/>
              </a:rPr>
              <a:t>1 [,</a:t>
            </a:r>
            <a:r>
              <a:rPr kumimoji="1" lang="zh-CN" altLang="en-US" b="1" dirty="0">
                <a:solidFill>
                  <a:srgbClr val="000000"/>
                </a:solidFill>
                <a:latin typeface="Courier New" panose="02070309020205020404" pitchFamily="49" charset="0"/>
              </a:rPr>
              <a:t>列名</a:t>
            </a:r>
            <a:r>
              <a:rPr kumimoji="1" lang="en-US" altLang="zh-CN" b="1" dirty="0">
                <a:solidFill>
                  <a:srgbClr val="000000"/>
                </a:solidFill>
                <a:latin typeface="Courier New" panose="02070309020205020404" pitchFamily="49" charset="0"/>
              </a:rPr>
              <a:t>2,....</a:t>
            </a:r>
            <a:r>
              <a:rPr kumimoji="1" lang="zh-CN" altLang="en-US" b="1" dirty="0">
                <a:solidFill>
                  <a:srgbClr val="000000"/>
                </a:solidFill>
                <a:latin typeface="Courier New" panose="02070309020205020404" pitchFamily="49" charset="0"/>
              </a:rPr>
              <a:t>列名</a:t>
            </a:r>
            <a:r>
              <a:rPr kumimoji="1" lang="en-US" altLang="zh-CN" b="1" dirty="0">
                <a:solidFill>
                  <a:srgbClr val="000000"/>
                </a:solidFill>
                <a:latin typeface="Courier New" panose="02070309020205020404" pitchFamily="49" charset="0"/>
              </a:rPr>
              <a:t>n]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             FROM </a:t>
            </a:r>
            <a:r>
              <a:rPr kumimoji="1" lang="zh-CN" altLang="en-US" b="1" dirty="0">
                <a:solidFill>
                  <a:srgbClr val="000000"/>
                </a:solidFill>
                <a:latin typeface="Courier New" panose="02070309020205020404" pitchFamily="49" charset="0"/>
              </a:rPr>
              <a:t>表名</a:t>
            </a:r>
            <a:r>
              <a:rPr kumimoji="1" lang="en-US" altLang="zh-CN" b="1" dirty="0">
                <a:solidFill>
                  <a:srgbClr val="000000"/>
                </a:solidFill>
                <a:latin typeface="Courier New" panose="02070309020205020404" pitchFamily="49" charset="0"/>
              </a:rPr>
              <a:t>1,[</a:t>
            </a:r>
            <a:r>
              <a:rPr kumimoji="1" lang="zh-CN" altLang="en-US" b="1" dirty="0">
                <a:solidFill>
                  <a:srgbClr val="000000"/>
                </a:solidFill>
                <a:latin typeface="Courier New" panose="02070309020205020404" pitchFamily="49" charset="0"/>
              </a:rPr>
              <a:t>表名</a:t>
            </a:r>
            <a:r>
              <a:rPr kumimoji="1" lang="en-US" altLang="zh-CN" b="1" dirty="0">
                <a:solidFill>
                  <a:srgbClr val="000000"/>
                </a:solidFill>
                <a:latin typeface="Courier New" panose="02070309020205020404" pitchFamily="49" charset="0"/>
              </a:rPr>
              <a:t>2,...</a:t>
            </a:r>
            <a:r>
              <a:rPr kumimoji="1" lang="zh-CN" altLang="en-US" b="1" dirty="0">
                <a:solidFill>
                  <a:srgbClr val="000000"/>
                </a:solidFill>
                <a:latin typeface="Courier New" panose="02070309020205020404" pitchFamily="49" charset="0"/>
              </a:rPr>
              <a:t>表名</a:t>
            </a:r>
            <a:r>
              <a:rPr kumimoji="1" lang="en-US" altLang="zh-CN" b="1" dirty="0">
                <a:solidFill>
                  <a:srgbClr val="000000"/>
                </a:solidFill>
                <a:latin typeface="Courier New" panose="02070309020205020404" pitchFamily="49" charset="0"/>
              </a:rPr>
              <a:t>n]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             [WHERE </a:t>
            </a:r>
            <a:r>
              <a:rPr kumimoji="1" lang="zh-CN" altLang="en-US" b="1" dirty="0">
                <a:solidFill>
                  <a:srgbClr val="000000"/>
                </a:solidFill>
                <a:latin typeface="Courier New" panose="02070309020205020404" pitchFamily="49" charset="0"/>
              </a:rPr>
              <a:t>子句</a:t>
            </a:r>
            <a:r>
              <a:rPr kumimoji="1" lang="en-US" altLang="zh-CN" b="1" dirty="0">
                <a:solidFill>
                  <a:srgbClr val="000000"/>
                </a:solidFill>
                <a:latin typeface="Courier New" panose="02070309020205020404" pitchFamily="49" charset="0"/>
              </a:rPr>
              <a:t>]</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             ORDER BY </a:t>
            </a:r>
            <a:r>
              <a:rPr kumimoji="1" lang="zh-CN" altLang="en-US" b="1" dirty="0">
                <a:solidFill>
                  <a:srgbClr val="000000"/>
                </a:solidFill>
                <a:latin typeface="Courier New" panose="02070309020205020404" pitchFamily="49" charset="0"/>
              </a:rPr>
              <a:t>要排序的列 </a:t>
            </a:r>
            <a:r>
              <a:rPr kumimoji="1" lang="en-US" altLang="zh-CN" b="1" dirty="0">
                <a:solidFill>
                  <a:srgbClr val="000000"/>
                </a:solidFill>
                <a:latin typeface="Courier New" panose="02070309020205020404" pitchFamily="49" charset="0"/>
              </a:rPr>
              <a:t>ASC|DESC ) b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zh-CN" altLang="en-US" b="1" dirty="0">
                <a:solidFill>
                  <a:srgbClr val="000000"/>
                </a:solidFill>
                <a:latin typeface="Courier New" panose="02070309020205020404" pitchFamily="49" charset="0"/>
              </a:rPr>
              <a:t>      </a:t>
            </a:r>
            <a:r>
              <a:rPr kumimoji="1" lang="en-US" altLang="zh-CN" b="1" dirty="0">
                <a:solidFill>
                  <a:srgbClr val="000000"/>
                </a:solidFill>
                <a:latin typeface="Courier New" panose="02070309020205020404" pitchFamily="49" charset="0"/>
              </a:rPr>
              <a:t>WHERE</a:t>
            </a:r>
            <a:r>
              <a:rPr kumimoji="1" lang="zh-CN" altLang="en-US" b="1" dirty="0">
                <a:solidFill>
                  <a:srgbClr val="000000"/>
                </a:solidFill>
                <a:latin typeface="Courier New" panose="02070309020205020404" pitchFamily="49" charset="0"/>
              </a:rPr>
              <a:t> </a:t>
            </a:r>
            <a:r>
              <a:rPr kumimoji="1" lang="en-US" altLang="zh-CN" b="1" dirty="0">
                <a:solidFill>
                  <a:srgbClr val="000000"/>
                </a:solidFill>
                <a:latin typeface="Courier New" panose="02070309020205020404" pitchFamily="49" charset="0"/>
              </a:rPr>
              <a:t>ROWNUM</a:t>
            </a:r>
            <a:r>
              <a:rPr kumimoji="1" lang="zh-CN" altLang="en-US" b="1" dirty="0">
                <a:solidFill>
                  <a:srgbClr val="000000"/>
                </a:solidFill>
                <a:latin typeface="Courier New" panose="02070309020205020404" pitchFamily="49" charset="0"/>
              </a:rPr>
              <a:t> </a:t>
            </a:r>
            <a:r>
              <a:rPr kumimoji="1" lang="en-US" altLang="zh-CN" b="1" dirty="0">
                <a:solidFill>
                  <a:srgbClr val="000000"/>
                </a:solidFill>
                <a:latin typeface="Courier New" panose="02070309020205020404" pitchFamily="49" charset="0"/>
              </a:rPr>
              <a:t>&lt;=</a:t>
            </a:r>
            <a:r>
              <a:rPr kumimoji="1" lang="zh-CN" altLang="en-US" b="1" dirty="0">
                <a:solidFill>
                  <a:srgbClr val="000000"/>
                </a:solidFill>
                <a:latin typeface="Courier New" panose="02070309020205020404" pitchFamily="49" charset="0"/>
              </a:rPr>
              <a:t>目标页数*每页记录数</a:t>
            </a:r>
            <a:endParaRPr kumimoji="1" lang="zh-CN" altLang="en-US" b="1" dirty="0">
              <a:solidFill>
                <a:srgbClr val="000000"/>
              </a:solidFill>
              <a:latin typeface="Courier New" panose="02070309020205020404" pitchFamily="49" charset="0"/>
            </a:endParaRPr>
          </a:p>
          <a:p>
            <a:pPr fontAlgn="ctr">
              <a:buSzPct val="65000"/>
              <a:tabLst>
                <a:tab pos="1200150" algn="l"/>
              </a:tabLst>
            </a:pPr>
            <a:r>
              <a:rPr kumimoji="1" lang="zh-CN" altLang="en-US" b="1" dirty="0">
                <a:solidFill>
                  <a:srgbClr val="000000"/>
                </a:solidFill>
                <a:latin typeface="Courier New" panose="02070309020205020404" pitchFamily="49" charset="0"/>
              </a:rPr>
              <a:t>     </a:t>
            </a:r>
            <a:r>
              <a:rPr kumimoji="1" lang="en-US" altLang="zh-CN" b="1" dirty="0">
                <a:solidFill>
                  <a:srgbClr val="000000"/>
                </a:solidFill>
                <a:latin typeface="Courier New" panose="02070309020205020404" pitchFamily="49" charset="0"/>
              </a:rPr>
              <a:t>)</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WHERE</a:t>
            </a:r>
            <a:r>
              <a:rPr kumimoji="1" lang="zh-CN" altLang="en-US" b="1" dirty="0">
                <a:solidFill>
                  <a:srgbClr val="000000"/>
                </a:solidFill>
                <a:latin typeface="Courier New" panose="02070309020205020404" pitchFamily="49" charset="0"/>
              </a:rPr>
              <a:t> </a:t>
            </a:r>
            <a:r>
              <a:rPr kumimoji="1" lang="en-US" altLang="zh-CN" b="1" dirty="0" err="1">
                <a:solidFill>
                  <a:srgbClr val="000000"/>
                </a:solidFill>
                <a:latin typeface="Courier New" panose="02070309020205020404" pitchFamily="49" charset="0"/>
              </a:rPr>
              <a:t>rn</a:t>
            </a:r>
            <a:r>
              <a:rPr kumimoji="1" lang="en-US" altLang="zh-CN" b="1" dirty="0">
                <a:solidFill>
                  <a:srgbClr val="000000"/>
                </a:solidFill>
                <a:latin typeface="Courier New" panose="02070309020205020404" pitchFamily="49" charset="0"/>
              </a:rPr>
              <a:t> &gt; (</a:t>
            </a:r>
            <a:r>
              <a:rPr kumimoji="1" lang="zh-CN" altLang="en-US" b="1" dirty="0">
                <a:solidFill>
                  <a:srgbClr val="000000"/>
                </a:solidFill>
                <a:latin typeface="Courier New" panose="02070309020205020404" pitchFamily="49" charset="0"/>
              </a:rPr>
              <a:t>目标页数</a:t>
            </a:r>
            <a:r>
              <a:rPr kumimoji="1" lang="en-US" altLang="zh-CN" b="1" dirty="0">
                <a:solidFill>
                  <a:srgbClr val="000000"/>
                </a:solidFill>
                <a:latin typeface="Courier New" panose="02070309020205020404" pitchFamily="49" charset="0"/>
              </a:rPr>
              <a:t>-1)*</a:t>
            </a:r>
            <a:r>
              <a:rPr kumimoji="1" lang="zh-CN" altLang="en-US" b="1" dirty="0">
                <a:solidFill>
                  <a:srgbClr val="000000"/>
                </a:solidFill>
                <a:latin typeface="Courier New" panose="02070309020205020404" pitchFamily="49" charset="0"/>
              </a:rPr>
              <a:t>每页记录数 </a:t>
            </a:r>
            <a:r>
              <a:rPr kumimoji="1" lang="en-US" altLang="zh-CN" b="1" dirty="0">
                <a:solidFill>
                  <a:srgbClr val="000000"/>
                </a:solidFill>
                <a:latin typeface="Courier New" panose="02070309020205020404" pitchFamily="49" charset="0"/>
              </a:rPr>
              <a:t>;</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zh-CN" altLang="en-US" b="1" dirty="0">
                <a:solidFill>
                  <a:srgbClr val="000000"/>
                </a:solidFill>
                <a:latin typeface="Courier New" panose="02070309020205020404" pitchFamily="49" charset="0"/>
              </a:rPr>
              <a:t>或：</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SELECT *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FROM (SELECT ROWNUM  </a:t>
            </a:r>
            <a:r>
              <a:rPr kumimoji="1" lang="en-US" altLang="zh-CN" b="1" dirty="0" err="1">
                <a:solidFill>
                  <a:srgbClr val="000000"/>
                </a:solidFill>
                <a:latin typeface="Courier New" panose="02070309020205020404" pitchFamily="49" charset="0"/>
              </a:rPr>
              <a:t>rn</a:t>
            </a:r>
            <a:r>
              <a:rPr kumimoji="1" lang="en-US" altLang="zh-CN" b="1" dirty="0">
                <a:solidFill>
                  <a:srgbClr val="000000"/>
                </a:solidFill>
                <a:latin typeface="Courier New" panose="02070309020205020404" pitchFamily="49" charset="0"/>
              </a:rPr>
              <a:t>, b.*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      FROM  (SELECT </a:t>
            </a:r>
            <a:r>
              <a:rPr kumimoji="1" lang="zh-CN" altLang="en-US" b="1" dirty="0">
                <a:solidFill>
                  <a:srgbClr val="000000"/>
                </a:solidFill>
                <a:latin typeface="Courier New" panose="02070309020205020404" pitchFamily="49" charset="0"/>
              </a:rPr>
              <a:t>列名</a:t>
            </a:r>
            <a:r>
              <a:rPr kumimoji="1" lang="en-US" altLang="zh-CN" b="1" dirty="0">
                <a:solidFill>
                  <a:srgbClr val="000000"/>
                </a:solidFill>
                <a:latin typeface="Courier New" panose="02070309020205020404" pitchFamily="49" charset="0"/>
              </a:rPr>
              <a:t>1 [,</a:t>
            </a:r>
            <a:r>
              <a:rPr kumimoji="1" lang="zh-CN" altLang="en-US" b="1" dirty="0">
                <a:solidFill>
                  <a:srgbClr val="000000"/>
                </a:solidFill>
                <a:latin typeface="Courier New" panose="02070309020205020404" pitchFamily="49" charset="0"/>
              </a:rPr>
              <a:t>列名</a:t>
            </a:r>
            <a:r>
              <a:rPr kumimoji="1" lang="en-US" altLang="zh-CN" b="1" dirty="0">
                <a:solidFill>
                  <a:srgbClr val="000000"/>
                </a:solidFill>
                <a:latin typeface="Courier New" panose="02070309020205020404" pitchFamily="49" charset="0"/>
              </a:rPr>
              <a:t>2,....</a:t>
            </a:r>
            <a:r>
              <a:rPr kumimoji="1" lang="zh-CN" altLang="en-US" b="1" dirty="0">
                <a:solidFill>
                  <a:srgbClr val="000000"/>
                </a:solidFill>
                <a:latin typeface="Courier New" panose="02070309020205020404" pitchFamily="49" charset="0"/>
              </a:rPr>
              <a:t>列名</a:t>
            </a:r>
            <a:r>
              <a:rPr kumimoji="1" lang="en-US" altLang="zh-CN" b="1" dirty="0">
                <a:solidFill>
                  <a:srgbClr val="000000"/>
                </a:solidFill>
                <a:latin typeface="Courier New" panose="02070309020205020404" pitchFamily="49" charset="0"/>
              </a:rPr>
              <a:t>n]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             FROM </a:t>
            </a:r>
            <a:r>
              <a:rPr kumimoji="1" lang="zh-CN" altLang="en-US" b="1" dirty="0">
                <a:solidFill>
                  <a:srgbClr val="000000"/>
                </a:solidFill>
                <a:latin typeface="Courier New" panose="02070309020205020404" pitchFamily="49" charset="0"/>
              </a:rPr>
              <a:t>表名</a:t>
            </a:r>
            <a:r>
              <a:rPr kumimoji="1" lang="en-US" altLang="zh-CN" b="1" dirty="0">
                <a:solidFill>
                  <a:srgbClr val="000000"/>
                </a:solidFill>
                <a:latin typeface="Courier New" panose="02070309020205020404" pitchFamily="49" charset="0"/>
              </a:rPr>
              <a:t>1,[</a:t>
            </a:r>
            <a:r>
              <a:rPr kumimoji="1" lang="zh-CN" altLang="en-US" b="1" dirty="0">
                <a:solidFill>
                  <a:srgbClr val="000000"/>
                </a:solidFill>
                <a:latin typeface="Courier New" panose="02070309020205020404" pitchFamily="49" charset="0"/>
              </a:rPr>
              <a:t>表名</a:t>
            </a:r>
            <a:r>
              <a:rPr kumimoji="1" lang="en-US" altLang="zh-CN" b="1" dirty="0">
                <a:solidFill>
                  <a:srgbClr val="000000"/>
                </a:solidFill>
                <a:latin typeface="Courier New" panose="02070309020205020404" pitchFamily="49" charset="0"/>
              </a:rPr>
              <a:t>2,...</a:t>
            </a:r>
            <a:r>
              <a:rPr kumimoji="1" lang="zh-CN" altLang="en-US" b="1" dirty="0">
                <a:solidFill>
                  <a:srgbClr val="000000"/>
                </a:solidFill>
                <a:latin typeface="Courier New" panose="02070309020205020404" pitchFamily="49" charset="0"/>
              </a:rPr>
              <a:t>表名</a:t>
            </a:r>
            <a:r>
              <a:rPr kumimoji="1" lang="en-US" altLang="zh-CN" b="1" dirty="0">
                <a:solidFill>
                  <a:srgbClr val="000000"/>
                </a:solidFill>
                <a:latin typeface="Courier New" panose="02070309020205020404" pitchFamily="49" charset="0"/>
              </a:rPr>
              <a:t>n]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             [WHERE </a:t>
            </a:r>
            <a:r>
              <a:rPr kumimoji="1" lang="zh-CN" altLang="en-US" b="1" dirty="0">
                <a:solidFill>
                  <a:srgbClr val="000000"/>
                </a:solidFill>
                <a:latin typeface="Courier New" panose="02070309020205020404" pitchFamily="49" charset="0"/>
              </a:rPr>
              <a:t>子句</a:t>
            </a:r>
            <a:r>
              <a:rPr kumimoji="1" lang="en-US" altLang="zh-CN" b="1" dirty="0">
                <a:solidFill>
                  <a:srgbClr val="000000"/>
                </a:solidFill>
                <a:latin typeface="Courier New" panose="02070309020205020404" pitchFamily="49" charset="0"/>
              </a:rPr>
              <a:t>]</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             ORDER BY </a:t>
            </a:r>
            <a:r>
              <a:rPr kumimoji="1" lang="zh-CN" altLang="en-US" b="1" dirty="0">
                <a:solidFill>
                  <a:srgbClr val="000000"/>
                </a:solidFill>
                <a:latin typeface="Courier New" panose="02070309020205020404" pitchFamily="49" charset="0"/>
              </a:rPr>
              <a:t>要排序的列 </a:t>
            </a:r>
            <a:r>
              <a:rPr kumimoji="1" lang="en-US" altLang="zh-CN" b="1" dirty="0">
                <a:solidFill>
                  <a:srgbClr val="000000"/>
                </a:solidFill>
                <a:latin typeface="Courier New" panose="02070309020205020404" pitchFamily="49" charset="0"/>
              </a:rPr>
              <a:t>ASC|DESC ) b</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      )</a:t>
            </a:r>
            <a:endParaRPr kumimoji="1" lang="en-US" altLang="zh-CN" b="1" dirty="0">
              <a:solidFill>
                <a:srgbClr val="000000"/>
              </a:solidFill>
              <a:latin typeface="Courier New" panose="02070309020205020404" pitchFamily="49" charset="0"/>
            </a:endParaRPr>
          </a:p>
          <a:p>
            <a:pPr fontAlgn="ctr">
              <a:buSzPct val="65000"/>
              <a:tabLst>
                <a:tab pos="1200150" algn="l"/>
              </a:tabLst>
            </a:pPr>
            <a:r>
              <a:rPr kumimoji="1" lang="en-US" altLang="zh-CN" b="1" dirty="0">
                <a:solidFill>
                  <a:srgbClr val="000000"/>
                </a:solidFill>
                <a:latin typeface="Courier New" panose="02070309020205020404" pitchFamily="49" charset="0"/>
              </a:rPr>
              <a:t>WHERE</a:t>
            </a:r>
            <a:r>
              <a:rPr kumimoji="1" lang="zh-CN" altLang="en-US" b="1" dirty="0">
                <a:solidFill>
                  <a:srgbClr val="000000"/>
                </a:solidFill>
                <a:latin typeface="Courier New" panose="02070309020205020404" pitchFamily="49" charset="0"/>
              </a:rPr>
              <a:t> </a:t>
            </a:r>
            <a:r>
              <a:rPr kumimoji="1" lang="en-US" altLang="zh-CN" b="1" dirty="0" err="1">
                <a:solidFill>
                  <a:srgbClr val="000000"/>
                </a:solidFill>
                <a:latin typeface="Courier New" panose="02070309020205020404" pitchFamily="49" charset="0"/>
              </a:rPr>
              <a:t>rn</a:t>
            </a:r>
            <a:r>
              <a:rPr kumimoji="1" lang="en-US" altLang="zh-CN" b="1" dirty="0">
                <a:solidFill>
                  <a:srgbClr val="000000"/>
                </a:solidFill>
                <a:latin typeface="Courier New" panose="02070309020205020404" pitchFamily="49" charset="0"/>
              </a:rPr>
              <a:t> &lt;=</a:t>
            </a:r>
            <a:r>
              <a:rPr kumimoji="1" lang="zh-CN" altLang="en-US" b="1" dirty="0">
                <a:solidFill>
                  <a:srgbClr val="000000"/>
                </a:solidFill>
                <a:latin typeface="Courier New" panose="02070309020205020404" pitchFamily="49" charset="0"/>
              </a:rPr>
              <a:t>目标页数*每页记录数 </a:t>
            </a:r>
            <a:r>
              <a:rPr kumimoji="1" lang="en-US" altLang="zh-CN" b="1" dirty="0">
                <a:solidFill>
                  <a:srgbClr val="000000"/>
                </a:solidFill>
                <a:latin typeface="Courier New" panose="02070309020205020404" pitchFamily="49" charset="0"/>
              </a:rPr>
              <a:t>and </a:t>
            </a:r>
            <a:r>
              <a:rPr kumimoji="1" lang="en-US" altLang="zh-CN" b="1" dirty="0" err="1">
                <a:solidFill>
                  <a:srgbClr val="000000"/>
                </a:solidFill>
                <a:latin typeface="Courier New" panose="02070309020205020404" pitchFamily="49" charset="0"/>
              </a:rPr>
              <a:t>rn</a:t>
            </a:r>
            <a:r>
              <a:rPr kumimoji="1" lang="en-US" altLang="zh-CN" b="1" dirty="0">
                <a:solidFill>
                  <a:srgbClr val="000000"/>
                </a:solidFill>
                <a:latin typeface="Courier New" panose="02070309020205020404" pitchFamily="49" charset="0"/>
              </a:rPr>
              <a:t> &gt; (</a:t>
            </a:r>
            <a:r>
              <a:rPr kumimoji="1" lang="zh-CN" altLang="en-US" b="1" dirty="0">
                <a:solidFill>
                  <a:srgbClr val="000000"/>
                </a:solidFill>
                <a:latin typeface="Courier New" panose="02070309020205020404" pitchFamily="49" charset="0"/>
              </a:rPr>
              <a:t>目标页数</a:t>
            </a:r>
            <a:r>
              <a:rPr kumimoji="1" lang="en-US" altLang="zh-CN" b="1" dirty="0">
                <a:solidFill>
                  <a:srgbClr val="000000"/>
                </a:solidFill>
                <a:latin typeface="Courier New" panose="02070309020205020404" pitchFamily="49" charset="0"/>
              </a:rPr>
              <a:t>-1)*</a:t>
            </a:r>
            <a:r>
              <a:rPr kumimoji="1" lang="zh-CN" altLang="en-US" b="1" dirty="0">
                <a:solidFill>
                  <a:srgbClr val="000000"/>
                </a:solidFill>
                <a:latin typeface="Courier New" panose="02070309020205020404" pitchFamily="49" charset="0"/>
              </a:rPr>
              <a:t>每页记录数</a:t>
            </a:r>
            <a:r>
              <a:rPr kumimoji="1" lang="en-US" altLang="zh-CN" b="1" dirty="0">
                <a:solidFill>
                  <a:srgbClr val="000000"/>
                </a:solidFill>
                <a:latin typeface="Courier New" panose="02070309020205020404" pitchFamily="49" charset="0"/>
              </a:rPr>
              <a:t>;</a:t>
            </a:r>
            <a:endParaRPr kumimoji="1" lang="en-US" altLang="zh-CN" b="1" dirty="0">
              <a:solidFill>
                <a:srgbClr val="000000"/>
              </a:solidFill>
              <a:latin typeface="Courier New" panose="02070309020205020404" pitchFamily="49" charset="0"/>
            </a:endParaRPr>
          </a:p>
          <a:p>
            <a:pPr fontAlgn="ctr">
              <a:buSzPct val="65000"/>
              <a:tabLst>
                <a:tab pos="1200150" algn="l"/>
              </a:tabLst>
            </a:pPr>
            <a:endParaRPr kumimoji="1" lang="en-US" altLang="zh-CN" b="1" dirty="0">
              <a:solidFill>
                <a:srgbClr val="000000"/>
              </a:solidFill>
              <a:latin typeface="Courier New" panose="02070309020205020404" pitchFamily="49" charset="0"/>
            </a:endParaRPr>
          </a:p>
          <a:p>
            <a:pPr fontAlgn="ctr">
              <a:buSzPct val="65000"/>
              <a:tabLst>
                <a:tab pos="1200150" algn="l"/>
              </a:tabLst>
            </a:pPr>
            <a:endParaRPr kumimoji="1" lang="en-US" altLang="zh-CN" b="1" dirty="0">
              <a:solidFill>
                <a:srgbClr val="000000"/>
              </a:solidFill>
              <a:latin typeface="Courier New" panose="02070309020205020404" pitchFamily="49"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a:xfrm>
            <a:off x="457200" y="274638"/>
            <a:ext cx="8229600" cy="639762"/>
          </a:xfrm>
        </p:spPr>
        <p:txBody>
          <a:bodyPr/>
          <a:lstStyle/>
          <a:p>
            <a:r>
              <a:rPr lang="zh-CN" altLang="en-US" dirty="0">
                <a:latin typeface="黑体" panose="02010609060101010101" pitchFamily="2" charset="-122"/>
                <a:ea typeface="黑体" panose="02010609060101010101" pitchFamily="2" charset="-122"/>
              </a:rPr>
              <a:t>练习</a:t>
            </a:r>
            <a:r>
              <a:rPr lang="en-US" altLang="zh-CN" dirty="0">
                <a:latin typeface="黑体" panose="02010609060101010101" pitchFamily="2" charset="-122"/>
                <a:ea typeface="黑体" panose="02010609060101010101" pitchFamily="2" charset="-122"/>
              </a:rPr>
              <a:t>7</a:t>
            </a:r>
            <a:endParaRPr lang="zh-CN" altLang="en-US" dirty="0">
              <a:latin typeface="黑体" panose="02010609060101010101" pitchFamily="2" charset="-122"/>
              <a:ea typeface="黑体" panose="02010609060101010101" pitchFamily="2" charset="-122"/>
            </a:endParaRPr>
          </a:p>
        </p:txBody>
      </p:sp>
      <p:sp>
        <p:nvSpPr>
          <p:cNvPr id="39939" name="内容占位符 2"/>
          <p:cNvSpPr>
            <a:spLocks noGrp="1"/>
          </p:cNvSpPr>
          <p:nvPr>
            <p:ph idx="4294967295"/>
          </p:nvPr>
        </p:nvSpPr>
        <p:spPr>
          <a:xfrm>
            <a:off x="457200" y="990600"/>
            <a:ext cx="8229600" cy="5135563"/>
          </a:xfrm>
          <a:prstGeom prst="rect">
            <a:avLst/>
          </a:prstGeom>
        </p:spPr>
        <p:txBody>
          <a:bodyPr/>
          <a:lstStyle/>
          <a:p>
            <a:r>
              <a:rPr lang="en-US" altLang="zh-CN">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按照每页显示</a:t>
            </a:r>
            <a:r>
              <a:rPr lang="en-US" altLang="zh-CN" dirty="0">
                <a:latin typeface="黑体" panose="02010609060101010101" pitchFamily="2" charset="-122"/>
                <a:ea typeface="黑体" panose="02010609060101010101" pitchFamily="2" charset="-122"/>
              </a:rPr>
              <a:t>5</a:t>
            </a:r>
            <a:r>
              <a:rPr lang="zh-CN" altLang="en-US" dirty="0">
                <a:latin typeface="黑体" panose="02010609060101010101" pitchFamily="2" charset="-122"/>
                <a:ea typeface="黑体" panose="02010609060101010101" pitchFamily="2" charset="-122"/>
              </a:rPr>
              <a:t>条记录，分别查询工资最高的第</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页，第</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页，第</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页信息，要求显示员工姓名、入职日期、部门名称、工资。</a:t>
            </a:r>
            <a:endParaRPr lang="zh-CN" altLang="en-US" dirty="0">
              <a:latin typeface="黑体" panose="02010609060101010101" pitchFamily="2" charset="-122"/>
              <a:ea typeface="黑体" panose="0201060906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55576" y="274638"/>
            <a:ext cx="6527874" cy="706437"/>
          </a:xfrm>
        </p:spPr>
        <p:txBody>
          <a:bodyPr lIns="91404" tIns="45704" rIns="91404" bIns="45704"/>
          <a:lstStyle/>
          <a:p>
            <a:pPr eaLnBrk="1" hangingPunct="1"/>
            <a:r>
              <a:rPr lang="zh-CN" altLang="en-US" dirty="0">
                <a:latin typeface="黑体" panose="02010609060101010101" pitchFamily="2" charset="-122"/>
                <a:ea typeface="黑体" panose="02010609060101010101" pitchFamily="2" charset="-122"/>
              </a:rPr>
              <a:t>本章重点总结</a:t>
            </a:r>
            <a:endParaRPr lang="zh-CN" altLang="en-US" dirty="0">
              <a:latin typeface="黑体" panose="02010609060101010101" pitchFamily="2" charset="-122"/>
              <a:ea typeface="黑体" panose="02010609060101010101" pitchFamily="2" charset="-122"/>
            </a:endParaRPr>
          </a:p>
        </p:txBody>
      </p:sp>
      <p:sp>
        <p:nvSpPr>
          <p:cNvPr id="40963" name="Rectangle 3"/>
          <p:cNvSpPr>
            <a:spLocks noGrp="1" noChangeArrowheads="1"/>
          </p:cNvSpPr>
          <p:nvPr>
            <p:ph type="body" idx="4294967295"/>
          </p:nvPr>
        </p:nvSpPr>
        <p:spPr>
          <a:xfrm>
            <a:off x="899592" y="1052513"/>
            <a:ext cx="7247458" cy="4968875"/>
          </a:xfrm>
          <a:prstGeom prst="rect">
            <a:avLst/>
          </a:prstGeom>
        </p:spPr>
        <p:txBody>
          <a:bodyPr lIns="91404" tIns="45704" rIns="91404" bIns="45704"/>
          <a:lstStyle/>
          <a:p>
            <a:pPr eaLnBrk="1" hangingPunct="1"/>
            <a:r>
              <a:rPr lang="zh-CN" altLang="en-US" sz="2800" dirty="0">
                <a:latin typeface="黑体" panose="02010609060101010101" pitchFamily="2" charset="-122"/>
                <a:ea typeface="黑体" panose="02010609060101010101" pitchFamily="2" charset="-122"/>
              </a:rPr>
              <a:t>为什么使用子查询	</a:t>
            </a:r>
            <a:endParaRPr lang="zh-CN" altLang="en-US" sz="2800" dirty="0">
              <a:latin typeface="黑体" panose="02010609060101010101" pitchFamily="2" charset="-122"/>
              <a:ea typeface="黑体" panose="02010609060101010101" pitchFamily="2" charset="-122"/>
            </a:endParaRPr>
          </a:p>
          <a:p>
            <a:pPr eaLnBrk="1" hangingPunct="1"/>
            <a:r>
              <a:rPr lang="zh-CN" altLang="en-US" sz="2800" dirty="0">
                <a:latin typeface="黑体" panose="02010609060101010101" pitchFamily="2" charset="-122"/>
                <a:ea typeface="黑体" panose="02010609060101010101" pitchFamily="2" charset="-122"/>
              </a:rPr>
              <a:t>单行子查询</a:t>
            </a:r>
            <a:endParaRPr lang="zh-CN" altLang="en-US" sz="2800" dirty="0">
              <a:latin typeface="黑体" panose="02010609060101010101" pitchFamily="2" charset="-122"/>
              <a:ea typeface="黑体" panose="02010609060101010101" pitchFamily="2" charset="-122"/>
            </a:endParaRPr>
          </a:p>
          <a:p>
            <a:pPr eaLnBrk="1" hangingPunct="1"/>
            <a:r>
              <a:rPr lang="zh-CN" altLang="en-US" sz="2800" dirty="0">
                <a:latin typeface="黑体" panose="02010609060101010101" pitchFamily="2" charset="-122"/>
                <a:ea typeface="黑体" panose="02010609060101010101" pitchFamily="2" charset="-122"/>
              </a:rPr>
              <a:t>多行子查询</a:t>
            </a:r>
            <a:endParaRPr lang="en-US" altLang="zh-CN" sz="2800" dirty="0">
              <a:latin typeface="黑体" panose="02010609060101010101" pitchFamily="2" charset="-122"/>
              <a:ea typeface="黑体" panose="02010609060101010101" pitchFamily="2" charset="-122"/>
            </a:endParaRPr>
          </a:p>
          <a:p>
            <a:pPr eaLnBrk="1" hangingPunct="1"/>
            <a:r>
              <a:rPr lang="zh-CN" altLang="en-US" sz="2800" dirty="0">
                <a:latin typeface="黑体" panose="02010609060101010101" pitchFamily="2" charset="-122"/>
                <a:ea typeface="黑体" panose="02010609060101010101" pitchFamily="2" charset="-122"/>
              </a:rPr>
              <a:t>多列子查询</a:t>
            </a:r>
            <a:endParaRPr lang="en-US" altLang="zh-CN" sz="2800" dirty="0">
              <a:latin typeface="黑体" panose="02010609060101010101" pitchFamily="2" charset="-122"/>
              <a:ea typeface="黑体" panose="02010609060101010101" pitchFamily="2" charset="-122"/>
            </a:endParaRPr>
          </a:p>
          <a:p>
            <a:pPr eaLnBrk="1" hangingPunct="1"/>
            <a:r>
              <a:rPr lang="zh-CN" altLang="en-US" sz="2800" dirty="0">
                <a:latin typeface="黑体" panose="02010609060101010101" pitchFamily="2" charset="-122"/>
                <a:ea typeface="黑体" panose="02010609060101010101" pitchFamily="2" charset="-122"/>
              </a:rPr>
              <a:t>子查询中空值问题</a:t>
            </a:r>
            <a:endParaRPr lang="zh-CN" altLang="en-US" sz="2800" dirty="0">
              <a:latin typeface="黑体" panose="02010609060101010101" pitchFamily="2" charset="-122"/>
              <a:ea typeface="黑体" panose="02010609060101010101" pitchFamily="2" charset="-122"/>
            </a:endParaRPr>
          </a:p>
          <a:p>
            <a:pPr eaLnBrk="1" hangingPunct="1"/>
            <a:r>
              <a:rPr lang="en-US" altLang="zh-CN" sz="2800" dirty="0">
                <a:latin typeface="黑体" panose="02010609060101010101" pitchFamily="2" charset="-122"/>
                <a:ea typeface="黑体" panose="02010609060101010101" pitchFamily="2" charset="-122"/>
              </a:rPr>
              <a:t>FROM</a:t>
            </a:r>
            <a:r>
              <a:rPr lang="zh-CN" altLang="en-US" sz="2800" dirty="0">
                <a:latin typeface="黑体" panose="02010609060101010101" pitchFamily="2" charset="-122"/>
                <a:ea typeface="黑体" panose="02010609060101010101" pitchFamily="2" charset="-122"/>
              </a:rPr>
              <a:t>语句中子查询</a:t>
            </a:r>
            <a:endParaRPr lang="zh-CN" altLang="en-US" sz="2800" dirty="0">
              <a:latin typeface="黑体" panose="02010609060101010101" pitchFamily="2" charset="-122"/>
              <a:ea typeface="黑体" panose="02010609060101010101" pitchFamily="2" charset="-122"/>
            </a:endParaRPr>
          </a:p>
          <a:p>
            <a:pPr eaLnBrk="1" hangingPunct="1"/>
            <a:r>
              <a:rPr lang="zh-CN" altLang="en-US" sz="2800" dirty="0">
                <a:latin typeface="黑体" panose="02010609060101010101" pitchFamily="2" charset="-122"/>
                <a:ea typeface="黑体" panose="02010609060101010101" pitchFamily="2" charset="-122"/>
              </a:rPr>
              <a:t>分页查询</a:t>
            </a:r>
            <a:endParaRPr lang="en-US" altLang="zh-CN" sz="2800" dirty="0">
              <a:latin typeface="黑体" panose="02010609060101010101" pitchFamily="2" charset="-122"/>
              <a:ea typeface="黑体" panose="0201060906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507708" y="274638"/>
            <a:ext cx="7058591" cy="706437"/>
          </a:xfrm>
        </p:spPr>
        <p:txBody>
          <a:bodyPr lIns="91404" tIns="45704" rIns="91404" bIns="45704"/>
          <a:lstStyle/>
          <a:p>
            <a:pPr eaLnBrk="1" hangingPunct="1"/>
            <a:r>
              <a:rPr lang="zh-CN" altLang="en-US">
                <a:latin typeface="黑体" panose="02010609060101010101" pitchFamily="2" charset="-122"/>
                <a:ea typeface="黑体" panose="02010609060101010101" pitchFamily="2" charset="-122"/>
              </a:rPr>
              <a:t>课后作业</a:t>
            </a:r>
            <a:endParaRPr lang="zh-CN" altLang="en-US">
              <a:latin typeface="黑体" panose="02010609060101010101" pitchFamily="2" charset="-122"/>
              <a:ea typeface="黑体" panose="02010609060101010101" pitchFamily="2" charset="-122"/>
            </a:endParaRPr>
          </a:p>
        </p:txBody>
      </p:sp>
      <p:sp>
        <p:nvSpPr>
          <p:cNvPr id="41987" name="Rectangle 3"/>
          <p:cNvSpPr>
            <a:spLocks noGrp="1" noChangeArrowheads="1"/>
          </p:cNvSpPr>
          <p:nvPr>
            <p:ph type="body" idx="4294967295"/>
          </p:nvPr>
        </p:nvSpPr>
        <p:spPr>
          <a:xfrm>
            <a:off x="564902" y="1052513"/>
            <a:ext cx="7895530" cy="4968875"/>
          </a:xfrm>
          <a:prstGeom prst="rect">
            <a:avLst/>
          </a:prstGeom>
        </p:spPr>
        <p:txBody>
          <a:bodyPr lIns="91404" tIns="45704" rIns="91404" bIns="45704"/>
          <a:lstStyle/>
          <a:p>
            <a:pPr marL="0" indent="0" eaLnBrk="1" hangingPunct="1">
              <a:buNone/>
            </a:pP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查询工资高于编号为</a:t>
            </a:r>
            <a:r>
              <a:rPr lang="en-US" altLang="zh-CN" sz="2400" dirty="0">
                <a:latin typeface="黑体" panose="02010609060101010101" pitchFamily="2" charset="-122"/>
                <a:ea typeface="黑体" panose="02010609060101010101" pitchFamily="2" charset="-122"/>
              </a:rPr>
              <a:t>7782</a:t>
            </a:r>
            <a:r>
              <a:rPr lang="zh-CN" altLang="en-US" sz="2400" dirty="0">
                <a:latin typeface="黑体" panose="02010609060101010101" pitchFamily="2" charset="-122"/>
                <a:ea typeface="黑体" panose="02010609060101010101" pitchFamily="2" charset="-122"/>
              </a:rPr>
              <a:t>的员工工资，并且和</a:t>
            </a:r>
            <a:r>
              <a:rPr lang="en-US" altLang="zh-CN" sz="2400" dirty="0">
                <a:latin typeface="黑体" panose="02010609060101010101" pitchFamily="2" charset="-122"/>
                <a:ea typeface="黑体" panose="02010609060101010101" pitchFamily="2" charset="-122"/>
              </a:rPr>
              <a:t>7369</a:t>
            </a:r>
            <a:r>
              <a:rPr lang="zh-CN" altLang="en-US" sz="2400" dirty="0">
                <a:latin typeface="黑体" panose="02010609060101010101" pitchFamily="2" charset="-122"/>
                <a:ea typeface="黑体" panose="02010609060101010101" pitchFamily="2" charset="-122"/>
              </a:rPr>
              <a:t>号员工从事相同工作的员工的编号、姓名及工资。</a:t>
            </a:r>
            <a:endParaRPr lang="zh-CN" altLang="en-US" sz="2400" dirty="0">
              <a:latin typeface="黑体" panose="02010609060101010101" pitchFamily="2" charset="-122"/>
              <a:ea typeface="黑体" panose="02010609060101010101" pitchFamily="2" charset="-122"/>
            </a:endParaRPr>
          </a:p>
          <a:p>
            <a:pPr marL="0" indent="0" eaLnBrk="1" hangingPunct="1">
              <a:buNone/>
            </a:pPr>
            <a:r>
              <a:rPr lang="en-US" altLang="zh-CN" sz="2400" dirty="0">
                <a:latin typeface="黑体" panose="02010609060101010101" pitchFamily="2" charset="-122"/>
                <a:ea typeface="黑体" panose="02010609060101010101" pitchFamily="2" charset="-122"/>
              </a:rPr>
              <a:t>2.</a:t>
            </a:r>
            <a:r>
              <a:rPr lang="zh-CN" altLang="en-US" sz="2400" dirty="0">
                <a:latin typeface="黑体" panose="02010609060101010101" pitchFamily="2" charset="-122"/>
                <a:ea typeface="黑体" panose="02010609060101010101" pitchFamily="2" charset="-122"/>
              </a:rPr>
              <a:t>查询工资最高的员工姓名和工资。</a:t>
            </a:r>
            <a:r>
              <a:rPr lang="en-US" altLang="zh-CN" sz="2400" dirty="0">
                <a:latin typeface="黑体" panose="02010609060101010101" pitchFamily="2" charset="-122"/>
                <a:ea typeface="黑体" panose="02010609060101010101" pitchFamily="2" charset="-122"/>
              </a:rPr>
              <a:t> </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en-US" altLang="zh-CN" sz="2400" dirty="0">
                <a:latin typeface="黑体" panose="02010609060101010101" pitchFamily="2" charset="-122"/>
                <a:ea typeface="黑体" panose="02010609060101010101" pitchFamily="2" charset="-122"/>
              </a:rPr>
              <a:t>3.</a:t>
            </a:r>
            <a:r>
              <a:rPr lang="zh-CN" altLang="en-US" sz="2400" dirty="0">
                <a:latin typeface="黑体" panose="02010609060101010101" pitchFamily="2" charset="-122"/>
                <a:ea typeface="黑体" panose="02010609060101010101" pitchFamily="2" charset="-122"/>
              </a:rPr>
              <a:t>查询部门最低工资高于</a:t>
            </a:r>
            <a:r>
              <a:rPr lang="en-US" altLang="zh-CN" sz="2400" dirty="0">
                <a:latin typeface="黑体" panose="02010609060101010101" pitchFamily="2" charset="-122"/>
                <a:ea typeface="黑体" panose="02010609060101010101" pitchFamily="2" charset="-122"/>
              </a:rPr>
              <a:t>10</a:t>
            </a:r>
            <a:r>
              <a:rPr lang="zh-CN" altLang="en-US" sz="2400" dirty="0">
                <a:latin typeface="黑体" panose="02010609060101010101" pitchFamily="2" charset="-122"/>
                <a:ea typeface="黑体" panose="02010609060101010101" pitchFamily="2" charset="-122"/>
              </a:rPr>
              <a:t>号部门最低工资的部门的编号、名称及部门最低工资。</a:t>
            </a:r>
            <a:endParaRPr lang="zh-CN" altLang="en-US" sz="2400" dirty="0">
              <a:latin typeface="黑体" panose="02010609060101010101" pitchFamily="2" charset="-122"/>
              <a:ea typeface="黑体" panose="02010609060101010101" pitchFamily="2" charset="-122"/>
            </a:endParaRPr>
          </a:p>
          <a:p>
            <a:pPr marL="0" indent="0" eaLnBrk="1" hangingPunct="1">
              <a:buNone/>
            </a:pPr>
            <a:r>
              <a:rPr lang="en-US" altLang="zh-CN" sz="2400" dirty="0">
                <a:latin typeface="黑体" panose="02010609060101010101" pitchFamily="2" charset="-122"/>
                <a:ea typeface="黑体" panose="02010609060101010101" pitchFamily="2" charset="-122"/>
              </a:rPr>
              <a:t>4.</a:t>
            </a:r>
            <a:r>
              <a:rPr lang="zh-CN" altLang="en-US" sz="2400" dirty="0">
                <a:latin typeface="黑体" panose="02010609060101010101" pitchFamily="2" charset="-122"/>
                <a:ea typeface="黑体" panose="02010609060101010101" pitchFamily="2" charset="-122"/>
              </a:rPr>
              <a:t>查询员工工资为其部门最低工资的员工的编号和姓名及工资。</a:t>
            </a:r>
            <a:endParaRPr lang="zh-CN" altLang="en-US" sz="2400" dirty="0">
              <a:latin typeface="黑体" panose="02010609060101010101" pitchFamily="2" charset="-122"/>
              <a:ea typeface="黑体" panose="02010609060101010101" pitchFamily="2" charset="-122"/>
            </a:endParaRPr>
          </a:p>
          <a:p>
            <a:pPr marL="0" indent="0" eaLnBrk="1" hangingPunct="1">
              <a:buNone/>
            </a:pPr>
            <a:r>
              <a:rPr lang="en-US" altLang="zh-CN" sz="2400" dirty="0">
                <a:latin typeface="黑体" panose="02010609060101010101" pitchFamily="2" charset="-122"/>
                <a:ea typeface="黑体" panose="02010609060101010101" pitchFamily="2" charset="-122"/>
              </a:rPr>
              <a:t>5.</a:t>
            </a:r>
            <a:r>
              <a:rPr lang="zh-CN" altLang="en-US" sz="2400" dirty="0">
                <a:latin typeface="黑体" panose="02010609060101010101" pitchFamily="2" charset="-122"/>
                <a:ea typeface="黑体" panose="02010609060101010101" pitchFamily="2" charset="-122"/>
              </a:rPr>
              <a:t>显示经理是</a:t>
            </a:r>
            <a:r>
              <a:rPr lang="en-US" altLang="zh-CN" sz="2400" dirty="0">
                <a:latin typeface="黑体" panose="02010609060101010101" pitchFamily="2" charset="-122"/>
                <a:ea typeface="黑体" panose="02010609060101010101" pitchFamily="2" charset="-122"/>
              </a:rPr>
              <a:t>KING</a:t>
            </a:r>
            <a:r>
              <a:rPr lang="zh-CN" altLang="en-US" sz="2400" dirty="0">
                <a:latin typeface="黑体" panose="02010609060101010101" pitchFamily="2" charset="-122"/>
                <a:ea typeface="黑体" panose="02010609060101010101" pitchFamily="2" charset="-122"/>
              </a:rPr>
              <a:t>的员工姓名，工资。</a:t>
            </a:r>
            <a:endParaRPr lang="zh-CN" altLang="en-US" sz="2400" dirty="0">
              <a:latin typeface="黑体" panose="02010609060101010101" pitchFamily="2" charset="-122"/>
              <a:ea typeface="黑体" panose="02010609060101010101" pitchFamily="2" charset="-122"/>
            </a:endParaRPr>
          </a:p>
          <a:p>
            <a:pPr marL="0" indent="0" eaLnBrk="1" hangingPunct="1">
              <a:buNone/>
            </a:pPr>
            <a:r>
              <a:rPr lang="en-US" altLang="zh-CN" sz="2400" dirty="0">
                <a:latin typeface="黑体" panose="02010609060101010101" pitchFamily="2" charset="-122"/>
                <a:ea typeface="黑体" panose="02010609060101010101" pitchFamily="2" charset="-122"/>
              </a:rPr>
              <a:t>6.</a:t>
            </a:r>
            <a:r>
              <a:rPr lang="zh-CN" altLang="en-US" sz="2400" dirty="0">
                <a:latin typeface="黑体" panose="02010609060101010101" pitchFamily="2" charset="-122"/>
                <a:ea typeface="黑体" panose="02010609060101010101" pitchFamily="2" charset="-122"/>
              </a:rPr>
              <a:t>显示比员工</a:t>
            </a:r>
            <a:r>
              <a:rPr lang="en-US" altLang="zh-CN" sz="2400" dirty="0">
                <a:latin typeface="黑体" panose="02010609060101010101" pitchFamily="2" charset="-122"/>
                <a:ea typeface="黑体" panose="02010609060101010101" pitchFamily="2" charset="-122"/>
              </a:rPr>
              <a:t>SMITH</a:t>
            </a:r>
            <a:r>
              <a:rPr lang="zh-CN" altLang="en-US" sz="2400" dirty="0">
                <a:latin typeface="黑体" panose="02010609060101010101" pitchFamily="2" charset="-122"/>
                <a:ea typeface="黑体" panose="02010609060101010101" pitchFamily="2" charset="-122"/>
              </a:rPr>
              <a:t>参加工作时间晚的员工姓名，工资，参加工作时间。</a:t>
            </a:r>
            <a:endParaRPr lang="en-US" altLang="zh-CN" sz="2400" dirty="0">
              <a:latin typeface="黑体" panose="02010609060101010101" pitchFamily="2" charset="-122"/>
              <a:ea typeface="黑体" panose="02010609060101010101" pitchFamily="2" charset="-122"/>
            </a:endParaRPr>
          </a:p>
          <a:p>
            <a:pPr marL="0" indent="0" eaLnBrk="1" hangingPunct="1">
              <a:buNone/>
            </a:pPr>
            <a:endParaRPr lang="en-US" altLang="zh-CN" sz="2400" dirty="0">
              <a:latin typeface="黑体" panose="02010609060101010101" pitchFamily="2" charset="-122"/>
              <a:ea typeface="黑体" panose="0201060906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4638"/>
            <a:ext cx="7283450" cy="706437"/>
          </a:xfrm>
          <a:prstGeom prst="rect">
            <a:avLst/>
          </a:prstGeom>
          <a:noFill/>
          <a:ln w="9525">
            <a:noFill/>
            <a:miter lim="800000"/>
          </a:ln>
        </p:spPr>
        <p:txBody>
          <a:bodyPr lIns="91404" tIns="45704" rIns="91404" bIns="45704"/>
          <a:lstStyle/>
          <a:p>
            <a:pPr>
              <a:defRPr/>
            </a:pPr>
            <a:r>
              <a:rPr lang="zh-CN" altLang="en-US" sz="3600" b="1" kern="0" dirty="0">
                <a:solidFill>
                  <a:schemeClr val="tx2"/>
                </a:solidFill>
                <a:latin typeface="黑体" panose="02010609060101010101" pitchFamily="2" charset="-122"/>
                <a:ea typeface="黑体" panose="02010609060101010101" pitchFamily="2" charset="-122"/>
                <a:cs typeface="+mj-cs"/>
              </a:rPr>
              <a:t>课后作业</a:t>
            </a:r>
            <a:endParaRPr lang="zh-CN" altLang="en-US" sz="3600" b="1" kern="0" dirty="0">
              <a:solidFill>
                <a:schemeClr val="tx2"/>
              </a:solidFill>
              <a:latin typeface="黑体" panose="02010609060101010101" pitchFamily="2" charset="-122"/>
              <a:ea typeface="黑体" panose="02010609060101010101" pitchFamily="2" charset="-122"/>
              <a:cs typeface="+mj-cs"/>
            </a:endParaRPr>
          </a:p>
        </p:txBody>
      </p:sp>
      <p:sp>
        <p:nvSpPr>
          <p:cNvPr id="3" name="Rectangle 3"/>
          <p:cNvSpPr txBox="1">
            <a:spLocks noChangeArrowheads="1"/>
          </p:cNvSpPr>
          <p:nvPr/>
        </p:nvSpPr>
        <p:spPr bwMode="auto">
          <a:xfrm>
            <a:off x="457200" y="1052513"/>
            <a:ext cx="8147050" cy="4968875"/>
          </a:xfrm>
          <a:prstGeom prst="rect">
            <a:avLst/>
          </a:prstGeom>
          <a:noFill/>
          <a:ln w="9525">
            <a:noFill/>
            <a:miter lim="800000"/>
          </a:ln>
        </p:spPr>
        <p:txBody>
          <a:bodyPr lIns="91404" tIns="45704" rIns="91404" bIns="45704"/>
          <a:lstStyle/>
          <a:p>
            <a:pPr>
              <a:buClr>
                <a:srgbClr val="777777"/>
              </a:buClr>
              <a:buSzPct val="85000"/>
              <a:defRPr/>
            </a:pPr>
            <a:r>
              <a:rPr lang="en-US" altLang="zh-CN" sz="2400" kern="0" dirty="0">
                <a:latin typeface="黑体" panose="02010609060101010101" pitchFamily="2" charset="-122"/>
                <a:ea typeface="黑体" panose="02010609060101010101" pitchFamily="2" charset="-122"/>
              </a:rPr>
              <a:t>7.</a:t>
            </a:r>
            <a:r>
              <a:rPr lang="zh-CN" altLang="en-US" sz="2400" kern="0" dirty="0">
                <a:latin typeface="黑体" panose="02010609060101010101" pitchFamily="2" charset="-122"/>
                <a:ea typeface="黑体" panose="02010609060101010101" pitchFamily="2" charset="-122"/>
              </a:rPr>
              <a:t>使用子查询的方式查询哪些职员在</a:t>
            </a:r>
            <a:r>
              <a:rPr lang="en-US" altLang="zh-CN" sz="2400" kern="0" dirty="0">
                <a:latin typeface="黑体" panose="02010609060101010101" pitchFamily="2" charset="-122"/>
                <a:ea typeface="黑体" panose="02010609060101010101" pitchFamily="2" charset="-122"/>
              </a:rPr>
              <a:t>NEW YORK</a:t>
            </a:r>
            <a:r>
              <a:rPr lang="zh-CN" altLang="en-US" sz="2400" kern="0" dirty="0">
                <a:latin typeface="黑体" panose="02010609060101010101" pitchFamily="2" charset="-122"/>
                <a:ea typeface="黑体" panose="02010609060101010101" pitchFamily="2" charset="-122"/>
              </a:rPr>
              <a:t>工作。</a:t>
            </a:r>
            <a:endParaRPr lang="zh-CN" altLang="en-US" sz="2400" kern="0" dirty="0">
              <a:latin typeface="黑体" panose="02010609060101010101" pitchFamily="2" charset="-122"/>
              <a:ea typeface="黑体" panose="02010609060101010101" pitchFamily="2" charset="-122"/>
            </a:endParaRPr>
          </a:p>
          <a:p>
            <a:pPr>
              <a:buClr>
                <a:srgbClr val="777777"/>
              </a:buClr>
              <a:buSzPct val="85000"/>
              <a:defRPr/>
            </a:pPr>
            <a:r>
              <a:rPr lang="en-US" altLang="zh-CN" sz="2400" kern="0" dirty="0">
                <a:latin typeface="黑体" panose="02010609060101010101" pitchFamily="2" charset="-122"/>
                <a:ea typeface="黑体" panose="02010609060101010101" pitchFamily="2" charset="-122"/>
              </a:rPr>
              <a:t>8.</a:t>
            </a:r>
            <a:r>
              <a:rPr lang="zh-CN" altLang="en-US" sz="2400" kern="0" dirty="0">
                <a:latin typeface="黑体" panose="02010609060101010101" pitchFamily="2" charset="-122"/>
                <a:ea typeface="黑体" panose="02010609060101010101" pitchFamily="2" charset="-122"/>
              </a:rPr>
              <a:t>写一个查询显示和员工</a:t>
            </a:r>
            <a:r>
              <a:rPr lang="en-US" altLang="zh-CN" sz="2400" kern="0" dirty="0">
                <a:latin typeface="黑体" panose="02010609060101010101" pitchFamily="2" charset="-122"/>
                <a:ea typeface="黑体" panose="02010609060101010101" pitchFamily="2" charset="-122"/>
              </a:rPr>
              <a:t>SMITH</a:t>
            </a:r>
            <a:r>
              <a:rPr lang="zh-CN" altLang="en-US" sz="2400" kern="0" dirty="0">
                <a:latin typeface="黑体" panose="02010609060101010101" pitchFamily="2" charset="-122"/>
                <a:ea typeface="黑体" panose="02010609060101010101" pitchFamily="2" charset="-122"/>
              </a:rPr>
              <a:t>工作在同一个部门的员工姓名，雇用日期，查询结果中排除</a:t>
            </a:r>
            <a:r>
              <a:rPr lang="en-US" altLang="zh-CN" sz="2400" kern="0" dirty="0">
                <a:latin typeface="黑体" panose="02010609060101010101" pitchFamily="2" charset="-122"/>
                <a:ea typeface="黑体" panose="02010609060101010101" pitchFamily="2" charset="-122"/>
              </a:rPr>
              <a:t>SMITH</a:t>
            </a:r>
            <a:r>
              <a:rPr lang="zh-CN" altLang="en-US" sz="2400" kern="0" dirty="0">
                <a:latin typeface="黑体" panose="02010609060101010101" pitchFamily="2" charset="-122"/>
                <a:ea typeface="黑体" panose="02010609060101010101" pitchFamily="2" charset="-122"/>
              </a:rPr>
              <a:t>。</a:t>
            </a:r>
            <a:endParaRPr lang="zh-CN" altLang="en-US" sz="2400" kern="0" dirty="0">
              <a:latin typeface="黑体" panose="02010609060101010101" pitchFamily="2" charset="-122"/>
              <a:ea typeface="黑体" panose="02010609060101010101" pitchFamily="2" charset="-122"/>
            </a:endParaRPr>
          </a:p>
          <a:p>
            <a:pPr>
              <a:buClr>
                <a:srgbClr val="777777"/>
              </a:buClr>
              <a:buSzPct val="85000"/>
              <a:defRPr/>
            </a:pPr>
            <a:r>
              <a:rPr lang="en-US" altLang="zh-CN" sz="2400" kern="0" dirty="0">
                <a:latin typeface="黑体" panose="02010609060101010101" pitchFamily="2" charset="-122"/>
                <a:ea typeface="黑体" panose="02010609060101010101" pitchFamily="2" charset="-122"/>
              </a:rPr>
              <a:t>9.</a:t>
            </a:r>
            <a:r>
              <a:rPr lang="zh-CN" altLang="en-US" sz="2400" kern="0" dirty="0">
                <a:latin typeface="黑体" panose="02010609060101010101" pitchFamily="2" charset="-122"/>
                <a:ea typeface="黑体" panose="02010609060101010101" pitchFamily="2" charset="-122"/>
              </a:rPr>
              <a:t>写一个查询显示其工资比全体职员平均工资高的员工编号、姓名。</a:t>
            </a:r>
            <a:endParaRPr lang="zh-CN" altLang="en-US" sz="2400" kern="0" dirty="0">
              <a:latin typeface="黑体" panose="02010609060101010101" pitchFamily="2" charset="-122"/>
              <a:ea typeface="黑体" panose="02010609060101010101" pitchFamily="2" charset="-122"/>
            </a:endParaRPr>
          </a:p>
          <a:p>
            <a:pPr>
              <a:buClr>
                <a:srgbClr val="777777"/>
              </a:buClr>
              <a:buSzPct val="85000"/>
              <a:defRPr/>
            </a:pPr>
            <a:r>
              <a:rPr lang="en-US" altLang="zh-CN" sz="2400" kern="0" dirty="0">
                <a:latin typeface="黑体" panose="02010609060101010101" pitchFamily="2" charset="-122"/>
                <a:ea typeface="黑体" panose="02010609060101010101" pitchFamily="2" charset="-122"/>
              </a:rPr>
              <a:t>10.</a:t>
            </a:r>
            <a:r>
              <a:rPr lang="zh-CN" altLang="en-US" sz="2400" kern="0" dirty="0">
                <a:latin typeface="黑体" panose="02010609060101010101" pitchFamily="2" charset="-122"/>
                <a:ea typeface="黑体" panose="02010609060101010101" pitchFamily="2" charset="-122"/>
              </a:rPr>
              <a:t>写一个查询显示其上级领导是</a:t>
            </a:r>
            <a:r>
              <a:rPr lang="en-US" altLang="zh-CN" sz="2400" kern="0" dirty="0">
                <a:latin typeface="黑体" panose="02010609060101010101" pitchFamily="2" charset="-122"/>
                <a:ea typeface="黑体" panose="02010609060101010101" pitchFamily="2" charset="-122"/>
              </a:rPr>
              <a:t>King</a:t>
            </a:r>
            <a:r>
              <a:rPr lang="zh-CN" altLang="en-US" sz="2400" kern="0" dirty="0">
                <a:latin typeface="黑体" panose="02010609060101010101" pitchFamily="2" charset="-122"/>
                <a:ea typeface="黑体" panose="02010609060101010101" pitchFamily="2" charset="-122"/>
              </a:rPr>
              <a:t>的员工姓名、工资。</a:t>
            </a:r>
            <a:endParaRPr lang="zh-CN" altLang="en-US" sz="2400" kern="0" dirty="0">
              <a:latin typeface="黑体" panose="02010609060101010101" pitchFamily="2" charset="-122"/>
              <a:ea typeface="黑体" panose="02010609060101010101" pitchFamily="2" charset="-122"/>
            </a:endParaRPr>
          </a:p>
          <a:p>
            <a:pPr>
              <a:buClr>
                <a:srgbClr val="777777"/>
              </a:buClr>
              <a:buSzPct val="85000"/>
              <a:defRPr/>
            </a:pPr>
            <a:r>
              <a:rPr lang="en-US" altLang="zh-CN" sz="2400" kern="0" dirty="0">
                <a:latin typeface="黑体" panose="02010609060101010101" pitchFamily="2" charset="-122"/>
                <a:ea typeface="黑体" panose="02010609060101010101" pitchFamily="2" charset="-122"/>
              </a:rPr>
              <a:t>11.</a:t>
            </a:r>
            <a:r>
              <a:rPr lang="zh-CN" altLang="en-US" sz="2400" kern="0" dirty="0">
                <a:latin typeface="黑体" panose="02010609060101010101" pitchFamily="2" charset="-122"/>
                <a:ea typeface="黑体" panose="02010609060101010101" pitchFamily="2" charset="-122"/>
              </a:rPr>
              <a:t>显示所有工作在</a:t>
            </a:r>
            <a:r>
              <a:rPr lang="en-US" altLang="zh-CN" sz="2400" kern="0" dirty="0">
                <a:latin typeface="黑体" panose="02010609060101010101" pitchFamily="2" charset="-122"/>
                <a:ea typeface="黑体" panose="02010609060101010101" pitchFamily="2" charset="-122"/>
              </a:rPr>
              <a:t>RESEARCH</a:t>
            </a:r>
            <a:r>
              <a:rPr lang="zh-CN" altLang="en-US" sz="2400" kern="0" dirty="0">
                <a:latin typeface="黑体" panose="02010609060101010101" pitchFamily="2" charset="-122"/>
                <a:ea typeface="黑体" panose="02010609060101010101" pitchFamily="2" charset="-122"/>
              </a:rPr>
              <a:t>部门的员工姓名，职位。</a:t>
            </a:r>
            <a:endParaRPr lang="zh-CN" altLang="en-US" sz="2400" kern="0" dirty="0">
              <a:latin typeface="黑体" panose="02010609060101010101" pitchFamily="2" charset="-122"/>
              <a:ea typeface="黑体" panose="02010609060101010101" pitchFamily="2" charset="-122"/>
            </a:endParaRPr>
          </a:p>
          <a:p>
            <a:pPr>
              <a:buClr>
                <a:srgbClr val="777777"/>
              </a:buClr>
              <a:buSzPct val="85000"/>
              <a:defRPr/>
            </a:pPr>
            <a:r>
              <a:rPr lang="en-US" altLang="zh-CN" sz="2400" kern="0" dirty="0">
                <a:latin typeface="黑体" panose="02010609060101010101" pitchFamily="2" charset="-122"/>
                <a:ea typeface="黑体" panose="02010609060101010101" pitchFamily="2" charset="-122"/>
              </a:rPr>
              <a:t>12.</a:t>
            </a:r>
            <a:r>
              <a:rPr lang="zh-CN" altLang="en-US" sz="2400" kern="0" dirty="0">
                <a:latin typeface="黑体" panose="02010609060101010101" pitchFamily="2" charset="-122"/>
                <a:ea typeface="黑体" panose="02010609060101010101" pitchFamily="2" charset="-122"/>
              </a:rPr>
              <a:t>查询每个部门的部门编号、平均工资，要求部门的平均工资高于部门</a:t>
            </a:r>
            <a:r>
              <a:rPr lang="en-US" altLang="zh-CN" sz="2400" kern="0" dirty="0">
                <a:latin typeface="黑体" panose="02010609060101010101" pitchFamily="2" charset="-122"/>
                <a:ea typeface="黑体" panose="02010609060101010101" pitchFamily="2" charset="-122"/>
              </a:rPr>
              <a:t>20</a:t>
            </a:r>
            <a:r>
              <a:rPr lang="zh-CN" altLang="en-US" sz="2400" kern="0" dirty="0">
                <a:latin typeface="黑体" panose="02010609060101010101" pitchFamily="2" charset="-122"/>
                <a:ea typeface="黑体" panose="02010609060101010101" pitchFamily="2" charset="-122"/>
              </a:rPr>
              <a:t>的平均工资。</a:t>
            </a:r>
            <a:endParaRPr lang="zh-CN" altLang="en-US" sz="2400" kern="0" dirty="0">
              <a:latin typeface="黑体" panose="02010609060101010101" pitchFamily="2" charset="-122"/>
              <a:ea typeface="黑体" panose="02010609060101010101" pitchFamily="2" charset="-122"/>
            </a:endParaRPr>
          </a:p>
          <a:p>
            <a:pPr>
              <a:buClr>
                <a:srgbClr val="777777"/>
              </a:buClr>
              <a:buSzPct val="85000"/>
              <a:defRPr/>
            </a:pPr>
            <a:r>
              <a:rPr lang="en-US" altLang="zh-CN" sz="2400" kern="0" dirty="0">
                <a:latin typeface="黑体" panose="02010609060101010101" pitchFamily="2" charset="-122"/>
                <a:ea typeface="黑体" panose="02010609060101010101" pitchFamily="2" charset="-122"/>
              </a:rPr>
              <a:t>13.</a:t>
            </a:r>
            <a:r>
              <a:rPr lang="zh-CN" altLang="en-US" sz="2400" kern="0" dirty="0">
                <a:latin typeface="黑体" panose="02010609060101010101" pitchFamily="2" charset="-122"/>
                <a:ea typeface="黑体" panose="02010609060101010101" pitchFamily="2" charset="-122"/>
              </a:rPr>
              <a:t>查询大于</a:t>
            </a:r>
            <a:r>
              <a:rPr lang="zh-CN" altLang="en-US" sz="2400" kern="0" dirty="0">
                <a:solidFill>
                  <a:srgbClr val="FF0000"/>
                </a:solidFill>
                <a:latin typeface="黑体" panose="02010609060101010101" pitchFamily="2" charset="-122"/>
                <a:ea typeface="黑体" panose="02010609060101010101" pitchFamily="2" charset="-122"/>
              </a:rPr>
              <a:t>自己部门</a:t>
            </a:r>
            <a:r>
              <a:rPr lang="zh-CN" altLang="en-US" sz="2400" kern="0" dirty="0">
                <a:latin typeface="黑体" panose="02010609060101010101" pitchFamily="2" charset="-122"/>
                <a:ea typeface="黑体" panose="02010609060101010101" pitchFamily="2" charset="-122"/>
              </a:rPr>
              <a:t>平均工资的员工姓名，工资，所在部门平均工资，高于部门平均工资的额度。</a:t>
            </a:r>
            <a:endParaRPr lang="zh-CN" altLang="en-US" sz="2400" kern="0" dirty="0">
              <a:latin typeface="黑体" panose="02010609060101010101" pitchFamily="2" charset="-122"/>
              <a:ea typeface="黑体" panose="02010609060101010101" pitchFamily="2" charset="-122"/>
            </a:endParaRPr>
          </a:p>
          <a:p>
            <a:pPr>
              <a:buClr>
                <a:srgbClr val="777777"/>
              </a:buClr>
              <a:buSzPct val="85000"/>
              <a:defRPr/>
            </a:pPr>
            <a:endParaRPr lang="en-US" altLang="zh-CN" sz="2400" kern="0" dirty="0">
              <a:latin typeface="黑体" panose="02010609060101010101" pitchFamily="2" charset="-122"/>
              <a:ea typeface="黑体" panose="0201060906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4638"/>
            <a:ext cx="7283450" cy="706437"/>
          </a:xfrm>
          <a:prstGeom prst="rect">
            <a:avLst/>
          </a:prstGeom>
          <a:noFill/>
          <a:ln w="9525">
            <a:noFill/>
            <a:miter lim="800000"/>
          </a:ln>
        </p:spPr>
        <p:txBody>
          <a:bodyPr lIns="91404" tIns="45704" rIns="91404" bIns="45704"/>
          <a:lstStyle/>
          <a:p>
            <a:pPr>
              <a:defRPr/>
            </a:pPr>
            <a:r>
              <a:rPr lang="zh-CN" altLang="en-US" sz="3600" b="1" kern="0" dirty="0">
                <a:solidFill>
                  <a:schemeClr val="tx2"/>
                </a:solidFill>
                <a:latin typeface="黑体" panose="02010609060101010101" pitchFamily="2" charset="-122"/>
                <a:ea typeface="黑体" panose="02010609060101010101" pitchFamily="2" charset="-122"/>
                <a:cs typeface="+mj-cs"/>
              </a:rPr>
              <a:t>课后作业</a:t>
            </a:r>
            <a:endParaRPr lang="zh-CN" altLang="en-US" sz="3600" b="1" kern="0" dirty="0">
              <a:solidFill>
                <a:schemeClr val="tx2"/>
              </a:solidFill>
              <a:latin typeface="黑体" panose="02010609060101010101" pitchFamily="2" charset="-122"/>
              <a:ea typeface="黑体" panose="02010609060101010101" pitchFamily="2" charset="-122"/>
              <a:cs typeface="+mj-cs"/>
            </a:endParaRPr>
          </a:p>
        </p:txBody>
      </p:sp>
      <p:sp>
        <p:nvSpPr>
          <p:cNvPr id="3" name="Rectangle 3"/>
          <p:cNvSpPr txBox="1">
            <a:spLocks noChangeArrowheads="1"/>
          </p:cNvSpPr>
          <p:nvPr/>
        </p:nvSpPr>
        <p:spPr bwMode="auto">
          <a:xfrm>
            <a:off x="457200" y="1052513"/>
            <a:ext cx="8579296" cy="5544839"/>
          </a:xfrm>
          <a:prstGeom prst="rect">
            <a:avLst/>
          </a:prstGeom>
        </p:spPr>
        <p:txBody>
          <a:bodyPr lIns="91404" tIns="45704" rIns="91404" bIns="45704"/>
          <a:lstStyle>
            <a:lvl1pPr marL="0" indent="0" eaLnBrk="1" hangingPunct="1">
              <a:buClr>
                <a:srgbClr val="777777"/>
              </a:buClr>
              <a:buSzPct val="85000"/>
              <a:buNone/>
              <a:defRPr sz="2400" b="0">
                <a:latin typeface="黑体" panose="02010609060101010101" pitchFamily="2" charset="-122"/>
                <a:ea typeface="黑体" panose="02010609060101010101" pitchFamily="2" charset="-122"/>
              </a:defRPr>
            </a:lvl1pPr>
            <a:lvl2pPr marL="742950" indent="-285750" eaLnBrk="0" hangingPunct="0">
              <a:buClr>
                <a:srgbClr val="777777"/>
              </a:buClr>
              <a:buSzPct val="85000"/>
              <a:buChar char="–"/>
              <a:defRPr sz="2200" b="0">
                <a:latin typeface="+mn-ea"/>
                <a:ea typeface="+mn-ea"/>
              </a:defRPr>
            </a:lvl2pPr>
            <a:lvl3pPr marL="1143000" indent="-228600" eaLnBrk="0" hangingPunct="0">
              <a:buClr>
                <a:srgbClr val="777777"/>
              </a:buClr>
              <a:buSzPct val="85000"/>
              <a:buChar char="•"/>
              <a:defRPr sz="2200" b="0">
                <a:latin typeface="+mn-ea"/>
                <a:ea typeface="+mn-ea"/>
              </a:defRPr>
            </a:lvl3pPr>
            <a:lvl4pPr marL="1600200" indent="-228600" eaLnBrk="0" hangingPunct="0">
              <a:buClr>
                <a:srgbClr val="777777"/>
              </a:buClr>
              <a:buSzPct val="85000"/>
              <a:buChar char="–"/>
              <a:defRPr sz="2200" b="0">
                <a:latin typeface="+mn-ea"/>
                <a:ea typeface="+mn-ea"/>
              </a:defRPr>
            </a:lvl4pPr>
            <a:lvl5pPr marL="2057400" indent="-228600" eaLnBrk="0" hangingPunct="0">
              <a:buClr>
                <a:srgbClr val="777777"/>
              </a:buClr>
              <a:buSzPct val="85000"/>
              <a:buChar char="»"/>
              <a:defRPr sz="2200" b="0">
                <a:latin typeface="+mn-ea"/>
                <a:ea typeface="+mn-ea"/>
              </a:defRPr>
            </a:lvl5pPr>
            <a:lvl6pPr marL="2514600" indent="-228600" fontAlgn="base">
              <a:spcBef>
                <a:spcPct val="0"/>
              </a:spcBef>
              <a:spcAft>
                <a:spcPct val="0"/>
              </a:spcAft>
              <a:buClr>
                <a:srgbClr val="777777"/>
              </a:buClr>
              <a:buSzPct val="85000"/>
              <a:buChar char="»"/>
              <a:defRPr sz="2200">
                <a:latin typeface="+mn-lt"/>
                <a:ea typeface="+mn-ea"/>
              </a:defRPr>
            </a:lvl6pPr>
            <a:lvl7pPr marL="2971800" indent="-228600" fontAlgn="base">
              <a:spcBef>
                <a:spcPct val="0"/>
              </a:spcBef>
              <a:spcAft>
                <a:spcPct val="0"/>
              </a:spcAft>
              <a:buClr>
                <a:srgbClr val="777777"/>
              </a:buClr>
              <a:buSzPct val="85000"/>
              <a:buChar char="»"/>
              <a:defRPr sz="2200">
                <a:latin typeface="+mn-lt"/>
                <a:ea typeface="+mn-ea"/>
              </a:defRPr>
            </a:lvl7pPr>
            <a:lvl8pPr marL="3429000" indent="-228600" fontAlgn="base">
              <a:spcBef>
                <a:spcPct val="0"/>
              </a:spcBef>
              <a:spcAft>
                <a:spcPct val="0"/>
              </a:spcAft>
              <a:buClr>
                <a:srgbClr val="777777"/>
              </a:buClr>
              <a:buSzPct val="85000"/>
              <a:buChar char="»"/>
              <a:defRPr sz="2200">
                <a:latin typeface="+mn-lt"/>
                <a:ea typeface="+mn-ea"/>
              </a:defRPr>
            </a:lvl8pPr>
            <a:lvl9pPr marL="3886200" indent="-228600" fontAlgn="base">
              <a:spcBef>
                <a:spcPct val="0"/>
              </a:spcBef>
              <a:spcAft>
                <a:spcPct val="0"/>
              </a:spcAft>
              <a:buClr>
                <a:srgbClr val="777777"/>
              </a:buClr>
              <a:buSzPct val="85000"/>
              <a:buChar char="»"/>
              <a:defRPr sz="2200">
                <a:latin typeface="+mn-lt"/>
                <a:ea typeface="+mn-ea"/>
              </a:defRPr>
            </a:lvl9pPr>
          </a:lstStyle>
          <a:p>
            <a:r>
              <a:rPr lang="en-US" altLang="zh-CN" sz="2300" dirty="0"/>
              <a:t>14. </a:t>
            </a:r>
            <a:r>
              <a:rPr lang="zh-CN" altLang="en-US" sz="2300" dirty="0"/>
              <a:t>列出至少有一个雇员的所有部门</a:t>
            </a:r>
            <a:endParaRPr lang="zh-CN" altLang="en-US" sz="2300" dirty="0"/>
          </a:p>
          <a:p>
            <a:r>
              <a:rPr lang="en-US" altLang="zh-CN" sz="2300" dirty="0"/>
              <a:t>15. </a:t>
            </a:r>
            <a:r>
              <a:rPr lang="zh-CN" altLang="en-US" sz="2300" dirty="0"/>
              <a:t>列出薪金比</a:t>
            </a:r>
            <a:r>
              <a:rPr lang="en-US" altLang="zh-CN" sz="2300" dirty="0"/>
              <a:t>"SMITH"</a:t>
            </a:r>
            <a:r>
              <a:rPr lang="zh-CN" altLang="en-US" sz="2300" dirty="0"/>
              <a:t>多的所有雇员</a:t>
            </a:r>
            <a:endParaRPr lang="zh-CN" altLang="en-US" sz="2300" dirty="0"/>
          </a:p>
          <a:p>
            <a:r>
              <a:rPr lang="en-US" altLang="zh-CN" sz="2300" dirty="0"/>
              <a:t>16. </a:t>
            </a:r>
            <a:r>
              <a:rPr lang="zh-CN" altLang="en-US" sz="2300" dirty="0"/>
              <a:t>列出入职日期早于其直接上级的所有雇员</a:t>
            </a:r>
            <a:endParaRPr lang="zh-CN" altLang="en-US" sz="2300" dirty="0"/>
          </a:p>
          <a:p>
            <a:r>
              <a:rPr lang="en-US" altLang="zh-CN" sz="2300" dirty="0"/>
              <a:t>17. </a:t>
            </a:r>
            <a:r>
              <a:rPr lang="zh-CN" altLang="en-US" sz="2300" dirty="0"/>
              <a:t>找员工姓名和直接上级的名字</a:t>
            </a:r>
            <a:endParaRPr lang="zh-CN" altLang="en-US" sz="2300" dirty="0"/>
          </a:p>
          <a:p>
            <a:r>
              <a:rPr lang="en-US" altLang="zh-CN" sz="2300" dirty="0"/>
              <a:t>18. </a:t>
            </a:r>
            <a:r>
              <a:rPr lang="zh-CN" altLang="en-US" sz="2300" dirty="0"/>
              <a:t>显示部门名称和人数</a:t>
            </a:r>
            <a:endParaRPr lang="zh-CN" altLang="en-US" sz="2300" dirty="0"/>
          </a:p>
          <a:p>
            <a:r>
              <a:rPr lang="en-US" altLang="zh-CN" sz="2300" dirty="0"/>
              <a:t>19. </a:t>
            </a:r>
            <a:r>
              <a:rPr lang="zh-CN" altLang="en-US" sz="2300" dirty="0"/>
              <a:t>显示每个部门的最高工资的员工</a:t>
            </a:r>
            <a:endParaRPr lang="zh-CN" altLang="en-US" sz="2300" dirty="0"/>
          </a:p>
          <a:p>
            <a:r>
              <a:rPr lang="en-US" altLang="zh-CN" sz="2300" dirty="0"/>
              <a:t>20. </a:t>
            </a:r>
            <a:r>
              <a:rPr lang="zh-CN" altLang="en-US" sz="2300" dirty="0"/>
              <a:t>显示出和员工号</a:t>
            </a:r>
            <a:r>
              <a:rPr lang="en-US" altLang="zh-CN" sz="2300" dirty="0"/>
              <a:t>7369</a:t>
            </a:r>
            <a:r>
              <a:rPr lang="zh-CN" altLang="en-US" sz="2300" dirty="0"/>
              <a:t>部门相同的员工姓名，工资</a:t>
            </a:r>
            <a:endParaRPr lang="zh-CN" altLang="en-US" sz="2300" dirty="0"/>
          </a:p>
          <a:p>
            <a:r>
              <a:rPr lang="en-US" altLang="zh-CN" sz="2300" dirty="0"/>
              <a:t>21. </a:t>
            </a:r>
            <a:r>
              <a:rPr lang="zh-CN" altLang="en-US" sz="2300" dirty="0"/>
              <a:t>显示出和姓名中包含</a:t>
            </a:r>
            <a:r>
              <a:rPr lang="en-US" altLang="zh-CN" sz="2300" dirty="0"/>
              <a:t>"W"</a:t>
            </a:r>
            <a:r>
              <a:rPr lang="zh-CN" altLang="en-US" sz="2300" dirty="0"/>
              <a:t>的员工相同部门的员工姓名</a:t>
            </a:r>
            <a:endParaRPr lang="zh-CN" altLang="en-US" sz="2300" dirty="0"/>
          </a:p>
          <a:p>
            <a:r>
              <a:rPr lang="en-US" altLang="zh-CN" sz="2300" dirty="0"/>
              <a:t>22. </a:t>
            </a:r>
            <a:r>
              <a:rPr lang="zh-CN" altLang="en-US" sz="2300" dirty="0"/>
              <a:t>显示出工资大于平均工资的员工姓名，工资</a:t>
            </a:r>
            <a:endParaRPr lang="zh-CN" altLang="en-US" sz="2300" dirty="0"/>
          </a:p>
          <a:p>
            <a:r>
              <a:rPr lang="en-US" altLang="zh-CN" sz="2300" dirty="0"/>
              <a:t>23. </a:t>
            </a:r>
            <a:r>
              <a:rPr lang="zh-CN" altLang="en-US" sz="2300" dirty="0"/>
              <a:t>显示出工资大于本部门平均工资的员工姓名，工资</a:t>
            </a:r>
            <a:endParaRPr lang="zh-CN" altLang="en-US" sz="2300" dirty="0"/>
          </a:p>
          <a:p>
            <a:r>
              <a:rPr lang="en-US" altLang="zh-CN" sz="2300" dirty="0"/>
              <a:t>24. </a:t>
            </a:r>
            <a:r>
              <a:rPr lang="zh-CN" altLang="en-US" sz="2300" dirty="0"/>
              <a:t>显示每位经理管理员工的最低工资，及最低工资者的姓名</a:t>
            </a:r>
            <a:endParaRPr lang="zh-CN" altLang="en-US" sz="2300" dirty="0"/>
          </a:p>
          <a:p>
            <a:r>
              <a:rPr lang="en-US" altLang="zh-CN" sz="2300" dirty="0"/>
              <a:t>25. </a:t>
            </a:r>
            <a:r>
              <a:rPr lang="zh-CN" altLang="en-US" sz="2300" dirty="0"/>
              <a:t>显示比工资最高的员工参加工作时间晚的员工姓名，参加工作时间</a:t>
            </a:r>
            <a:endParaRPr lang="zh-CN" altLang="en-US" sz="2300" dirty="0"/>
          </a:p>
          <a:p>
            <a:r>
              <a:rPr lang="en-US" altLang="zh-CN" sz="2300" dirty="0"/>
              <a:t>26. </a:t>
            </a:r>
            <a:r>
              <a:rPr lang="zh-CN" altLang="en-US" sz="2300" dirty="0"/>
              <a:t>显示出平均工资最高的的部门平均工资及部门名称</a:t>
            </a:r>
            <a:endParaRPr lang="en-US" altLang="zh-CN" sz="23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28625" y="285750"/>
            <a:ext cx="7769225" cy="762000"/>
          </a:xfrm>
        </p:spPr>
        <p:txBody>
          <a:bodyPr lIns="92075" tIns="46038" rIns="92075" bIns="46038"/>
          <a:lstStyle/>
          <a:p>
            <a:r>
              <a:rPr lang="zh-CN" altLang="en-US">
                <a:latin typeface="黑体" panose="02010609060101010101" pitchFamily="2" charset="-122"/>
                <a:ea typeface="黑体" panose="02010609060101010101" pitchFamily="2" charset="-122"/>
              </a:rPr>
              <a:t>为什么使用子查询</a:t>
            </a:r>
            <a:endParaRPr lang="zh-CN" altLang="en-US">
              <a:latin typeface="黑体" panose="02010609060101010101" pitchFamily="2" charset="-122"/>
              <a:ea typeface="黑体" panose="02010609060101010101" pitchFamily="2" charset="-122"/>
            </a:endParaRPr>
          </a:p>
        </p:txBody>
      </p:sp>
      <p:sp>
        <p:nvSpPr>
          <p:cNvPr id="6147" name="Rectangle 3"/>
          <p:cNvSpPr>
            <a:spLocks noGrp="1" noChangeArrowheads="1"/>
          </p:cNvSpPr>
          <p:nvPr>
            <p:ph idx="4294967295"/>
          </p:nvPr>
        </p:nvSpPr>
        <p:spPr>
          <a:xfrm>
            <a:off x="654050" y="1471613"/>
            <a:ext cx="7385050" cy="412750"/>
          </a:xfrm>
          <a:prstGeom prst="rect">
            <a:avLst/>
          </a:prstGeom>
        </p:spPr>
        <p:txBody>
          <a:bodyPr lIns="92075" tIns="46038" rIns="92075" bIns="46038">
            <a:spAutoFit/>
          </a:bodyPr>
          <a:lstStyle/>
          <a:p>
            <a:pPr>
              <a:buFontTx/>
              <a:buNone/>
            </a:pPr>
            <a:r>
              <a:rPr lang="zh-CN" altLang="en-US" sz="2100">
                <a:solidFill>
                  <a:schemeClr val="tx2"/>
                </a:solidFill>
                <a:latin typeface="黑体" panose="02010609060101010101" pitchFamily="2" charset="-122"/>
                <a:ea typeface="黑体" panose="02010609060101010101" pitchFamily="2" charset="-122"/>
              </a:rPr>
              <a:t>“谁的薪水比 </a:t>
            </a:r>
            <a:r>
              <a:rPr lang="en-US" altLang="zh-CN" sz="2100">
                <a:solidFill>
                  <a:schemeClr val="tx2"/>
                </a:solidFill>
                <a:latin typeface="黑体" panose="02010609060101010101" pitchFamily="2" charset="-122"/>
                <a:ea typeface="黑体" panose="02010609060101010101" pitchFamily="2" charset="-122"/>
              </a:rPr>
              <a:t>Jones</a:t>
            </a:r>
            <a:r>
              <a:rPr lang="zh-CN" altLang="en-US" sz="2100">
                <a:solidFill>
                  <a:schemeClr val="tx2"/>
                </a:solidFill>
                <a:latin typeface="黑体" panose="02010609060101010101" pitchFamily="2" charset="-122"/>
                <a:ea typeface="黑体" panose="02010609060101010101" pitchFamily="2" charset="-122"/>
              </a:rPr>
              <a:t>还高呢？”</a:t>
            </a:r>
            <a:endParaRPr lang="zh-CN" altLang="en-US" sz="2100">
              <a:solidFill>
                <a:schemeClr val="tx2"/>
              </a:solidFill>
              <a:latin typeface="黑体" panose="02010609060101010101" pitchFamily="2" charset="-122"/>
              <a:ea typeface="黑体" panose="02010609060101010101" pitchFamily="2" charset="-122"/>
            </a:endParaRPr>
          </a:p>
        </p:txBody>
      </p:sp>
      <p:grpSp>
        <p:nvGrpSpPr>
          <p:cNvPr id="6148" name="Group 4"/>
          <p:cNvGrpSpPr/>
          <p:nvPr/>
        </p:nvGrpSpPr>
        <p:grpSpPr bwMode="auto">
          <a:xfrm>
            <a:off x="1019175" y="3846513"/>
            <a:ext cx="847725" cy="736600"/>
            <a:chOff x="805" y="2627"/>
            <a:chExt cx="534" cy="464"/>
          </a:xfrm>
        </p:grpSpPr>
        <p:sp>
          <p:nvSpPr>
            <p:cNvPr id="6202" name="Freeform 5"/>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ln>
          </p:spPr>
          <p:txBody>
            <a:bodyPr/>
            <a:lstStyle/>
            <a:p>
              <a:endParaRPr lang="zh-CN" altLang="en-US"/>
            </a:p>
          </p:txBody>
        </p:sp>
        <p:sp>
          <p:nvSpPr>
            <p:cNvPr id="6203" name="Freeform 6"/>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ln>
          </p:spPr>
          <p:txBody>
            <a:bodyPr/>
            <a:lstStyle/>
            <a:p>
              <a:endParaRPr lang="zh-CN" altLang="en-US"/>
            </a:p>
          </p:txBody>
        </p:sp>
      </p:grpSp>
      <p:sp>
        <p:nvSpPr>
          <p:cNvPr id="6149" name="Rectangle 7"/>
          <p:cNvSpPr>
            <a:spLocks noChangeArrowheads="1"/>
          </p:cNvSpPr>
          <p:nvPr/>
        </p:nvSpPr>
        <p:spPr bwMode="blackWhite">
          <a:xfrm>
            <a:off x="690563" y="2071688"/>
            <a:ext cx="7315200" cy="3479800"/>
          </a:xfrm>
          <a:prstGeom prst="rect">
            <a:avLst/>
          </a:prstGeom>
          <a:solidFill>
            <a:srgbClr val="FFFFCC"/>
          </a:solidFill>
          <a:ln w="25400">
            <a:solidFill>
              <a:srgbClr val="000000"/>
            </a:solidFill>
            <a:miter lim="800000"/>
          </a:ln>
        </p:spPr>
        <p:txBody>
          <a:bodyPr wrap="none" anchor="ctr"/>
          <a:lstStyle/>
          <a:p>
            <a:pPr algn="ctr" fontAlgn="ctr">
              <a:buSzPct val="65000"/>
            </a:pPr>
            <a:endParaRPr lang="zh-CN" altLang="en-US">
              <a:solidFill>
                <a:schemeClr val="tx2"/>
              </a:solidFill>
            </a:endParaRPr>
          </a:p>
        </p:txBody>
      </p:sp>
      <p:sp>
        <p:nvSpPr>
          <p:cNvPr id="6150" name="Rectangle 8"/>
          <p:cNvSpPr>
            <a:spLocks noChangeArrowheads="1"/>
          </p:cNvSpPr>
          <p:nvPr/>
        </p:nvSpPr>
        <p:spPr bwMode="auto">
          <a:xfrm>
            <a:off x="1965325" y="2751138"/>
            <a:ext cx="5881688" cy="431800"/>
          </a:xfrm>
          <a:prstGeom prst="rect">
            <a:avLst/>
          </a:prstGeom>
          <a:noFill/>
          <a:ln w="9525">
            <a:noFill/>
            <a:miter lim="800000"/>
          </a:ln>
        </p:spPr>
        <p:txBody>
          <a:bodyPr lIns="92075" tIns="46038" rIns="92075" bIns="46038">
            <a:spAutoFit/>
          </a:bodyPr>
          <a:lstStyle/>
          <a:p>
            <a:pPr algn="ctr" fontAlgn="ctr">
              <a:buSzPct val="65000"/>
            </a:pPr>
            <a:r>
              <a:rPr kumimoji="1" lang="zh-CN" altLang="en-US" sz="2200" b="1" dirty="0">
                <a:solidFill>
                  <a:schemeClr val="tx2"/>
                </a:solidFill>
                <a:latin typeface="黑体" panose="02010609060101010101" pitchFamily="2" charset="-122"/>
                <a:ea typeface="黑体" panose="02010609060101010101" pitchFamily="2" charset="-122"/>
              </a:rPr>
              <a:t>“哪个雇员的薪水比 </a:t>
            </a:r>
            <a:r>
              <a:rPr kumimoji="1" lang="en-US" altLang="zh-CN" sz="2200" b="1" dirty="0">
                <a:solidFill>
                  <a:schemeClr val="tx2"/>
                </a:solidFill>
                <a:latin typeface="黑体" panose="02010609060101010101" pitchFamily="2" charset="-122"/>
                <a:ea typeface="黑体" panose="02010609060101010101" pitchFamily="2" charset="-122"/>
              </a:rPr>
              <a:t>Jones</a:t>
            </a:r>
            <a:r>
              <a:rPr kumimoji="1" lang="zh-CN" altLang="en-US" sz="2200" b="1" dirty="0">
                <a:solidFill>
                  <a:schemeClr val="tx2"/>
                </a:solidFill>
                <a:latin typeface="黑体" panose="02010609060101010101" pitchFamily="2" charset="-122"/>
                <a:ea typeface="黑体" panose="02010609060101010101" pitchFamily="2" charset="-122"/>
              </a:rPr>
              <a:t>还高</a:t>
            </a:r>
            <a:r>
              <a:rPr kumimoji="1" lang="en-US" altLang="zh-CN" sz="2200" b="1" dirty="0">
                <a:solidFill>
                  <a:schemeClr val="tx2"/>
                </a:solidFill>
                <a:latin typeface="黑体" panose="02010609060101010101" pitchFamily="2" charset="-122"/>
                <a:ea typeface="黑体" panose="02010609060101010101" pitchFamily="2" charset="-122"/>
              </a:rPr>
              <a:t>?”</a:t>
            </a:r>
            <a:endParaRPr kumimoji="1" lang="en-US" altLang="zh-CN" sz="2200" b="1" dirty="0">
              <a:solidFill>
                <a:schemeClr val="tx2"/>
              </a:solidFill>
              <a:latin typeface="黑体" panose="02010609060101010101" pitchFamily="2" charset="-122"/>
              <a:ea typeface="黑体" panose="02010609060101010101" pitchFamily="2" charset="-122"/>
            </a:endParaRPr>
          </a:p>
        </p:txBody>
      </p:sp>
      <p:sp>
        <p:nvSpPr>
          <p:cNvPr id="6151" name="Oval 9"/>
          <p:cNvSpPr>
            <a:spLocks noChangeArrowheads="1"/>
          </p:cNvSpPr>
          <p:nvPr/>
        </p:nvSpPr>
        <p:spPr bwMode="auto">
          <a:xfrm>
            <a:off x="766763" y="2630488"/>
            <a:ext cx="1117600" cy="1079500"/>
          </a:xfrm>
          <a:prstGeom prst="ellipse">
            <a:avLst/>
          </a:prstGeom>
          <a:solidFill>
            <a:srgbClr val="FFCC66"/>
          </a:solidFill>
          <a:ln w="9525">
            <a:noFill/>
            <a:round/>
          </a:ln>
        </p:spPr>
        <p:txBody>
          <a:bodyPr wrap="none" anchor="ctr"/>
          <a:lstStyle/>
          <a:p>
            <a:pPr algn="ctr" fontAlgn="ctr">
              <a:buSzPct val="65000"/>
            </a:pPr>
            <a:endParaRPr lang="zh-CN" altLang="en-US">
              <a:solidFill>
                <a:schemeClr val="tx2"/>
              </a:solidFill>
            </a:endParaRPr>
          </a:p>
        </p:txBody>
      </p:sp>
      <p:sp>
        <p:nvSpPr>
          <p:cNvPr id="6152" name="Rectangle 10"/>
          <p:cNvSpPr>
            <a:spLocks noChangeArrowheads="1"/>
          </p:cNvSpPr>
          <p:nvPr/>
        </p:nvSpPr>
        <p:spPr bwMode="auto">
          <a:xfrm>
            <a:off x="877888" y="2200275"/>
            <a:ext cx="874712" cy="366713"/>
          </a:xfrm>
          <a:prstGeom prst="rect">
            <a:avLst/>
          </a:prstGeom>
          <a:noFill/>
          <a:ln w="9525">
            <a:noFill/>
            <a:miter lim="800000"/>
          </a:ln>
        </p:spPr>
        <p:txBody>
          <a:bodyPr wrap="none" lIns="92075" tIns="46038" rIns="92075" bIns="46038">
            <a:spAutoFit/>
          </a:bodyPr>
          <a:lstStyle/>
          <a:p>
            <a:pPr algn="ctr" fontAlgn="ctr">
              <a:buSzPct val="65000"/>
            </a:pPr>
            <a:r>
              <a:rPr kumimoji="1" lang="zh-CN" altLang="en-US" sz="1800" b="1">
                <a:solidFill>
                  <a:schemeClr val="tx2"/>
                </a:solidFill>
                <a:latin typeface="黑体" panose="02010609060101010101" pitchFamily="2" charset="-122"/>
                <a:ea typeface="黑体" panose="02010609060101010101" pitchFamily="2" charset="-122"/>
              </a:rPr>
              <a:t>主查询</a:t>
            </a:r>
            <a:endParaRPr kumimoji="1" lang="zh-CN" altLang="en-US" sz="1800" b="1">
              <a:solidFill>
                <a:schemeClr val="tx2"/>
              </a:solidFill>
              <a:latin typeface="黑体" panose="02010609060101010101" pitchFamily="2" charset="-122"/>
              <a:ea typeface="黑体" panose="02010609060101010101" pitchFamily="2" charset="-122"/>
            </a:endParaRPr>
          </a:p>
        </p:txBody>
      </p:sp>
      <p:sp>
        <p:nvSpPr>
          <p:cNvPr id="6153" name="Freeform 11"/>
          <p:cNvSpPr/>
          <p:nvPr/>
        </p:nvSpPr>
        <p:spPr bwMode="auto">
          <a:xfrm>
            <a:off x="1187450" y="2725738"/>
            <a:ext cx="242888" cy="760412"/>
          </a:xfrm>
          <a:custGeom>
            <a:avLst/>
            <a:gdLst>
              <a:gd name="T0" fmla="*/ 195263 w 153"/>
              <a:gd name="T1" fmla="*/ 427037 h 479"/>
              <a:gd name="T2" fmla="*/ 219075 w 153"/>
              <a:gd name="T3" fmla="*/ 314325 h 479"/>
              <a:gd name="T4" fmla="*/ 239713 w 153"/>
              <a:gd name="T5" fmla="*/ 257175 h 479"/>
              <a:gd name="T6" fmla="*/ 233363 w 153"/>
              <a:gd name="T7" fmla="*/ 234950 h 479"/>
              <a:gd name="T8" fmla="*/ 223838 w 153"/>
              <a:gd name="T9" fmla="*/ 203200 h 479"/>
              <a:gd name="T10" fmla="*/ 214313 w 153"/>
              <a:gd name="T11" fmla="*/ 171450 h 479"/>
              <a:gd name="T12" fmla="*/ 198438 w 153"/>
              <a:gd name="T13" fmla="*/ 152400 h 479"/>
              <a:gd name="T14" fmla="*/ 176213 w 153"/>
              <a:gd name="T15" fmla="*/ 134937 h 479"/>
              <a:gd name="T16" fmla="*/ 153988 w 153"/>
              <a:gd name="T17" fmla="*/ 120650 h 479"/>
              <a:gd name="T18" fmla="*/ 138113 w 153"/>
              <a:gd name="T19" fmla="*/ 111125 h 479"/>
              <a:gd name="T20" fmla="*/ 144463 w 153"/>
              <a:gd name="T21" fmla="*/ 101600 h 479"/>
              <a:gd name="T22" fmla="*/ 146050 w 153"/>
              <a:gd name="T23" fmla="*/ 71437 h 479"/>
              <a:gd name="T24" fmla="*/ 149225 w 153"/>
              <a:gd name="T25" fmla="*/ 60325 h 479"/>
              <a:gd name="T26" fmla="*/ 150813 w 153"/>
              <a:gd name="T27" fmla="*/ 46037 h 479"/>
              <a:gd name="T28" fmla="*/ 149225 w 153"/>
              <a:gd name="T29" fmla="*/ 30162 h 479"/>
              <a:gd name="T30" fmla="*/ 141288 w 153"/>
              <a:gd name="T31" fmla="*/ 19050 h 479"/>
              <a:gd name="T32" fmla="*/ 138113 w 153"/>
              <a:gd name="T33" fmla="*/ 12700 h 479"/>
              <a:gd name="T34" fmla="*/ 136525 w 153"/>
              <a:gd name="T35" fmla="*/ 11112 h 479"/>
              <a:gd name="T36" fmla="*/ 130175 w 153"/>
              <a:gd name="T37" fmla="*/ 6350 h 479"/>
              <a:gd name="T38" fmla="*/ 111125 w 153"/>
              <a:gd name="T39" fmla="*/ 0 h 479"/>
              <a:gd name="T40" fmla="*/ 93663 w 153"/>
              <a:gd name="T41" fmla="*/ 0 h 479"/>
              <a:gd name="T42" fmla="*/ 84138 w 153"/>
              <a:gd name="T43" fmla="*/ 3175 h 479"/>
              <a:gd name="T44" fmla="*/ 74613 w 153"/>
              <a:gd name="T45" fmla="*/ 12700 h 479"/>
              <a:gd name="T46" fmla="*/ 63500 w 153"/>
              <a:gd name="T47" fmla="*/ 23812 h 479"/>
              <a:gd name="T48" fmla="*/ 61913 w 153"/>
              <a:gd name="T49" fmla="*/ 42862 h 479"/>
              <a:gd name="T50" fmla="*/ 63500 w 153"/>
              <a:gd name="T51" fmla="*/ 66675 h 479"/>
              <a:gd name="T52" fmla="*/ 66675 w 153"/>
              <a:gd name="T53" fmla="*/ 82550 h 479"/>
              <a:gd name="T54" fmla="*/ 80963 w 153"/>
              <a:gd name="T55" fmla="*/ 96837 h 479"/>
              <a:gd name="T56" fmla="*/ 80963 w 153"/>
              <a:gd name="T57" fmla="*/ 111125 h 479"/>
              <a:gd name="T58" fmla="*/ 61913 w 153"/>
              <a:gd name="T59" fmla="*/ 120650 h 479"/>
              <a:gd name="T60" fmla="*/ 38100 w 153"/>
              <a:gd name="T61" fmla="*/ 138112 h 479"/>
              <a:gd name="T62" fmla="*/ 20638 w 153"/>
              <a:gd name="T63" fmla="*/ 150812 h 479"/>
              <a:gd name="T64" fmla="*/ 15875 w 153"/>
              <a:gd name="T65" fmla="*/ 163512 h 479"/>
              <a:gd name="T66" fmla="*/ 12700 w 153"/>
              <a:gd name="T67" fmla="*/ 196850 h 479"/>
              <a:gd name="T68" fmla="*/ 7938 w 153"/>
              <a:gd name="T69" fmla="*/ 242887 h 479"/>
              <a:gd name="T70" fmla="*/ 3175 w 153"/>
              <a:gd name="T71" fmla="*/ 279400 h 479"/>
              <a:gd name="T72" fmla="*/ 1588 w 153"/>
              <a:gd name="T73" fmla="*/ 296862 h 479"/>
              <a:gd name="T74" fmla="*/ 0 w 153"/>
              <a:gd name="T75" fmla="*/ 328612 h 479"/>
              <a:gd name="T76" fmla="*/ 0 w 153"/>
              <a:gd name="T77" fmla="*/ 368300 h 479"/>
              <a:gd name="T78" fmla="*/ 0 w 153"/>
              <a:gd name="T79" fmla="*/ 406400 h 479"/>
              <a:gd name="T80" fmla="*/ 6350 w 153"/>
              <a:gd name="T81" fmla="*/ 422275 h 479"/>
              <a:gd name="T82" fmla="*/ 14288 w 153"/>
              <a:gd name="T83" fmla="*/ 427037 h 479"/>
              <a:gd name="T84" fmla="*/ 22225 w 153"/>
              <a:gd name="T85" fmla="*/ 428625 h 479"/>
              <a:gd name="T86" fmla="*/ 26988 w 153"/>
              <a:gd name="T87" fmla="*/ 428625 h 479"/>
              <a:gd name="T88" fmla="*/ 25400 w 153"/>
              <a:gd name="T89" fmla="*/ 417512 h 479"/>
              <a:gd name="T90" fmla="*/ 36513 w 153"/>
              <a:gd name="T91" fmla="*/ 419100 h 479"/>
              <a:gd name="T92" fmla="*/ 33338 w 153"/>
              <a:gd name="T93" fmla="*/ 554037 h 479"/>
              <a:gd name="T94" fmla="*/ 28575 w 153"/>
              <a:gd name="T95" fmla="*/ 698500 h 479"/>
              <a:gd name="T96" fmla="*/ 61913 w 153"/>
              <a:gd name="T97" fmla="*/ 717550 h 479"/>
              <a:gd name="T98" fmla="*/ 111125 w 153"/>
              <a:gd name="T99" fmla="*/ 719137 h 479"/>
              <a:gd name="T100" fmla="*/ 117475 w 153"/>
              <a:gd name="T101" fmla="*/ 730250 h 479"/>
              <a:gd name="T102" fmla="*/ 128588 w 153"/>
              <a:gd name="T103" fmla="*/ 742950 h 479"/>
              <a:gd name="T104" fmla="*/ 138113 w 153"/>
              <a:gd name="T105" fmla="*/ 754062 h 479"/>
              <a:gd name="T106" fmla="*/ 147638 w 153"/>
              <a:gd name="T107" fmla="*/ 758825 h 479"/>
              <a:gd name="T108" fmla="*/ 158750 w 153"/>
              <a:gd name="T109" fmla="*/ 757237 h 479"/>
              <a:gd name="T110" fmla="*/ 168275 w 153"/>
              <a:gd name="T111" fmla="*/ 754062 h 479"/>
              <a:gd name="T112" fmla="*/ 173038 w 153"/>
              <a:gd name="T113" fmla="*/ 752475 h 479"/>
              <a:gd name="T114" fmla="*/ 165100 w 153"/>
              <a:gd name="T115" fmla="*/ 725487 h 479"/>
              <a:gd name="T116" fmla="*/ 180975 w 153"/>
              <a:gd name="T117" fmla="*/ 561975 h 479"/>
              <a:gd name="T118" fmla="*/ 192088 w 153"/>
              <a:gd name="T119" fmla="*/ 392112 h 4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79"/>
              <a:gd name="T182" fmla="*/ 153 w 153"/>
              <a:gd name="T183" fmla="*/ 479 h 47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w="9525" cap="rnd">
            <a:noFill/>
            <a:round/>
          </a:ln>
        </p:spPr>
        <p:txBody>
          <a:bodyPr/>
          <a:lstStyle/>
          <a:p>
            <a:endParaRPr lang="zh-CN" altLang="en-US"/>
          </a:p>
        </p:txBody>
      </p:sp>
      <p:sp>
        <p:nvSpPr>
          <p:cNvPr id="6154" name="Freeform 12"/>
          <p:cNvSpPr/>
          <p:nvPr/>
        </p:nvSpPr>
        <p:spPr bwMode="auto">
          <a:xfrm>
            <a:off x="1001713" y="2735263"/>
            <a:ext cx="233362" cy="714375"/>
          </a:xfrm>
          <a:custGeom>
            <a:avLst/>
            <a:gdLst>
              <a:gd name="T0" fmla="*/ 111125 w 147"/>
              <a:gd name="T1" fmla="*/ 336550 h 450"/>
              <a:gd name="T2" fmla="*/ 111125 w 147"/>
              <a:gd name="T3" fmla="*/ 336550 h 450"/>
              <a:gd name="T4" fmla="*/ 114300 w 147"/>
              <a:gd name="T5" fmla="*/ 334963 h 450"/>
              <a:gd name="T6" fmla="*/ 114300 w 147"/>
              <a:gd name="T7" fmla="*/ 334963 h 450"/>
              <a:gd name="T8" fmla="*/ 212725 w 147"/>
              <a:gd name="T9" fmla="*/ 671513 h 450"/>
              <a:gd name="T10" fmla="*/ 176212 w 147"/>
              <a:gd name="T11" fmla="*/ 627063 h 450"/>
              <a:gd name="T12" fmla="*/ 184150 w 147"/>
              <a:gd name="T13" fmla="*/ 527050 h 450"/>
              <a:gd name="T14" fmla="*/ 188912 w 147"/>
              <a:gd name="T15" fmla="*/ 492125 h 450"/>
              <a:gd name="T16" fmla="*/ 200025 w 147"/>
              <a:gd name="T17" fmla="*/ 468313 h 450"/>
              <a:gd name="T18" fmla="*/ 187325 w 147"/>
              <a:gd name="T19" fmla="*/ 322263 h 450"/>
              <a:gd name="T20" fmla="*/ 200025 w 147"/>
              <a:gd name="T21" fmla="*/ 342900 h 450"/>
              <a:gd name="T22" fmla="*/ 209550 w 147"/>
              <a:gd name="T23" fmla="*/ 323850 h 450"/>
              <a:gd name="T24" fmla="*/ 196850 w 147"/>
              <a:gd name="T25" fmla="*/ 282575 h 450"/>
              <a:gd name="T26" fmla="*/ 203200 w 147"/>
              <a:gd name="T27" fmla="*/ 211138 h 450"/>
              <a:gd name="T28" fmla="*/ 171450 w 147"/>
              <a:gd name="T29" fmla="*/ 120650 h 450"/>
              <a:gd name="T30" fmla="*/ 149225 w 147"/>
              <a:gd name="T31" fmla="*/ 104775 h 450"/>
              <a:gd name="T32" fmla="*/ 158750 w 147"/>
              <a:gd name="T33" fmla="*/ 101600 h 450"/>
              <a:gd name="T34" fmla="*/ 163512 w 147"/>
              <a:gd name="T35" fmla="*/ 84138 h 450"/>
              <a:gd name="T36" fmla="*/ 153987 w 147"/>
              <a:gd name="T37" fmla="*/ 73025 h 450"/>
              <a:gd name="T38" fmla="*/ 149225 w 147"/>
              <a:gd name="T39" fmla="*/ 42863 h 450"/>
              <a:gd name="T40" fmla="*/ 153987 w 147"/>
              <a:gd name="T41" fmla="*/ 26988 h 450"/>
              <a:gd name="T42" fmla="*/ 141287 w 147"/>
              <a:gd name="T43" fmla="*/ 9525 h 450"/>
              <a:gd name="T44" fmla="*/ 127000 w 147"/>
              <a:gd name="T45" fmla="*/ 0 h 450"/>
              <a:gd name="T46" fmla="*/ 87312 w 147"/>
              <a:gd name="T47" fmla="*/ 4763 h 450"/>
              <a:gd name="T48" fmla="*/ 66675 w 147"/>
              <a:gd name="T49" fmla="*/ 34925 h 450"/>
              <a:gd name="T50" fmla="*/ 50800 w 147"/>
              <a:gd name="T51" fmla="*/ 74613 h 450"/>
              <a:gd name="T52" fmla="*/ 36512 w 147"/>
              <a:gd name="T53" fmla="*/ 93662 h 450"/>
              <a:gd name="T54" fmla="*/ 49212 w 147"/>
              <a:gd name="T55" fmla="*/ 104775 h 450"/>
              <a:gd name="T56" fmla="*/ 44450 w 147"/>
              <a:gd name="T57" fmla="*/ 120650 h 450"/>
              <a:gd name="T58" fmla="*/ 7937 w 147"/>
              <a:gd name="T59" fmla="*/ 192087 h 450"/>
              <a:gd name="T60" fmla="*/ 0 w 147"/>
              <a:gd name="T61" fmla="*/ 241300 h 450"/>
              <a:gd name="T62" fmla="*/ 22225 w 147"/>
              <a:gd name="T63" fmla="*/ 303213 h 450"/>
              <a:gd name="T64" fmla="*/ 22225 w 147"/>
              <a:gd name="T65" fmla="*/ 406400 h 450"/>
              <a:gd name="T66" fmla="*/ 20637 w 147"/>
              <a:gd name="T67" fmla="*/ 482600 h 450"/>
              <a:gd name="T68" fmla="*/ 46037 w 147"/>
              <a:gd name="T69" fmla="*/ 496888 h 450"/>
              <a:gd name="T70" fmla="*/ 53975 w 147"/>
              <a:gd name="T71" fmla="*/ 508000 h 450"/>
              <a:gd name="T72" fmla="*/ 65087 w 147"/>
              <a:gd name="T73" fmla="*/ 536575 h 450"/>
              <a:gd name="T74" fmla="*/ 60325 w 147"/>
              <a:gd name="T75" fmla="*/ 547688 h 450"/>
              <a:gd name="T76" fmla="*/ 58737 w 147"/>
              <a:gd name="T77" fmla="*/ 584200 h 450"/>
              <a:gd name="T78" fmla="*/ 73025 w 147"/>
              <a:gd name="T79" fmla="*/ 636588 h 450"/>
              <a:gd name="T80" fmla="*/ 68262 w 147"/>
              <a:gd name="T81" fmla="*/ 703263 h 450"/>
              <a:gd name="T82" fmla="*/ 87312 w 147"/>
              <a:gd name="T83" fmla="*/ 712788 h 450"/>
              <a:gd name="T84" fmla="*/ 101600 w 147"/>
              <a:gd name="T85" fmla="*/ 693738 h 450"/>
              <a:gd name="T86" fmla="*/ 93662 w 147"/>
              <a:gd name="T87" fmla="*/ 633413 h 450"/>
              <a:gd name="T88" fmla="*/ 133350 w 147"/>
              <a:gd name="T89" fmla="*/ 520700 h 450"/>
              <a:gd name="T90" fmla="*/ 136525 w 147"/>
              <a:gd name="T91" fmla="*/ 555625 h 450"/>
              <a:gd name="T92" fmla="*/ 146050 w 147"/>
              <a:gd name="T93" fmla="*/ 611188 h 450"/>
              <a:gd name="T94" fmla="*/ 149225 w 147"/>
              <a:gd name="T95" fmla="*/ 679450 h 450"/>
              <a:gd name="T96" fmla="*/ 169862 w 147"/>
              <a:gd name="T97" fmla="*/ 681038 h 450"/>
              <a:gd name="T98" fmla="*/ 196850 w 147"/>
              <a:gd name="T99" fmla="*/ 695325 h 450"/>
              <a:gd name="T100" fmla="*/ 223837 w 147"/>
              <a:gd name="T101" fmla="*/ 698500 h 450"/>
              <a:gd name="T102" fmla="*/ 111125 w 147"/>
              <a:gd name="T103" fmla="*/ 336550 h 4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
              <a:gd name="T157" fmla="*/ 0 h 450"/>
              <a:gd name="T158" fmla="*/ 147 w 147"/>
              <a:gd name="T159" fmla="*/ 450 h 4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 h="450">
                <a:moveTo>
                  <a:pt x="70" y="212"/>
                </a:moveTo>
                <a:lnTo>
                  <a:pt x="70" y="212"/>
                </a:lnTo>
                <a:lnTo>
                  <a:pt x="72" y="211"/>
                </a:lnTo>
                <a:lnTo>
                  <a:pt x="73"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59" y="399"/>
                </a:lnTo>
                <a:lnTo>
                  <a:pt x="70" y="336"/>
                </a:lnTo>
                <a:lnTo>
                  <a:pt x="71"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5" y="430"/>
                </a:lnTo>
                <a:lnTo>
                  <a:pt x="70" y="212"/>
                </a:lnTo>
              </a:path>
            </a:pathLst>
          </a:custGeom>
          <a:solidFill>
            <a:srgbClr val="4C4C4C"/>
          </a:solidFill>
          <a:ln w="9525" cap="rnd">
            <a:noFill/>
            <a:round/>
          </a:ln>
        </p:spPr>
        <p:txBody>
          <a:bodyPr/>
          <a:lstStyle/>
          <a:p>
            <a:endParaRPr lang="zh-CN" altLang="en-US"/>
          </a:p>
        </p:txBody>
      </p:sp>
      <p:sp>
        <p:nvSpPr>
          <p:cNvPr id="6155" name="Freeform 13"/>
          <p:cNvSpPr/>
          <p:nvPr/>
        </p:nvSpPr>
        <p:spPr bwMode="auto">
          <a:xfrm>
            <a:off x="1397000" y="2695575"/>
            <a:ext cx="236538" cy="744538"/>
          </a:xfrm>
          <a:custGeom>
            <a:avLst/>
            <a:gdLst>
              <a:gd name="T0" fmla="*/ 234950 w 149"/>
              <a:gd name="T1" fmla="*/ 623888 h 469"/>
              <a:gd name="T2" fmla="*/ 217488 w 149"/>
              <a:gd name="T3" fmla="*/ 430213 h 469"/>
              <a:gd name="T4" fmla="*/ 223838 w 149"/>
              <a:gd name="T5" fmla="*/ 423863 h 469"/>
              <a:gd name="T6" fmla="*/ 227013 w 149"/>
              <a:gd name="T7" fmla="*/ 415925 h 469"/>
              <a:gd name="T8" fmla="*/ 223838 w 149"/>
              <a:gd name="T9" fmla="*/ 393700 h 469"/>
              <a:gd name="T10" fmla="*/ 225425 w 149"/>
              <a:gd name="T11" fmla="*/ 306388 h 469"/>
              <a:gd name="T12" fmla="*/ 222250 w 149"/>
              <a:gd name="T13" fmla="*/ 244475 h 469"/>
              <a:gd name="T14" fmla="*/ 209550 w 149"/>
              <a:gd name="T15" fmla="*/ 171450 h 469"/>
              <a:gd name="T16" fmla="*/ 185738 w 149"/>
              <a:gd name="T17" fmla="*/ 142875 h 469"/>
              <a:gd name="T18" fmla="*/ 152400 w 149"/>
              <a:gd name="T19" fmla="*/ 117475 h 469"/>
              <a:gd name="T20" fmla="*/ 133350 w 149"/>
              <a:gd name="T21" fmla="*/ 107950 h 469"/>
              <a:gd name="T22" fmla="*/ 149225 w 149"/>
              <a:gd name="T23" fmla="*/ 66675 h 469"/>
              <a:gd name="T24" fmla="*/ 150813 w 149"/>
              <a:gd name="T25" fmla="*/ 50800 h 469"/>
              <a:gd name="T26" fmla="*/ 147638 w 149"/>
              <a:gd name="T27" fmla="*/ 28575 h 469"/>
              <a:gd name="T28" fmla="*/ 136525 w 149"/>
              <a:gd name="T29" fmla="*/ 12700 h 469"/>
              <a:gd name="T30" fmla="*/ 130175 w 149"/>
              <a:gd name="T31" fmla="*/ 1588 h 469"/>
              <a:gd name="T32" fmla="*/ 106363 w 149"/>
              <a:gd name="T33" fmla="*/ 0 h 469"/>
              <a:gd name="T34" fmla="*/ 82550 w 149"/>
              <a:gd name="T35" fmla="*/ 0 h 469"/>
              <a:gd name="T36" fmla="*/ 74613 w 149"/>
              <a:gd name="T37" fmla="*/ 6350 h 469"/>
              <a:gd name="T38" fmla="*/ 63500 w 149"/>
              <a:gd name="T39" fmla="*/ 20638 h 469"/>
              <a:gd name="T40" fmla="*/ 60325 w 149"/>
              <a:gd name="T41" fmla="*/ 42863 h 469"/>
              <a:gd name="T42" fmla="*/ 65088 w 149"/>
              <a:gd name="T43" fmla="*/ 60325 h 469"/>
              <a:gd name="T44" fmla="*/ 82550 w 149"/>
              <a:gd name="T45" fmla="*/ 107950 h 469"/>
              <a:gd name="T46" fmla="*/ 61913 w 149"/>
              <a:gd name="T47" fmla="*/ 120650 h 469"/>
              <a:gd name="T48" fmla="*/ 26988 w 149"/>
              <a:gd name="T49" fmla="*/ 142875 h 469"/>
              <a:gd name="T50" fmla="*/ 15875 w 149"/>
              <a:gd name="T51" fmla="*/ 161925 h 469"/>
              <a:gd name="T52" fmla="*/ 9525 w 149"/>
              <a:gd name="T53" fmla="*/ 217488 h 469"/>
              <a:gd name="T54" fmla="*/ 1588 w 149"/>
              <a:gd name="T55" fmla="*/ 279400 h 469"/>
              <a:gd name="T56" fmla="*/ 0 w 149"/>
              <a:gd name="T57" fmla="*/ 309563 h 469"/>
              <a:gd name="T58" fmla="*/ 0 w 149"/>
              <a:gd name="T59" fmla="*/ 366713 h 469"/>
              <a:gd name="T60" fmla="*/ 3175 w 149"/>
              <a:gd name="T61" fmla="*/ 415925 h 469"/>
              <a:gd name="T62" fmla="*/ 12700 w 149"/>
              <a:gd name="T63" fmla="*/ 427038 h 469"/>
              <a:gd name="T64" fmla="*/ 23813 w 149"/>
              <a:gd name="T65" fmla="*/ 428625 h 469"/>
              <a:gd name="T66" fmla="*/ 15875 w 149"/>
              <a:gd name="T67" fmla="*/ 407988 h 469"/>
              <a:gd name="T68" fmla="*/ 66675 w 149"/>
              <a:gd name="T69" fmla="*/ 692150 h 469"/>
              <a:gd name="T70" fmla="*/ 74613 w 149"/>
              <a:gd name="T71" fmla="*/ 739775 h 469"/>
              <a:gd name="T72" fmla="*/ 114300 w 149"/>
              <a:gd name="T73" fmla="*/ 720725 h 469"/>
              <a:gd name="T74" fmla="*/ 138113 w 149"/>
              <a:gd name="T75" fmla="*/ 733425 h 469"/>
              <a:gd name="T76" fmla="*/ 158750 w 149"/>
              <a:gd name="T77" fmla="*/ 742950 h 469"/>
              <a:gd name="T78" fmla="*/ 173038 w 149"/>
              <a:gd name="T79" fmla="*/ 742950 h 469"/>
              <a:gd name="T80" fmla="*/ 185738 w 149"/>
              <a:gd name="T81" fmla="*/ 738188 h 469"/>
              <a:gd name="T82" fmla="*/ 180975 w 149"/>
              <a:gd name="T83" fmla="*/ 709613 h 469"/>
              <a:gd name="T84" fmla="*/ 190500 w 149"/>
              <a:gd name="T85" fmla="*/ 406400 h 469"/>
              <a:gd name="T86" fmla="*/ 198438 w 149"/>
              <a:gd name="T87" fmla="*/ 422275 h 469"/>
              <a:gd name="T88" fmla="*/ 198438 w 149"/>
              <a:gd name="T89" fmla="*/ 423863 h 469"/>
              <a:gd name="T90" fmla="*/ 201613 w 149"/>
              <a:gd name="T91" fmla="*/ 427038 h 469"/>
              <a:gd name="T92" fmla="*/ 204788 w 149"/>
              <a:gd name="T93" fmla="*/ 444500 h 4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9"/>
              <a:gd name="T142" fmla="*/ 0 h 469"/>
              <a:gd name="T143" fmla="*/ 149 w 149"/>
              <a:gd name="T144" fmla="*/ 469 h 46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7"/>
                </a:lnTo>
                <a:lnTo>
                  <a:pt x="126" y="268"/>
                </a:lnTo>
                <a:lnTo>
                  <a:pt x="127" y="269"/>
                </a:lnTo>
                <a:lnTo>
                  <a:pt x="127" y="270"/>
                </a:lnTo>
                <a:lnTo>
                  <a:pt x="129" y="270"/>
                </a:lnTo>
                <a:lnTo>
                  <a:pt x="129" y="280"/>
                </a:lnTo>
                <a:lnTo>
                  <a:pt x="118" y="280"/>
                </a:lnTo>
              </a:path>
            </a:pathLst>
          </a:custGeom>
          <a:solidFill>
            <a:schemeClr val="bg2"/>
          </a:solidFill>
          <a:ln w="9525" cap="rnd">
            <a:noFill/>
            <a:round/>
          </a:ln>
        </p:spPr>
        <p:txBody>
          <a:bodyPr/>
          <a:lstStyle/>
          <a:p>
            <a:endParaRPr lang="zh-CN" altLang="en-US"/>
          </a:p>
        </p:txBody>
      </p:sp>
      <p:sp>
        <p:nvSpPr>
          <p:cNvPr id="6156" name="Freeform 14"/>
          <p:cNvSpPr/>
          <p:nvPr/>
        </p:nvSpPr>
        <p:spPr bwMode="auto">
          <a:xfrm>
            <a:off x="1003300" y="2744788"/>
            <a:ext cx="234950" cy="712787"/>
          </a:xfrm>
          <a:custGeom>
            <a:avLst/>
            <a:gdLst>
              <a:gd name="T0" fmla="*/ 127000 w 148"/>
              <a:gd name="T1" fmla="*/ 334962 h 449"/>
              <a:gd name="T2" fmla="*/ 125412 w 148"/>
              <a:gd name="T3" fmla="*/ 336550 h 449"/>
              <a:gd name="T4" fmla="*/ 130175 w 148"/>
              <a:gd name="T5" fmla="*/ 333375 h 449"/>
              <a:gd name="T6" fmla="*/ 130175 w 148"/>
              <a:gd name="T7" fmla="*/ 333375 h 449"/>
              <a:gd name="T8" fmla="*/ 214313 w 148"/>
              <a:gd name="T9" fmla="*/ 669925 h 449"/>
              <a:gd name="T10" fmla="*/ 177800 w 148"/>
              <a:gd name="T11" fmla="*/ 625475 h 449"/>
              <a:gd name="T12" fmla="*/ 185737 w 148"/>
              <a:gd name="T13" fmla="*/ 527050 h 449"/>
              <a:gd name="T14" fmla="*/ 190500 w 148"/>
              <a:gd name="T15" fmla="*/ 490537 h 449"/>
              <a:gd name="T16" fmla="*/ 201612 w 148"/>
              <a:gd name="T17" fmla="*/ 466725 h 449"/>
              <a:gd name="T18" fmla="*/ 187325 w 148"/>
              <a:gd name="T19" fmla="*/ 320675 h 449"/>
              <a:gd name="T20" fmla="*/ 200025 w 148"/>
              <a:gd name="T21" fmla="*/ 342900 h 449"/>
              <a:gd name="T22" fmla="*/ 209550 w 148"/>
              <a:gd name="T23" fmla="*/ 323850 h 449"/>
              <a:gd name="T24" fmla="*/ 196850 w 148"/>
              <a:gd name="T25" fmla="*/ 282575 h 449"/>
              <a:gd name="T26" fmla="*/ 203200 w 148"/>
              <a:gd name="T27" fmla="*/ 209550 h 449"/>
              <a:gd name="T28" fmla="*/ 171450 w 148"/>
              <a:gd name="T29" fmla="*/ 120650 h 449"/>
              <a:gd name="T30" fmla="*/ 149225 w 148"/>
              <a:gd name="T31" fmla="*/ 104775 h 449"/>
              <a:gd name="T32" fmla="*/ 160337 w 148"/>
              <a:gd name="T33" fmla="*/ 101600 h 449"/>
              <a:gd name="T34" fmla="*/ 165100 w 148"/>
              <a:gd name="T35" fmla="*/ 84137 h 449"/>
              <a:gd name="T36" fmla="*/ 153987 w 148"/>
              <a:gd name="T37" fmla="*/ 73025 h 449"/>
              <a:gd name="T38" fmla="*/ 150812 w 148"/>
              <a:gd name="T39" fmla="*/ 42862 h 449"/>
              <a:gd name="T40" fmla="*/ 153987 w 148"/>
              <a:gd name="T41" fmla="*/ 26987 h 449"/>
              <a:gd name="T42" fmla="*/ 142875 w 148"/>
              <a:gd name="T43" fmla="*/ 9525 h 449"/>
              <a:gd name="T44" fmla="*/ 125412 w 148"/>
              <a:gd name="T45" fmla="*/ 0 h 449"/>
              <a:gd name="T46" fmla="*/ 88900 w 148"/>
              <a:gd name="T47" fmla="*/ 4762 h 449"/>
              <a:gd name="T48" fmla="*/ 65087 w 148"/>
              <a:gd name="T49" fmla="*/ 34925 h 449"/>
              <a:gd name="T50" fmla="*/ 50800 w 148"/>
              <a:gd name="T51" fmla="*/ 74612 h 449"/>
              <a:gd name="T52" fmla="*/ 36512 w 148"/>
              <a:gd name="T53" fmla="*/ 93662 h 449"/>
              <a:gd name="T54" fmla="*/ 49212 w 148"/>
              <a:gd name="T55" fmla="*/ 104775 h 449"/>
              <a:gd name="T56" fmla="*/ 44450 w 148"/>
              <a:gd name="T57" fmla="*/ 120650 h 449"/>
              <a:gd name="T58" fmla="*/ 7937 w 148"/>
              <a:gd name="T59" fmla="*/ 192087 h 449"/>
              <a:gd name="T60" fmla="*/ 0 w 148"/>
              <a:gd name="T61" fmla="*/ 241300 h 449"/>
              <a:gd name="T62" fmla="*/ 20637 w 148"/>
              <a:gd name="T63" fmla="*/ 303212 h 449"/>
              <a:gd name="T64" fmla="*/ 22225 w 148"/>
              <a:gd name="T65" fmla="*/ 406400 h 449"/>
              <a:gd name="T66" fmla="*/ 19050 w 148"/>
              <a:gd name="T67" fmla="*/ 481012 h 449"/>
              <a:gd name="T68" fmla="*/ 44450 w 148"/>
              <a:gd name="T69" fmla="*/ 493712 h 449"/>
              <a:gd name="T70" fmla="*/ 53975 w 148"/>
              <a:gd name="T71" fmla="*/ 508000 h 449"/>
              <a:gd name="T72" fmla="*/ 63500 w 148"/>
              <a:gd name="T73" fmla="*/ 534987 h 449"/>
              <a:gd name="T74" fmla="*/ 61912 w 148"/>
              <a:gd name="T75" fmla="*/ 546100 h 449"/>
              <a:gd name="T76" fmla="*/ 60325 w 148"/>
              <a:gd name="T77" fmla="*/ 582612 h 449"/>
              <a:gd name="T78" fmla="*/ 73025 w 148"/>
              <a:gd name="T79" fmla="*/ 635000 h 449"/>
              <a:gd name="T80" fmla="*/ 68262 w 148"/>
              <a:gd name="T81" fmla="*/ 701675 h 449"/>
              <a:gd name="T82" fmla="*/ 88900 w 148"/>
              <a:gd name="T83" fmla="*/ 711200 h 449"/>
              <a:gd name="T84" fmla="*/ 101600 w 148"/>
              <a:gd name="T85" fmla="*/ 690562 h 449"/>
              <a:gd name="T86" fmla="*/ 93662 w 148"/>
              <a:gd name="T87" fmla="*/ 631825 h 449"/>
              <a:gd name="T88" fmla="*/ 133350 w 148"/>
              <a:gd name="T89" fmla="*/ 519112 h 449"/>
              <a:gd name="T90" fmla="*/ 134937 w 148"/>
              <a:gd name="T91" fmla="*/ 554037 h 449"/>
              <a:gd name="T92" fmla="*/ 147637 w 148"/>
              <a:gd name="T93" fmla="*/ 609600 h 449"/>
              <a:gd name="T94" fmla="*/ 149225 w 148"/>
              <a:gd name="T95" fmla="*/ 677862 h 449"/>
              <a:gd name="T96" fmla="*/ 169862 w 148"/>
              <a:gd name="T97" fmla="*/ 679450 h 449"/>
              <a:gd name="T98" fmla="*/ 196850 w 148"/>
              <a:gd name="T99" fmla="*/ 693737 h 449"/>
              <a:gd name="T100" fmla="*/ 225425 w 148"/>
              <a:gd name="T101" fmla="*/ 695325 h 449"/>
              <a:gd name="T102" fmla="*/ 125412 w 148"/>
              <a:gd name="T103" fmla="*/ 336550 h 4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8"/>
              <a:gd name="T157" fmla="*/ 0 h 449"/>
              <a:gd name="T158" fmla="*/ 148 w 148"/>
              <a:gd name="T159" fmla="*/ 449 h 4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8" h="449">
                <a:moveTo>
                  <a:pt x="79" y="212"/>
                </a:moveTo>
                <a:lnTo>
                  <a:pt x="80" y="211"/>
                </a:lnTo>
                <a:lnTo>
                  <a:pt x="80" y="212"/>
                </a:lnTo>
                <a:lnTo>
                  <a:pt x="79" y="212"/>
                </a:lnTo>
                <a:lnTo>
                  <a:pt x="82" y="210"/>
                </a:lnTo>
                <a:lnTo>
                  <a:pt x="83"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59" y="398"/>
                </a:lnTo>
                <a:lnTo>
                  <a:pt x="69" y="336"/>
                </a:lnTo>
                <a:lnTo>
                  <a:pt x="72"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w="9525" cap="rnd">
            <a:noFill/>
            <a:round/>
          </a:ln>
        </p:spPr>
        <p:txBody>
          <a:bodyPr/>
          <a:lstStyle/>
          <a:p>
            <a:endParaRPr lang="zh-CN" altLang="en-US"/>
          </a:p>
        </p:txBody>
      </p:sp>
      <p:sp>
        <p:nvSpPr>
          <p:cNvPr id="6157" name="Freeform 15"/>
          <p:cNvSpPr/>
          <p:nvPr/>
        </p:nvSpPr>
        <p:spPr bwMode="auto">
          <a:xfrm>
            <a:off x="1200150" y="2730500"/>
            <a:ext cx="242888" cy="762000"/>
          </a:xfrm>
          <a:custGeom>
            <a:avLst/>
            <a:gdLst>
              <a:gd name="T0" fmla="*/ 195263 w 153"/>
              <a:gd name="T1" fmla="*/ 428625 h 480"/>
              <a:gd name="T2" fmla="*/ 217488 w 153"/>
              <a:gd name="T3" fmla="*/ 314325 h 480"/>
              <a:gd name="T4" fmla="*/ 239713 w 153"/>
              <a:gd name="T5" fmla="*/ 258763 h 480"/>
              <a:gd name="T6" fmla="*/ 233363 w 153"/>
              <a:gd name="T7" fmla="*/ 234950 h 480"/>
              <a:gd name="T8" fmla="*/ 223838 w 153"/>
              <a:gd name="T9" fmla="*/ 203200 h 480"/>
              <a:gd name="T10" fmla="*/ 212725 w 153"/>
              <a:gd name="T11" fmla="*/ 171450 h 480"/>
              <a:gd name="T12" fmla="*/ 196850 w 153"/>
              <a:gd name="T13" fmla="*/ 152400 h 480"/>
              <a:gd name="T14" fmla="*/ 176213 w 153"/>
              <a:gd name="T15" fmla="*/ 134938 h 480"/>
              <a:gd name="T16" fmla="*/ 153988 w 153"/>
              <a:gd name="T17" fmla="*/ 120650 h 480"/>
              <a:gd name="T18" fmla="*/ 136525 w 153"/>
              <a:gd name="T19" fmla="*/ 111125 h 480"/>
              <a:gd name="T20" fmla="*/ 144463 w 153"/>
              <a:gd name="T21" fmla="*/ 101600 h 480"/>
              <a:gd name="T22" fmla="*/ 146050 w 153"/>
              <a:gd name="T23" fmla="*/ 69850 h 480"/>
              <a:gd name="T24" fmla="*/ 147638 w 153"/>
              <a:gd name="T25" fmla="*/ 60325 h 480"/>
              <a:gd name="T26" fmla="*/ 150813 w 153"/>
              <a:gd name="T27" fmla="*/ 46038 h 480"/>
              <a:gd name="T28" fmla="*/ 147638 w 153"/>
              <a:gd name="T29" fmla="*/ 30163 h 480"/>
              <a:gd name="T30" fmla="*/ 139700 w 153"/>
              <a:gd name="T31" fmla="*/ 19050 h 480"/>
              <a:gd name="T32" fmla="*/ 136525 w 153"/>
              <a:gd name="T33" fmla="*/ 12700 h 480"/>
              <a:gd name="T34" fmla="*/ 136525 w 153"/>
              <a:gd name="T35" fmla="*/ 11113 h 480"/>
              <a:gd name="T36" fmla="*/ 128588 w 153"/>
              <a:gd name="T37" fmla="*/ 6350 h 480"/>
              <a:gd name="T38" fmla="*/ 111125 w 153"/>
              <a:gd name="T39" fmla="*/ 0 h 480"/>
              <a:gd name="T40" fmla="*/ 93663 w 153"/>
              <a:gd name="T41" fmla="*/ 0 h 480"/>
              <a:gd name="T42" fmla="*/ 84138 w 153"/>
              <a:gd name="T43" fmla="*/ 4763 h 480"/>
              <a:gd name="T44" fmla="*/ 74613 w 153"/>
              <a:gd name="T45" fmla="*/ 12700 h 480"/>
              <a:gd name="T46" fmla="*/ 63500 w 153"/>
              <a:gd name="T47" fmla="*/ 23813 h 480"/>
              <a:gd name="T48" fmla="*/ 60325 w 153"/>
              <a:gd name="T49" fmla="*/ 42863 h 480"/>
              <a:gd name="T50" fmla="*/ 63500 w 153"/>
              <a:gd name="T51" fmla="*/ 66675 h 480"/>
              <a:gd name="T52" fmla="*/ 66675 w 153"/>
              <a:gd name="T53" fmla="*/ 82550 h 480"/>
              <a:gd name="T54" fmla="*/ 80963 w 153"/>
              <a:gd name="T55" fmla="*/ 96837 h 480"/>
              <a:gd name="T56" fmla="*/ 79375 w 153"/>
              <a:gd name="T57" fmla="*/ 111125 h 480"/>
              <a:gd name="T58" fmla="*/ 61913 w 153"/>
              <a:gd name="T59" fmla="*/ 122238 h 480"/>
              <a:gd name="T60" fmla="*/ 38100 w 153"/>
              <a:gd name="T61" fmla="*/ 138113 h 480"/>
              <a:gd name="T62" fmla="*/ 20638 w 153"/>
              <a:gd name="T63" fmla="*/ 150813 h 480"/>
              <a:gd name="T64" fmla="*/ 15875 w 153"/>
              <a:gd name="T65" fmla="*/ 163513 h 480"/>
              <a:gd name="T66" fmla="*/ 12700 w 153"/>
              <a:gd name="T67" fmla="*/ 198437 h 480"/>
              <a:gd name="T68" fmla="*/ 7938 w 153"/>
              <a:gd name="T69" fmla="*/ 242888 h 480"/>
              <a:gd name="T70" fmla="*/ 3175 w 153"/>
              <a:gd name="T71" fmla="*/ 279400 h 480"/>
              <a:gd name="T72" fmla="*/ 1588 w 153"/>
              <a:gd name="T73" fmla="*/ 298450 h 480"/>
              <a:gd name="T74" fmla="*/ 0 w 153"/>
              <a:gd name="T75" fmla="*/ 328613 h 480"/>
              <a:gd name="T76" fmla="*/ 0 w 153"/>
              <a:gd name="T77" fmla="*/ 369888 h 480"/>
              <a:gd name="T78" fmla="*/ 0 w 153"/>
              <a:gd name="T79" fmla="*/ 406400 h 480"/>
              <a:gd name="T80" fmla="*/ 6350 w 153"/>
              <a:gd name="T81" fmla="*/ 423863 h 480"/>
              <a:gd name="T82" fmla="*/ 12700 w 153"/>
              <a:gd name="T83" fmla="*/ 428625 h 480"/>
              <a:gd name="T84" fmla="*/ 22225 w 153"/>
              <a:gd name="T85" fmla="*/ 430213 h 480"/>
              <a:gd name="T86" fmla="*/ 26988 w 153"/>
              <a:gd name="T87" fmla="*/ 430213 h 480"/>
              <a:gd name="T88" fmla="*/ 25400 w 153"/>
              <a:gd name="T89" fmla="*/ 417513 h 480"/>
              <a:gd name="T90" fmla="*/ 34925 w 153"/>
              <a:gd name="T91" fmla="*/ 420688 h 480"/>
              <a:gd name="T92" fmla="*/ 33338 w 153"/>
              <a:gd name="T93" fmla="*/ 554038 h 480"/>
              <a:gd name="T94" fmla="*/ 26988 w 153"/>
              <a:gd name="T95" fmla="*/ 700088 h 480"/>
              <a:gd name="T96" fmla="*/ 61913 w 153"/>
              <a:gd name="T97" fmla="*/ 719138 h 480"/>
              <a:gd name="T98" fmla="*/ 111125 w 153"/>
              <a:gd name="T99" fmla="*/ 720725 h 480"/>
              <a:gd name="T100" fmla="*/ 117475 w 153"/>
              <a:gd name="T101" fmla="*/ 731838 h 480"/>
              <a:gd name="T102" fmla="*/ 128588 w 153"/>
              <a:gd name="T103" fmla="*/ 744538 h 480"/>
              <a:gd name="T104" fmla="*/ 138113 w 153"/>
              <a:gd name="T105" fmla="*/ 755650 h 480"/>
              <a:gd name="T106" fmla="*/ 147638 w 153"/>
              <a:gd name="T107" fmla="*/ 760413 h 480"/>
              <a:gd name="T108" fmla="*/ 158750 w 153"/>
              <a:gd name="T109" fmla="*/ 758825 h 480"/>
              <a:gd name="T110" fmla="*/ 166688 w 153"/>
              <a:gd name="T111" fmla="*/ 755650 h 480"/>
              <a:gd name="T112" fmla="*/ 173038 w 153"/>
              <a:gd name="T113" fmla="*/ 754063 h 480"/>
              <a:gd name="T114" fmla="*/ 165100 w 153"/>
              <a:gd name="T115" fmla="*/ 727075 h 480"/>
              <a:gd name="T116" fmla="*/ 180975 w 153"/>
              <a:gd name="T117" fmla="*/ 563563 h 480"/>
              <a:gd name="T118" fmla="*/ 190500 w 153"/>
              <a:gd name="T119" fmla="*/ 393700 h 4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80"/>
              <a:gd name="T182" fmla="*/ 153 w 153"/>
              <a:gd name="T183" fmla="*/ 480 h 4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4" y="458"/>
                </a:lnTo>
                <a:lnTo>
                  <a:pt x="97" y="439"/>
                </a:lnTo>
                <a:lnTo>
                  <a:pt x="114" y="355"/>
                </a:lnTo>
                <a:lnTo>
                  <a:pt x="118" y="276"/>
                </a:lnTo>
                <a:lnTo>
                  <a:pt x="120" y="248"/>
                </a:lnTo>
              </a:path>
            </a:pathLst>
          </a:custGeom>
          <a:solidFill>
            <a:srgbClr val="996633"/>
          </a:solidFill>
          <a:ln w="9525" cap="rnd">
            <a:noFill/>
            <a:round/>
          </a:ln>
        </p:spPr>
        <p:txBody>
          <a:bodyPr/>
          <a:lstStyle/>
          <a:p>
            <a:endParaRPr lang="zh-CN" altLang="en-US"/>
          </a:p>
        </p:txBody>
      </p:sp>
      <p:sp>
        <p:nvSpPr>
          <p:cNvPr id="6158" name="Freeform 16"/>
          <p:cNvSpPr/>
          <p:nvPr/>
        </p:nvSpPr>
        <p:spPr bwMode="auto">
          <a:xfrm>
            <a:off x="1406525" y="2692400"/>
            <a:ext cx="238125" cy="746125"/>
          </a:xfrm>
          <a:custGeom>
            <a:avLst/>
            <a:gdLst>
              <a:gd name="T0" fmla="*/ 236538 w 150"/>
              <a:gd name="T1" fmla="*/ 623888 h 470"/>
              <a:gd name="T2" fmla="*/ 219075 w 150"/>
              <a:gd name="T3" fmla="*/ 431800 h 470"/>
              <a:gd name="T4" fmla="*/ 223838 w 150"/>
              <a:gd name="T5" fmla="*/ 423863 h 470"/>
              <a:gd name="T6" fmla="*/ 227013 w 150"/>
              <a:gd name="T7" fmla="*/ 417513 h 470"/>
              <a:gd name="T8" fmla="*/ 223838 w 150"/>
              <a:gd name="T9" fmla="*/ 395287 h 470"/>
              <a:gd name="T10" fmla="*/ 225425 w 150"/>
              <a:gd name="T11" fmla="*/ 307975 h 470"/>
              <a:gd name="T12" fmla="*/ 222250 w 150"/>
              <a:gd name="T13" fmla="*/ 244475 h 470"/>
              <a:gd name="T14" fmla="*/ 211138 w 150"/>
              <a:gd name="T15" fmla="*/ 173038 h 470"/>
              <a:gd name="T16" fmla="*/ 187325 w 150"/>
              <a:gd name="T17" fmla="*/ 142875 h 470"/>
              <a:gd name="T18" fmla="*/ 152400 w 150"/>
              <a:gd name="T19" fmla="*/ 119063 h 470"/>
              <a:gd name="T20" fmla="*/ 134937 w 150"/>
              <a:gd name="T21" fmla="*/ 107950 h 470"/>
              <a:gd name="T22" fmla="*/ 149225 w 150"/>
              <a:gd name="T23" fmla="*/ 66675 h 470"/>
              <a:gd name="T24" fmla="*/ 150812 w 150"/>
              <a:gd name="T25" fmla="*/ 50800 h 470"/>
              <a:gd name="T26" fmla="*/ 147637 w 150"/>
              <a:gd name="T27" fmla="*/ 28575 h 470"/>
              <a:gd name="T28" fmla="*/ 136525 w 150"/>
              <a:gd name="T29" fmla="*/ 12700 h 470"/>
              <a:gd name="T30" fmla="*/ 130175 w 150"/>
              <a:gd name="T31" fmla="*/ 3175 h 470"/>
              <a:gd name="T32" fmla="*/ 106363 w 150"/>
              <a:gd name="T33" fmla="*/ 0 h 470"/>
              <a:gd name="T34" fmla="*/ 82550 w 150"/>
              <a:gd name="T35" fmla="*/ 1588 h 470"/>
              <a:gd name="T36" fmla="*/ 76200 w 150"/>
              <a:gd name="T37" fmla="*/ 7938 h 470"/>
              <a:gd name="T38" fmla="*/ 63500 w 150"/>
              <a:gd name="T39" fmla="*/ 20638 h 470"/>
              <a:gd name="T40" fmla="*/ 60325 w 150"/>
              <a:gd name="T41" fmla="*/ 42863 h 470"/>
              <a:gd name="T42" fmla="*/ 65087 w 150"/>
              <a:gd name="T43" fmla="*/ 60325 h 470"/>
              <a:gd name="T44" fmla="*/ 82550 w 150"/>
              <a:gd name="T45" fmla="*/ 107950 h 470"/>
              <a:gd name="T46" fmla="*/ 61912 w 150"/>
              <a:gd name="T47" fmla="*/ 122238 h 470"/>
              <a:gd name="T48" fmla="*/ 26988 w 150"/>
              <a:gd name="T49" fmla="*/ 144463 h 470"/>
              <a:gd name="T50" fmla="*/ 15875 w 150"/>
              <a:gd name="T51" fmla="*/ 163513 h 470"/>
              <a:gd name="T52" fmla="*/ 9525 w 150"/>
              <a:gd name="T53" fmla="*/ 219075 h 470"/>
              <a:gd name="T54" fmla="*/ 3175 w 150"/>
              <a:gd name="T55" fmla="*/ 279400 h 470"/>
              <a:gd name="T56" fmla="*/ 0 w 150"/>
              <a:gd name="T57" fmla="*/ 309563 h 470"/>
              <a:gd name="T58" fmla="*/ 0 w 150"/>
              <a:gd name="T59" fmla="*/ 368300 h 470"/>
              <a:gd name="T60" fmla="*/ 3175 w 150"/>
              <a:gd name="T61" fmla="*/ 417513 h 470"/>
              <a:gd name="T62" fmla="*/ 12700 w 150"/>
              <a:gd name="T63" fmla="*/ 427038 h 470"/>
              <a:gd name="T64" fmla="*/ 23812 w 150"/>
              <a:gd name="T65" fmla="*/ 428625 h 470"/>
              <a:gd name="T66" fmla="*/ 15875 w 150"/>
              <a:gd name="T67" fmla="*/ 409575 h 470"/>
              <a:gd name="T68" fmla="*/ 66675 w 150"/>
              <a:gd name="T69" fmla="*/ 692150 h 470"/>
              <a:gd name="T70" fmla="*/ 76200 w 150"/>
              <a:gd name="T71" fmla="*/ 741363 h 470"/>
              <a:gd name="T72" fmla="*/ 115888 w 150"/>
              <a:gd name="T73" fmla="*/ 720725 h 470"/>
              <a:gd name="T74" fmla="*/ 138112 w 150"/>
              <a:gd name="T75" fmla="*/ 733425 h 470"/>
              <a:gd name="T76" fmla="*/ 160337 w 150"/>
              <a:gd name="T77" fmla="*/ 742950 h 470"/>
              <a:gd name="T78" fmla="*/ 174625 w 150"/>
              <a:gd name="T79" fmla="*/ 742950 h 470"/>
              <a:gd name="T80" fmla="*/ 185737 w 150"/>
              <a:gd name="T81" fmla="*/ 739775 h 470"/>
              <a:gd name="T82" fmla="*/ 180975 w 150"/>
              <a:gd name="T83" fmla="*/ 711200 h 470"/>
              <a:gd name="T84" fmla="*/ 190500 w 150"/>
              <a:gd name="T85" fmla="*/ 407988 h 470"/>
              <a:gd name="T86" fmla="*/ 198437 w 150"/>
              <a:gd name="T87" fmla="*/ 423863 h 470"/>
              <a:gd name="T88" fmla="*/ 200025 w 150"/>
              <a:gd name="T89" fmla="*/ 425450 h 470"/>
              <a:gd name="T90" fmla="*/ 201612 w 150"/>
              <a:gd name="T91" fmla="*/ 428625 h 470"/>
              <a:gd name="T92" fmla="*/ 204788 w 150"/>
              <a:gd name="T93" fmla="*/ 446088 h 4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0"/>
              <a:gd name="T142" fmla="*/ 0 h 470"/>
              <a:gd name="T143" fmla="*/ 150 w 150"/>
              <a:gd name="T144" fmla="*/ 470 h 47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4" y="448"/>
                </a:lnTo>
                <a:lnTo>
                  <a:pt x="96" y="438"/>
                </a:lnTo>
                <a:lnTo>
                  <a:pt x="113" y="275"/>
                </a:lnTo>
                <a:lnTo>
                  <a:pt x="120" y="257"/>
                </a:lnTo>
                <a:lnTo>
                  <a:pt x="111" y="163"/>
                </a:lnTo>
                <a:lnTo>
                  <a:pt x="130" y="259"/>
                </a:lnTo>
                <a:lnTo>
                  <a:pt x="125" y="267"/>
                </a:lnTo>
                <a:lnTo>
                  <a:pt x="126" y="268"/>
                </a:lnTo>
                <a:lnTo>
                  <a:pt x="127" y="269"/>
                </a:lnTo>
                <a:lnTo>
                  <a:pt x="127" y="270"/>
                </a:lnTo>
                <a:lnTo>
                  <a:pt x="128" y="271"/>
                </a:lnTo>
                <a:lnTo>
                  <a:pt x="129" y="271"/>
                </a:lnTo>
                <a:lnTo>
                  <a:pt x="129" y="281"/>
                </a:lnTo>
                <a:lnTo>
                  <a:pt x="119" y="281"/>
                </a:lnTo>
              </a:path>
            </a:pathLst>
          </a:custGeom>
          <a:solidFill>
            <a:srgbClr val="00CCFF"/>
          </a:solidFill>
          <a:ln w="9525" cap="rnd">
            <a:noFill/>
            <a:round/>
          </a:ln>
        </p:spPr>
        <p:txBody>
          <a:bodyPr/>
          <a:lstStyle/>
          <a:p>
            <a:endParaRPr lang="zh-CN" altLang="en-US"/>
          </a:p>
        </p:txBody>
      </p:sp>
      <p:sp>
        <p:nvSpPr>
          <p:cNvPr id="6159" name="Freeform 17"/>
          <p:cNvSpPr/>
          <p:nvPr/>
        </p:nvSpPr>
        <p:spPr bwMode="auto">
          <a:xfrm>
            <a:off x="1012825" y="2743200"/>
            <a:ext cx="233363" cy="712788"/>
          </a:xfrm>
          <a:custGeom>
            <a:avLst/>
            <a:gdLst>
              <a:gd name="T0" fmla="*/ 127000 w 147"/>
              <a:gd name="T1" fmla="*/ 334963 h 449"/>
              <a:gd name="T2" fmla="*/ 127000 w 147"/>
              <a:gd name="T3" fmla="*/ 334963 h 449"/>
              <a:gd name="T4" fmla="*/ 130175 w 147"/>
              <a:gd name="T5" fmla="*/ 333375 h 449"/>
              <a:gd name="T6" fmla="*/ 128588 w 147"/>
              <a:gd name="T7" fmla="*/ 334963 h 449"/>
              <a:gd name="T8" fmla="*/ 212725 w 147"/>
              <a:gd name="T9" fmla="*/ 669925 h 449"/>
              <a:gd name="T10" fmla="*/ 176213 w 147"/>
              <a:gd name="T11" fmla="*/ 625475 h 449"/>
              <a:gd name="T12" fmla="*/ 184150 w 147"/>
              <a:gd name="T13" fmla="*/ 527050 h 449"/>
              <a:gd name="T14" fmla="*/ 188913 w 147"/>
              <a:gd name="T15" fmla="*/ 490538 h 449"/>
              <a:gd name="T16" fmla="*/ 200025 w 147"/>
              <a:gd name="T17" fmla="*/ 466725 h 449"/>
              <a:gd name="T18" fmla="*/ 187325 w 147"/>
              <a:gd name="T19" fmla="*/ 320675 h 449"/>
              <a:gd name="T20" fmla="*/ 198438 w 147"/>
              <a:gd name="T21" fmla="*/ 341313 h 449"/>
              <a:gd name="T22" fmla="*/ 209550 w 147"/>
              <a:gd name="T23" fmla="*/ 322263 h 449"/>
              <a:gd name="T24" fmla="*/ 196850 w 147"/>
              <a:gd name="T25" fmla="*/ 282575 h 449"/>
              <a:gd name="T26" fmla="*/ 203200 w 147"/>
              <a:gd name="T27" fmla="*/ 211138 h 449"/>
              <a:gd name="T28" fmla="*/ 171450 w 147"/>
              <a:gd name="T29" fmla="*/ 120650 h 449"/>
              <a:gd name="T30" fmla="*/ 149225 w 147"/>
              <a:gd name="T31" fmla="*/ 104775 h 449"/>
              <a:gd name="T32" fmla="*/ 158750 w 147"/>
              <a:gd name="T33" fmla="*/ 101600 h 449"/>
              <a:gd name="T34" fmla="*/ 163513 w 147"/>
              <a:gd name="T35" fmla="*/ 84138 h 449"/>
              <a:gd name="T36" fmla="*/ 153988 w 147"/>
              <a:gd name="T37" fmla="*/ 73025 h 449"/>
              <a:gd name="T38" fmla="*/ 149225 w 147"/>
              <a:gd name="T39" fmla="*/ 42863 h 449"/>
              <a:gd name="T40" fmla="*/ 153988 w 147"/>
              <a:gd name="T41" fmla="*/ 26988 h 449"/>
              <a:gd name="T42" fmla="*/ 141288 w 147"/>
              <a:gd name="T43" fmla="*/ 11113 h 449"/>
              <a:gd name="T44" fmla="*/ 125413 w 147"/>
              <a:gd name="T45" fmla="*/ 0 h 449"/>
              <a:gd name="T46" fmla="*/ 87313 w 147"/>
              <a:gd name="T47" fmla="*/ 6350 h 449"/>
              <a:gd name="T48" fmla="*/ 66675 w 147"/>
              <a:gd name="T49" fmla="*/ 34925 h 449"/>
              <a:gd name="T50" fmla="*/ 50800 w 147"/>
              <a:gd name="T51" fmla="*/ 74613 h 449"/>
              <a:gd name="T52" fmla="*/ 36513 w 147"/>
              <a:gd name="T53" fmla="*/ 93663 h 449"/>
              <a:gd name="T54" fmla="*/ 49213 w 147"/>
              <a:gd name="T55" fmla="*/ 104775 h 449"/>
              <a:gd name="T56" fmla="*/ 44450 w 147"/>
              <a:gd name="T57" fmla="*/ 120650 h 449"/>
              <a:gd name="T58" fmla="*/ 7938 w 147"/>
              <a:gd name="T59" fmla="*/ 193675 h 449"/>
              <a:gd name="T60" fmla="*/ 0 w 147"/>
              <a:gd name="T61" fmla="*/ 241300 h 449"/>
              <a:gd name="T62" fmla="*/ 20638 w 147"/>
              <a:gd name="T63" fmla="*/ 303213 h 449"/>
              <a:gd name="T64" fmla="*/ 22225 w 147"/>
              <a:gd name="T65" fmla="*/ 406400 h 449"/>
              <a:gd name="T66" fmla="*/ 20638 w 147"/>
              <a:gd name="T67" fmla="*/ 481013 h 449"/>
              <a:gd name="T68" fmla="*/ 44450 w 147"/>
              <a:gd name="T69" fmla="*/ 495300 h 449"/>
              <a:gd name="T70" fmla="*/ 53975 w 147"/>
              <a:gd name="T71" fmla="*/ 506413 h 449"/>
              <a:gd name="T72" fmla="*/ 63500 w 147"/>
              <a:gd name="T73" fmla="*/ 534988 h 449"/>
              <a:gd name="T74" fmla="*/ 60325 w 147"/>
              <a:gd name="T75" fmla="*/ 546100 h 449"/>
              <a:gd name="T76" fmla="*/ 58738 w 147"/>
              <a:gd name="T77" fmla="*/ 582613 h 449"/>
              <a:gd name="T78" fmla="*/ 73025 w 147"/>
              <a:gd name="T79" fmla="*/ 635000 h 449"/>
              <a:gd name="T80" fmla="*/ 68263 w 147"/>
              <a:gd name="T81" fmla="*/ 701675 h 449"/>
              <a:gd name="T82" fmla="*/ 87313 w 147"/>
              <a:gd name="T83" fmla="*/ 711200 h 449"/>
              <a:gd name="T84" fmla="*/ 101600 w 147"/>
              <a:gd name="T85" fmla="*/ 690563 h 449"/>
              <a:gd name="T86" fmla="*/ 93663 w 147"/>
              <a:gd name="T87" fmla="*/ 630238 h 449"/>
              <a:gd name="T88" fmla="*/ 133350 w 147"/>
              <a:gd name="T89" fmla="*/ 517525 h 449"/>
              <a:gd name="T90" fmla="*/ 136525 w 147"/>
              <a:gd name="T91" fmla="*/ 554038 h 449"/>
              <a:gd name="T92" fmla="*/ 146050 w 147"/>
              <a:gd name="T93" fmla="*/ 609600 h 449"/>
              <a:gd name="T94" fmla="*/ 149225 w 147"/>
              <a:gd name="T95" fmla="*/ 677863 h 449"/>
              <a:gd name="T96" fmla="*/ 169863 w 147"/>
              <a:gd name="T97" fmla="*/ 679450 h 449"/>
              <a:gd name="T98" fmla="*/ 196850 w 147"/>
              <a:gd name="T99" fmla="*/ 692150 h 449"/>
              <a:gd name="T100" fmla="*/ 223838 w 147"/>
              <a:gd name="T101" fmla="*/ 695325 h 449"/>
              <a:gd name="T102" fmla="*/ 127000 w 147"/>
              <a:gd name="T103" fmla="*/ 334963 h 4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
              <a:gd name="T157" fmla="*/ 0 h 449"/>
              <a:gd name="T158" fmla="*/ 147 w 147"/>
              <a:gd name="T159" fmla="*/ 449 h 4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 h="449">
                <a:moveTo>
                  <a:pt x="80" y="211"/>
                </a:moveTo>
                <a:lnTo>
                  <a:pt x="81" y="211"/>
                </a:lnTo>
                <a:lnTo>
                  <a:pt x="80" y="211"/>
                </a:lnTo>
                <a:lnTo>
                  <a:pt x="81" y="211"/>
                </a:lnTo>
                <a:lnTo>
                  <a:pt x="82" y="210"/>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w="9525" cap="rnd">
            <a:noFill/>
            <a:round/>
          </a:ln>
        </p:spPr>
        <p:txBody>
          <a:bodyPr/>
          <a:lstStyle/>
          <a:p>
            <a:endParaRPr lang="zh-CN" altLang="en-US"/>
          </a:p>
        </p:txBody>
      </p:sp>
      <p:sp>
        <p:nvSpPr>
          <p:cNvPr id="6160" name="Freeform 18"/>
          <p:cNvSpPr/>
          <p:nvPr/>
        </p:nvSpPr>
        <p:spPr bwMode="auto">
          <a:xfrm>
            <a:off x="1082675" y="2803525"/>
            <a:ext cx="242888" cy="760413"/>
          </a:xfrm>
          <a:custGeom>
            <a:avLst/>
            <a:gdLst>
              <a:gd name="T0" fmla="*/ 44450 w 153"/>
              <a:gd name="T1" fmla="*/ 427038 h 479"/>
              <a:gd name="T2" fmla="*/ 20638 w 153"/>
              <a:gd name="T3" fmla="*/ 312738 h 479"/>
              <a:gd name="T4" fmla="*/ 0 w 153"/>
              <a:gd name="T5" fmla="*/ 255588 h 479"/>
              <a:gd name="T6" fmla="*/ 6350 w 153"/>
              <a:gd name="T7" fmla="*/ 233363 h 479"/>
              <a:gd name="T8" fmla="*/ 15875 w 153"/>
              <a:gd name="T9" fmla="*/ 200025 h 479"/>
              <a:gd name="T10" fmla="*/ 26988 w 153"/>
              <a:gd name="T11" fmla="*/ 169863 h 479"/>
              <a:gd name="T12" fmla="*/ 42863 w 153"/>
              <a:gd name="T13" fmla="*/ 150813 h 479"/>
              <a:gd name="T14" fmla="*/ 63500 w 153"/>
              <a:gd name="T15" fmla="*/ 133350 h 479"/>
              <a:gd name="T16" fmla="*/ 85725 w 153"/>
              <a:gd name="T17" fmla="*/ 117475 h 479"/>
              <a:gd name="T18" fmla="*/ 103188 w 153"/>
              <a:gd name="T19" fmla="*/ 109538 h 479"/>
              <a:gd name="T20" fmla="*/ 103188 w 153"/>
              <a:gd name="T21" fmla="*/ 88900 h 479"/>
              <a:gd name="T22" fmla="*/ 90488 w 153"/>
              <a:gd name="T23" fmla="*/ 66675 h 479"/>
              <a:gd name="T24" fmla="*/ 88900 w 153"/>
              <a:gd name="T25" fmla="*/ 57150 h 479"/>
              <a:gd name="T26" fmla="*/ 87313 w 153"/>
              <a:gd name="T27" fmla="*/ 42863 h 479"/>
              <a:gd name="T28" fmla="*/ 92075 w 153"/>
              <a:gd name="T29" fmla="*/ 28575 h 479"/>
              <a:gd name="T30" fmla="*/ 100013 w 153"/>
              <a:gd name="T31" fmla="*/ 15875 h 479"/>
              <a:gd name="T32" fmla="*/ 103188 w 153"/>
              <a:gd name="T33" fmla="*/ 6350 h 479"/>
              <a:gd name="T34" fmla="*/ 109538 w 153"/>
              <a:gd name="T35" fmla="*/ 1588 h 479"/>
              <a:gd name="T36" fmla="*/ 120650 w 153"/>
              <a:gd name="T37" fmla="*/ 0 h 479"/>
              <a:gd name="T38" fmla="*/ 146050 w 153"/>
              <a:gd name="T39" fmla="*/ 0 h 479"/>
              <a:gd name="T40" fmla="*/ 157163 w 153"/>
              <a:gd name="T41" fmla="*/ 0 h 479"/>
              <a:gd name="T42" fmla="*/ 161925 w 153"/>
              <a:gd name="T43" fmla="*/ 4763 h 479"/>
              <a:gd name="T44" fmla="*/ 166688 w 153"/>
              <a:gd name="T45" fmla="*/ 11113 h 479"/>
              <a:gd name="T46" fmla="*/ 176213 w 153"/>
              <a:gd name="T47" fmla="*/ 20638 h 479"/>
              <a:gd name="T48" fmla="*/ 179388 w 153"/>
              <a:gd name="T49" fmla="*/ 34925 h 479"/>
              <a:gd name="T50" fmla="*/ 177800 w 153"/>
              <a:gd name="T51" fmla="*/ 49213 h 479"/>
              <a:gd name="T52" fmla="*/ 174625 w 153"/>
              <a:gd name="T53" fmla="*/ 60325 h 479"/>
              <a:gd name="T54" fmla="*/ 158750 w 153"/>
              <a:gd name="T55" fmla="*/ 95250 h 479"/>
              <a:gd name="T56" fmla="*/ 160338 w 153"/>
              <a:gd name="T57" fmla="*/ 109538 h 479"/>
              <a:gd name="T58" fmla="*/ 177800 w 153"/>
              <a:gd name="T59" fmla="*/ 120650 h 479"/>
              <a:gd name="T60" fmla="*/ 201613 w 153"/>
              <a:gd name="T61" fmla="*/ 136525 h 479"/>
              <a:gd name="T62" fmla="*/ 219075 w 153"/>
              <a:gd name="T63" fmla="*/ 150813 h 479"/>
              <a:gd name="T64" fmla="*/ 223838 w 153"/>
              <a:gd name="T65" fmla="*/ 161925 h 479"/>
              <a:gd name="T66" fmla="*/ 227013 w 153"/>
              <a:gd name="T67" fmla="*/ 196850 h 479"/>
              <a:gd name="T68" fmla="*/ 231775 w 153"/>
              <a:gd name="T69" fmla="*/ 241300 h 479"/>
              <a:gd name="T70" fmla="*/ 236538 w 153"/>
              <a:gd name="T71" fmla="*/ 279400 h 479"/>
              <a:gd name="T72" fmla="*/ 238125 w 153"/>
              <a:gd name="T73" fmla="*/ 295275 h 479"/>
              <a:gd name="T74" fmla="*/ 239713 w 153"/>
              <a:gd name="T75" fmla="*/ 327025 h 479"/>
              <a:gd name="T76" fmla="*/ 241300 w 153"/>
              <a:gd name="T77" fmla="*/ 368300 h 479"/>
              <a:gd name="T78" fmla="*/ 239713 w 153"/>
              <a:gd name="T79" fmla="*/ 404813 h 479"/>
              <a:gd name="T80" fmla="*/ 233363 w 153"/>
              <a:gd name="T81" fmla="*/ 422275 h 479"/>
              <a:gd name="T82" fmla="*/ 227013 w 153"/>
              <a:gd name="T83" fmla="*/ 427038 h 479"/>
              <a:gd name="T84" fmla="*/ 217488 w 153"/>
              <a:gd name="T85" fmla="*/ 428625 h 479"/>
              <a:gd name="T86" fmla="*/ 212725 w 153"/>
              <a:gd name="T87" fmla="*/ 427038 h 479"/>
              <a:gd name="T88" fmla="*/ 214313 w 153"/>
              <a:gd name="T89" fmla="*/ 417513 h 479"/>
              <a:gd name="T90" fmla="*/ 204788 w 153"/>
              <a:gd name="T91" fmla="*/ 419100 h 479"/>
              <a:gd name="T92" fmla="*/ 206375 w 153"/>
              <a:gd name="T93" fmla="*/ 552450 h 479"/>
              <a:gd name="T94" fmla="*/ 212725 w 153"/>
              <a:gd name="T95" fmla="*/ 700088 h 479"/>
              <a:gd name="T96" fmla="*/ 177800 w 153"/>
              <a:gd name="T97" fmla="*/ 715963 h 479"/>
              <a:gd name="T98" fmla="*/ 128588 w 153"/>
              <a:gd name="T99" fmla="*/ 719138 h 479"/>
              <a:gd name="T100" fmla="*/ 122238 w 153"/>
              <a:gd name="T101" fmla="*/ 730250 h 479"/>
              <a:gd name="T102" fmla="*/ 111125 w 153"/>
              <a:gd name="T103" fmla="*/ 744538 h 479"/>
              <a:gd name="T104" fmla="*/ 101600 w 153"/>
              <a:gd name="T105" fmla="*/ 755650 h 479"/>
              <a:gd name="T106" fmla="*/ 92075 w 153"/>
              <a:gd name="T107" fmla="*/ 758825 h 479"/>
              <a:gd name="T108" fmla="*/ 80963 w 153"/>
              <a:gd name="T109" fmla="*/ 757238 h 479"/>
              <a:gd name="T110" fmla="*/ 73025 w 153"/>
              <a:gd name="T111" fmla="*/ 755650 h 479"/>
              <a:gd name="T112" fmla="*/ 66675 w 153"/>
              <a:gd name="T113" fmla="*/ 754063 h 479"/>
              <a:gd name="T114" fmla="*/ 74613 w 153"/>
              <a:gd name="T115" fmla="*/ 725488 h 479"/>
              <a:gd name="T116" fmla="*/ 58738 w 153"/>
              <a:gd name="T117" fmla="*/ 563563 h 479"/>
              <a:gd name="T118" fmla="*/ 49213 w 153"/>
              <a:gd name="T119" fmla="*/ 392113 h 4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79"/>
              <a:gd name="T182" fmla="*/ 153 w 153"/>
              <a:gd name="T183" fmla="*/ 479 h 47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w="9525" cap="rnd">
            <a:noFill/>
            <a:round/>
          </a:ln>
        </p:spPr>
        <p:txBody>
          <a:bodyPr/>
          <a:lstStyle/>
          <a:p>
            <a:endParaRPr lang="zh-CN" altLang="en-US"/>
          </a:p>
        </p:txBody>
      </p:sp>
      <p:sp>
        <p:nvSpPr>
          <p:cNvPr id="6161" name="Freeform 19"/>
          <p:cNvSpPr/>
          <p:nvPr/>
        </p:nvSpPr>
        <p:spPr bwMode="auto">
          <a:xfrm>
            <a:off x="1076325" y="2805113"/>
            <a:ext cx="241300" cy="762000"/>
          </a:xfrm>
          <a:custGeom>
            <a:avLst/>
            <a:gdLst>
              <a:gd name="T0" fmla="*/ 42862 w 152"/>
              <a:gd name="T1" fmla="*/ 427038 h 480"/>
              <a:gd name="T2" fmla="*/ 20637 w 152"/>
              <a:gd name="T3" fmla="*/ 314325 h 480"/>
              <a:gd name="T4" fmla="*/ 0 w 152"/>
              <a:gd name="T5" fmla="*/ 257175 h 480"/>
              <a:gd name="T6" fmla="*/ 4762 w 152"/>
              <a:gd name="T7" fmla="*/ 234950 h 480"/>
              <a:gd name="T8" fmla="*/ 14288 w 152"/>
              <a:gd name="T9" fmla="*/ 201612 h 480"/>
              <a:gd name="T10" fmla="*/ 25400 w 152"/>
              <a:gd name="T11" fmla="*/ 171450 h 480"/>
              <a:gd name="T12" fmla="*/ 41275 w 152"/>
              <a:gd name="T13" fmla="*/ 150813 h 480"/>
              <a:gd name="T14" fmla="*/ 61912 w 152"/>
              <a:gd name="T15" fmla="*/ 134938 h 480"/>
              <a:gd name="T16" fmla="*/ 84137 w 152"/>
              <a:gd name="T17" fmla="*/ 119063 h 480"/>
              <a:gd name="T18" fmla="*/ 101600 w 152"/>
              <a:gd name="T19" fmla="*/ 109538 h 480"/>
              <a:gd name="T20" fmla="*/ 101600 w 152"/>
              <a:gd name="T21" fmla="*/ 88900 h 480"/>
              <a:gd name="T22" fmla="*/ 88900 w 152"/>
              <a:gd name="T23" fmla="*/ 66675 h 480"/>
              <a:gd name="T24" fmla="*/ 87312 w 152"/>
              <a:gd name="T25" fmla="*/ 57150 h 480"/>
              <a:gd name="T26" fmla="*/ 87312 w 152"/>
              <a:gd name="T27" fmla="*/ 44450 h 480"/>
              <a:gd name="T28" fmla="*/ 90487 w 152"/>
              <a:gd name="T29" fmla="*/ 28575 h 480"/>
              <a:gd name="T30" fmla="*/ 98425 w 152"/>
              <a:gd name="T31" fmla="*/ 17463 h 480"/>
              <a:gd name="T32" fmla="*/ 101600 w 152"/>
              <a:gd name="T33" fmla="*/ 7938 h 480"/>
              <a:gd name="T34" fmla="*/ 107950 w 152"/>
              <a:gd name="T35" fmla="*/ 3175 h 480"/>
              <a:gd name="T36" fmla="*/ 120650 w 152"/>
              <a:gd name="T37" fmla="*/ 0 h 480"/>
              <a:gd name="T38" fmla="*/ 144462 w 152"/>
              <a:gd name="T39" fmla="*/ 0 h 480"/>
              <a:gd name="T40" fmla="*/ 155575 w 152"/>
              <a:gd name="T41" fmla="*/ 1588 h 480"/>
              <a:gd name="T42" fmla="*/ 160337 w 152"/>
              <a:gd name="T43" fmla="*/ 6350 h 480"/>
              <a:gd name="T44" fmla="*/ 165100 w 152"/>
              <a:gd name="T45" fmla="*/ 12700 h 480"/>
              <a:gd name="T46" fmla="*/ 174625 w 152"/>
              <a:gd name="T47" fmla="*/ 20638 h 480"/>
              <a:gd name="T48" fmla="*/ 177800 w 152"/>
              <a:gd name="T49" fmla="*/ 34925 h 480"/>
              <a:gd name="T50" fmla="*/ 176212 w 152"/>
              <a:gd name="T51" fmla="*/ 50800 h 480"/>
              <a:gd name="T52" fmla="*/ 173037 w 152"/>
              <a:gd name="T53" fmla="*/ 61913 h 480"/>
              <a:gd name="T54" fmla="*/ 157162 w 152"/>
              <a:gd name="T55" fmla="*/ 95250 h 480"/>
              <a:gd name="T56" fmla="*/ 158750 w 152"/>
              <a:gd name="T57" fmla="*/ 109538 h 480"/>
              <a:gd name="T58" fmla="*/ 176212 w 152"/>
              <a:gd name="T59" fmla="*/ 122238 h 480"/>
              <a:gd name="T60" fmla="*/ 200025 w 152"/>
              <a:gd name="T61" fmla="*/ 138113 h 480"/>
              <a:gd name="T62" fmla="*/ 219075 w 152"/>
              <a:gd name="T63" fmla="*/ 150813 h 480"/>
              <a:gd name="T64" fmla="*/ 222250 w 152"/>
              <a:gd name="T65" fmla="*/ 163513 h 480"/>
              <a:gd name="T66" fmla="*/ 225425 w 152"/>
              <a:gd name="T67" fmla="*/ 196850 h 480"/>
              <a:gd name="T68" fmla="*/ 230188 w 152"/>
              <a:gd name="T69" fmla="*/ 241300 h 480"/>
              <a:gd name="T70" fmla="*/ 236538 w 152"/>
              <a:gd name="T71" fmla="*/ 279400 h 480"/>
              <a:gd name="T72" fmla="*/ 236538 w 152"/>
              <a:gd name="T73" fmla="*/ 296863 h 480"/>
              <a:gd name="T74" fmla="*/ 238125 w 152"/>
              <a:gd name="T75" fmla="*/ 328613 h 480"/>
              <a:gd name="T76" fmla="*/ 239713 w 152"/>
              <a:gd name="T77" fmla="*/ 368300 h 480"/>
              <a:gd name="T78" fmla="*/ 238125 w 152"/>
              <a:gd name="T79" fmla="*/ 406400 h 480"/>
              <a:gd name="T80" fmla="*/ 233363 w 152"/>
              <a:gd name="T81" fmla="*/ 423863 h 480"/>
              <a:gd name="T82" fmla="*/ 225425 w 152"/>
              <a:gd name="T83" fmla="*/ 427038 h 480"/>
              <a:gd name="T84" fmla="*/ 217488 w 152"/>
              <a:gd name="T85" fmla="*/ 428625 h 480"/>
              <a:gd name="T86" fmla="*/ 211138 w 152"/>
              <a:gd name="T87" fmla="*/ 428625 h 480"/>
              <a:gd name="T88" fmla="*/ 212725 w 152"/>
              <a:gd name="T89" fmla="*/ 417513 h 480"/>
              <a:gd name="T90" fmla="*/ 203200 w 152"/>
              <a:gd name="T91" fmla="*/ 420688 h 480"/>
              <a:gd name="T92" fmla="*/ 204788 w 152"/>
              <a:gd name="T93" fmla="*/ 554038 h 480"/>
              <a:gd name="T94" fmla="*/ 211138 w 152"/>
              <a:gd name="T95" fmla="*/ 700088 h 480"/>
              <a:gd name="T96" fmla="*/ 177800 w 152"/>
              <a:gd name="T97" fmla="*/ 717550 h 480"/>
              <a:gd name="T98" fmla="*/ 127000 w 152"/>
              <a:gd name="T99" fmla="*/ 720725 h 480"/>
              <a:gd name="T100" fmla="*/ 120650 w 152"/>
              <a:gd name="T101" fmla="*/ 731838 h 480"/>
              <a:gd name="T102" fmla="*/ 111125 w 152"/>
              <a:gd name="T103" fmla="*/ 746125 h 480"/>
              <a:gd name="T104" fmla="*/ 100012 w 152"/>
              <a:gd name="T105" fmla="*/ 755650 h 480"/>
              <a:gd name="T106" fmla="*/ 90487 w 152"/>
              <a:gd name="T107" fmla="*/ 760413 h 480"/>
              <a:gd name="T108" fmla="*/ 80962 w 152"/>
              <a:gd name="T109" fmla="*/ 758825 h 480"/>
              <a:gd name="T110" fmla="*/ 71437 w 152"/>
              <a:gd name="T111" fmla="*/ 757238 h 480"/>
              <a:gd name="T112" fmla="*/ 65087 w 152"/>
              <a:gd name="T113" fmla="*/ 754063 h 480"/>
              <a:gd name="T114" fmla="*/ 73025 w 152"/>
              <a:gd name="T115" fmla="*/ 727075 h 480"/>
              <a:gd name="T116" fmla="*/ 58738 w 152"/>
              <a:gd name="T117" fmla="*/ 565150 h 480"/>
              <a:gd name="T118" fmla="*/ 47625 w 152"/>
              <a:gd name="T119" fmla="*/ 393700 h 4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
              <a:gd name="T181" fmla="*/ 0 h 480"/>
              <a:gd name="T182" fmla="*/ 152 w 152"/>
              <a:gd name="T183" fmla="*/ 480 h 4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6" y="458"/>
                </a:lnTo>
                <a:lnTo>
                  <a:pt x="54" y="439"/>
                </a:lnTo>
                <a:lnTo>
                  <a:pt x="37" y="356"/>
                </a:lnTo>
                <a:lnTo>
                  <a:pt x="32" y="277"/>
                </a:lnTo>
                <a:lnTo>
                  <a:pt x="30" y="248"/>
                </a:lnTo>
              </a:path>
            </a:pathLst>
          </a:custGeom>
          <a:solidFill>
            <a:srgbClr val="9933FF"/>
          </a:solidFill>
          <a:ln w="9525" cap="rnd">
            <a:noFill/>
            <a:round/>
          </a:ln>
        </p:spPr>
        <p:txBody>
          <a:bodyPr/>
          <a:lstStyle/>
          <a:p>
            <a:endParaRPr lang="zh-CN" altLang="en-US"/>
          </a:p>
        </p:txBody>
      </p:sp>
      <p:sp>
        <p:nvSpPr>
          <p:cNvPr id="6162" name="Freeform 20"/>
          <p:cNvSpPr/>
          <p:nvPr/>
        </p:nvSpPr>
        <p:spPr bwMode="auto">
          <a:xfrm>
            <a:off x="1220788" y="2908300"/>
            <a:ext cx="252412" cy="714375"/>
          </a:xfrm>
          <a:custGeom>
            <a:avLst/>
            <a:gdLst>
              <a:gd name="T0" fmla="*/ 231775 w 159"/>
              <a:gd name="T1" fmla="*/ 671513 h 450"/>
              <a:gd name="T2" fmla="*/ 198437 w 159"/>
              <a:gd name="T3" fmla="*/ 636588 h 450"/>
              <a:gd name="T4" fmla="*/ 198437 w 159"/>
              <a:gd name="T5" fmla="*/ 573088 h 450"/>
              <a:gd name="T6" fmla="*/ 206375 w 159"/>
              <a:gd name="T7" fmla="*/ 496888 h 450"/>
              <a:gd name="T8" fmla="*/ 211137 w 159"/>
              <a:gd name="T9" fmla="*/ 490538 h 450"/>
              <a:gd name="T10" fmla="*/ 219075 w 159"/>
              <a:gd name="T11" fmla="*/ 468313 h 450"/>
              <a:gd name="T12" fmla="*/ 206375 w 159"/>
              <a:gd name="T13" fmla="*/ 317500 h 450"/>
              <a:gd name="T14" fmla="*/ 214312 w 159"/>
              <a:gd name="T15" fmla="*/ 338138 h 450"/>
              <a:gd name="T16" fmla="*/ 223837 w 159"/>
              <a:gd name="T17" fmla="*/ 338138 h 450"/>
              <a:gd name="T18" fmla="*/ 228600 w 159"/>
              <a:gd name="T19" fmla="*/ 317500 h 450"/>
              <a:gd name="T20" fmla="*/ 215900 w 159"/>
              <a:gd name="T21" fmla="*/ 284163 h 450"/>
              <a:gd name="T22" fmla="*/ 222250 w 159"/>
              <a:gd name="T23" fmla="*/ 234950 h 450"/>
              <a:gd name="T24" fmla="*/ 201612 w 159"/>
              <a:gd name="T25" fmla="*/ 133350 h 450"/>
              <a:gd name="T26" fmla="*/ 177800 w 159"/>
              <a:gd name="T27" fmla="*/ 111125 h 450"/>
              <a:gd name="T28" fmla="*/ 168275 w 159"/>
              <a:gd name="T29" fmla="*/ 106363 h 450"/>
              <a:gd name="T30" fmla="*/ 177800 w 159"/>
              <a:gd name="T31" fmla="*/ 101600 h 450"/>
              <a:gd name="T32" fmla="*/ 184150 w 159"/>
              <a:gd name="T33" fmla="*/ 87313 h 450"/>
              <a:gd name="T34" fmla="*/ 177800 w 159"/>
              <a:gd name="T35" fmla="*/ 69850 h 450"/>
              <a:gd name="T36" fmla="*/ 166687 w 159"/>
              <a:gd name="T37" fmla="*/ 50800 h 450"/>
              <a:gd name="T38" fmla="*/ 163512 w 159"/>
              <a:gd name="T39" fmla="*/ 33338 h 450"/>
              <a:gd name="T40" fmla="*/ 161925 w 159"/>
              <a:gd name="T41" fmla="*/ 25400 h 450"/>
              <a:gd name="T42" fmla="*/ 158750 w 159"/>
              <a:gd name="T43" fmla="*/ 12700 h 450"/>
              <a:gd name="T44" fmla="*/ 155575 w 159"/>
              <a:gd name="T45" fmla="*/ 1588 h 450"/>
              <a:gd name="T46" fmla="*/ 128587 w 159"/>
              <a:gd name="T47" fmla="*/ 0 h 450"/>
              <a:gd name="T48" fmla="*/ 103187 w 159"/>
              <a:gd name="T49" fmla="*/ 7938 h 450"/>
              <a:gd name="T50" fmla="*/ 85725 w 159"/>
              <a:gd name="T51" fmla="*/ 36513 h 450"/>
              <a:gd name="T52" fmla="*/ 73025 w 159"/>
              <a:gd name="T53" fmla="*/ 69850 h 450"/>
              <a:gd name="T54" fmla="*/ 60325 w 159"/>
              <a:gd name="T55" fmla="*/ 88900 h 450"/>
              <a:gd name="T56" fmla="*/ 63500 w 159"/>
              <a:gd name="T57" fmla="*/ 101600 h 450"/>
              <a:gd name="T58" fmla="*/ 69850 w 159"/>
              <a:gd name="T59" fmla="*/ 107950 h 450"/>
              <a:gd name="T60" fmla="*/ 63500 w 159"/>
              <a:gd name="T61" fmla="*/ 120650 h 450"/>
              <a:gd name="T62" fmla="*/ 31750 w 159"/>
              <a:gd name="T63" fmla="*/ 185737 h 450"/>
              <a:gd name="T64" fmla="*/ 12700 w 159"/>
              <a:gd name="T65" fmla="*/ 249238 h 450"/>
              <a:gd name="T66" fmla="*/ 15875 w 159"/>
              <a:gd name="T67" fmla="*/ 258763 h 450"/>
              <a:gd name="T68" fmla="*/ 25400 w 159"/>
              <a:gd name="T69" fmla="*/ 274638 h 450"/>
              <a:gd name="T70" fmla="*/ 4762 w 159"/>
              <a:gd name="T71" fmla="*/ 344488 h 450"/>
              <a:gd name="T72" fmla="*/ 0 w 159"/>
              <a:gd name="T73" fmla="*/ 406400 h 450"/>
              <a:gd name="T74" fmla="*/ 12700 w 159"/>
              <a:gd name="T75" fmla="*/ 414338 h 450"/>
              <a:gd name="T76" fmla="*/ 38100 w 159"/>
              <a:gd name="T77" fmla="*/ 420688 h 450"/>
              <a:gd name="T78" fmla="*/ 41275 w 159"/>
              <a:gd name="T79" fmla="*/ 454025 h 450"/>
              <a:gd name="T80" fmla="*/ 38100 w 159"/>
              <a:gd name="T81" fmla="*/ 481013 h 450"/>
              <a:gd name="T82" fmla="*/ 47625 w 159"/>
              <a:gd name="T83" fmla="*/ 487363 h 450"/>
              <a:gd name="T84" fmla="*/ 68262 w 159"/>
              <a:gd name="T85" fmla="*/ 495300 h 450"/>
              <a:gd name="T86" fmla="*/ 74612 w 159"/>
              <a:gd name="T87" fmla="*/ 508000 h 450"/>
              <a:gd name="T88" fmla="*/ 82550 w 159"/>
              <a:gd name="T89" fmla="*/ 534988 h 450"/>
              <a:gd name="T90" fmla="*/ 82550 w 159"/>
              <a:gd name="T91" fmla="*/ 539750 h 450"/>
              <a:gd name="T92" fmla="*/ 77787 w 159"/>
              <a:gd name="T93" fmla="*/ 557213 h 450"/>
              <a:gd name="T94" fmla="*/ 80962 w 159"/>
              <a:gd name="T95" fmla="*/ 596900 h 450"/>
              <a:gd name="T96" fmla="*/ 92075 w 159"/>
              <a:gd name="T97" fmla="*/ 636588 h 450"/>
              <a:gd name="T98" fmla="*/ 85725 w 159"/>
              <a:gd name="T99" fmla="*/ 701675 h 450"/>
              <a:gd name="T100" fmla="*/ 98425 w 159"/>
              <a:gd name="T101" fmla="*/ 711200 h 450"/>
              <a:gd name="T102" fmla="*/ 114300 w 159"/>
              <a:gd name="T103" fmla="*/ 706438 h 450"/>
              <a:gd name="T104" fmla="*/ 120650 w 159"/>
              <a:gd name="T105" fmla="*/ 688975 h 450"/>
              <a:gd name="T106" fmla="*/ 112712 w 159"/>
              <a:gd name="T107" fmla="*/ 631825 h 450"/>
              <a:gd name="T108" fmla="*/ 152400 w 159"/>
              <a:gd name="T109" fmla="*/ 515938 h 450"/>
              <a:gd name="T110" fmla="*/ 153987 w 159"/>
              <a:gd name="T111" fmla="*/ 538163 h 450"/>
              <a:gd name="T112" fmla="*/ 157162 w 159"/>
              <a:gd name="T113" fmla="*/ 576263 h 450"/>
              <a:gd name="T114" fmla="*/ 168275 w 159"/>
              <a:gd name="T115" fmla="*/ 620713 h 450"/>
              <a:gd name="T116" fmla="*/ 168275 w 159"/>
              <a:gd name="T117" fmla="*/ 679450 h 450"/>
              <a:gd name="T118" fmla="*/ 184150 w 159"/>
              <a:gd name="T119" fmla="*/ 679450 h 450"/>
              <a:gd name="T120" fmla="*/ 203200 w 159"/>
              <a:gd name="T121" fmla="*/ 688975 h 450"/>
              <a:gd name="T122" fmla="*/ 227012 w 159"/>
              <a:gd name="T123" fmla="*/ 698500 h 450"/>
              <a:gd name="T124" fmla="*/ 247650 w 159"/>
              <a:gd name="T125" fmla="*/ 695325 h 4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9"/>
              <a:gd name="T190" fmla="*/ 0 h 450"/>
              <a:gd name="T191" fmla="*/ 159 w 159"/>
              <a:gd name="T192" fmla="*/ 450 h 45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7" y="429"/>
                </a:lnTo>
              </a:path>
            </a:pathLst>
          </a:custGeom>
          <a:solidFill>
            <a:srgbClr val="4C4C4C"/>
          </a:solidFill>
          <a:ln w="9525" cap="rnd">
            <a:noFill/>
            <a:round/>
          </a:ln>
        </p:spPr>
        <p:txBody>
          <a:bodyPr/>
          <a:lstStyle/>
          <a:p>
            <a:endParaRPr lang="zh-CN" altLang="en-US"/>
          </a:p>
        </p:txBody>
      </p:sp>
      <p:sp>
        <p:nvSpPr>
          <p:cNvPr id="6163" name="Freeform 21"/>
          <p:cNvSpPr/>
          <p:nvPr/>
        </p:nvSpPr>
        <p:spPr bwMode="auto">
          <a:xfrm>
            <a:off x="1233488" y="2898775"/>
            <a:ext cx="254000" cy="712788"/>
          </a:xfrm>
          <a:custGeom>
            <a:avLst/>
            <a:gdLst>
              <a:gd name="T0" fmla="*/ 233363 w 160"/>
              <a:gd name="T1" fmla="*/ 669925 h 449"/>
              <a:gd name="T2" fmla="*/ 198437 w 160"/>
              <a:gd name="T3" fmla="*/ 636588 h 449"/>
              <a:gd name="T4" fmla="*/ 200025 w 160"/>
              <a:gd name="T5" fmla="*/ 571500 h 449"/>
              <a:gd name="T6" fmla="*/ 207963 w 160"/>
              <a:gd name="T7" fmla="*/ 496888 h 449"/>
              <a:gd name="T8" fmla="*/ 211138 w 160"/>
              <a:gd name="T9" fmla="*/ 488950 h 449"/>
              <a:gd name="T10" fmla="*/ 220663 w 160"/>
              <a:gd name="T11" fmla="*/ 466725 h 449"/>
              <a:gd name="T12" fmla="*/ 206375 w 160"/>
              <a:gd name="T13" fmla="*/ 317500 h 449"/>
              <a:gd name="T14" fmla="*/ 214313 w 160"/>
              <a:gd name="T15" fmla="*/ 338138 h 449"/>
              <a:gd name="T16" fmla="*/ 223838 w 160"/>
              <a:gd name="T17" fmla="*/ 338138 h 449"/>
              <a:gd name="T18" fmla="*/ 228600 w 160"/>
              <a:gd name="T19" fmla="*/ 317500 h 449"/>
              <a:gd name="T20" fmla="*/ 215900 w 160"/>
              <a:gd name="T21" fmla="*/ 282575 h 449"/>
              <a:gd name="T22" fmla="*/ 222250 w 160"/>
              <a:gd name="T23" fmla="*/ 233363 h 449"/>
              <a:gd name="T24" fmla="*/ 201612 w 160"/>
              <a:gd name="T25" fmla="*/ 131763 h 449"/>
              <a:gd name="T26" fmla="*/ 179387 w 160"/>
              <a:gd name="T27" fmla="*/ 111125 h 449"/>
              <a:gd name="T28" fmla="*/ 168275 w 160"/>
              <a:gd name="T29" fmla="*/ 104775 h 449"/>
              <a:gd name="T30" fmla="*/ 177800 w 160"/>
              <a:gd name="T31" fmla="*/ 101600 h 449"/>
              <a:gd name="T32" fmla="*/ 184150 w 160"/>
              <a:gd name="T33" fmla="*/ 87313 h 449"/>
              <a:gd name="T34" fmla="*/ 179387 w 160"/>
              <a:gd name="T35" fmla="*/ 69850 h 449"/>
              <a:gd name="T36" fmla="*/ 166687 w 160"/>
              <a:gd name="T37" fmla="*/ 50800 h 449"/>
              <a:gd name="T38" fmla="*/ 163512 w 160"/>
              <a:gd name="T39" fmla="*/ 31750 h 449"/>
              <a:gd name="T40" fmla="*/ 161925 w 160"/>
              <a:gd name="T41" fmla="*/ 25400 h 449"/>
              <a:gd name="T42" fmla="*/ 158750 w 160"/>
              <a:gd name="T43" fmla="*/ 12700 h 449"/>
              <a:gd name="T44" fmla="*/ 155575 w 160"/>
              <a:gd name="T45" fmla="*/ 0 h 449"/>
              <a:gd name="T46" fmla="*/ 128587 w 160"/>
              <a:gd name="T47" fmla="*/ 0 h 449"/>
              <a:gd name="T48" fmla="*/ 103188 w 160"/>
              <a:gd name="T49" fmla="*/ 7938 h 449"/>
              <a:gd name="T50" fmla="*/ 85725 w 160"/>
              <a:gd name="T51" fmla="*/ 34925 h 449"/>
              <a:gd name="T52" fmla="*/ 73025 w 160"/>
              <a:gd name="T53" fmla="*/ 68263 h 449"/>
              <a:gd name="T54" fmla="*/ 60325 w 160"/>
              <a:gd name="T55" fmla="*/ 88900 h 449"/>
              <a:gd name="T56" fmla="*/ 63500 w 160"/>
              <a:gd name="T57" fmla="*/ 101600 h 449"/>
              <a:gd name="T58" fmla="*/ 69850 w 160"/>
              <a:gd name="T59" fmla="*/ 107950 h 449"/>
              <a:gd name="T60" fmla="*/ 63500 w 160"/>
              <a:gd name="T61" fmla="*/ 120650 h 449"/>
              <a:gd name="T62" fmla="*/ 31750 w 160"/>
              <a:gd name="T63" fmla="*/ 184150 h 449"/>
              <a:gd name="T64" fmla="*/ 12700 w 160"/>
              <a:gd name="T65" fmla="*/ 249238 h 449"/>
              <a:gd name="T66" fmla="*/ 15875 w 160"/>
              <a:gd name="T67" fmla="*/ 258763 h 449"/>
              <a:gd name="T68" fmla="*/ 25400 w 160"/>
              <a:gd name="T69" fmla="*/ 274638 h 449"/>
              <a:gd name="T70" fmla="*/ 4762 w 160"/>
              <a:gd name="T71" fmla="*/ 342900 h 449"/>
              <a:gd name="T72" fmla="*/ 0 w 160"/>
              <a:gd name="T73" fmla="*/ 404813 h 449"/>
              <a:gd name="T74" fmla="*/ 12700 w 160"/>
              <a:gd name="T75" fmla="*/ 414338 h 449"/>
              <a:gd name="T76" fmla="*/ 38100 w 160"/>
              <a:gd name="T77" fmla="*/ 419100 h 449"/>
              <a:gd name="T78" fmla="*/ 42862 w 160"/>
              <a:gd name="T79" fmla="*/ 452438 h 449"/>
              <a:gd name="T80" fmla="*/ 38100 w 160"/>
              <a:gd name="T81" fmla="*/ 479425 h 449"/>
              <a:gd name="T82" fmla="*/ 47625 w 160"/>
              <a:gd name="T83" fmla="*/ 487363 h 449"/>
              <a:gd name="T84" fmla="*/ 68262 w 160"/>
              <a:gd name="T85" fmla="*/ 495300 h 449"/>
              <a:gd name="T86" fmla="*/ 74612 w 160"/>
              <a:gd name="T87" fmla="*/ 508000 h 449"/>
              <a:gd name="T88" fmla="*/ 82550 w 160"/>
              <a:gd name="T89" fmla="*/ 534988 h 449"/>
              <a:gd name="T90" fmla="*/ 82550 w 160"/>
              <a:gd name="T91" fmla="*/ 539750 h 449"/>
              <a:gd name="T92" fmla="*/ 77787 w 160"/>
              <a:gd name="T93" fmla="*/ 557213 h 449"/>
              <a:gd name="T94" fmla="*/ 80962 w 160"/>
              <a:gd name="T95" fmla="*/ 595313 h 449"/>
              <a:gd name="T96" fmla="*/ 93662 w 160"/>
              <a:gd name="T97" fmla="*/ 635000 h 449"/>
              <a:gd name="T98" fmla="*/ 85725 w 160"/>
              <a:gd name="T99" fmla="*/ 700088 h 449"/>
              <a:gd name="T100" fmla="*/ 98425 w 160"/>
              <a:gd name="T101" fmla="*/ 709613 h 449"/>
              <a:gd name="T102" fmla="*/ 114300 w 160"/>
              <a:gd name="T103" fmla="*/ 704850 h 449"/>
              <a:gd name="T104" fmla="*/ 120650 w 160"/>
              <a:gd name="T105" fmla="*/ 687388 h 449"/>
              <a:gd name="T106" fmla="*/ 112713 w 160"/>
              <a:gd name="T107" fmla="*/ 631825 h 449"/>
              <a:gd name="T108" fmla="*/ 152400 w 160"/>
              <a:gd name="T109" fmla="*/ 515938 h 449"/>
              <a:gd name="T110" fmla="*/ 153987 w 160"/>
              <a:gd name="T111" fmla="*/ 538163 h 449"/>
              <a:gd name="T112" fmla="*/ 158750 w 160"/>
              <a:gd name="T113" fmla="*/ 574675 h 449"/>
              <a:gd name="T114" fmla="*/ 168275 w 160"/>
              <a:gd name="T115" fmla="*/ 620713 h 449"/>
              <a:gd name="T116" fmla="*/ 168275 w 160"/>
              <a:gd name="T117" fmla="*/ 679450 h 449"/>
              <a:gd name="T118" fmla="*/ 184150 w 160"/>
              <a:gd name="T119" fmla="*/ 677863 h 449"/>
              <a:gd name="T120" fmla="*/ 203200 w 160"/>
              <a:gd name="T121" fmla="*/ 688975 h 449"/>
              <a:gd name="T122" fmla="*/ 227013 w 160"/>
              <a:gd name="T123" fmla="*/ 696913 h 449"/>
              <a:gd name="T124" fmla="*/ 247650 w 160"/>
              <a:gd name="T125" fmla="*/ 695325 h 4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449"/>
              <a:gd name="T191" fmla="*/ 160 w 160"/>
              <a:gd name="T192" fmla="*/ 449 h 44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2" y="310"/>
                </a:lnTo>
                <a:lnTo>
                  <a:pt x="133" y="308"/>
                </a:lnTo>
                <a:lnTo>
                  <a:pt x="135" y="307"/>
                </a:lnTo>
                <a:lnTo>
                  <a:pt x="137" y="304"/>
                </a:lnTo>
                <a:lnTo>
                  <a:pt x="137" y="300"/>
                </a:lnTo>
                <a:lnTo>
                  <a:pt x="139" y="294"/>
                </a:lnTo>
                <a:lnTo>
                  <a:pt x="140" y="287"/>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w="9525" cap="rnd">
            <a:noFill/>
            <a:round/>
          </a:ln>
        </p:spPr>
        <p:txBody>
          <a:bodyPr/>
          <a:lstStyle/>
          <a:p>
            <a:endParaRPr lang="zh-CN" altLang="en-US"/>
          </a:p>
        </p:txBody>
      </p:sp>
      <p:sp>
        <p:nvSpPr>
          <p:cNvPr id="67606" name="Rectangle 22"/>
          <p:cNvSpPr>
            <a:spLocks noChangeArrowheads="1"/>
          </p:cNvSpPr>
          <p:nvPr/>
        </p:nvSpPr>
        <p:spPr bwMode="auto">
          <a:xfrm>
            <a:off x="1169988" y="2944813"/>
            <a:ext cx="373062" cy="461962"/>
          </a:xfrm>
          <a:prstGeom prst="rect">
            <a:avLst/>
          </a:prstGeom>
          <a:noFill/>
          <a:ln w="9525">
            <a:noFill/>
            <a:miter lim="800000"/>
          </a:ln>
          <a:effectLst/>
        </p:spPr>
        <p:txBody>
          <a:bodyPr wrap="none" lIns="92075" tIns="46038" rIns="92075" bIns="46038">
            <a:spAutoFit/>
          </a:bodyPr>
          <a:lstStyle/>
          <a:p>
            <a:pPr algn="ctr" fontAlgn="ctr">
              <a:buSzPct val="65000"/>
              <a:defRPr/>
            </a:pPr>
            <a:r>
              <a:rPr kumimoji="1" lang="en-US" altLang="zh-CN" sz="2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rPr>
              <a:t>?</a:t>
            </a:r>
            <a:endParaRPr kumimoji="1" lang="en-US" altLang="zh-CN" sz="2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65" name="Rectangle 23"/>
          <p:cNvSpPr>
            <a:spLocks noChangeArrowheads="1"/>
          </p:cNvSpPr>
          <p:nvPr/>
        </p:nvSpPr>
        <p:spPr bwMode="auto">
          <a:xfrm>
            <a:off x="1985963" y="3735388"/>
            <a:ext cx="5965825" cy="1770062"/>
          </a:xfrm>
          <a:prstGeom prst="rect">
            <a:avLst/>
          </a:prstGeom>
          <a:solidFill>
            <a:srgbClr val="FF9966"/>
          </a:solidFill>
          <a:ln w="9525">
            <a:noFill/>
            <a:miter lim="800000"/>
          </a:ln>
        </p:spPr>
        <p:txBody>
          <a:bodyPr wrap="none" anchor="ctr"/>
          <a:lstStyle/>
          <a:p>
            <a:pPr algn="ctr" fontAlgn="ctr">
              <a:buSzPct val="65000"/>
            </a:pPr>
            <a:endParaRPr lang="zh-CN" altLang="en-US">
              <a:solidFill>
                <a:schemeClr val="tx2"/>
              </a:solidFill>
            </a:endParaRPr>
          </a:p>
        </p:txBody>
      </p:sp>
      <p:sp>
        <p:nvSpPr>
          <p:cNvPr id="6166" name="Rectangle 24"/>
          <p:cNvSpPr>
            <a:spLocks noChangeArrowheads="1"/>
          </p:cNvSpPr>
          <p:nvPr/>
        </p:nvSpPr>
        <p:spPr bwMode="auto">
          <a:xfrm>
            <a:off x="3394075" y="4460875"/>
            <a:ext cx="4002088" cy="431800"/>
          </a:xfrm>
          <a:prstGeom prst="rect">
            <a:avLst/>
          </a:prstGeom>
          <a:noFill/>
          <a:ln w="9525">
            <a:noFill/>
            <a:miter lim="800000"/>
          </a:ln>
        </p:spPr>
        <p:txBody>
          <a:bodyPr lIns="92075" tIns="46038" rIns="92075" bIns="46038">
            <a:spAutoFit/>
          </a:bodyPr>
          <a:lstStyle/>
          <a:p>
            <a:pPr algn="ctr" fontAlgn="ctr">
              <a:buSzPct val="65000"/>
            </a:pPr>
            <a:r>
              <a:rPr kumimoji="1" lang="zh-CN" altLang="en-US" sz="2200" b="1" dirty="0">
                <a:solidFill>
                  <a:schemeClr val="tx2"/>
                </a:solidFill>
                <a:latin typeface="黑体" panose="02010609060101010101" pitchFamily="2" charset="-122"/>
                <a:ea typeface="黑体" panose="02010609060101010101" pitchFamily="2" charset="-122"/>
              </a:rPr>
              <a:t>“</a:t>
            </a:r>
            <a:r>
              <a:rPr kumimoji="1" lang="en-US" altLang="zh-CN" sz="2200" b="1" dirty="0">
                <a:solidFill>
                  <a:schemeClr val="tx2"/>
                </a:solidFill>
                <a:latin typeface="黑体" panose="02010609060101010101" pitchFamily="2" charset="-122"/>
                <a:ea typeface="黑体" panose="02010609060101010101" pitchFamily="2" charset="-122"/>
              </a:rPr>
              <a:t>Jones</a:t>
            </a:r>
            <a:r>
              <a:rPr kumimoji="1" lang="zh-CN" altLang="en-US" sz="2200" b="1" dirty="0">
                <a:solidFill>
                  <a:schemeClr val="tx2"/>
                </a:solidFill>
                <a:latin typeface="黑体" panose="02010609060101010101" pitchFamily="2" charset="-122"/>
                <a:ea typeface="黑体" panose="02010609060101010101" pitchFamily="2" charset="-122"/>
              </a:rPr>
              <a:t>的薪水是多少</a:t>
            </a:r>
            <a:r>
              <a:rPr kumimoji="1" lang="en-US" altLang="zh-CN" sz="2200" b="1" dirty="0">
                <a:solidFill>
                  <a:schemeClr val="tx2"/>
                </a:solidFill>
                <a:latin typeface="黑体" panose="02010609060101010101" pitchFamily="2" charset="-122"/>
                <a:ea typeface="黑体" panose="02010609060101010101" pitchFamily="2" charset="-122"/>
              </a:rPr>
              <a:t>?”</a:t>
            </a:r>
            <a:endParaRPr kumimoji="1" lang="en-US" altLang="zh-CN" sz="2200" b="1" dirty="0">
              <a:solidFill>
                <a:schemeClr val="tx2"/>
              </a:solidFill>
              <a:latin typeface="黑体" panose="02010609060101010101" pitchFamily="2" charset="-122"/>
              <a:ea typeface="黑体" panose="02010609060101010101" pitchFamily="2" charset="-122"/>
            </a:endParaRPr>
          </a:p>
        </p:txBody>
      </p:sp>
      <p:sp>
        <p:nvSpPr>
          <p:cNvPr id="6167" name="Oval 25"/>
          <p:cNvSpPr>
            <a:spLocks noChangeArrowheads="1"/>
          </p:cNvSpPr>
          <p:nvPr/>
        </p:nvSpPr>
        <p:spPr bwMode="auto">
          <a:xfrm>
            <a:off x="2163763" y="4160838"/>
            <a:ext cx="1117600" cy="1106487"/>
          </a:xfrm>
          <a:prstGeom prst="ellipse">
            <a:avLst/>
          </a:prstGeom>
          <a:solidFill>
            <a:srgbClr val="FFFFCC"/>
          </a:solidFill>
          <a:ln w="9525">
            <a:noFill/>
            <a:round/>
          </a:ln>
        </p:spPr>
        <p:txBody>
          <a:bodyPr wrap="none" anchor="ctr"/>
          <a:lstStyle/>
          <a:p>
            <a:pPr algn="ctr" fontAlgn="ctr">
              <a:buSzPct val="65000"/>
            </a:pPr>
            <a:endParaRPr lang="zh-CN" altLang="en-US">
              <a:solidFill>
                <a:schemeClr val="tx2"/>
              </a:solidFill>
            </a:endParaRPr>
          </a:p>
        </p:txBody>
      </p:sp>
      <p:grpSp>
        <p:nvGrpSpPr>
          <p:cNvPr id="6168" name="Group 26"/>
          <p:cNvGrpSpPr/>
          <p:nvPr/>
        </p:nvGrpSpPr>
        <p:grpSpPr bwMode="auto">
          <a:xfrm>
            <a:off x="2436813" y="4324350"/>
            <a:ext cx="612775" cy="776288"/>
            <a:chOff x="1698" y="2928"/>
            <a:chExt cx="386" cy="489"/>
          </a:xfrm>
        </p:grpSpPr>
        <p:grpSp>
          <p:nvGrpSpPr>
            <p:cNvPr id="6172" name="Group 27"/>
            <p:cNvGrpSpPr/>
            <p:nvPr/>
          </p:nvGrpSpPr>
          <p:grpSpPr bwMode="auto">
            <a:xfrm>
              <a:off x="1781" y="3018"/>
              <a:ext cx="303" cy="399"/>
              <a:chOff x="1781" y="3018"/>
              <a:chExt cx="303" cy="399"/>
            </a:xfrm>
          </p:grpSpPr>
          <p:sp>
            <p:nvSpPr>
              <p:cNvPr id="6193" name="Freeform 28"/>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ln>
            </p:spPr>
            <p:txBody>
              <a:bodyPr/>
              <a:lstStyle/>
              <a:p>
                <a:endParaRPr lang="zh-CN" altLang="en-US"/>
              </a:p>
            </p:txBody>
          </p:sp>
          <p:sp>
            <p:nvSpPr>
              <p:cNvPr id="6194" name="Freeform 29"/>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4"/>
                  <a:gd name="T155" fmla="*/ 298 w 298"/>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ln>
            </p:spPr>
            <p:txBody>
              <a:bodyPr/>
              <a:lstStyle/>
              <a:p>
                <a:endParaRPr lang="zh-CN" altLang="en-US"/>
              </a:p>
            </p:txBody>
          </p:sp>
          <p:sp>
            <p:nvSpPr>
              <p:cNvPr id="6195" name="Freeform 30"/>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9"/>
                  <a:gd name="T154" fmla="*/ 0 h 319"/>
                  <a:gd name="T155" fmla="*/ 259 w 259"/>
                  <a:gd name="T156" fmla="*/ 319 h 3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w="9525" cap="rnd">
                <a:noFill/>
                <a:round/>
              </a:ln>
            </p:spPr>
            <p:txBody>
              <a:bodyPr/>
              <a:lstStyle/>
              <a:p>
                <a:endParaRPr lang="zh-CN" altLang="en-US"/>
              </a:p>
            </p:txBody>
          </p:sp>
          <p:sp>
            <p:nvSpPr>
              <p:cNvPr id="6196" name="Freeform 31"/>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56"/>
                  <a:gd name="T101" fmla="*/ 123 w 123"/>
                  <a:gd name="T102" fmla="*/ 56 h 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w="9525" cap="rnd">
                <a:noFill/>
                <a:round/>
              </a:ln>
            </p:spPr>
            <p:txBody>
              <a:bodyPr/>
              <a:lstStyle/>
              <a:p>
                <a:endParaRPr lang="zh-CN" altLang="en-US"/>
              </a:p>
            </p:txBody>
          </p:sp>
          <p:sp>
            <p:nvSpPr>
              <p:cNvPr id="6197" name="Freeform 32"/>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ln>
            </p:spPr>
            <p:txBody>
              <a:bodyPr/>
              <a:lstStyle/>
              <a:p>
                <a:endParaRPr lang="zh-CN" altLang="en-US"/>
              </a:p>
            </p:txBody>
          </p:sp>
          <p:sp>
            <p:nvSpPr>
              <p:cNvPr id="6198" name="Freeform 33"/>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ln>
            </p:spPr>
            <p:txBody>
              <a:bodyPr/>
              <a:lstStyle/>
              <a:p>
                <a:endParaRPr lang="zh-CN" altLang="en-US"/>
              </a:p>
            </p:txBody>
          </p:sp>
          <p:sp>
            <p:nvSpPr>
              <p:cNvPr id="6199" name="Freeform 34"/>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ln>
            </p:spPr>
            <p:txBody>
              <a:bodyPr/>
              <a:lstStyle/>
              <a:p>
                <a:endParaRPr lang="zh-CN" altLang="en-US"/>
              </a:p>
            </p:txBody>
          </p:sp>
          <p:sp>
            <p:nvSpPr>
              <p:cNvPr id="6200" name="Freeform 35"/>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ln>
            </p:spPr>
            <p:txBody>
              <a:bodyPr/>
              <a:lstStyle/>
              <a:p>
                <a:endParaRPr lang="zh-CN" altLang="en-US"/>
              </a:p>
            </p:txBody>
          </p:sp>
          <p:sp>
            <p:nvSpPr>
              <p:cNvPr id="6201" name="Freeform 36"/>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ln>
            </p:spPr>
            <p:txBody>
              <a:bodyPr/>
              <a:lstStyle/>
              <a:p>
                <a:endParaRPr lang="zh-CN" altLang="en-US"/>
              </a:p>
            </p:txBody>
          </p:sp>
        </p:grpSp>
        <p:grpSp>
          <p:nvGrpSpPr>
            <p:cNvPr id="6173" name="Group 37"/>
            <p:cNvGrpSpPr/>
            <p:nvPr/>
          </p:nvGrpSpPr>
          <p:grpSpPr bwMode="auto">
            <a:xfrm>
              <a:off x="1740" y="2985"/>
              <a:ext cx="303" cy="399"/>
              <a:chOff x="1740" y="2985"/>
              <a:chExt cx="303" cy="399"/>
            </a:xfrm>
          </p:grpSpPr>
          <p:sp>
            <p:nvSpPr>
              <p:cNvPr id="6184" name="Freeform 38"/>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2"/>
                  <a:gd name="T155" fmla="*/ 297 w 297"/>
                  <a:gd name="T156" fmla="*/ 372 h 3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w="9525" cap="rnd">
                <a:noFill/>
                <a:round/>
              </a:ln>
            </p:spPr>
            <p:txBody>
              <a:bodyPr/>
              <a:lstStyle/>
              <a:p>
                <a:endParaRPr lang="zh-CN" altLang="en-US"/>
              </a:p>
            </p:txBody>
          </p:sp>
          <p:sp>
            <p:nvSpPr>
              <p:cNvPr id="6185" name="Freeform 39"/>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4"/>
                  <a:gd name="T155" fmla="*/ 297 w 297"/>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ln>
            </p:spPr>
            <p:txBody>
              <a:bodyPr/>
              <a:lstStyle/>
              <a:p>
                <a:endParaRPr lang="zh-CN" altLang="en-US"/>
              </a:p>
            </p:txBody>
          </p:sp>
          <p:sp>
            <p:nvSpPr>
              <p:cNvPr id="6186" name="Freeform 40"/>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8"/>
                  <a:gd name="T154" fmla="*/ 0 h 319"/>
                  <a:gd name="T155" fmla="*/ 258 w 258"/>
                  <a:gd name="T156" fmla="*/ 319 h 3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w="9525" cap="rnd">
                <a:noFill/>
                <a:round/>
              </a:ln>
            </p:spPr>
            <p:txBody>
              <a:bodyPr/>
              <a:lstStyle/>
              <a:p>
                <a:endParaRPr lang="zh-CN" altLang="en-US"/>
              </a:p>
            </p:txBody>
          </p:sp>
          <p:sp>
            <p:nvSpPr>
              <p:cNvPr id="6187" name="Freeform 41"/>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ln>
            </p:spPr>
            <p:txBody>
              <a:bodyPr/>
              <a:lstStyle/>
              <a:p>
                <a:endParaRPr lang="zh-CN" altLang="en-US"/>
              </a:p>
            </p:txBody>
          </p:sp>
          <p:sp>
            <p:nvSpPr>
              <p:cNvPr id="6188" name="Freeform 42"/>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ln>
            </p:spPr>
            <p:txBody>
              <a:bodyPr/>
              <a:lstStyle/>
              <a:p>
                <a:endParaRPr lang="zh-CN" altLang="en-US"/>
              </a:p>
            </p:txBody>
          </p:sp>
          <p:sp>
            <p:nvSpPr>
              <p:cNvPr id="6189" name="Freeform 43"/>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ln>
            </p:spPr>
            <p:txBody>
              <a:bodyPr/>
              <a:lstStyle/>
              <a:p>
                <a:endParaRPr lang="zh-CN" altLang="en-US"/>
              </a:p>
            </p:txBody>
          </p:sp>
          <p:sp>
            <p:nvSpPr>
              <p:cNvPr id="6190" name="Freeform 44"/>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w="9525" cap="rnd">
                <a:noFill/>
                <a:round/>
              </a:ln>
            </p:spPr>
            <p:txBody>
              <a:bodyPr/>
              <a:lstStyle/>
              <a:p>
                <a:endParaRPr lang="zh-CN" altLang="en-US"/>
              </a:p>
            </p:txBody>
          </p:sp>
          <p:sp>
            <p:nvSpPr>
              <p:cNvPr id="6191" name="Freeform 45"/>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43"/>
                  <a:gd name="T101" fmla="*/ 22 w 22"/>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w="9525" cap="rnd">
                <a:noFill/>
                <a:round/>
              </a:ln>
            </p:spPr>
            <p:txBody>
              <a:bodyPr/>
              <a:lstStyle/>
              <a:p>
                <a:endParaRPr lang="zh-CN" altLang="en-US"/>
              </a:p>
            </p:txBody>
          </p:sp>
          <p:sp>
            <p:nvSpPr>
              <p:cNvPr id="6192" name="Freeform 46"/>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ln>
            </p:spPr>
            <p:txBody>
              <a:bodyPr/>
              <a:lstStyle/>
              <a:p>
                <a:endParaRPr lang="zh-CN" altLang="en-US"/>
              </a:p>
            </p:txBody>
          </p:sp>
        </p:grpSp>
        <p:grpSp>
          <p:nvGrpSpPr>
            <p:cNvPr id="6174" name="Group 47"/>
            <p:cNvGrpSpPr/>
            <p:nvPr/>
          </p:nvGrpSpPr>
          <p:grpSpPr bwMode="auto">
            <a:xfrm>
              <a:off x="1698" y="2928"/>
              <a:ext cx="303" cy="399"/>
              <a:chOff x="1698" y="2928"/>
              <a:chExt cx="303" cy="399"/>
            </a:xfrm>
          </p:grpSpPr>
          <p:sp>
            <p:nvSpPr>
              <p:cNvPr id="6175" name="Freeform 48"/>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ln>
            </p:spPr>
            <p:txBody>
              <a:bodyPr/>
              <a:lstStyle/>
              <a:p>
                <a:endParaRPr lang="zh-CN" altLang="en-US"/>
              </a:p>
            </p:txBody>
          </p:sp>
          <p:sp>
            <p:nvSpPr>
              <p:cNvPr id="6176" name="Freeform 49"/>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3"/>
                  <a:gd name="T155" fmla="*/ 298 w 298"/>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w="9525" cap="rnd">
                <a:noFill/>
                <a:round/>
              </a:ln>
            </p:spPr>
            <p:txBody>
              <a:bodyPr/>
              <a:lstStyle/>
              <a:p>
                <a:endParaRPr lang="zh-CN" altLang="en-US"/>
              </a:p>
            </p:txBody>
          </p:sp>
          <p:sp>
            <p:nvSpPr>
              <p:cNvPr id="6177" name="Freeform 50"/>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8"/>
                  <a:gd name="T154" fmla="*/ 0 h 320"/>
                  <a:gd name="T155" fmla="*/ 258 w 258"/>
                  <a:gd name="T156" fmla="*/ 320 h 32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w="9525" cap="rnd">
                <a:noFill/>
                <a:round/>
              </a:ln>
            </p:spPr>
            <p:txBody>
              <a:bodyPr/>
              <a:lstStyle/>
              <a:p>
                <a:endParaRPr lang="zh-CN" altLang="en-US"/>
              </a:p>
            </p:txBody>
          </p:sp>
          <p:sp>
            <p:nvSpPr>
              <p:cNvPr id="6178" name="Freeform 51"/>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ln>
            </p:spPr>
            <p:txBody>
              <a:bodyPr/>
              <a:lstStyle/>
              <a:p>
                <a:endParaRPr lang="zh-CN" altLang="en-US"/>
              </a:p>
            </p:txBody>
          </p:sp>
          <p:sp>
            <p:nvSpPr>
              <p:cNvPr id="6179" name="Freeform 52"/>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ln>
            </p:spPr>
            <p:txBody>
              <a:bodyPr/>
              <a:lstStyle/>
              <a:p>
                <a:endParaRPr lang="zh-CN" altLang="en-US"/>
              </a:p>
            </p:txBody>
          </p:sp>
          <p:sp>
            <p:nvSpPr>
              <p:cNvPr id="6180" name="Freeform 53"/>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w="9525" cap="rnd">
                <a:noFill/>
                <a:round/>
              </a:ln>
            </p:spPr>
            <p:txBody>
              <a:bodyPr/>
              <a:lstStyle/>
              <a:p>
                <a:endParaRPr lang="zh-CN" altLang="en-US"/>
              </a:p>
            </p:txBody>
          </p:sp>
          <p:sp>
            <p:nvSpPr>
              <p:cNvPr id="6181" name="Freeform 54"/>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ln>
            </p:spPr>
            <p:txBody>
              <a:bodyPr/>
              <a:lstStyle/>
              <a:p>
                <a:endParaRPr lang="zh-CN" altLang="en-US"/>
              </a:p>
            </p:txBody>
          </p:sp>
          <p:sp>
            <p:nvSpPr>
              <p:cNvPr id="6182" name="Freeform 55"/>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ln>
            </p:spPr>
            <p:txBody>
              <a:bodyPr/>
              <a:lstStyle/>
              <a:p>
                <a:endParaRPr lang="zh-CN" altLang="en-US"/>
              </a:p>
            </p:txBody>
          </p:sp>
          <p:sp>
            <p:nvSpPr>
              <p:cNvPr id="6183" name="Freeform 56"/>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ln>
            </p:spPr>
            <p:txBody>
              <a:bodyPr/>
              <a:lstStyle/>
              <a:p>
                <a:endParaRPr lang="zh-CN" altLang="en-US"/>
              </a:p>
            </p:txBody>
          </p:sp>
        </p:grpSp>
      </p:grpSp>
      <p:sp>
        <p:nvSpPr>
          <p:cNvPr id="67641" name="Rectangle 57"/>
          <p:cNvSpPr>
            <a:spLocks noChangeArrowheads="1"/>
          </p:cNvSpPr>
          <p:nvPr/>
        </p:nvSpPr>
        <p:spPr bwMode="auto">
          <a:xfrm>
            <a:off x="2287588" y="4214813"/>
            <a:ext cx="373062" cy="461962"/>
          </a:xfrm>
          <a:prstGeom prst="rect">
            <a:avLst/>
          </a:prstGeom>
          <a:noFill/>
          <a:ln w="9525">
            <a:noFill/>
            <a:miter lim="800000"/>
          </a:ln>
          <a:effectLst/>
        </p:spPr>
        <p:txBody>
          <a:bodyPr wrap="none" lIns="92075" tIns="46038" rIns="92075" bIns="46038">
            <a:spAutoFit/>
          </a:bodyPr>
          <a:lstStyle/>
          <a:p>
            <a:pPr algn="ctr" fontAlgn="ctr">
              <a:buSzPct val="65000"/>
              <a:defRPr/>
            </a:pPr>
            <a:r>
              <a:rPr kumimoji="1" lang="en-US" altLang="zh-CN" sz="2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rPr>
              <a:t>?</a:t>
            </a:r>
            <a:endParaRPr kumimoji="1" lang="en-US" altLang="zh-CN" sz="2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70" name="Rectangle 58"/>
          <p:cNvSpPr>
            <a:spLocks noChangeArrowheads="1"/>
          </p:cNvSpPr>
          <p:nvPr/>
        </p:nvSpPr>
        <p:spPr bwMode="auto">
          <a:xfrm>
            <a:off x="2084388" y="3775075"/>
            <a:ext cx="874712" cy="366713"/>
          </a:xfrm>
          <a:prstGeom prst="rect">
            <a:avLst/>
          </a:prstGeom>
          <a:noFill/>
          <a:ln w="9525">
            <a:noFill/>
            <a:miter lim="800000"/>
          </a:ln>
        </p:spPr>
        <p:txBody>
          <a:bodyPr wrap="none" lIns="92075" tIns="46038" rIns="92075" bIns="46038">
            <a:spAutoFit/>
          </a:bodyPr>
          <a:lstStyle/>
          <a:p>
            <a:pPr algn="ctr" fontAlgn="ctr">
              <a:buSzPct val="65000"/>
            </a:pPr>
            <a:r>
              <a:rPr kumimoji="1" lang="zh-CN" altLang="en-US" sz="1800" b="1">
                <a:solidFill>
                  <a:schemeClr val="tx2"/>
                </a:solidFill>
                <a:latin typeface="黑体" panose="02010609060101010101" pitchFamily="2" charset="-122"/>
                <a:ea typeface="黑体" panose="02010609060101010101" pitchFamily="2" charset="-122"/>
              </a:rPr>
              <a:t>子查询</a:t>
            </a:r>
            <a:endParaRPr kumimoji="1" lang="zh-CN" altLang="en-US" sz="1800" b="1">
              <a:solidFill>
                <a:schemeClr val="tx2"/>
              </a:solidFill>
              <a:latin typeface="黑体" panose="02010609060101010101" pitchFamily="2" charset="-122"/>
              <a:ea typeface="黑体" panose="02010609060101010101" pitchFamily="2" charset="-122"/>
            </a:endParaRPr>
          </a:p>
        </p:txBody>
      </p:sp>
      <p:sp>
        <p:nvSpPr>
          <p:cNvPr id="67643" name="Arc 59"/>
          <p:cNvSpPr/>
          <p:nvPr/>
        </p:nvSpPr>
        <p:spPr bwMode="auto">
          <a:xfrm rot="-1980000">
            <a:off x="5761038" y="3314700"/>
            <a:ext cx="381000" cy="800100"/>
          </a:xfrm>
          <a:custGeom>
            <a:avLst/>
            <a:gdLst>
              <a:gd name="T0" fmla="*/ 6720416 w 21600"/>
              <a:gd name="T1" fmla="*/ 0 h 21600"/>
              <a:gd name="T2" fmla="*/ 0 w 21600"/>
              <a:gd name="T3" fmla="*/ 2963703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643"/>
                                        </p:tgtEl>
                                        <p:attrNameLst>
                                          <p:attrName>style.visibility</p:attrName>
                                        </p:attrNameLst>
                                      </p:cBhvr>
                                      <p:to>
                                        <p:strVal val="visible"/>
                                      </p:to>
                                    </p:set>
                                    <p:animEffect transition="in" filter="wipe(down)">
                                      <p:cBhvr>
                                        <p:cTn id="7" dur="500"/>
                                        <p:tgtEl>
                                          <p:spTgt spid="67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538163" y="1249363"/>
            <a:ext cx="7480300" cy="1465262"/>
          </a:xfrm>
          <a:prstGeom prst="rect">
            <a:avLst/>
          </a:prstGeom>
          <a:solidFill>
            <a:srgbClr val="FFFFCC"/>
          </a:solidFill>
          <a:ln w="25400">
            <a:solidFill>
              <a:srgbClr val="000000"/>
            </a:solidFill>
            <a:miter lim="800000"/>
          </a:ln>
        </p:spPr>
        <p:txBody>
          <a:bodyPr wrap="none" lIns="92075" tIns="46038" rIns="92075" bIns="46038" anchor="ctr"/>
          <a:lstStyle/>
          <a:p>
            <a:pPr algn="ctr" fontAlgn="ctr">
              <a:buSzPct val="65000"/>
              <a:tabLst>
                <a:tab pos="1200150" algn="l"/>
              </a:tabLst>
            </a:pPr>
            <a:endParaRPr kumimoji="1" lang="zh-CN" altLang="en-US" sz="1800" b="1">
              <a:solidFill>
                <a:schemeClr val="tx2"/>
              </a:solidFill>
              <a:latin typeface="Courier New" panose="02070309020205020404" pitchFamily="49" charset="0"/>
            </a:endParaRPr>
          </a:p>
          <a:p>
            <a:pPr algn="ctr" fontAlgn="ctr">
              <a:buSzPct val="65000"/>
              <a:tabLst>
                <a:tab pos="1200150" algn="l"/>
              </a:tabLst>
            </a:pPr>
            <a:endParaRPr kumimoji="1" lang="zh-CN" altLang="en-US" sz="1800" b="1">
              <a:solidFill>
                <a:schemeClr val="tx2"/>
              </a:solidFill>
              <a:latin typeface="Courier New" panose="02070309020205020404" pitchFamily="49" charset="0"/>
            </a:endParaRPr>
          </a:p>
        </p:txBody>
      </p:sp>
      <p:sp>
        <p:nvSpPr>
          <p:cNvPr id="7171" name="Rectangle 3"/>
          <p:cNvSpPr>
            <a:spLocks noGrp="1" noChangeArrowheads="1"/>
          </p:cNvSpPr>
          <p:nvPr>
            <p:ph type="title" idx="4294967295"/>
          </p:nvPr>
        </p:nvSpPr>
        <p:spPr>
          <a:xfrm>
            <a:off x="285750" y="285750"/>
            <a:ext cx="7769225" cy="762000"/>
          </a:xfrm>
        </p:spPr>
        <p:txBody>
          <a:bodyPr lIns="92075" tIns="46038" rIns="92075" bIns="46038"/>
          <a:lstStyle/>
          <a:p>
            <a:r>
              <a:rPr lang="zh-CN" altLang="en-US">
                <a:latin typeface="黑体" panose="02010609060101010101" pitchFamily="2" charset="-122"/>
                <a:ea typeface="黑体" panose="02010609060101010101" pitchFamily="2" charset="-122"/>
              </a:rPr>
              <a:t>使用子查询</a:t>
            </a:r>
            <a:endParaRPr lang="zh-CN" altLang="en-US">
              <a:latin typeface="黑体" panose="02010609060101010101" pitchFamily="2" charset="-122"/>
              <a:ea typeface="黑体" panose="02010609060101010101" pitchFamily="2" charset="-122"/>
            </a:endParaRPr>
          </a:p>
        </p:txBody>
      </p:sp>
      <p:sp>
        <p:nvSpPr>
          <p:cNvPr id="7172" name="Rectangle 4"/>
          <p:cNvSpPr>
            <a:spLocks noGrp="1" noChangeArrowheads="1"/>
          </p:cNvSpPr>
          <p:nvPr>
            <p:ph idx="4294967295"/>
          </p:nvPr>
        </p:nvSpPr>
        <p:spPr>
          <a:xfrm>
            <a:off x="515938" y="2824163"/>
            <a:ext cx="7842250" cy="2667000"/>
          </a:xfrm>
          <a:prstGeom prst="rect">
            <a:avLst/>
          </a:prstGeom>
        </p:spPr>
        <p:txBody>
          <a:bodyPr/>
          <a:lstStyle/>
          <a:p>
            <a:r>
              <a:rPr lang="zh-CN" altLang="en-US" dirty="0">
                <a:solidFill>
                  <a:schemeClr val="tx2"/>
                </a:solidFill>
                <a:latin typeface="黑体" panose="02010609060101010101" pitchFamily="2" charset="-122"/>
                <a:ea typeface="黑体" panose="02010609060101010101" pitchFamily="2" charset="-122"/>
              </a:rPr>
              <a:t>括号内的查询叫做子查询，也叫内部查询，先于主查询执行。</a:t>
            </a:r>
            <a:endParaRPr lang="en-US" altLang="zh-CN" dirty="0">
              <a:solidFill>
                <a:schemeClr val="tx2"/>
              </a:solidFill>
              <a:latin typeface="黑体" panose="02010609060101010101" pitchFamily="2" charset="-122"/>
              <a:ea typeface="黑体" panose="02010609060101010101" pitchFamily="2" charset="-122"/>
            </a:endParaRPr>
          </a:p>
          <a:p>
            <a:r>
              <a:rPr lang="zh-CN" altLang="en-US" dirty="0">
                <a:solidFill>
                  <a:schemeClr val="tx2"/>
                </a:solidFill>
                <a:latin typeface="黑体" panose="02010609060101010101" pitchFamily="2" charset="-122"/>
                <a:ea typeface="黑体" panose="02010609060101010101" pitchFamily="2" charset="-122"/>
              </a:rPr>
              <a:t>子查询的结果被主查询（外部查询）使用</a:t>
            </a:r>
            <a:endParaRPr lang="zh-CN" altLang="en-US" dirty="0">
              <a:solidFill>
                <a:schemeClr val="tx2"/>
              </a:solidFill>
              <a:latin typeface="黑体" panose="02010609060101010101" pitchFamily="2" charset="-122"/>
              <a:ea typeface="黑体" panose="02010609060101010101" pitchFamily="2" charset="-122"/>
            </a:endParaRPr>
          </a:p>
          <a:p>
            <a:r>
              <a:rPr lang="en-US" altLang="zh-CN" dirty="0" err="1">
                <a:solidFill>
                  <a:schemeClr val="tx2"/>
                </a:solidFill>
                <a:latin typeface="黑体" panose="02010609060101010101" pitchFamily="2" charset="-122"/>
                <a:ea typeface="黑体" panose="02010609060101010101" pitchFamily="2" charset="-122"/>
              </a:rPr>
              <a:t>expr</a:t>
            </a:r>
            <a:r>
              <a:rPr lang="en-US" altLang="zh-CN" dirty="0">
                <a:solidFill>
                  <a:schemeClr val="tx2"/>
                </a:solidFill>
                <a:latin typeface="黑体" panose="02010609060101010101" pitchFamily="2" charset="-122"/>
                <a:ea typeface="黑体" panose="02010609060101010101" pitchFamily="2" charset="-122"/>
              </a:rPr>
              <a:t> operator</a:t>
            </a:r>
            <a:r>
              <a:rPr lang="zh-CN" altLang="en-US" dirty="0">
                <a:solidFill>
                  <a:schemeClr val="tx2"/>
                </a:solidFill>
                <a:latin typeface="黑体" panose="02010609060101010101" pitchFamily="2" charset="-122"/>
                <a:ea typeface="黑体" panose="02010609060101010101" pitchFamily="2" charset="-122"/>
              </a:rPr>
              <a:t>包括比较运算符。</a:t>
            </a:r>
            <a:endParaRPr lang="en-US" altLang="zh-CN" dirty="0">
              <a:solidFill>
                <a:schemeClr val="tx2"/>
              </a:solidFill>
              <a:latin typeface="黑体" panose="02010609060101010101" pitchFamily="2" charset="-122"/>
              <a:ea typeface="黑体" panose="02010609060101010101" pitchFamily="2" charset="-122"/>
            </a:endParaRPr>
          </a:p>
          <a:p>
            <a:pPr lvl="1"/>
            <a:r>
              <a:rPr lang="zh-CN" altLang="en-US" sz="2400" dirty="0">
                <a:solidFill>
                  <a:schemeClr val="tx2"/>
                </a:solidFill>
                <a:latin typeface="黑体" panose="02010609060101010101" pitchFamily="2" charset="-122"/>
                <a:ea typeface="黑体" panose="02010609060101010101" pitchFamily="2" charset="-122"/>
              </a:rPr>
              <a:t>单行运算符：</a:t>
            </a:r>
            <a:r>
              <a:rPr lang="en-US" altLang="zh-CN" sz="2400" dirty="0">
                <a:solidFill>
                  <a:schemeClr val="tx2"/>
                </a:solidFill>
                <a:latin typeface="黑体" panose="02010609060101010101" pitchFamily="2" charset="-122"/>
                <a:ea typeface="黑体" panose="02010609060101010101" pitchFamily="2" charset="-122"/>
              </a:rPr>
              <a:t>&gt;</a:t>
            </a:r>
            <a:r>
              <a:rPr lang="zh-CN" altLang="en-US" sz="2400" dirty="0">
                <a:solidFill>
                  <a:schemeClr val="tx2"/>
                </a:solidFill>
                <a:latin typeface="黑体" panose="02010609060101010101" pitchFamily="2" charset="-122"/>
                <a:ea typeface="黑体" panose="02010609060101010101" pitchFamily="2" charset="-122"/>
              </a:rPr>
              <a:t>、</a:t>
            </a:r>
            <a:r>
              <a:rPr lang="en-US" altLang="zh-CN" sz="2400" dirty="0">
                <a:solidFill>
                  <a:schemeClr val="tx2"/>
                </a:solidFill>
                <a:latin typeface="黑体" panose="02010609060101010101" pitchFamily="2" charset="-122"/>
                <a:ea typeface="黑体" panose="02010609060101010101" pitchFamily="2" charset="-122"/>
              </a:rPr>
              <a:t>=</a:t>
            </a:r>
            <a:r>
              <a:rPr lang="zh-CN" altLang="en-US" sz="2400" dirty="0">
                <a:solidFill>
                  <a:schemeClr val="tx2"/>
                </a:solidFill>
                <a:latin typeface="黑体" panose="02010609060101010101" pitchFamily="2" charset="-122"/>
                <a:ea typeface="黑体" panose="02010609060101010101" pitchFamily="2" charset="-122"/>
              </a:rPr>
              <a:t>、</a:t>
            </a:r>
            <a:r>
              <a:rPr lang="en-US" altLang="zh-CN" sz="2400" dirty="0">
                <a:solidFill>
                  <a:schemeClr val="tx2"/>
                </a:solidFill>
                <a:latin typeface="黑体" panose="02010609060101010101" pitchFamily="2" charset="-122"/>
                <a:ea typeface="黑体" panose="02010609060101010101" pitchFamily="2" charset="-122"/>
              </a:rPr>
              <a:t>&gt;=</a:t>
            </a:r>
            <a:r>
              <a:rPr lang="zh-CN" altLang="en-US" sz="2400" dirty="0">
                <a:solidFill>
                  <a:schemeClr val="tx2"/>
                </a:solidFill>
                <a:latin typeface="黑体" panose="02010609060101010101" pitchFamily="2" charset="-122"/>
                <a:ea typeface="黑体" panose="02010609060101010101" pitchFamily="2" charset="-122"/>
              </a:rPr>
              <a:t>、</a:t>
            </a:r>
            <a:r>
              <a:rPr lang="en-US" altLang="zh-CN" sz="2400" dirty="0">
                <a:solidFill>
                  <a:schemeClr val="tx2"/>
                </a:solidFill>
                <a:latin typeface="黑体" panose="02010609060101010101" pitchFamily="2" charset="-122"/>
                <a:ea typeface="黑体" panose="02010609060101010101" pitchFamily="2" charset="-122"/>
              </a:rPr>
              <a:t>&lt;</a:t>
            </a:r>
            <a:r>
              <a:rPr lang="zh-CN" altLang="en-US" sz="2400" dirty="0">
                <a:solidFill>
                  <a:schemeClr val="tx2"/>
                </a:solidFill>
                <a:latin typeface="黑体" panose="02010609060101010101" pitchFamily="2" charset="-122"/>
                <a:ea typeface="黑体" panose="02010609060101010101" pitchFamily="2" charset="-122"/>
              </a:rPr>
              <a:t>、</a:t>
            </a:r>
            <a:r>
              <a:rPr lang="en-US" altLang="zh-CN" sz="2400" dirty="0">
                <a:solidFill>
                  <a:schemeClr val="tx2"/>
                </a:solidFill>
                <a:latin typeface="黑体" panose="02010609060101010101" pitchFamily="2" charset="-122"/>
                <a:ea typeface="黑体" panose="02010609060101010101" pitchFamily="2" charset="-122"/>
              </a:rPr>
              <a:t>&lt;&gt;</a:t>
            </a:r>
            <a:r>
              <a:rPr lang="zh-CN" altLang="en-US" sz="2400" dirty="0">
                <a:solidFill>
                  <a:schemeClr val="tx2"/>
                </a:solidFill>
                <a:latin typeface="黑体" panose="02010609060101010101" pitchFamily="2" charset="-122"/>
                <a:ea typeface="黑体" panose="02010609060101010101" pitchFamily="2" charset="-122"/>
              </a:rPr>
              <a:t>、</a:t>
            </a:r>
            <a:r>
              <a:rPr lang="en-US" altLang="zh-CN" sz="2400" dirty="0">
                <a:solidFill>
                  <a:schemeClr val="tx2"/>
                </a:solidFill>
                <a:latin typeface="黑体" panose="02010609060101010101" pitchFamily="2" charset="-122"/>
                <a:ea typeface="黑体" panose="02010609060101010101" pitchFamily="2" charset="-122"/>
              </a:rPr>
              <a:t>&lt;=</a:t>
            </a:r>
            <a:endParaRPr lang="en-US" altLang="zh-CN" sz="2400" dirty="0">
              <a:solidFill>
                <a:schemeClr val="tx2"/>
              </a:solidFill>
              <a:latin typeface="黑体" panose="02010609060101010101" pitchFamily="2" charset="-122"/>
              <a:ea typeface="黑体" panose="02010609060101010101" pitchFamily="2" charset="-122"/>
            </a:endParaRPr>
          </a:p>
          <a:p>
            <a:pPr lvl="1"/>
            <a:r>
              <a:rPr lang="zh-CN" altLang="en-US" sz="2400" dirty="0">
                <a:solidFill>
                  <a:schemeClr val="tx2"/>
                </a:solidFill>
                <a:latin typeface="黑体" panose="02010609060101010101" pitchFamily="2" charset="-122"/>
                <a:ea typeface="黑体" panose="02010609060101010101" pitchFamily="2" charset="-122"/>
              </a:rPr>
              <a:t>多行运算符： </a:t>
            </a:r>
            <a:r>
              <a:rPr lang="en-US" altLang="zh-CN" sz="2400" dirty="0">
                <a:solidFill>
                  <a:schemeClr val="tx2"/>
                </a:solidFill>
                <a:latin typeface="黑体" panose="02010609060101010101" pitchFamily="2" charset="-122"/>
                <a:ea typeface="黑体" panose="02010609060101010101" pitchFamily="2" charset="-122"/>
              </a:rPr>
              <a:t>IN</a:t>
            </a:r>
            <a:r>
              <a:rPr lang="zh-CN" altLang="en-US" sz="2400" dirty="0">
                <a:solidFill>
                  <a:schemeClr val="tx2"/>
                </a:solidFill>
                <a:latin typeface="黑体" panose="02010609060101010101" pitchFamily="2" charset="-122"/>
                <a:ea typeface="黑体" panose="02010609060101010101" pitchFamily="2" charset="-122"/>
              </a:rPr>
              <a:t>、</a:t>
            </a:r>
            <a:r>
              <a:rPr lang="en-US" altLang="zh-CN" sz="2400" dirty="0">
                <a:solidFill>
                  <a:schemeClr val="tx2"/>
                </a:solidFill>
                <a:latin typeface="黑体" panose="02010609060101010101" pitchFamily="2" charset="-122"/>
                <a:ea typeface="黑体" panose="02010609060101010101" pitchFamily="2" charset="-122"/>
              </a:rPr>
              <a:t>ANY</a:t>
            </a:r>
            <a:r>
              <a:rPr lang="zh-CN" altLang="en-US" sz="2400" dirty="0">
                <a:solidFill>
                  <a:schemeClr val="tx2"/>
                </a:solidFill>
                <a:latin typeface="黑体" panose="02010609060101010101" pitchFamily="2" charset="-122"/>
                <a:ea typeface="黑体" panose="02010609060101010101" pitchFamily="2" charset="-122"/>
              </a:rPr>
              <a:t>、</a:t>
            </a:r>
            <a:r>
              <a:rPr lang="en-US" altLang="zh-CN" sz="2400" dirty="0">
                <a:solidFill>
                  <a:schemeClr val="tx2"/>
                </a:solidFill>
                <a:latin typeface="黑体" panose="02010609060101010101" pitchFamily="2" charset="-122"/>
                <a:ea typeface="黑体" panose="02010609060101010101" pitchFamily="2" charset="-122"/>
              </a:rPr>
              <a:t>ALL</a:t>
            </a:r>
            <a:endParaRPr lang="zh-CN" altLang="en-US" sz="2400" dirty="0">
              <a:solidFill>
                <a:schemeClr val="tx2"/>
              </a:solidFill>
              <a:latin typeface="黑体" panose="02010609060101010101" pitchFamily="2" charset="-122"/>
              <a:ea typeface="黑体" panose="02010609060101010101" pitchFamily="2" charset="-122"/>
            </a:endParaRPr>
          </a:p>
        </p:txBody>
      </p:sp>
      <p:sp>
        <p:nvSpPr>
          <p:cNvPr id="7173" name="Rectangle 5"/>
          <p:cNvSpPr>
            <a:spLocks noChangeArrowheads="1"/>
          </p:cNvSpPr>
          <p:nvPr/>
        </p:nvSpPr>
        <p:spPr bwMode="ltGray">
          <a:xfrm>
            <a:off x="3276600" y="2095500"/>
            <a:ext cx="4189413" cy="552450"/>
          </a:xfrm>
          <a:prstGeom prst="rect">
            <a:avLst/>
          </a:prstGeom>
          <a:solidFill>
            <a:srgbClr val="FF9966"/>
          </a:solidFill>
          <a:ln w="9525">
            <a:noFill/>
            <a:miter lim="800000"/>
          </a:ln>
        </p:spPr>
        <p:txBody>
          <a:bodyPr wrap="none" anchor="ctr"/>
          <a:lstStyle/>
          <a:p>
            <a:pPr algn="ctr" fontAlgn="ctr">
              <a:buSzPct val="65000"/>
            </a:pPr>
            <a:endParaRPr lang="zh-CN" altLang="en-US">
              <a:solidFill>
                <a:schemeClr val="tx2"/>
              </a:solidFill>
            </a:endParaRPr>
          </a:p>
        </p:txBody>
      </p:sp>
      <p:sp>
        <p:nvSpPr>
          <p:cNvPr id="7174" name="Rectangle 6"/>
          <p:cNvSpPr>
            <a:spLocks noChangeArrowheads="1"/>
          </p:cNvSpPr>
          <p:nvPr/>
        </p:nvSpPr>
        <p:spPr bwMode="blackWhite">
          <a:xfrm>
            <a:off x="660400" y="1236663"/>
            <a:ext cx="7694613" cy="1490662"/>
          </a:xfrm>
          <a:prstGeom prst="rect">
            <a:avLst/>
          </a:prstGeom>
          <a:noFill/>
          <a:ln w="9525">
            <a:noFill/>
            <a:miter lim="800000"/>
          </a:ln>
        </p:spPr>
        <p:txBody>
          <a:bodyPr wrap="none" lIns="92075" tIns="46038" rIns="92075" bIns="46038" anchor="ctr"/>
          <a:lstStyle/>
          <a:p>
            <a:pPr fontAlgn="ctr">
              <a:buSzPct val="65000"/>
              <a:tabLst>
                <a:tab pos="1200150" algn="l"/>
              </a:tabLst>
            </a:pPr>
            <a:r>
              <a:rPr kumimoji="1" lang="en-US" altLang="zh-CN" sz="1800" b="1" dirty="0">
                <a:solidFill>
                  <a:schemeClr val="tx2"/>
                </a:solidFill>
                <a:latin typeface="Courier New" panose="02070309020205020404" pitchFamily="49" charset="0"/>
              </a:rPr>
              <a:t>SELECT	</a:t>
            </a:r>
            <a:r>
              <a:rPr kumimoji="1" lang="en-US" altLang="zh-CN" sz="1800" b="1" i="1" dirty="0" err="1">
                <a:solidFill>
                  <a:schemeClr val="tx2"/>
                </a:solidFill>
                <a:latin typeface="Courier New" panose="02070309020205020404" pitchFamily="49" charset="0"/>
              </a:rPr>
              <a:t>select_list</a:t>
            </a:r>
            <a:endParaRPr kumimoji="1" lang="en-US" altLang="zh-CN" sz="1800" b="1" dirty="0">
              <a:solidFill>
                <a:schemeClr val="tx2"/>
              </a:solidFill>
              <a:latin typeface="Courier New" panose="02070309020205020404" pitchFamily="49" charset="0"/>
            </a:endParaRPr>
          </a:p>
          <a:p>
            <a:pPr fontAlgn="ctr">
              <a:buSzPct val="65000"/>
              <a:tabLst>
                <a:tab pos="1200150" algn="l"/>
              </a:tabLst>
            </a:pPr>
            <a:r>
              <a:rPr kumimoji="1" lang="en-US" altLang="zh-CN" sz="1800" b="1" dirty="0">
                <a:solidFill>
                  <a:schemeClr val="tx2"/>
                </a:solidFill>
                <a:latin typeface="Courier New" panose="02070309020205020404" pitchFamily="49" charset="0"/>
              </a:rPr>
              <a:t>FROM	</a:t>
            </a:r>
            <a:r>
              <a:rPr kumimoji="1" lang="en-US" altLang="zh-CN" sz="1800" b="1" i="1" dirty="0">
                <a:solidFill>
                  <a:schemeClr val="tx2"/>
                </a:solidFill>
                <a:latin typeface="Courier New" panose="02070309020205020404" pitchFamily="49" charset="0"/>
              </a:rPr>
              <a:t>table</a:t>
            </a:r>
            <a:endParaRPr kumimoji="1" lang="en-US" altLang="zh-CN" sz="1800" b="1" dirty="0">
              <a:solidFill>
                <a:schemeClr val="tx2"/>
              </a:solidFill>
              <a:latin typeface="Courier New" panose="02070309020205020404" pitchFamily="49" charset="0"/>
            </a:endParaRPr>
          </a:p>
          <a:p>
            <a:pPr fontAlgn="ctr">
              <a:buSzPct val="65000"/>
              <a:tabLst>
                <a:tab pos="1200150" algn="l"/>
              </a:tabLst>
            </a:pPr>
            <a:r>
              <a:rPr kumimoji="1" lang="en-US" altLang="zh-CN" sz="1800" b="1" dirty="0">
                <a:solidFill>
                  <a:schemeClr val="tx2"/>
                </a:solidFill>
                <a:latin typeface="Courier New" panose="02070309020205020404" pitchFamily="49" charset="0"/>
              </a:rPr>
              <a:t>WHERE	</a:t>
            </a:r>
            <a:r>
              <a:rPr kumimoji="1" lang="en-US" altLang="zh-CN" sz="1800" b="1" i="1" dirty="0" err="1">
                <a:solidFill>
                  <a:schemeClr val="tx2"/>
                </a:solidFill>
                <a:latin typeface="Courier New" panose="02070309020205020404" pitchFamily="49" charset="0"/>
              </a:rPr>
              <a:t>expr</a:t>
            </a:r>
            <a:r>
              <a:rPr kumimoji="1" lang="en-US" altLang="zh-CN" sz="1800" b="1" i="1" dirty="0">
                <a:solidFill>
                  <a:schemeClr val="tx2"/>
                </a:solidFill>
                <a:latin typeface="Courier New" panose="02070309020205020404" pitchFamily="49" charset="0"/>
              </a:rPr>
              <a:t> operator</a:t>
            </a:r>
            <a:endParaRPr kumimoji="1" lang="en-US" altLang="zh-CN" sz="1800" b="1" i="1" dirty="0">
              <a:solidFill>
                <a:schemeClr val="tx2"/>
              </a:solidFill>
              <a:latin typeface="Courier New" panose="02070309020205020404" pitchFamily="49" charset="0"/>
            </a:endParaRPr>
          </a:p>
          <a:p>
            <a:pPr fontAlgn="ctr">
              <a:buSzPct val="65000"/>
              <a:tabLst>
                <a:tab pos="1200150" algn="l"/>
              </a:tabLst>
            </a:pPr>
            <a:r>
              <a:rPr kumimoji="1" lang="en-US" altLang="zh-CN" sz="1800" b="1" dirty="0">
                <a:solidFill>
                  <a:schemeClr val="tx2"/>
                </a:solidFill>
                <a:latin typeface="Courier New" panose="02070309020205020404" pitchFamily="49" charset="0"/>
              </a:rPr>
              <a:t>		 	(SELECT	</a:t>
            </a:r>
            <a:r>
              <a:rPr kumimoji="1" lang="en-US" altLang="zh-CN" sz="1800" b="1" i="1" dirty="0" err="1">
                <a:solidFill>
                  <a:schemeClr val="tx2"/>
                </a:solidFill>
                <a:latin typeface="Courier New" panose="02070309020205020404" pitchFamily="49" charset="0"/>
              </a:rPr>
              <a:t>select_list</a:t>
            </a:r>
            <a:endParaRPr kumimoji="1" lang="en-US" altLang="zh-CN" sz="1800" b="1" i="1" dirty="0">
              <a:solidFill>
                <a:schemeClr val="tx2"/>
              </a:solidFill>
              <a:latin typeface="Courier New" panose="02070309020205020404" pitchFamily="49" charset="0"/>
            </a:endParaRPr>
          </a:p>
          <a:p>
            <a:pPr fontAlgn="ctr">
              <a:buSzPct val="65000"/>
              <a:tabLst>
                <a:tab pos="1200150" algn="l"/>
              </a:tabLst>
            </a:pPr>
            <a:r>
              <a:rPr kumimoji="1" lang="en-US" altLang="zh-CN" sz="1800" b="1" dirty="0">
                <a:solidFill>
                  <a:schemeClr val="tx2"/>
                </a:solidFill>
                <a:latin typeface="Courier New" panose="02070309020205020404" pitchFamily="49" charset="0"/>
              </a:rPr>
              <a:t>		       FROM		</a:t>
            </a:r>
            <a:r>
              <a:rPr kumimoji="1" lang="en-US" altLang="zh-CN" sz="1800" b="1" i="1" dirty="0">
                <a:solidFill>
                  <a:schemeClr val="tx2"/>
                </a:solidFill>
                <a:latin typeface="Courier New" panose="02070309020205020404" pitchFamily="49" charset="0"/>
              </a:rPr>
              <a:t>table</a:t>
            </a:r>
            <a:r>
              <a:rPr kumimoji="1" lang="en-US" altLang="zh-CN" sz="1800" b="1" dirty="0">
                <a:solidFill>
                  <a:schemeClr val="tx2"/>
                </a:solidFill>
                <a:latin typeface="Courier New" panose="02070309020205020404" pitchFamily="49" charset="0"/>
              </a:rPr>
              <a:t>);</a:t>
            </a:r>
            <a:endParaRPr kumimoji="1" lang="en-US" altLang="zh-CN" sz="1800" b="1" dirty="0">
              <a:solidFill>
                <a:schemeClr val="tx2"/>
              </a:solidFill>
              <a:latin typeface="Courier New" panose="02070309020205020404" pitchFamily="49"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87388" y="609600"/>
            <a:ext cx="7769225" cy="762000"/>
          </a:xfrm>
        </p:spPr>
        <p:txBody>
          <a:bodyPr lIns="92075" tIns="46038" rIns="92075" bIns="46038"/>
          <a:lstStyle/>
          <a:p>
            <a:r>
              <a:rPr lang="zh-CN" altLang="en-US">
                <a:latin typeface="黑体" panose="02010609060101010101" pitchFamily="2" charset="-122"/>
                <a:ea typeface="黑体" panose="02010609060101010101" pitchFamily="2" charset="-122"/>
              </a:rPr>
              <a:t>使用子查询</a:t>
            </a:r>
            <a:endParaRPr lang="zh-CN" altLang="en-US">
              <a:latin typeface="黑体" panose="02010609060101010101" pitchFamily="2" charset="-122"/>
              <a:ea typeface="黑体" panose="02010609060101010101" pitchFamily="2" charset="-122"/>
            </a:endParaRPr>
          </a:p>
        </p:txBody>
      </p:sp>
      <p:sp>
        <p:nvSpPr>
          <p:cNvPr id="71683" name="Rectangle 3"/>
          <p:cNvSpPr>
            <a:spLocks noGrp="1" noChangeArrowheads="1"/>
          </p:cNvSpPr>
          <p:nvPr>
            <p:ph idx="4294967295"/>
          </p:nvPr>
        </p:nvSpPr>
        <p:spPr>
          <a:xfrm>
            <a:off x="685800" y="1905000"/>
            <a:ext cx="7385050" cy="2590800"/>
          </a:xfrm>
          <a:prstGeom prst="rect">
            <a:avLst/>
          </a:prstGeom>
        </p:spPr>
        <p:txBody>
          <a:bodyPr/>
          <a:lstStyle/>
          <a:p>
            <a:pPr>
              <a:defRPr/>
            </a:pPr>
            <a:r>
              <a:rPr lang="zh-CN" altLang="en-US" dirty="0">
                <a:solidFill>
                  <a:schemeClr val="tx2"/>
                </a:solidFill>
              </a:rPr>
              <a:t>子查询可以嵌于以下</a:t>
            </a:r>
            <a:r>
              <a:rPr lang="en-US" altLang="zh-CN" dirty="0">
                <a:solidFill>
                  <a:schemeClr val="tx2"/>
                </a:solidFill>
              </a:rPr>
              <a:t>SQL</a:t>
            </a:r>
            <a:r>
              <a:rPr lang="zh-CN" altLang="en-US" dirty="0">
                <a:solidFill>
                  <a:schemeClr val="tx2"/>
                </a:solidFill>
              </a:rPr>
              <a:t>子句中：</a:t>
            </a:r>
            <a:endParaRPr lang="zh-CN" altLang="en-US" dirty="0">
              <a:solidFill>
                <a:schemeClr val="tx2"/>
              </a:solidFill>
            </a:endParaRPr>
          </a:p>
          <a:p>
            <a:pPr lvl="1">
              <a:defRPr/>
            </a:pPr>
            <a:r>
              <a:rPr lang="en-US" altLang="zh-CN" sz="2800" dirty="0">
                <a:solidFill>
                  <a:schemeClr val="tx2"/>
                </a:solidFill>
                <a:cs typeface="+mn-cs"/>
              </a:rPr>
              <a:t>WHERE</a:t>
            </a:r>
            <a:r>
              <a:rPr lang="zh-CN" altLang="en-US" sz="2800" dirty="0">
                <a:solidFill>
                  <a:schemeClr val="tx2"/>
                </a:solidFill>
                <a:cs typeface="+mn-cs"/>
              </a:rPr>
              <a:t>子句</a:t>
            </a:r>
            <a:endParaRPr lang="zh-CN" altLang="en-US" sz="2800" dirty="0">
              <a:solidFill>
                <a:schemeClr val="tx2"/>
              </a:solidFill>
              <a:cs typeface="+mn-cs"/>
            </a:endParaRPr>
          </a:p>
          <a:p>
            <a:pPr lvl="1">
              <a:defRPr/>
            </a:pPr>
            <a:r>
              <a:rPr lang="en-US" altLang="zh-CN" sz="2800" dirty="0">
                <a:solidFill>
                  <a:schemeClr val="tx2"/>
                </a:solidFill>
                <a:cs typeface="+mn-cs"/>
              </a:rPr>
              <a:t>HAVING</a:t>
            </a:r>
            <a:r>
              <a:rPr lang="zh-CN" altLang="en-US" sz="2800" dirty="0">
                <a:solidFill>
                  <a:schemeClr val="tx2"/>
                </a:solidFill>
                <a:cs typeface="+mn-cs"/>
              </a:rPr>
              <a:t>子句</a:t>
            </a:r>
            <a:endParaRPr lang="zh-CN" altLang="en-US" sz="2800" dirty="0">
              <a:solidFill>
                <a:schemeClr val="tx2"/>
              </a:solidFill>
              <a:cs typeface="+mn-cs"/>
            </a:endParaRPr>
          </a:p>
          <a:p>
            <a:pPr lvl="2">
              <a:defRPr/>
            </a:pPr>
            <a:r>
              <a:rPr lang="en-US" altLang="zh-CN" sz="2800" dirty="0">
                <a:solidFill>
                  <a:schemeClr val="tx2"/>
                </a:solidFill>
                <a:cs typeface="+mn-cs"/>
              </a:rPr>
              <a:t>FROM</a:t>
            </a:r>
            <a:r>
              <a:rPr lang="zh-CN" altLang="en-US" sz="2800" dirty="0">
                <a:solidFill>
                  <a:schemeClr val="tx2"/>
                </a:solidFill>
                <a:cs typeface="+mn-cs"/>
              </a:rPr>
              <a:t>子句</a:t>
            </a:r>
            <a:endParaRPr lang="zh-CN" altLang="en-US" sz="2800" dirty="0">
              <a:solidFill>
                <a:schemeClr val="tx2"/>
              </a:solidFill>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873125" y="2376488"/>
            <a:ext cx="7470775" cy="1762125"/>
          </a:xfrm>
          <a:prstGeom prst="rect">
            <a:avLst/>
          </a:prstGeom>
          <a:solidFill>
            <a:srgbClr val="FFFFCC"/>
          </a:solidFill>
          <a:ln w="25400">
            <a:solidFill>
              <a:srgbClr val="000000"/>
            </a:solidFill>
            <a:miter lim="800000"/>
          </a:ln>
        </p:spPr>
        <p:txBody>
          <a:bodyPr wrap="none" anchor="ctr"/>
          <a:lstStyle/>
          <a:p>
            <a:pPr algn="ctr" fontAlgn="ctr">
              <a:buSzPct val="65000"/>
            </a:pPr>
            <a:endParaRPr lang="zh-CN" altLang="en-US">
              <a:solidFill>
                <a:schemeClr val="tx2"/>
              </a:solidFill>
            </a:endParaRPr>
          </a:p>
        </p:txBody>
      </p:sp>
      <p:grpSp>
        <p:nvGrpSpPr>
          <p:cNvPr id="2" name="Group 3"/>
          <p:cNvGrpSpPr/>
          <p:nvPr/>
        </p:nvGrpSpPr>
        <p:grpSpPr bwMode="auto">
          <a:xfrm>
            <a:off x="3259138" y="2700338"/>
            <a:ext cx="4811712" cy="1379537"/>
            <a:chOff x="2101" y="1076"/>
            <a:chExt cx="3031" cy="869"/>
          </a:xfrm>
        </p:grpSpPr>
        <p:sp>
          <p:nvSpPr>
            <p:cNvPr id="9225" name="Rectangle 4"/>
            <p:cNvSpPr>
              <a:spLocks noChangeArrowheads="1"/>
            </p:cNvSpPr>
            <p:nvPr/>
          </p:nvSpPr>
          <p:spPr bwMode="ltGray">
            <a:xfrm>
              <a:off x="2101" y="1413"/>
              <a:ext cx="3031" cy="532"/>
            </a:xfrm>
            <a:prstGeom prst="rect">
              <a:avLst/>
            </a:prstGeom>
            <a:solidFill>
              <a:srgbClr val="FF9966"/>
            </a:solidFill>
            <a:ln w="9525">
              <a:noFill/>
              <a:miter lim="800000"/>
            </a:ln>
          </p:spPr>
          <p:txBody>
            <a:bodyPr wrap="none" anchor="ctr"/>
            <a:lstStyle/>
            <a:p>
              <a:pPr algn="ctr" fontAlgn="ctr">
                <a:buSzPct val="65000"/>
              </a:pPr>
              <a:endParaRPr lang="zh-CN" altLang="en-US">
                <a:solidFill>
                  <a:schemeClr val="tx2"/>
                </a:solidFill>
              </a:endParaRPr>
            </a:p>
          </p:txBody>
        </p:sp>
        <p:sp>
          <p:nvSpPr>
            <p:cNvPr id="9226" name="Arc 5"/>
            <p:cNvSpPr/>
            <p:nvPr/>
          </p:nvSpPr>
          <p:spPr bwMode="auto">
            <a:xfrm rot="10800000">
              <a:off x="2317" y="1290"/>
              <a:ext cx="1084" cy="248"/>
            </a:xfrm>
            <a:custGeom>
              <a:avLst/>
              <a:gdLst>
                <a:gd name="T0" fmla="*/ 44 w 27008"/>
                <a:gd name="T1" fmla="*/ 3 h 21600"/>
                <a:gd name="T2" fmla="*/ 0 w 27008"/>
                <a:gd name="T3" fmla="*/ 0 h 21600"/>
                <a:gd name="T4" fmla="*/ 35 w 27008"/>
                <a:gd name="T5" fmla="*/ 0 h 21600"/>
                <a:gd name="T6" fmla="*/ 0 60000 65536"/>
                <a:gd name="T7" fmla="*/ 0 60000 65536"/>
                <a:gd name="T8" fmla="*/ 0 60000 65536"/>
                <a:gd name="T9" fmla="*/ 0 w 27008"/>
                <a:gd name="T10" fmla="*/ 0 h 21600"/>
                <a:gd name="T11" fmla="*/ 27008 w 27008"/>
                <a:gd name="T12" fmla="*/ 21600 h 21600"/>
              </a:gdLst>
              <a:ahLst/>
              <a:cxnLst>
                <a:cxn ang="T6">
                  <a:pos x="T0" y="T1"/>
                </a:cxn>
                <a:cxn ang="T7">
                  <a:pos x="T2" y="T3"/>
                </a:cxn>
                <a:cxn ang="T8">
                  <a:pos x="T4" y="T5"/>
                </a:cxn>
              </a:cxnLst>
              <a:rect l="T9" t="T10" r="T11" b="T12"/>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9227" name="Rectangle 6"/>
            <p:cNvSpPr>
              <a:spLocks noChangeArrowheads="1"/>
            </p:cNvSpPr>
            <p:nvPr/>
          </p:nvSpPr>
          <p:spPr bwMode="auto">
            <a:xfrm>
              <a:off x="2379" y="1076"/>
              <a:ext cx="401" cy="243"/>
            </a:xfrm>
            <a:prstGeom prst="rect">
              <a:avLst/>
            </a:prstGeom>
            <a:noFill/>
            <a:ln w="9525">
              <a:noFill/>
              <a:miter lim="800000"/>
            </a:ln>
          </p:spPr>
          <p:txBody>
            <a:bodyPr wrap="none" lIns="92075" tIns="46038" rIns="92075" bIns="46038">
              <a:spAutoFit/>
            </a:bodyPr>
            <a:lstStyle/>
            <a:p>
              <a:pPr algn="ctr" fontAlgn="ctr">
                <a:lnSpc>
                  <a:spcPct val="120000"/>
                </a:lnSpc>
                <a:spcBef>
                  <a:spcPct val="60000"/>
                </a:spcBef>
                <a:buSzPct val="65000"/>
              </a:pPr>
              <a:r>
                <a:rPr kumimoji="1" lang="en-US" altLang="zh-CN" b="1">
                  <a:solidFill>
                    <a:schemeClr val="tx2"/>
                  </a:solidFill>
                </a:rPr>
                <a:t>2975</a:t>
              </a:r>
              <a:endParaRPr kumimoji="1" lang="en-US" altLang="zh-CN" b="1">
                <a:solidFill>
                  <a:schemeClr val="tx2"/>
                </a:solidFill>
              </a:endParaRPr>
            </a:p>
          </p:txBody>
        </p:sp>
      </p:grpSp>
      <p:sp>
        <p:nvSpPr>
          <p:cNvPr id="9220" name="Rectangle 7"/>
          <p:cNvSpPr>
            <a:spLocks noChangeArrowheads="1"/>
          </p:cNvSpPr>
          <p:nvPr/>
        </p:nvSpPr>
        <p:spPr bwMode="auto">
          <a:xfrm>
            <a:off x="1003300" y="2371725"/>
            <a:ext cx="5672138" cy="1739900"/>
          </a:xfrm>
          <a:prstGeom prst="rect">
            <a:avLst/>
          </a:prstGeom>
          <a:noFill/>
          <a:ln w="9525">
            <a:noFill/>
            <a:miter lim="800000"/>
          </a:ln>
        </p:spPr>
        <p:txBody>
          <a:bodyPr lIns="92075" tIns="46038" rIns="92075" bIns="46038">
            <a:spAutoFit/>
          </a:bodyPr>
          <a:lstStyle/>
          <a:p>
            <a:pPr fontAlgn="ctr">
              <a:buSzPct val="65000"/>
            </a:pPr>
            <a:r>
              <a:rPr kumimoji="1" lang="en-US" altLang="zh-CN" sz="1800" b="1" dirty="0">
                <a:solidFill>
                  <a:schemeClr val="tx2"/>
                </a:solidFill>
                <a:latin typeface="Courier New" panose="02070309020205020404" pitchFamily="49" charset="0"/>
              </a:rPr>
              <a:t>SQL&gt; SELECT </a:t>
            </a:r>
            <a:r>
              <a:rPr kumimoji="1" lang="en-US" altLang="zh-CN" sz="1800" b="1" dirty="0" err="1">
                <a:solidFill>
                  <a:schemeClr val="tx2"/>
                </a:solidFill>
                <a:latin typeface="Courier New" panose="02070309020205020404" pitchFamily="49" charset="0"/>
              </a:rPr>
              <a:t>ename</a:t>
            </a:r>
            <a:endParaRPr kumimoji="1" lang="en-US" altLang="zh-CN" sz="1800" b="1" dirty="0">
              <a:solidFill>
                <a:schemeClr val="tx2"/>
              </a:solidFill>
              <a:latin typeface="Courier New" panose="02070309020205020404" pitchFamily="49" charset="0"/>
            </a:endParaRPr>
          </a:p>
          <a:p>
            <a:pPr fontAlgn="ctr">
              <a:buSzPct val="65000"/>
            </a:pPr>
            <a:r>
              <a:rPr kumimoji="1" lang="en-US" altLang="zh-CN" sz="1800" b="1" dirty="0">
                <a:solidFill>
                  <a:schemeClr val="tx2"/>
                </a:solidFill>
                <a:latin typeface="Courier New" panose="02070309020205020404" pitchFamily="49" charset="0"/>
              </a:rPr>
              <a:t>  2  FROM   </a:t>
            </a:r>
            <a:r>
              <a:rPr kumimoji="1" lang="en-US" altLang="zh-CN" sz="1800" b="1" dirty="0" err="1">
                <a:solidFill>
                  <a:schemeClr val="tx2"/>
                </a:solidFill>
                <a:latin typeface="Courier New" panose="02070309020205020404" pitchFamily="49" charset="0"/>
              </a:rPr>
              <a:t>emp</a:t>
            </a:r>
            <a:endParaRPr kumimoji="1" lang="en-US" altLang="zh-CN" sz="1800" b="1" dirty="0">
              <a:solidFill>
                <a:schemeClr val="tx2"/>
              </a:solidFill>
              <a:latin typeface="Courier New" panose="02070309020205020404" pitchFamily="49" charset="0"/>
            </a:endParaRPr>
          </a:p>
          <a:p>
            <a:pPr fontAlgn="ctr">
              <a:buSzPct val="65000"/>
            </a:pPr>
            <a:r>
              <a:rPr kumimoji="1" lang="en-US" altLang="zh-CN" sz="1800" b="1" dirty="0">
                <a:solidFill>
                  <a:schemeClr val="tx2"/>
                </a:solidFill>
                <a:latin typeface="Courier New" panose="02070309020205020404" pitchFamily="49" charset="0"/>
              </a:rPr>
              <a:t>  3  WHERE  </a:t>
            </a:r>
            <a:r>
              <a:rPr kumimoji="1" lang="en-US" altLang="zh-CN" sz="1800" b="1" dirty="0" err="1">
                <a:solidFill>
                  <a:schemeClr val="tx2"/>
                </a:solidFill>
                <a:latin typeface="Courier New" panose="02070309020205020404" pitchFamily="49" charset="0"/>
              </a:rPr>
              <a:t>sal</a:t>
            </a:r>
            <a:r>
              <a:rPr kumimoji="1" lang="en-US" altLang="zh-CN" sz="1800" b="1" dirty="0">
                <a:solidFill>
                  <a:schemeClr val="tx2"/>
                </a:solidFill>
                <a:latin typeface="Courier New" panose="02070309020205020404" pitchFamily="49" charset="0"/>
              </a:rPr>
              <a:t> &gt; </a:t>
            </a:r>
            <a:endParaRPr kumimoji="1" lang="en-US" altLang="zh-CN" sz="1800" b="1" dirty="0">
              <a:solidFill>
                <a:schemeClr val="tx2"/>
              </a:solidFill>
              <a:latin typeface="Courier New" panose="02070309020205020404" pitchFamily="49" charset="0"/>
            </a:endParaRPr>
          </a:p>
          <a:p>
            <a:pPr fontAlgn="ctr">
              <a:buSzPct val="65000"/>
            </a:pPr>
            <a:r>
              <a:rPr kumimoji="1" lang="en-US" altLang="zh-CN" sz="1800" b="1" dirty="0">
                <a:solidFill>
                  <a:schemeClr val="tx2"/>
                </a:solidFill>
                <a:latin typeface="Courier New" panose="02070309020205020404" pitchFamily="49" charset="0"/>
              </a:rPr>
              <a:t>  4		    (SELECT </a:t>
            </a:r>
            <a:r>
              <a:rPr kumimoji="1" lang="en-US" altLang="zh-CN" sz="1800" b="1" dirty="0" err="1">
                <a:solidFill>
                  <a:schemeClr val="tx2"/>
                </a:solidFill>
                <a:latin typeface="Courier New" panose="02070309020205020404" pitchFamily="49" charset="0"/>
              </a:rPr>
              <a:t>sal</a:t>
            </a:r>
            <a:endParaRPr kumimoji="1" lang="en-US" altLang="zh-CN" sz="1800" b="1" dirty="0">
              <a:solidFill>
                <a:schemeClr val="tx2"/>
              </a:solidFill>
              <a:latin typeface="Courier New" panose="02070309020205020404" pitchFamily="49" charset="0"/>
            </a:endParaRPr>
          </a:p>
          <a:p>
            <a:pPr fontAlgn="ctr">
              <a:buSzPct val="65000"/>
            </a:pPr>
            <a:r>
              <a:rPr kumimoji="1" lang="en-US" altLang="zh-CN" sz="1800" b="1" dirty="0">
                <a:solidFill>
                  <a:schemeClr val="tx2"/>
                </a:solidFill>
                <a:latin typeface="Courier New" panose="02070309020205020404" pitchFamily="49" charset="0"/>
              </a:rPr>
              <a:t>  5               FROM   </a:t>
            </a:r>
            <a:r>
              <a:rPr kumimoji="1" lang="en-US" altLang="zh-CN" sz="1800" b="1" dirty="0" err="1">
                <a:solidFill>
                  <a:schemeClr val="tx2"/>
                </a:solidFill>
                <a:latin typeface="Courier New" panose="02070309020205020404" pitchFamily="49" charset="0"/>
              </a:rPr>
              <a:t>emp</a:t>
            </a:r>
            <a:endParaRPr kumimoji="1" lang="en-US" altLang="zh-CN" sz="1800" b="1" dirty="0">
              <a:solidFill>
                <a:schemeClr val="tx2"/>
              </a:solidFill>
              <a:latin typeface="Courier New" panose="02070309020205020404" pitchFamily="49" charset="0"/>
            </a:endParaRPr>
          </a:p>
          <a:p>
            <a:pPr fontAlgn="ctr">
              <a:buSzPct val="65000"/>
            </a:pPr>
            <a:r>
              <a:rPr kumimoji="1" lang="en-US" altLang="zh-CN" sz="1800" b="1" dirty="0">
                <a:solidFill>
                  <a:schemeClr val="tx2"/>
                </a:solidFill>
                <a:latin typeface="Courier New" panose="02070309020205020404" pitchFamily="49" charset="0"/>
              </a:rPr>
              <a:t>  6               WHERE  </a:t>
            </a:r>
            <a:r>
              <a:rPr kumimoji="1" lang="en-US" altLang="zh-CN" sz="1800" b="1" dirty="0" err="1">
                <a:solidFill>
                  <a:schemeClr val="tx2"/>
                </a:solidFill>
                <a:latin typeface="Courier New" panose="02070309020205020404" pitchFamily="49" charset="0"/>
              </a:rPr>
              <a:t>ename</a:t>
            </a:r>
            <a:r>
              <a:rPr kumimoji="1" lang="en-US" altLang="zh-CN" sz="1800" b="1" dirty="0">
                <a:solidFill>
                  <a:schemeClr val="tx2"/>
                </a:solidFill>
                <a:latin typeface="Courier New" panose="02070309020205020404" pitchFamily="49" charset="0"/>
              </a:rPr>
              <a:t>='JONES');</a:t>
            </a:r>
            <a:endParaRPr kumimoji="1" lang="en-US" altLang="zh-CN" sz="1800" b="1" dirty="0">
              <a:solidFill>
                <a:schemeClr val="tx2"/>
              </a:solidFill>
              <a:latin typeface="Courier New" panose="02070309020205020404" pitchFamily="49" charset="0"/>
            </a:endParaRPr>
          </a:p>
        </p:txBody>
      </p:sp>
      <p:sp>
        <p:nvSpPr>
          <p:cNvPr id="9221" name="Rectangle 8"/>
          <p:cNvSpPr>
            <a:spLocks noChangeArrowheads="1"/>
          </p:cNvSpPr>
          <p:nvPr/>
        </p:nvSpPr>
        <p:spPr bwMode="auto">
          <a:xfrm>
            <a:off x="874713" y="2424113"/>
            <a:ext cx="7315200" cy="1824037"/>
          </a:xfrm>
          <a:prstGeom prst="rect">
            <a:avLst/>
          </a:prstGeom>
          <a:noFill/>
          <a:ln w="9525">
            <a:noFill/>
            <a:miter lim="800000"/>
          </a:ln>
        </p:spPr>
        <p:txBody>
          <a:bodyPr lIns="92075" tIns="46038" rIns="92075" bIns="46038">
            <a:spAutoFit/>
          </a:bodyPr>
          <a:lstStyle/>
          <a:p>
            <a:pPr algn="ctr" defTabSz="400050" fontAlgn="ctr">
              <a:lnSpc>
                <a:spcPct val="125000"/>
              </a:lnSpc>
              <a:buSzPct val="65000"/>
              <a:tabLst>
                <a:tab pos="400050" algn="r"/>
                <a:tab pos="685800" algn="l"/>
              </a:tabLst>
            </a:pPr>
            <a:endParaRPr kumimoji="1" lang="zh-CN" altLang="en-US" sz="1800" b="1">
              <a:solidFill>
                <a:schemeClr val="tx2"/>
              </a:solidFill>
              <a:latin typeface="Courier New" panose="02070309020205020404"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anose="02070309020205020404"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anose="02070309020205020404"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anose="02070309020205020404"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anose="02070309020205020404" pitchFamily="49" charset="0"/>
            </a:endParaRPr>
          </a:p>
        </p:txBody>
      </p:sp>
      <p:sp>
        <p:nvSpPr>
          <p:cNvPr id="73738" name="Rectangle 10"/>
          <p:cNvSpPr>
            <a:spLocks noChangeArrowheads="1"/>
          </p:cNvSpPr>
          <p:nvPr/>
        </p:nvSpPr>
        <p:spPr bwMode="blackWhite">
          <a:xfrm>
            <a:off x="844550" y="4535488"/>
            <a:ext cx="7499350" cy="1465262"/>
          </a:xfrm>
          <a:prstGeom prst="rect">
            <a:avLst/>
          </a:prstGeom>
          <a:solidFill>
            <a:srgbClr val="DDDDDD"/>
          </a:solidFill>
          <a:ln w="25400">
            <a:solidFill>
              <a:srgbClr val="000000"/>
            </a:solidFill>
            <a:miter lim="800000"/>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anose="02070309020205020404" pitchFamily="49" charset="0"/>
              </a:rPr>
              <a:t>ENAME</a:t>
            </a:r>
            <a:endParaRPr kumimoji="1" lang="en-US" altLang="zh-CN" sz="1800" b="1">
              <a:solidFill>
                <a:schemeClr val="tx2"/>
              </a:solidFill>
              <a:latin typeface="Courier New" panose="02070309020205020404" pitchFamily="49" charset="0"/>
            </a:endParaRPr>
          </a:p>
          <a:p>
            <a:pPr fontAlgn="ctr">
              <a:buSzPct val="65000"/>
              <a:tabLst>
                <a:tab pos="1200150" algn="l"/>
              </a:tabLst>
            </a:pPr>
            <a:r>
              <a:rPr kumimoji="1" lang="en-US" altLang="zh-CN" sz="1800" b="1">
                <a:solidFill>
                  <a:schemeClr val="tx2"/>
                </a:solidFill>
                <a:latin typeface="Courier New" panose="02070309020205020404" pitchFamily="49" charset="0"/>
              </a:rPr>
              <a:t>----------</a:t>
            </a:r>
            <a:endParaRPr kumimoji="1" lang="en-US" altLang="zh-CN" sz="1800" b="1">
              <a:solidFill>
                <a:schemeClr val="tx2"/>
              </a:solidFill>
              <a:latin typeface="Courier New" panose="02070309020205020404" pitchFamily="49" charset="0"/>
            </a:endParaRPr>
          </a:p>
          <a:p>
            <a:pPr fontAlgn="ctr">
              <a:buSzPct val="65000"/>
              <a:tabLst>
                <a:tab pos="1200150" algn="l"/>
              </a:tabLst>
            </a:pPr>
            <a:r>
              <a:rPr kumimoji="1" lang="en-US" altLang="zh-CN" sz="1800" b="1">
                <a:solidFill>
                  <a:schemeClr val="tx2"/>
                </a:solidFill>
                <a:latin typeface="Courier New" panose="02070309020205020404" pitchFamily="49" charset="0"/>
              </a:rPr>
              <a:t>KING</a:t>
            </a:r>
            <a:endParaRPr kumimoji="1" lang="en-US" altLang="zh-CN" sz="1800" b="1">
              <a:solidFill>
                <a:schemeClr val="tx2"/>
              </a:solidFill>
              <a:latin typeface="Courier New" panose="02070309020205020404" pitchFamily="49" charset="0"/>
            </a:endParaRPr>
          </a:p>
          <a:p>
            <a:pPr fontAlgn="ctr">
              <a:buSzPct val="65000"/>
              <a:tabLst>
                <a:tab pos="1200150" algn="l"/>
              </a:tabLst>
            </a:pPr>
            <a:r>
              <a:rPr kumimoji="1" lang="en-US" altLang="zh-CN" sz="1800" b="1">
                <a:solidFill>
                  <a:schemeClr val="tx2"/>
                </a:solidFill>
                <a:latin typeface="Courier New" panose="02070309020205020404" pitchFamily="49" charset="0"/>
              </a:rPr>
              <a:t>FORD</a:t>
            </a:r>
            <a:endParaRPr kumimoji="1" lang="en-US" altLang="zh-CN" sz="1800" b="1">
              <a:solidFill>
                <a:schemeClr val="tx2"/>
              </a:solidFill>
              <a:latin typeface="Courier New" panose="02070309020205020404" pitchFamily="49" charset="0"/>
            </a:endParaRPr>
          </a:p>
          <a:p>
            <a:pPr fontAlgn="ctr">
              <a:buSzPct val="65000"/>
              <a:tabLst>
                <a:tab pos="1200150" algn="l"/>
              </a:tabLst>
            </a:pPr>
            <a:r>
              <a:rPr kumimoji="1" lang="en-US" altLang="zh-CN" sz="1800" b="1">
                <a:solidFill>
                  <a:schemeClr val="tx2"/>
                </a:solidFill>
                <a:latin typeface="Courier New" panose="02070309020205020404" pitchFamily="49" charset="0"/>
              </a:rPr>
              <a:t>SCOTT</a:t>
            </a:r>
            <a:endParaRPr kumimoji="1" lang="en-US" altLang="zh-CN" sz="1800" b="1">
              <a:solidFill>
                <a:schemeClr val="tx2"/>
              </a:solidFill>
              <a:latin typeface="Courier New" panose="02070309020205020404" pitchFamily="49" charset="0"/>
            </a:endParaRPr>
          </a:p>
        </p:txBody>
      </p:sp>
      <p:sp>
        <p:nvSpPr>
          <p:cNvPr id="73739" name="Rectangle 11"/>
          <p:cNvSpPr>
            <a:spLocks noChangeArrowheads="1"/>
          </p:cNvSpPr>
          <p:nvPr/>
        </p:nvSpPr>
        <p:spPr bwMode="auto">
          <a:xfrm>
            <a:off x="328613" y="447675"/>
            <a:ext cx="7772400" cy="762000"/>
          </a:xfrm>
          <a:prstGeom prst="rect">
            <a:avLst/>
          </a:prstGeom>
          <a:noFill/>
          <a:ln w="9525">
            <a:noFill/>
            <a:miter lim="800000"/>
          </a:ln>
          <a:effectLst/>
        </p:spPr>
        <p:txBody>
          <a:bodyPr lIns="92075" tIns="46038" rIns="92075" bIns="46038"/>
          <a:lstStyle/>
          <a:p>
            <a:pPr eaLnBrk="0" hangingPunct="0">
              <a:buSzPct val="65000"/>
              <a:defRPr/>
            </a:pPr>
            <a:r>
              <a:rPr lang="zh-CN" altLang="en-US" sz="3600" b="1" dirty="0">
                <a:solidFill>
                  <a:schemeClr val="tx2"/>
                </a:solidFill>
                <a:latin typeface="黑体" panose="02010609060101010101" pitchFamily="2" charset="-122"/>
                <a:ea typeface="黑体" panose="02010609060101010101" pitchFamily="2" charset="-122"/>
                <a:cs typeface="+mj-cs"/>
              </a:rPr>
              <a:t>使用子查询</a:t>
            </a:r>
            <a:endParaRPr lang="zh-CN" altLang="en-US" sz="3600" b="1" dirty="0">
              <a:solidFill>
                <a:schemeClr val="tx2"/>
              </a:solidFill>
              <a:latin typeface="黑体" panose="02010609060101010101" pitchFamily="2" charset="-122"/>
              <a:ea typeface="黑体" panose="02010609060101010101" pitchFamily="2" charset="-122"/>
              <a:cs typeface="+mj-cs"/>
            </a:endParaRPr>
          </a:p>
        </p:txBody>
      </p:sp>
      <p:sp>
        <p:nvSpPr>
          <p:cNvPr id="12" name="Rectangle 3"/>
          <p:cNvSpPr txBox="1">
            <a:spLocks noChangeArrowheads="1"/>
          </p:cNvSpPr>
          <p:nvPr/>
        </p:nvSpPr>
        <p:spPr bwMode="auto">
          <a:xfrm>
            <a:off x="685800" y="1000125"/>
            <a:ext cx="7385050" cy="1214438"/>
          </a:xfrm>
          <a:prstGeom prst="rect">
            <a:avLst/>
          </a:prstGeom>
          <a:noFill/>
          <a:ln w="9525">
            <a:noFill/>
            <a:miter lim="800000"/>
          </a:ln>
        </p:spPr>
        <p:txBody>
          <a:bodyPr lIns="91401" tIns="45700" rIns="91401" bIns="45700"/>
          <a:lstStyle/>
          <a:p>
            <a:pPr marL="342900" indent="-342900" eaLnBrk="0" hangingPunct="0">
              <a:buClr>
                <a:srgbClr val="777777"/>
              </a:buClr>
              <a:buSzPct val="85000"/>
              <a:buFontTx/>
              <a:buChar char="•"/>
              <a:defRPr/>
            </a:pPr>
            <a:r>
              <a:rPr lang="zh-CN" altLang="en-US" sz="2800" kern="0" dirty="0">
                <a:solidFill>
                  <a:schemeClr val="tx2"/>
                </a:solidFill>
                <a:latin typeface="黑体" panose="02010609060101010101" pitchFamily="2" charset="-122"/>
                <a:ea typeface="黑体" panose="02010609060101010101" pitchFamily="2" charset="-122"/>
              </a:rPr>
              <a:t>使用子查询</a:t>
            </a:r>
            <a:endParaRPr lang="zh-CN" altLang="en-US" sz="2800" kern="0" dirty="0">
              <a:solidFill>
                <a:schemeClr val="tx2"/>
              </a:solidFill>
              <a:latin typeface="黑体" panose="02010609060101010101" pitchFamily="2" charset="-122"/>
              <a:ea typeface="黑体" panose="02010609060101010101" pitchFamily="2" charset="-122"/>
            </a:endParaRPr>
          </a:p>
          <a:p>
            <a:pPr marL="742950" lvl="1" indent="-285750" eaLnBrk="0" hangingPunct="0">
              <a:buClr>
                <a:srgbClr val="777777"/>
              </a:buClr>
              <a:buSzPct val="85000"/>
              <a:buFontTx/>
              <a:buChar char="–"/>
              <a:defRPr/>
            </a:pPr>
            <a:r>
              <a:rPr lang="zh-CN" altLang="en-US" sz="2800" kern="0" dirty="0">
                <a:solidFill>
                  <a:schemeClr val="tx2"/>
                </a:solidFill>
                <a:latin typeface="黑体" panose="02010609060101010101" pitchFamily="2" charset="-122"/>
                <a:ea typeface="黑体" panose="02010609060101010101" pitchFamily="2" charset="-122"/>
              </a:rPr>
              <a:t>查询出比</a:t>
            </a:r>
            <a:r>
              <a:rPr lang="en-US" altLang="zh-CN" sz="2800" kern="0" dirty="0">
                <a:solidFill>
                  <a:schemeClr val="tx2"/>
                </a:solidFill>
                <a:latin typeface="黑体" panose="02010609060101010101" pitchFamily="2" charset="-122"/>
                <a:ea typeface="黑体" panose="02010609060101010101" pitchFamily="2" charset="-122"/>
              </a:rPr>
              <a:t>JONES</a:t>
            </a:r>
            <a:r>
              <a:rPr lang="zh-CN" altLang="en-US" sz="2800" kern="0" dirty="0">
                <a:solidFill>
                  <a:schemeClr val="tx2"/>
                </a:solidFill>
                <a:latin typeface="黑体" panose="02010609060101010101" pitchFamily="2" charset="-122"/>
                <a:ea typeface="黑体" panose="02010609060101010101" pitchFamily="2" charset="-122"/>
              </a:rPr>
              <a:t>的雇员工资高的其他雇员</a:t>
            </a:r>
            <a:endParaRPr lang="zh-CN" altLang="en-US" sz="2800" kern="0"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8"/>
                                        </p:tgtEl>
                                        <p:attrNameLst>
                                          <p:attrName>style.visibility</p:attrName>
                                        </p:attrNameLst>
                                      </p:cBhvr>
                                      <p:to>
                                        <p:strVal val="visible"/>
                                      </p:to>
                                    </p:set>
                                    <p:animEffect transition="in" filter="wipe(up)">
                                      <p:cBhvr>
                                        <p:cTn id="12"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87388" y="609600"/>
            <a:ext cx="7769225" cy="838200"/>
          </a:xfrm>
        </p:spPr>
        <p:txBody>
          <a:bodyPr lIns="92075" tIns="46038" rIns="92075" bIns="46038"/>
          <a:lstStyle/>
          <a:p>
            <a:pPr>
              <a:buSzPct val="65000"/>
              <a:defRPr/>
            </a:pPr>
            <a:r>
              <a:rPr lang="zh-CN" altLang="en-US" dirty="0"/>
              <a:t>使用子查询</a:t>
            </a:r>
            <a:endParaRPr lang="zh-CN" altLang="en-US" kern="1200" dirty="0"/>
          </a:p>
        </p:txBody>
      </p:sp>
      <p:sp>
        <p:nvSpPr>
          <p:cNvPr id="10243" name="Rectangle 3"/>
          <p:cNvSpPr>
            <a:spLocks noGrp="1" noChangeArrowheads="1"/>
          </p:cNvSpPr>
          <p:nvPr>
            <p:ph idx="4294967295"/>
          </p:nvPr>
        </p:nvSpPr>
        <p:spPr>
          <a:xfrm>
            <a:off x="860425" y="1516063"/>
            <a:ext cx="7385050" cy="2001190"/>
          </a:xfrm>
          <a:prstGeom prst="rect">
            <a:avLst/>
          </a:prstGeom>
        </p:spPr>
        <p:txBody>
          <a:bodyPr lIns="92075" tIns="46038" rIns="92075" bIns="46038">
            <a:spAutoFit/>
          </a:bodyPr>
          <a:lstStyle/>
          <a:p>
            <a:r>
              <a:rPr lang="zh-CN" altLang="en-US" dirty="0">
                <a:solidFill>
                  <a:schemeClr val="tx2"/>
                </a:solidFill>
                <a:latin typeface="黑体" panose="02010609060101010101" pitchFamily="2" charset="-122"/>
                <a:ea typeface="黑体" panose="02010609060101010101" pitchFamily="2" charset="-122"/>
              </a:rPr>
              <a:t>子查询使用指导</a:t>
            </a:r>
            <a:endParaRPr lang="en-US" altLang="zh-CN" dirty="0">
              <a:solidFill>
                <a:schemeClr val="tx2"/>
              </a:solidFill>
              <a:latin typeface="黑体" panose="02010609060101010101" pitchFamily="2" charset="-122"/>
              <a:ea typeface="黑体" panose="02010609060101010101" pitchFamily="2" charset="-122"/>
            </a:endParaRPr>
          </a:p>
          <a:p>
            <a:pPr lvl="1"/>
            <a:r>
              <a:rPr lang="zh-CN" altLang="en-US" sz="2400" dirty="0">
                <a:solidFill>
                  <a:schemeClr val="tx2"/>
                </a:solidFill>
                <a:latin typeface="黑体" panose="02010609060101010101" pitchFamily="2" charset="-122"/>
                <a:ea typeface="黑体" panose="02010609060101010101" pitchFamily="2" charset="-122"/>
              </a:rPr>
              <a:t>子查询要用括号括起来</a:t>
            </a:r>
            <a:endParaRPr lang="zh-CN" altLang="en-US" sz="2400" dirty="0">
              <a:solidFill>
                <a:schemeClr val="tx2"/>
              </a:solidFill>
              <a:latin typeface="黑体" panose="02010609060101010101" pitchFamily="2" charset="-122"/>
              <a:ea typeface="黑体" panose="02010609060101010101" pitchFamily="2" charset="-122"/>
            </a:endParaRPr>
          </a:p>
          <a:p>
            <a:pPr lvl="1"/>
            <a:r>
              <a:rPr lang="zh-CN" altLang="en-US" sz="2400" dirty="0">
                <a:solidFill>
                  <a:schemeClr val="tx2"/>
                </a:solidFill>
                <a:latin typeface="黑体" panose="02010609060101010101" pitchFamily="2" charset="-122"/>
                <a:ea typeface="黑体" panose="02010609060101010101" pitchFamily="2" charset="-122"/>
              </a:rPr>
              <a:t>将子查询放在比较运算符的右边</a:t>
            </a:r>
            <a:endParaRPr lang="zh-CN" altLang="en-US" sz="2400" dirty="0">
              <a:solidFill>
                <a:schemeClr val="tx2"/>
              </a:solidFill>
              <a:latin typeface="黑体" panose="02010609060101010101" pitchFamily="2" charset="-122"/>
              <a:ea typeface="黑体" panose="02010609060101010101" pitchFamily="2" charset="-122"/>
            </a:endParaRPr>
          </a:p>
          <a:p>
            <a:pPr lvl="1"/>
            <a:r>
              <a:rPr lang="zh-CN" altLang="en-US" sz="2400" dirty="0">
                <a:solidFill>
                  <a:schemeClr val="tx2"/>
                </a:solidFill>
                <a:latin typeface="黑体" panose="02010609060101010101" pitchFamily="2" charset="-122"/>
                <a:ea typeface="黑体" panose="02010609060101010101" pitchFamily="2" charset="-122"/>
              </a:rPr>
              <a:t>对于单行子查询要使用单行运算符</a:t>
            </a:r>
            <a:endParaRPr lang="zh-CN" altLang="en-US" sz="2400" dirty="0">
              <a:solidFill>
                <a:schemeClr val="tx2"/>
              </a:solidFill>
              <a:latin typeface="黑体" panose="02010609060101010101" pitchFamily="2" charset="-122"/>
              <a:ea typeface="黑体" panose="02010609060101010101" pitchFamily="2" charset="-122"/>
            </a:endParaRPr>
          </a:p>
          <a:p>
            <a:pPr lvl="1"/>
            <a:r>
              <a:rPr lang="zh-CN" altLang="en-US" sz="2400" dirty="0">
                <a:solidFill>
                  <a:schemeClr val="tx2"/>
                </a:solidFill>
                <a:latin typeface="黑体" panose="02010609060101010101" pitchFamily="2" charset="-122"/>
                <a:ea typeface="黑体" panose="02010609060101010101" pitchFamily="2" charset="-122"/>
              </a:rPr>
              <a:t>对于多行子查询要使用多行运算符</a:t>
            </a:r>
            <a:endParaRPr lang="zh-CN" altLang="en-US" sz="2400"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sld>
</file>

<file path=ppt/theme/theme1.xml><?xml version="1.0" encoding="utf-8"?>
<a:theme xmlns:a="http://schemas.openxmlformats.org/drawingml/2006/main" name="5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lstStyle>
        <a:defPPr marL="0" marR="0" indent="0" algn="ctr" defTabSz="784225" rtl="0" eaLnBrk="1" fontAlgn="base" latinLnBrk="0" hangingPunct="1">
          <a:lnSpc>
            <a:spcPct val="100000"/>
          </a:lnSpc>
          <a:spcBef>
            <a:spcPct val="0"/>
          </a:spcBef>
          <a:spcAft>
            <a:spcPct val="0"/>
          </a:spcAft>
          <a:buClrTx/>
          <a:buSzTx/>
          <a:buFontTx/>
          <a:buNone/>
          <a:defRPr kumimoji="0" lang="zh-CN" altLang="en-US" sz="1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lstStyle>
        <a:defPPr marL="0" marR="0" indent="0" algn="ctr" defTabSz="784225" rtl="0" eaLnBrk="1" fontAlgn="base" latinLnBrk="0" hangingPunct="1">
          <a:lnSpc>
            <a:spcPct val="100000"/>
          </a:lnSpc>
          <a:spcBef>
            <a:spcPct val="0"/>
          </a:spcBef>
          <a:spcAft>
            <a:spcPct val="0"/>
          </a:spcAft>
          <a:buClrTx/>
          <a:buSzTx/>
          <a:buFontTx/>
          <a:buNone/>
          <a:defRPr kumimoji="0" lang="zh-CN" altLang="en-US" sz="1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东软认证培训体系课件模版</Template>
  <TotalTime>0</TotalTime>
  <Words>9242</Words>
  <Application>WPS 演示</Application>
  <PresentationFormat>全屏显示(4:3)</PresentationFormat>
  <Paragraphs>696</Paragraphs>
  <Slides>49</Slides>
  <Notes>48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Arial</vt:lpstr>
      <vt:lpstr>宋体</vt:lpstr>
      <vt:lpstr>Wingdings</vt:lpstr>
      <vt:lpstr>微软雅黑</vt:lpstr>
      <vt:lpstr>Times New Roman</vt:lpstr>
      <vt:lpstr>黑体</vt:lpstr>
      <vt:lpstr>华文细黑</vt:lpstr>
      <vt:lpstr>Courier New</vt:lpstr>
      <vt:lpstr>Arial Unicode MS</vt:lpstr>
      <vt:lpstr>5_默认设计模板</vt:lpstr>
      <vt:lpstr>Oracle-SQL开发 —— 子查询</vt:lpstr>
      <vt:lpstr>PowerPoint 演示文稿</vt:lpstr>
      <vt:lpstr>本章内容</vt:lpstr>
      <vt:lpstr>为什么使用子查询</vt:lpstr>
      <vt:lpstr>为什么使用子查询</vt:lpstr>
      <vt:lpstr>使用子查询</vt:lpstr>
      <vt:lpstr>使用子查询</vt:lpstr>
      <vt:lpstr>PowerPoint 演示文稿</vt:lpstr>
      <vt:lpstr>使用子查询</vt:lpstr>
      <vt:lpstr>子查询的类型</vt:lpstr>
      <vt:lpstr>单行子查询</vt:lpstr>
      <vt:lpstr>单行子查询</vt:lpstr>
      <vt:lpstr>单行子查询</vt:lpstr>
      <vt:lpstr>PowerPoint 演示文稿</vt:lpstr>
      <vt:lpstr>单行子查询</vt:lpstr>
      <vt:lpstr>单行子查询</vt:lpstr>
      <vt:lpstr>单行子查询</vt:lpstr>
      <vt:lpstr>练习1</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练习2</vt:lpstr>
      <vt:lpstr>多列子查询</vt:lpstr>
      <vt:lpstr>多列子查询</vt:lpstr>
      <vt:lpstr>多列子查询</vt:lpstr>
      <vt:lpstr>练习3</vt:lpstr>
      <vt:lpstr>子查询中的空值</vt:lpstr>
      <vt:lpstr>在 FROM 子句中使用子查询</vt:lpstr>
      <vt:lpstr>练习4</vt:lpstr>
      <vt:lpstr>ROWNUM</vt:lpstr>
      <vt:lpstr>ROWNUM</vt:lpstr>
      <vt:lpstr>TOP-N查询</vt:lpstr>
      <vt:lpstr>练习5</vt:lpstr>
      <vt:lpstr>分页</vt:lpstr>
      <vt:lpstr>练习6</vt:lpstr>
      <vt:lpstr>分页</vt:lpstr>
      <vt:lpstr>练习7</vt:lpstr>
      <vt:lpstr>本章重点总结</vt:lpstr>
      <vt:lpstr>课后作业</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
  <cp:lastModifiedBy>塔木-阿扎勒</cp:lastModifiedBy>
  <cp:revision>1432</cp:revision>
  <dcterms:created xsi:type="dcterms:W3CDTF">2004-04-25T08:53:00Z</dcterms:created>
  <dcterms:modified xsi:type="dcterms:W3CDTF">2019-05-13T12:07:37Z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