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22"/>
  </p:notesMasterIdLst>
  <p:handoutMasterIdLst>
    <p:handoutMasterId r:id="rId23"/>
  </p:handoutMasterIdLst>
  <p:sldIdLst>
    <p:sldId id="518" r:id="rId2"/>
    <p:sldId id="571" r:id="rId3"/>
    <p:sldId id="607" r:id="rId4"/>
    <p:sldId id="610" r:id="rId5"/>
    <p:sldId id="611" r:id="rId6"/>
    <p:sldId id="612" r:id="rId7"/>
    <p:sldId id="614" r:id="rId8"/>
    <p:sldId id="634" r:id="rId9"/>
    <p:sldId id="615" r:id="rId10"/>
    <p:sldId id="636" r:id="rId11"/>
    <p:sldId id="617" r:id="rId12"/>
    <p:sldId id="618" r:id="rId13"/>
    <p:sldId id="633" r:id="rId14"/>
    <p:sldId id="639" r:id="rId15"/>
    <p:sldId id="620" r:id="rId16"/>
    <p:sldId id="621" r:id="rId17"/>
    <p:sldId id="623" r:id="rId18"/>
    <p:sldId id="637" r:id="rId19"/>
    <p:sldId id="630" r:id="rId20"/>
    <p:sldId id="632" r:id="rId21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1176" autoAdjust="0"/>
  </p:normalViewPr>
  <p:slideViewPr>
    <p:cSldViewPr>
      <p:cViewPr>
        <p:scale>
          <a:sx n="70" d="100"/>
          <a:sy n="70" d="100"/>
        </p:scale>
        <p:origin x="-184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112" y="-10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D40688-95EF-4D56-97CE-1D51E0BAB2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799424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4A89C7-284B-48B7-9AD5-D284BABDB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449840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2.png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399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3" y="8520113"/>
            <a:ext cx="5630862" cy="263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3" y="8247063"/>
            <a:ext cx="5621337" cy="2825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300787" cy="4198938"/>
          </a:xfrm>
          <a:noFill/>
          <a:ln/>
        </p:spPr>
        <p:txBody>
          <a:bodyPr lIns="98029" tIns="50705" rIns="98029" bIns="50705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zh-CN" altLang="en-US" dirty="0" smtClean="0">
                <a:ea typeface="宋体" charset="-122"/>
              </a:rPr>
              <a:t>课堂笔记：</a:t>
            </a:r>
            <a:r>
              <a:rPr lang="en-US" altLang="zh-CN" sz="1200" b="1" dirty="0" smtClean="0">
                <a:latin typeface="Courier New" pitchFamily="49" charset="0"/>
              </a:rPr>
              <a:t>SELECT </a:t>
            </a:r>
            <a:r>
              <a:rPr lang="en-US" altLang="zh-CN" sz="1200" b="1" dirty="0" err="1" smtClean="0">
                <a:latin typeface="Courier New" pitchFamily="49" charset="0"/>
              </a:rPr>
              <a:t>deptno</a:t>
            </a:r>
            <a:r>
              <a:rPr lang="en-US" altLang="zh-CN" sz="1200" b="1" dirty="0" smtClean="0">
                <a:latin typeface="Courier New" pitchFamily="49" charset="0"/>
              </a:rPr>
              <a:t>, TO_NUMBER(null),</a:t>
            </a:r>
            <a:r>
              <a:rPr lang="en-US" altLang="zh-CN" sz="1200" b="1" dirty="0" err="1" smtClean="0">
                <a:latin typeface="Courier New" pitchFamily="49" charset="0"/>
              </a:rPr>
              <a:t>ename,hiredate</a:t>
            </a:r>
            <a:endParaRPr lang="en-US" altLang="zh-CN" sz="1200" b="1" dirty="0" smtClean="0"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FROM   </a:t>
            </a:r>
            <a:r>
              <a:rPr lang="en-US" altLang="zh-CN" sz="1200" b="1" dirty="0" err="1" smtClean="0">
                <a:latin typeface="Courier New" pitchFamily="49" charset="0"/>
              </a:rPr>
              <a:t>emp</a:t>
            </a:r>
            <a:endParaRPr lang="en-US" altLang="zh-CN" sz="1200" b="1" dirty="0" smtClean="0"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UNION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SELECT </a:t>
            </a:r>
            <a:r>
              <a:rPr lang="en-US" altLang="zh-CN" sz="1200" b="1" dirty="0" err="1" smtClean="0">
                <a:latin typeface="Courier New" pitchFamily="49" charset="0"/>
              </a:rPr>
              <a:t>deptno</a:t>
            </a:r>
            <a:r>
              <a:rPr lang="en-US" altLang="zh-CN" sz="1200" b="1" dirty="0" smtClean="0">
                <a:latin typeface="Courier New" pitchFamily="49" charset="0"/>
              </a:rPr>
              <a:t>, loc, </a:t>
            </a:r>
            <a:r>
              <a:rPr lang="en-US" altLang="zh-CN" sz="1200" b="1" dirty="0" err="1" smtClean="0">
                <a:latin typeface="Courier New" pitchFamily="49" charset="0"/>
              </a:rPr>
              <a:t>to_char</a:t>
            </a:r>
            <a:r>
              <a:rPr lang="en-US" altLang="zh-CN" sz="1200" b="1" dirty="0" smtClean="0">
                <a:latin typeface="Courier New" pitchFamily="49" charset="0"/>
              </a:rPr>
              <a:t>(null), TO_DATE(null)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FROM   dept;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91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30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8048625"/>
            <a:ext cx="5622925" cy="5667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30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8048625"/>
            <a:ext cx="5622925" cy="5667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deptno</a:t>
            </a:r>
            <a:r>
              <a:rPr lang="en-US" altLang="zh-CN" dirty="0" smtClean="0">
                <a:ea typeface="宋体" charset="-122"/>
              </a:rPr>
              <a:t> from dept minus select </a:t>
            </a:r>
            <a:r>
              <a:rPr lang="en-US" altLang="zh-CN" dirty="0" err="1" smtClean="0">
                <a:ea typeface="宋体" charset="-122"/>
              </a:rPr>
              <a:t>deptno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where job =‘SALESMAN’; </a:t>
            </a: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ename,deptno,to_char</a:t>
            </a:r>
            <a:r>
              <a:rPr lang="en-US" altLang="zh-CN" dirty="0" smtClean="0">
                <a:ea typeface="宋体" charset="-122"/>
              </a:rPr>
              <a:t>(null) 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union select </a:t>
            </a:r>
            <a:r>
              <a:rPr lang="en-US" altLang="zh-CN" dirty="0" err="1" smtClean="0">
                <a:ea typeface="宋体" charset="-122"/>
              </a:rPr>
              <a:t>to_char</a:t>
            </a:r>
            <a:r>
              <a:rPr lang="en-US" altLang="zh-CN" dirty="0" smtClean="0">
                <a:ea typeface="宋体" charset="-122"/>
              </a:rPr>
              <a:t>(null),</a:t>
            </a:r>
            <a:r>
              <a:rPr lang="en-US" altLang="zh-CN" dirty="0" err="1" smtClean="0">
                <a:ea typeface="宋体" charset="-122"/>
              </a:rPr>
              <a:t>deptno,dname</a:t>
            </a:r>
            <a:r>
              <a:rPr lang="en-US" altLang="zh-CN" dirty="0" smtClean="0">
                <a:ea typeface="宋体" charset="-122"/>
              </a:rPr>
              <a:t> from dept</a:t>
            </a:r>
          </a:p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empno,ename,job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where job = ‘SALESMAN’ union all select </a:t>
            </a:r>
            <a:r>
              <a:rPr lang="en-US" altLang="zh-CN" dirty="0" err="1" smtClean="0">
                <a:ea typeface="宋体" charset="-122"/>
              </a:rPr>
              <a:t>empno,ename,job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 err="1" smtClean="0">
                <a:ea typeface="宋体" charset="-122"/>
              </a:rPr>
              <a:t>deptno</a:t>
            </a:r>
            <a:r>
              <a:rPr lang="en-US" altLang="zh-CN" dirty="0" smtClean="0">
                <a:ea typeface="宋体" charset="-122"/>
              </a:rPr>
              <a:t>=10</a:t>
            </a:r>
          </a:p>
          <a:p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、 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empno,ename,dname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emp,dept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dept.deptno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10</a:t>
            </a:r>
          </a:p>
          <a:p>
            <a:r>
              <a:rPr lang="en-US" altLang="zh-CN" dirty="0" smtClean="0">
                <a:ea typeface="宋体" charset="-122"/>
              </a:rPr>
              <a:t>  union all</a:t>
            </a:r>
          </a:p>
          <a:p>
            <a:r>
              <a:rPr lang="en-US" altLang="zh-CN" dirty="0" smtClean="0">
                <a:ea typeface="宋体" charset="-122"/>
              </a:rPr>
              <a:t>  select </a:t>
            </a:r>
            <a:r>
              <a:rPr lang="en-US" altLang="zh-CN" dirty="0" err="1" smtClean="0">
                <a:ea typeface="宋体" charset="-122"/>
              </a:rPr>
              <a:t>empno,ename,dname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emp,dept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dept.deptno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20</a:t>
            </a:r>
          </a:p>
          <a:p>
            <a:r>
              <a:rPr lang="en-US" altLang="zh-CN" dirty="0" smtClean="0">
                <a:ea typeface="宋体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203825"/>
            <a:ext cx="6210300" cy="4194175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103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338" y="166688"/>
            <a:ext cx="6516687" cy="4889500"/>
          </a:xfrm>
          <a:noFill/>
          <a:ln w="12700" cap="flat">
            <a:solidFill>
              <a:schemeClr val="tx1"/>
            </a:solidFill>
          </a:ln>
        </p:spPr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571500" y="6018213"/>
          <a:ext cx="5978525" cy="1196975"/>
        </p:xfrm>
        <a:graphic>
          <a:graphicData uri="http://schemas.openxmlformats.org/presentationml/2006/ole">
            <p:oleObj spid="_x0000_s1030" name="Document" r:id="rId4" imgW="6797040" imgH="1261872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368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69913" y="7808913"/>
            <a:ext cx="373062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6575" y="8785225"/>
            <a:ext cx="371475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7699375"/>
            <a:ext cx="5641975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850" y="8218488"/>
            <a:ext cx="5632450" cy="7572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738" y="9156700"/>
            <a:ext cx="5632450" cy="2413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368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69913" y="7808913"/>
            <a:ext cx="373062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6575" y="8785225"/>
            <a:ext cx="371475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7699375"/>
            <a:ext cx="5641975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850" y="8218488"/>
            <a:ext cx="5632450" cy="7572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738" y="9156700"/>
            <a:ext cx="5632450" cy="2413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284037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50550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50860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25669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80157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792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81413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691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5B1B4-7F3C-495C-9A55-3295C0749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625165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271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开发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集合运算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01675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Courier New" pitchFamily="49" charset="0"/>
                <a:ea typeface="黑体" pitchFamily="2" charset="-122"/>
              </a:rPr>
              <a:t>联合运算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1682162"/>
            <a:ext cx="7912100" cy="954750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答案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  <a:r>
              <a:rPr lang="zh-CN" altLang="en-US" dirty="0" smtClean="0">
                <a:solidFill>
                  <a:schemeClr val="tx2"/>
                </a:solidFill>
              </a:rPr>
              <a:t>查询编号为</a:t>
            </a:r>
            <a:r>
              <a:rPr lang="en-US" altLang="zh-CN" dirty="0" smtClean="0">
                <a:solidFill>
                  <a:schemeClr val="tx2"/>
                </a:solidFill>
              </a:rPr>
              <a:t>7839</a:t>
            </a:r>
            <a:r>
              <a:rPr lang="zh-CN" altLang="en-US" dirty="0" smtClean="0">
                <a:solidFill>
                  <a:schemeClr val="tx2"/>
                </a:solidFill>
              </a:rPr>
              <a:t>的员工当前工资、岗位及历史工资、岗位。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83568" y="3140968"/>
            <a:ext cx="7570861" cy="1485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23913" y="3284984"/>
            <a:ext cx="7492503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/>
              <a:t>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</a:t>
            </a:r>
            <a:r>
              <a:rPr lang="en-US" altLang="zh-CN" b="1" dirty="0"/>
              <a:t>FROM </a:t>
            </a:r>
            <a:r>
              <a:rPr lang="en-US" altLang="zh-CN" b="1" dirty="0" err="1" smtClean="0"/>
              <a:t>emp</a:t>
            </a:r>
            <a:r>
              <a:rPr lang="en-US" altLang="zh-CN" b="1" dirty="0" smtClean="0"/>
              <a:t> </a:t>
            </a:r>
            <a:r>
              <a:rPr lang="en-US" altLang="zh-CN" b="1" dirty="0"/>
              <a:t>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= 7839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UNION </a:t>
            </a:r>
            <a:br>
              <a:rPr lang="en-US" altLang="zh-CN" b="1" dirty="0"/>
            </a:br>
            <a:r>
              <a:rPr lang="en-US" altLang="zh-CN" b="1" dirty="0"/>
              <a:t> 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 </a:t>
            </a:r>
            <a:r>
              <a:rPr lang="en-US" altLang="zh-CN" b="1" dirty="0"/>
              <a:t>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=7839;</a:t>
            </a:r>
            <a:endParaRPr lang="en-US" altLang="zh-CN" b="1" dirty="0"/>
          </a:p>
        </p:txBody>
      </p:sp>
      <p:sp>
        <p:nvSpPr>
          <p:cNvPr id="11273" name="Rectangle 16"/>
          <p:cNvSpPr>
            <a:spLocks noChangeArrowheads="1"/>
          </p:cNvSpPr>
          <p:nvPr/>
        </p:nvSpPr>
        <p:spPr bwMode="auto">
          <a:xfrm>
            <a:off x="741363" y="4930304"/>
            <a:ext cx="75787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39725" indent="-339725" defTabSz="904875" fontAlgn="ctr">
              <a:buClr>
                <a:srgbClr val="0B2E82"/>
              </a:buClr>
              <a:buSzPct val="65000"/>
            </a:pPr>
            <a:r>
              <a:rPr lang="zh-CN" altLang="en-US" sz="2300" b="1" dirty="0">
                <a:ea typeface="华文细黑" pitchFamily="2" charset="-122"/>
              </a:rPr>
              <a:t>注意查询结果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完全联合运算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421"/>
            <a:ext cx="8291264" cy="4968875"/>
          </a:xfrm>
        </p:spPr>
        <p:txBody>
          <a:bodyPr/>
          <a:lstStyle/>
          <a:p>
            <a:r>
              <a:rPr lang="zh-CN" altLang="en-US" sz="2000" dirty="0" smtClean="0">
                <a:latin typeface="黑体" pitchFamily="2" charset="-122"/>
                <a:ea typeface="宋体" charset="-122"/>
              </a:rPr>
              <a:t>完全联合 (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UNION ALL)</a:t>
            </a:r>
            <a:r>
              <a:rPr lang="en-US" altLang="zh-CN" sz="2000" dirty="0" smtClean="0">
                <a:latin typeface="黑体" pitchFamily="2" charset="-122"/>
                <a:ea typeface="宋体" charset="-122"/>
              </a:rPr>
              <a:t> </a:t>
            </a:r>
            <a:r>
              <a:rPr lang="zh-CN" altLang="en-US" sz="2000" dirty="0" smtClean="0">
                <a:latin typeface="黑体" pitchFamily="2" charset="-122"/>
                <a:ea typeface="宋体" charset="-122"/>
              </a:rPr>
              <a:t>运算</a:t>
            </a:r>
            <a:endParaRPr lang="en-US" altLang="zh-CN" sz="2000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返回由任一查询结果集包含的行，并且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包含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重复行，默认情况下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不对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结果集进行排序 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使用原则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多个被联合的查询语句所选择的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如果多个查询结果都有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值，不被去掉。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每个查询不能包含自己的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子句，只能在联合之后使用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子句。</a:t>
            </a:r>
            <a:endParaRPr lang="en-US" altLang="zh-CN" sz="2000" dirty="0" smtClean="0">
              <a:latin typeface="黑体" pitchFamily="2" charset="-122"/>
              <a:ea typeface="宋体" charset="-122"/>
            </a:endParaRPr>
          </a:p>
          <a:p>
            <a:pPr lvl="1">
              <a:lnSpc>
                <a:spcPct val="80000"/>
              </a:lnSpc>
              <a:buFontTx/>
              <a:buChar char="–"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注意：使用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UNION ALL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会比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UNION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的速度快，因为省去了去掉重复记录和排序的时间。</a:t>
            </a:r>
          </a:p>
          <a:p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83968" y="1520602"/>
            <a:ext cx="1274763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5204718" y="1528540"/>
            <a:ext cx="1274763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787206" y="119675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700018" y="119675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B</a:t>
            </a:r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5157093" y="1700808"/>
            <a:ext cx="446088" cy="965200"/>
          </a:xfrm>
          <a:custGeom>
            <a:avLst/>
            <a:gdLst>
              <a:gd name="T0" fmla="*/ 156 w 281"/>
              <a:gd name="T1" fmla="*/ 13 h 608"/>
              <a:gd name="T2" fmla="*/ 178 w 281"/>
              <a:gd name="T3" fmla="*/ 35 h 608"/>
              <a:gd name="T4" fmla="*/ 198 w 281"/>
              <a:gd name="T5" fmla="*/ 59 h 608"/>
              <a:gd name="T6" fmla="*/ 216 w 281"/>
              <a:gd name="T7" fmla="*/ 85 h 608"/>
              <a:gd name="T8" fmla="*/ 232 w 281"/>
              <a:gd name="T9" fmla="*/ 112 h 608"/>
              <a:gd name="T10" fmla="*/ 246 w 281"/>
              <a:gd name="T11" fmla="*/ 141 h 608"/>
              <a:gd name="T12" fmla="*/ 258 w 281"/>
              <a:gd name="T13" fmla="*/ 171 h 608"/>
              <a:gd name="T14" fmla="*/ 267 w 281"/>
              <a:gd name="T15" fmla="*/ 202 h 608"/>
              <a:gd name="T16" fmla="*/ 274 w 281"/>
              <a:gd name="T17" fmla="*/ 235 h 608"/>
              <a:gd name="T18" fmla="*/ 278 w 281"/>
              <a:gd name="T19" fmla="*/ 268 h 608"/>
              <a:gd name="T20" fmla="*/ 280 w 281"/>
              <a:gd name="T21" fmla="*/ 303 h 608"/>
              <a:gd name="T22" fmla="*/ 278 w 281"/>
              <a:gd name="T23" fmla="*/ 337 h 608"/>
              <a:gd name="T24" fmla="*/ 274 w 281"/>
              <a:gd name="T25" fmla="*/ 370 h 608"/>
              <a:gd name="T26" fmla="*/ 267 w 281"/>
              <a:gd name="T27" fmla="*/ 403 h 608"/>
              <a:gd name="T28" fmla="*/ 258 w 281"/>
              <a:gd name="T29" fmla="*/ 434 h 608"/>
              <a:gd name="T30" fmla="*/ 245 w 281"/>
              <a:gd name="T31" fmla="*/ 464 h 608"/>
              <a:gd name="T32" fmla="*/ 232 w 281"/>
              <a:gd name="T33" fmla="*/ 493 h 608"/>
              <a:gd name="T34" fmla="*/ 215 w 281"/>
              <a:gd name="T35" fmla="*/ 521 h 608"/>
              <a:gd name="T36" fmla="*/ 197 w 281"/>
              <a:gd name="T37" fmla="*/ 546 h 608"/>
              <a:gd name="T38" fmla="*/ 177 w 281"/>
              <a:gd name="T39" fmla="*/ 570 h 608"/>
              <a:gd name="T40" fmla="*/ 155 w 281"/>
              <a:gd name="T41" fmla="*/ 593 h 608"/>
              <a:gd name="T42" fmla="*/ 131 w 281"/>
              <a:gd name="T43" fmla="*/ 600 h 608"/>
              <a:gd name="T44" fmla="*/ 109 w 281"/>
              <a:gd name="T45" fmla="*/ 578 h 608"/>
              <a:gd name="T46" fmla="*/ 88 w 281"/>
              <a:gd name="T47" fmla="*/ 554 h 608"/>
              <a:gd name="T48" fmla="*/ 69 w 281"/>
              <a:gd name="T49" fmla="*/ 530 h 608"/>
              <a:gd name="T50" fmla="*/ 53 w 281"/>
              <a:gd name="T51" fmla="*/ 503 h 608"/>
              <a:gd name="T52" fmla="*/ 37 w 281"/>
              <a:gd name="T53" fmla="*/ 475 h 608"/>
              <a:gd name="T54" fmla="*/ 25 w 281"/>
              <a:gd name="T55" fmla="*/ 444 h 608"/>
              <a:gd name="T56" fmla="*/ 16 w 281"/>
              <a:gd name="T57" fmla="*/ 414 h 608"/>
              <a:gd name="T58" fmla="*/ 7 w 281"/>
              <a:gd name="T59" fmla="*/ 381 h 608"/>
              <a:gd name="T60" fmla="*/ 2 w 281"/>
              <a:gd name="T61" fmla="*/ 348 h 608"/>
              <a:gd name="T62" fmla="*/ 0 w 281"/>
              <a:gd name="T63" fmla="*/ 314 h 608"/>
              <a:gd name="T64" fmla="*/ 0 w 281"/>
              <a:gd name="T65" fmla="*/ 280 h 608"/>
              <a:gd name="T66" fmla="*/ 3 w 281"/>
              <a:gd name="T67" fmla="*/ 247 h 608"/>
              <a:gd name="T68" fmla="*/ 10 w 281"/>
              <a:gd name="T69" fmla="*/ 214 h 608"/>
              <a:gd name="T70" fmla="*/ 19 w 281"/>
              <a:gd name="T71" fmla="*/ 182 h 608"/>
              <a:gd name="T72" fmla="*/ 30 w 281"/>
              <a:gd name="T73" fmla="*/ 151 h 608"/>
              <a:gd name="T74" fmla="*/ 43 w 281"/>
              <a:gd name="T75" fmla="*/ 121 h 608"/>
              <a:gd name="T76" fmla="*/ 58 w 281"/>
              <a:gd name="T77" fmla="*/ 94 h 608"/>
              <a:gd name="T78" fmla="*/ 76 w 281"/>
              <a:gd name="T79" fmla="*/ 67 h 608"/>
              <a:gd name="T80" fmla="*/ 95 w 281"/>
              <a:gd name="T81" fmla="*/ 43 h 608"/>
              <a:gd name="T82" fmla="*/ 117 w 281"/>
              <a:gd name="T83" fmla="*/ 20 h 608"/>
              <a:gd name="T84" fmla="*/ 140 w 281"/>
              <a:gd name="T85" fmla="*/ 0 h 6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1"/>
              <a:gd name="T130" fmla="*/ 0 h 608"/>
              <a:gd name="T131" fmla="*/ 281 w 281"/>
              <a:gd name="T132" fmla="*/ 608 h 60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1" h="608">
                <a:moveTo>
                  <a:pt x="140" y="0"/>
                </a:moveTo>
                <a:lnTo>
                  <a:pt x="148" y="6"/>
                </a:lnTo>
                <a:lnTo>
                  <a:pt x="156" y="13"/>
                </a:lnTo>
                <a:lnTo>
                  <a:pt x="164" y="20"/>
                </a:lnTo>
                <a:lnTo>
                  <a:pt x="171" y="27"/>
                </a:lnTo>
                <a:lnTo>
                  <a:pt x="178" y="35"/>
                </a:lnTo>
                <a:lnTo>
                  <a:pt x="184" y="43"/>
                </a:lnTo>
                <a:lnTo>
                  <a:pt x="192" y="51"/>
                </a:lnTo>
                <a:lnTo>
                  <a:pt x="198" y="59"/>
                </a:lnTo>
                <a:lnTo>
                  <a:pt x="204" y="67"/>
                </a:lnTo>
                <a:lnTo>
                  <a:pt x="210" y="76"/>
                </a:lnTo>
                <a:lnTo>
                  <a:pt x="216" y="85"/>
                </a:lnTo>
                <a:lnTo>
                  <a:pt x="222" y="94"/>
                </a:lnTo>
                <a:lnTo>
                  <a:pt x="227" y="103"/>
                </a:lnTo>
                <a:lnTo>
                  <a:pt x="232" y="112"/>
                </a:lnTo>
                <a:lnTo>
                  <a:pt x="237" y="121"/>
                </a:lnTo>
                <a:lnTo>
                  <a:pt x="242" y="131"/>
                </a:lnTo>
                <a:lnTo>
                  <a:pt x="246" y="141"/>
                </a:lnTo>
                <a:lnTo>
                  <a:pt x="250" y="151"/>
                </a:lnTo>
                <a:lnTo>
                  <a:pt x="254" y="161"/>
                </a:lnTo>
                <a:lnTo>
                  <a:pt x="258" y="171"/>
                </a:lnTo>
                <a:lnTo>
                  <a:pt x="261" y="181"/>
                </a:lnTo>
                <a:lnTo>
                  <a:pt x="264" y="192"/>
                </a:lnTo>
                <a:lnTo>
                  <a:pt x="267" y="202"/>
                </a:lnTo>
                <a:lnTo>
                  <a:pt x="270" y="213"/>
                </a:lnTo>
                <a:lnTo>
                  <a:pt x="272" y="224"/>
                </a:lnTo>
                <a:lnTo>
                  <a:pt x="274" y="235"/>
                </a:lnTo>
                <a:lnTo>
                  <a:pt x="276" y="246"/>
                </a:lnTo>
                <a:lnTo>
                  <a:pt x="277" y="258"/>
                </a:lnTo>
                <a:lnTo>
                  <a:pt x="278" y="268"/>
                </a:lnTo>
                <a:lnTo>
                  <a:pt x="279" y="279"/>
                </a:lnTo>
                <a:lnTo>
                  <a:pt x="280" y="291"/>
                </a:lnTo>
                <a:lnTo>
                  <a:pt x="280" y="303"/>
                </a:lnTo>
                <a:lnTo>
                  <a:pt x="280" y="314"/>
                </a:lnTo>
                <a:lnTo>
                  <a:pt x="279" y="326"/>
                </a:lnTo>
                <a:lnTo>
                  <a:pt x="278" y="337"/>
                </a:lnTo>
                <a:lnTo>
                  <a:pt x="277" y="348"/>
                </a:lnTo>
                <a:lnTo>
                  <a:pt x="276" y="359"/>
                </a:lnTo>
                <a:lnTo>
                  <a:pt x="274" y="370"/>
                </a:lnTo>
                <a:lnTo>
                  <a:pt x="272" y="381"/>
                </a:lnTo>
                <a:lnTo>
                  <a:pt x="270" y="392"/>
                </a:lnTo>
                <a:lnTo>
                  <a:pt x="267" y="403"/>
                </a:lnTo>
                <a:lnTo>
                  <a:pt x="264" y="413"/>
                </a:lnTo>
                <a:lnTo>
                  <a:pt x="261" y="424"/>
                </a:lnTo>
                <a:lnTo>
                  <a:pt x="258" y="434"/>
                </a:lnTo>
                <a:lnTo>
                  <a:pt x="254" y="444"/>
                </a:lnTo>
                <a:lnTo>
                  <a:pt x="250" y="454"/>
                </a:lnTo>
                <a:lnTo>
                  <a:pt x="245" y="464"/>
                </a:lnTo>
                <a:lnTo>
                  <a:pt x="242" y="475"/>
                </a:lnTo>
                <a:lnTo>
                  <a:pt x="236" y="484"/>
                </a:lnTo>
                <a:lnTo>
                  <a:pt x="232" y="493"/>
                </a:lnTo>
                <a:lnTo>
                  <a:pt x="226" y="502"/>
                </a:lnTo>
                <a:lnTo>
                  <a:pt x="221" y="512"/>
                </a:lnTo>
                <a:lnTo>
                  <a:pt x="215" y="521"/>
                </a:lnTo>
                <a:lnTo>
                  <a:pt x="210" y="529"/>
                </a:lnTo>
                <a:lnTo>
                  <a:pt x="203" y="537"/>
                </a:lnTo>
                <a:lnTo>
                  <a:pt x="197" y="546"/>
                </a:lnTo>
                <a:lnTo>
                  <a:pt x="191" y="554"/>
                </a:lnTo>
                <a:lnTo>
                  <a:pt x="184" y="563"/>
                </a:lnTo>
                <a:lnTo>
                  <a:pt x="177" y="570"/>
                </a:lnTo>
                <a:lnTo>
                  <a:pt x="170" y="578"/>
                </a:lnTo>
                <a:lnTo>
                  <a:pt x="162" y="585"/>
                </a:lnTo>
                <a:lnTo>
                  <a:pt x="155" y="593"/>
                </a:lnTo>
                <a:lnTo>
                  <a:pt x="147" y="600"/>
                </a:lnTo>
                <a:lnTo>
                  <a:pt x="139" y="607"/>
                </a:lnTo>
                <a:lnTo>
                  <a:pt x="131" y="600"/>
                </a:lnTo>
                <a:lnTo>
                  <a:pt x="123" y="593"/>
                </a:lnTo>
                <a:lnTo>
                  <a:pt x="116" y="585"/>
                </a:lnTo>
                <a:lnTo>
                  <a:pt x="109" y="578"/>
                </a:lnTo>
                <a:lnTo>
                  <a:pt x="102" y="570"/>
                </a:lnTo>
                <a:lnTo>
                  <a:pt x="95" y="563"/>
                </a:lnTo>
                <a:lnTo>
                  <a:pt x="88" y="554"/>
                </a:lnTo>
                <a:lnTo>
                  <a:pt x="82" y="546"/>
                </a:lnTo>
                <a:lnTo>
                  <a:pt x="76" y="537"/>
                </a:lnTo>
                <a:lnTo>
                  <a:pt x="69" y="530"/>
                </a:lnTo>
                <a:lnTo>
                  <a:pt x="63" y="521"/>
                </a:lnTo>
                <a:lnTo>
                  <a:pt x="58" y="512"/>
                </a:lnTo>
                <a:lnTo>
                  <a:pt x="53" y="503"/>
                </a:lnTo>
                <a:lnTo>
                  <a:pt x="47" y="493"/>
                </a:lnTo>
                <a:lnTo>
                  <a:pt x="43" y="484"/>
                </a:lnTo>
                <a:lnTo>
                  <a:pt x="37" y="475"/>
                </a:lnTo>
                <a:lnTo>
                  <a:pt x="34" y="464"/>
                </a:lnTo>
                <a:lnTo>
                  <a:pt x="29" y="455"/>
                </a:lnTo>
                <a:lnTo>
                  <a:pt x="25" y="444"/>
                </a:lnTo>
                <a:lnTo>
                  <a:pt x="22" y="434"/>
                </a:lnTo>
                <a:lnTo>
                  <a:pt x="18" y="424"/>
                </a:lnTo>
                <a:lnTo>
                  <a:pt x="16" y="414"/>
                </a:lnTo>
                <a:lnTo>
                  <a:pt x="12" y="403"/>
                </a:lnTo>
                <a:lnTo>
                  <a:pt x="10" y="392"/>
                </a:lnTo>
                <a:lnTo>
                  <a:pt x="7" y="381"/>
                </a:lnTo>
                <a:lnTo>
                  <a:pt x="5" y="370"/>
                </a:lnTo>
                <a:lnTo>
                  <a:pt x="3" y="359"/>
                </a:lnTo>
                <a:lnTo>
                  <a:pt x="2" y="348"/>
                </a:lnTo>
                <a:lnTo>
                  <a:pt x="1" y="338"/>
                </a:lnTo>
                <a:lnTo>
                  <a:pt x="0" y="326"/>
                </a:lnTo>
                <a:lnTo>
                  <a:pt x="0" y="314"/>
                </a:lnTo>
                <a:lnTo>
                  <a:pt x="0" y="303"/>
                </a:lnTo>
                <a:lnTo>
                  <a:pt x="0" y="292"/>
                </a:lnTo>
                <a:lnTo>
                  <a:pt x="0" y="280"/>
                </a:lnTo>
                <a:lnTo>
                  <a:pt x="1" y="268"/>
                </a:lnTo>
                <a:lnTo>
                  <a:pt x="2" y="258"/>
                </a:lnTo>
                <a:lnTo>
                  <a:pt x="3" y="247"/>
                </a:lnTo>
                <a:lnTo>
                  <a:pt x="5" y="236"/>
                </a:lnTo>
                <a:lnTo>
                  <a:pt x="7" y="225"/>
                </a:lnTo>
                <a:lnTo>
                  <a:pt x="10" y="214"/>
                </a:lnTo>
                <a:lnTo>
                  <a:pt x="12" y="203"/>
                </a:lnTo>
                <a:lnTo>
                  <a:pt x="16" y="192"/>
                </a:lnTo>
                <a:lnTo>
                  <a:pt x="19" y="182"/>
                </a:lnTo>
                <a:lnTo>
                  <a:pt x="22" y="172"/>
                </a:lnTo>
                <a:lnTo>
                  <a:pt x="26" y="162"/>
                </a:lnTo>
                <a:lnTo>
                  <a:pt x="30" y="151"/>
                </a:lnTo>
                <a:lnTo>
                  <a:pt x="34" y="142"/>
                </a:lnTo>
                <a:lnTo>
                  <a:pt x="37" y="131"/>
                </a:lnTo>
                <a:lnTo>
                  <a:pt x="43" y="121"/>
                </a:lnTo>
                <a:lnTo>
                  <a:pt x="48" y="112"/>
                </a:lnTo>
                <a:lnTo>
                  <a:pt x="53" y="103"/>
                </a:lnTo>
                <a:lnTo>
                  <a:pt x="58" y="94"/>
                </a:lnTo>
                <a:lnTo>
                  <a:pt x="64" y="85"/>
                </a:lnTo>
                <a:lnTo>
                  <a:pt x="69" y="76"/>
                </a:lnTo>
                <a:lnTo>
                  <a:pt x="76" y="67"/>
                </a:lnTo>
                <a:lnTo>
                  <a:pt x="82" y="59"/>
                </a:lnTo>
                <a:lnTo>
                  <a:pt x="89" y="51"/>
                </a:lnTo>
                <a:lnTo>
                  <a:pt x="95" y="43"/>
                </a:lnTo>
                <a:lnTo>
                  <a:pt x="103" y="35"/>
                </a:lnTo>
                <a:lnTo>
                  <a:pt x="110" y="27"/>
                </a:lnTo>
                <a:lnTo>
                  <a:pt x="117" y="20"/>
                </a:lnTo>
                <a:lnTo>
                  <a:pt x="125" y="13"/>
                </a:lnTo>
                <a:lnTo>
                  <a:pt x="133" y="6"/>
                </a:lnTo>
                <a:lnTo>
                  <a:pt x="140" y="0"/>
                </a:lnTo>
              </a:path>
            </a:pathLst>
          </a:custGeom>
          <a:solidFill>
            <a:srgbClr val="FFFF66"/>
          </a:solidFill>
          <a:ln w="12700" cap="rnd" cmpd="sng">
            <a:solidFill>
              <a:srgbClr val="081D58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</a:b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完</a:t>
            </a:r>
            <a:r>
              <a:rPr lang="zh-CN" altLang="en-US" smtClean="0">
                <a:latin typeface="Courier New" pitchFamily="49" charset="0"/>
                <a:ea typeface="黑体" pitchFamily="2" charset="-122"/>
              </a:rPr>
              <a:t>全联合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4" name="Rectangle 20"/>
          <p:cNvSpPr>
            <a:spLocks noGrp="1" noChangeArrowheads="1"/>
          </p:cNvSpPr>
          <p:nvPr>
            <p:ph idx="1"/>
          </p:nvPr>
        </p:nvSpPr>
        <p:spPr>
          <a:xfrm>
            <a:off x="874713" y="1481138"/>
            <a:ext cx="7769225" cy="954087"/>
          </a:xfrm>
        </p:spPr>
        <p:txBody>
          <a:bodyPr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例：查询编号为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7839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的员工当前工资、岗位及历史工资、岗位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重复行记录不要求被去掉。</a:t>
            </a:r>
          </a:p>
        </p:txBody>
      </p:sp>
      <p:sp>
        <p:nvSpPr>
          <p:cNvPr id="14346" name="Rectangle 22"/>
          <p:cNvSpPr>
            <a:spLocks noChangeArrowheads="1"/>
          </p:cNvSpPr>
          <p:nvPr/>
        </p:nvSpPr>
        <p:spPr bwMode="auto">
          <a:xfrm>
            <a:off x="741363" y="4351338"/>
            <a:ext cx="75787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39725" indent="-339725" defTabSz="904875" fontAlgn="ctr">
              <a:buClr>
                <a:srgbClr val="0B2E82"/>
              </a:buClr>
              <a:buSzPct val="65000"/>
            </a:pPr>
            <a:r>
              <a:rPr lang="zh-CN" altLang="en-US" sz="2300" b="1">
                <a:ea typeface="华文细黑" pitchFamily="2" charset="-122"/>
              </a:rPr>
              <a:t>注意查询结果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69962" y="2420888"/>
            <a:ext cx="7570861" cy="10801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76313" y="2564904"/>
            <a:ext cx="625652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</a:t>
            </a:r>
            <a:r>
              <a:rPr lang="en-US" altLang="zh-CN" b="1" dirty="0" smtClean="0"/>
              <a:t> 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= 7839</a:t>
            </a:r>
            <a:br>
              <a:rPr lang="en-US" altLang="zh-CN" b="1" dirty="0" smtClean="0"/>
            </a:br>
            <a:r>
              <a:rPr lang="en-US" altLang="zh-CN" b="1" dirty="0" smtClean="0"/>
              <a:t> UNION  ALL</a:t>
            </a:r>
            <a:br>
              <a:rPr lang="en-US" altLang="zh-CN" b="1" dirty="0" smtClean="0"/>
            </a:br>
            <a:r>
              <a:rPr lang="en-US" altLang="zh-CN" b="1" dirty="0" smtClean="0"/>
              <a:t> 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 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=7839;</a:t>
            </a:r>
            <a:endParaRPr lang="en-US" altLang="zh-CN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分别使用联合运算及完全联合运算完成，按照时间升序顺序，查询员工</a:t>
            </a:r>
            <a:r>
              <a:rPr lang="en-US" altLang="zh-CN" dirty="0" smtClean="0"/>
              <a:t>7839</a:t>
            </a:r>
            <a:r>
              <a:rPr lang="zh-CN" altLang="en-US" dirty="0" smtClean="0"/>
              <a:t>的工作岗位列表。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使用多表连接，查询每个部门的部门编号，部门人数，没有人数的部门显示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使用联合运算，查询每个部门的部门编号，部门人数，没有人数的部门显示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使用联合运算，查询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号部门及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号部门的员工姓名，部门编号。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909239"/>
            <a:ext cx="6088732" cy="431529"/>
          </a:xfrm>
        </p:spPr>
        <p:txBody>
          <a:bodyPr wrap="squar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 使用集合运算，输出如下效果？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04838" y="1351369"/>
          <a:ext cx="7927602" cy="4813935"/>
        </p:xfrm>
        <a:graphic>
          <a:graphicData uri="http://schemas.openxmlformats.org/drawingml/2006/table">
            <a:tbl>
              <a:tblPr/>
              <a:tblGrid>
                <a:gridCol w="1568097"/>
                <a:gridCol w="1333863"/>
                <a:gridCol w="2702535"/>
                <a:gridCol w="232310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工作地点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员工姓名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入职日期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NEW YORK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CLARK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1981/6/9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1981/11/17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MILLER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1982/1/23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DALLAS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ADAMS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1987/5/23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FORD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1981/12/3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JONES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1981/4/2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SCOTT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1987/4/19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SMITH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1980/12/17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CHICAGO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ALLEN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1981/2/20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BLAKE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JAMES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1981/12/3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MARTIN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1981/9/28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TURNER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1981/9/8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1981/2/22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BOSTON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相交运算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相交运算</a:t>
            </a: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返回多个查询结果集的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公有行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使用原则</a:t>
            </a:r>
          </a:p>
          <a:p>
            <a:pPr lvl="2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多个查询语句所选择的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相交运算不忽略空值。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/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2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052316" y="126876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07991" y="126876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2480816" y="1652935"/>
            <a:ext cx="1308100" cy="133350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3407916" y="1660873"/>
            <a:ext cx="1308100" cy="133350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8" name="Freeform 24"/>
          <p:cNvSpPr>
            <a:spLocks/>
          </p:cNvSpPr>
          <p:nvPr/>
        </p:nvSpPr>
        <p:spPr bwMode="auto">
          <a:xfrm>
            <a:off x="3372991" y="1849785"/>
            <a:ext cx="447675" cy="971550"/>
          </a:xfrm>
          <a:custGeom>
            <a:avLst/>
            <a:gdLst>
              <a:gd name="T0" fmla="*/ 156 w 282"/>
              <a:gd name="T1" fmla="*/ 13 h 612"/>
              <a:gd name="T2" fmla="*/ 178 w 282"/>
              <a:gd name="T3" fmla="*/ 35 h 612"/>
              <a:gd name="T4" fmla="*/ 198 w 282"/>
              <a:gd name="T5" fmla="*/ 60 h 612"/>
              <a:gd name="T6" fmla="*/ 217 w 282"/>
              <a:gd name="T7" fmla="*/ 86 h 612"/>
              <a:gd name="T8" fmla="*/ 233 w 282"/>
              <a:gd name="T9" fmla="*/ 113 h 612"/>
              <a:gd name="T10" fmla="*/ 247 w 282"/>
              <a:gd name="T11" fmla="*/ 142 h 612"/>
              <a:gd name="T12" fmla="*/ 259 w 282"/>
              <a:gd name="T13" fmla="*/ 172 h 612"/>
              <a:gd name="T14" fmla="*/ 268 w 282"/>
              <a:gd name="T15" fmla="*/ 203 h 612"/>
              <a:gd name="T16" fmla="*/ 275 w 282"/>
              <a:gd name="T17" fmla="*/ 236 h 612"/>
              <a:gd name="T18" fmla="*/ 279 w 282"/>
              <a:gd name="T19" fmla="*/ 270 h 612"/>
              <a:gd name="T20" fmla="*/ 281 w 282"/>
              <a:gd name="T21" fmla="*/ 305 h 612"/>
              <a:gd name="T22" fmla="*/ 279 w 282"/>
              <a:gd name="T23" fmla="*/ 339 h 612"/>
              <a:gd name="T24" fmla="*/ 275 w 282"/>
              <a:gd name="T25" fmla="*/ 373 h 612"/>
              <a:gd name="T26" fmla="*/ 268 w 282"/>
              <a:gd name="T27" fmla="*/ 406 h 612"/>
              <a:gd name="T28" fmla="*/ 259 w 282"/>
              <a:gd name="T29" fmla="*/ 437 h 612"/>
              <a:gd name="T30" fmla="*/ 246 w 282"/>
              <a:gd name="T31" fmla="*/ 467 h 612"/>
              <a:gd name="T32" fmla="*/ 233 w 282"/>
              <a:gd name="T33" fmla="*/ 496 h 612"/>
              <a:gd name="T34" fmla="*/ 216 w 282"/>
              <a:gd name="T35" fmla="*/ 524 h 612"/>
              <a:gd name="T36" fmla="*/ 198 w 282"/>
              <a:gd name="T37" fmla="*/ 550 h 612"/>
              <a:gd name="T38" fmla="*/ 178 w 282"/>
              <a:gd name="T39" fmla="*/ 574 h 612"/>
              <a:gd name="T40" fmla="*/ 156 w 282"/>
              <a:gd name="T41" fmla="*/ 597 h 612"/>
              <a:gd name="T42" fmla="*/ 132 w 282"/>
              <a:gd name="T43" fmla="*/ 604 h 612"/>
              <a:gd name="T44" fmla="*/ 109 w 282"/>
              <a:gd name="T45" fmla="*/ 582 h 612"/>
              <a:gd name="T46" fmla="*/ 89 w 282"/>
              <a:gd name="T47" fmla="*/ 558 h 612"/>
              <a:gd name="T48" fmla="*/ 69 w 282"/>
              <a:gd name="T49" fmla="*/ 533 h 612"/>
              <a:gd name="T50" fmla="*/ 53 w 282"/>
              <a:gd name="T51" fmla="*/ 506 h 612"/>
              <a:gd name="T52" fmla="*/ 38 w 282"/>
              <a:gd name="T53" fmla="*/ 478 h 612"/>
              <a:gd name="T54" fmla="*/ 25 w 282"/>
              <a:gd name="T55" fmla="*/ 447 h 612"/>
              <a:gd name="T56" fmla="*/ 16 w 282"/>
              <a:gd name="T57" fmla="*/ 417 h 612"/>
              <a:gd name="T58" fmla="*/ 7 w 282"/>
              <a:gd name="T59" fmla="*/ 384 h 612"/>
              <a:gd name="T60" fmla="*/ 2 w 282"/>
              <a:gd name="T61" fmla="*/ 351 h 612"/>
              <a:gd name="T62" fmla="*/ 0 w 282"/>
              <a:gd name="T63" fmla="*/ 316 h 612"/>
              <a:gd name="T64" fmla="*/ 0 w 282"/>
              <a:gd name="T65" fmla="*/ 282 h 612"/>
              <a:gd name="T66" fmla="*/ 3 w 282"/>
              <a:gd name="T67" fmla="*/ 248 h 612"/>
              <a:gd name="T68" fmla="*/ 10 w 282"/>
              <a:gd name="T69" fmla="*/ 215 h 612"/>
              <a:gd name="T70" fmla="*/ 19 w 282"/>
              <a:gd name="T71" fmla="*/ 183 h 612"/>
              <a:gd name="T72" fmla="*/ 30 w 282"/>
              <a:gd name="T73" fmla="*/ 152 h 612"/>
              <a:gd name="T74" fmla="*/ 43 w 282"/>
              <a:gd name="T75" fmla="*/ 122 h 612"/>
              <a:gd name="T76" fmla="*/ 58 w 282"/>
              <a:gd name="T77" fmla="*/ 95 h 612"/>
              <a:gd name="T78" fmla="*/ 76 w 282"/>
              <a:gd name="T79" fmla="*/ 68 h 612"/>
              <a:gd name="T80" fmla="*/ 96 w 282"/>
              <a:gd name="T81" fmla="*/ 44 h 612"/>
              <a:gd name="T82" fmla="*/ 117 w 282"/>
              <a:gd name="T83" fmla="*/ 20 h 612"/>
              <a:gd name="T84" fmla="*/ 140 w 282"/>
              <a:gd name="T85" fmla="*/ 0 h 61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2"/>
              <a:gd name="T130" fmla="*/ 0 h 612"/>
              <a:gd name="T131" fmla="*/ 282 w 282"/>
              <a:gd name="T132" fmla="*/ 612 h 61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2" h="612">
                <a:moveTo>
                  <a:pt x="140" y="0"/>
                </a:moveTo>
                <a:lnTo>
                  <a:pt x="148" y="6"/>
                </a:lnTo>
                <a:lnTo>
                  <a:pt x="156" y="13"/>
                </a:lnTo>
                <a:lnTo>
                  <a:pt x="164" y="20"/>
                </a:lnTo>
                <a:lnTo>
                  <a:pt x="171" y="27"/>
                </a:lnTo>
                <a:lnTo>
                  <a:pt x="178" y="35"/>
                </a:lnTo>
                <a:lnTo>
                  <a:pt x="185" y="44"/>
                </a:lnTo>
                <a:lnTo>
                  <a:pt x="192" y="51"/>
                </a:lnTo>
                <a:lnTo>
                  <a:pt x="198" y="60"/>
                </a:lnTo>
                <a:lnTo>
                  <a:pt x="205" y="68"/>
                </a:lnTo>
                <a:lnTo>
                  <a:pt x="211" y="77"/>
                </a:lnTo>
                <a:lnTo>
                  <a:pt x="217" y="86"/>
                </a:lnTo>
                <a:lnTo>
                  <a:pt x="222" y="94"/>
                </a:lnTo>
                <a:lnTo>
                  <a:pt x="228" y="104"/>
                </a:lnTo>
                <a:lnTo>
                  <a:pt x="233" y="113"/>
                </a:lnTo>
                <a:lnTo>
                  <a:pt x="238" y="122"/>
                </a:lnTo>
                <a:lnTo>
                  <a:pt x="243" y="132"/>
                </a:lnTo>
                <a:lnTo>
                  <a:pt x="247" y="142"/>
                </a:lnTo>
                <a:lnTo>
                  <a:pt x="251" y="152"/>
                </a:lnTo>
                <a:lnTo>
                  <a:pt x="255" y="162"/>
                </a:lnTo>
                <a:lnTo>
                  <a:pt x="259" y="172"/>
                </a:lnTo>
                <a:lnTo>
                  <a:pt x="262" y="182"/>
                </a:lnTo>
                <a:lnTo>
                  <a:pt x="265" y="193"/>
                </a:lnTo>
                <a:lnTo>
                  <a:pt x="268" y="203"/>
                </a:lnTo>
                <a:lnTo>
                  <a:pt x="271" y="214"/>
                </a:lnTo>
                <a:lnTo>
                  <a:pt x="273" y="225"/>
                </a:lnTo>
                <a:lnTo>
                  <a:pt x="275" y="236"/>
                </a:lnTo>
                <a:lnTo>
                  <a:pt x="277" y="247"/>
                </a:lnTo>
                <a:lnTo>
                  <a:pt x="278" y="259"/>
                </a:lnTo>
                <a:lnTo>
                  <a:pt x="279" y="270"/>
                </a:lnTo>
                <a:lnTo>
                  <a:pt x="280" y="281"/>
                </a:lnTo>
                <a:lnTo>
                  <a:pt x="281" y="293"/>
                </a:lnTo>
                <a:lnTo>
                  <a:pt x="281" y="305"/>
                </a:lnTo>
                <a:lnTo>
                  <a:pt x="281" y="316"/>
                </a:lnTo>
                <a:lnTo>
                  <a:pt x="280" y="328"/>
                </a:lnTo>
                <a:lnTo>
                  <a:pt x="279" y="339"/>
                </a:lnTo>
                <a:lnTo>
                  <a:pt x="278" y="350"/>
                </a:lnTo>
                <a:lnTo>
                  <a:pt x="277" y="362"/>
                </a:lnTo>
                <a:lnTo>
                  <a:pt x="275" y="373"/>
                </a:lnTo>
                <a:lnTo>
                  <a:pt x="273" y="384"/>
                </a:lnTo>
                <a:lnTo>
                  <a:pt x="271" y="395"/>
                </a:lnTo>
                <a:lnTo>
                  <a:pt x="268" y="406"/>
                </a:lnTo>
                <a:lnTo>
                  <a:pt x="265" y="416"/>
                </a:lnTo>
                <a:lnTo>
                  <a:pt x="262" y="427"/>
                </a:lnTo>
                <a:lnTo>
                  <a:pt x="259" y="437"/>
                </a:lnTo>
                <a:lnTo>
                  <a:pt x="255" y="447"/>
                </a:lnTo>
                <a:lnTo>
                  <a:pt x="251" y="457"/>
                </a:lnTo>
                <a:lnTo>
                  <a:pt x="246" y="467"/>
                </a:lnTo>
                <a:lnTo>
                  <a:pt x="242" y="478"/>
                </a:lnTo>
                <a:lnTo>
                  <a:pt x="237" y="487"/>
                </a:lnTo>
                <a:lnTo>
                  <a:pt x="233" y="496"/>
                </a:lnTo>
                <a:lnTo>
                  <a:pt x="227" y="506"/>
                </a:lnTo>
                <a:lnTo>
                  <a:pt x="222" y="515"/>
                </a:lnTo>
                <a:lnTo>
                  <a:pt x="216" y="524"/>
                </a:lnTo>
                <a:lnTo>
                  <a:pt x="211" y="533"/>
                </a:lnTo>
                <a:lnTo>
                  <a:pt x="204" y="541"/>
                </a:lnTo>
                <a:lnTo>
                  <a:pt x="198" y="550"/>
                </a:lnTo>
                <a:lnTo>
                  <a:pt x="191" y="558"/>
                </a:lnTo>
                <a:lnTo>
                  <a:pt x="184" y="566"/>
                </a:lnTo>
                <a:lnTo>
                  <a:pt x="178" y="574"/>
                </a:lnTo>
                <a:lnTo>
                  <a:pt x="171" y="582"/>
                </a:lnTo>
                <a:lnTo>
                  <a:pt x="163" y="589"/>
                </a:lnTo>
                <a:lnTo>
                  <a:pt x="156" y="597"/>
                </a:lnTo>
                <a:lnTo>
                  <a:pt x="147" y="604"/>
                </a:lnTo>
                <a:lnTo>
                  <a:pt x="140" y="611"/>
                </a:lnTo>
                <a:lnTo>
                  <a:pt x="132" y="604"/>
                </a:lnTo>
                <a:lnTo>
                  <a:pt x="124" y="597"/>
                </a:lnTo>
                <a:lnTo>
                  <a:pt x="116" y="589"/>
                </a:lnTo>
                <a:lnTo>
                  <a:pt x="109" y="582"/>
                </a:lnTo>
                <a:lnTo>
                  <a:pt x="102" y="574"/>
                </a:lnTo>
                <a:lnTo>
                  <a:pt x="95" y="566"/>
                </a:lnTo>
                <a:lnTo>
                  <a:pt x="89" y="558"/>
                </a:lnTo>
                <a:lnTo>
                  <a:pt x="82" y="550"/>
                </a:lnTo>
                <a:lnTo>
                  <a:pt x="76" y="541"/>
                </a:lnTo>
                <a:lnTo>
                  <a:pt x="69" y="533"/>
                </a:lnTo>
                <a:lnTo>
                  <a:pt x="63" y="524"/>
                </a:lnTo>
                <a:lnTo>
                  <a:pt x="58" y="515"/>
                </a:lnTo>
                <a:lnTo>
                  <a:pt x="53" y="506"/>
                </a:lnTo>
                <a:lnTo>
                  <a:pt x="47" y="496"/>
                </a:lnTo>
                <a:lnTo>
                  <a:pt x="43" y="487"/>
                </a:lnTo>
                <a:lnTo>
                  <a:pt x="38" y="478"/>
                </a:lnTo>
                <a:lnTo>
                  <a:pt x="34" y="467"/>
                </a:lnTo>
                <a:lnTo>
                  <a:pt x="29" y="458"/>
                </a:lnTo>
                <a:lnTo>
                  <a:pt x="25" y="447"/>
                </a:lnTo>
                <a:lnTo>
                  <a:pt x="22" y="437"/>
                </a:lnTo>
                <a:lnTo>
                  <a:pt x="18" y="427"/>
                </a:lnTo>
                <a:lnTo>
                  <a:pt x="16" y="417"/>
                </a:lnTo>
                <a:lnTo>
                  <a:pt x="12" y="406"/>
                </a:lnTo>
                <a:lnTo>
                  <a:pt x="10" y="395"/>
                </a:lnTo>
                <a:lnTo>
                  <a:pt x="7" y="384"/>
                </a:lnTo>
                <a:lnTo>
                  <a:pt x="5" y="373"/>
                </a:lnTo>
                <a:lnTo>
                  <a:pt x="3" y="362"/>
                </a:lnTo>
                <a:lnTo>
                  <a:pt x="2" y="351"/>
                </a:lnTo>
                <a:lnTo>
                  <a:pt x="1" y="340"/>
                </a:lnTo>
                <a:lnTo>
                  <a:pt x="0" y="328"/>
                </a:lnTo>
                <a:lnTo>
                  <a:pt x="0" y="316"/>
                </a:lnTo>
                <a:lnTo>
                  <a:pt x="0" y="305"/>
                </a:lnTo>
                <a:lnTo>
                  <a:pt x="0" y="294"/>
                </a:lnTo>
                <a:lnTo>
                  <a:pt x="0" y="282"/>
                </a:lnTo>
                <a:lnTo>
                  <a:pt x="1" y="270"/>
                </a:lnTo>
                <a:lnTo>
                  <a:pt x="2" y="259"/>
                </a:lnTo>
                <a:lnTo>
                  <a:pt x="3" y="248"/>
                </a:lnTo>
                <a:lnTo>
                  <a:pt x="5" y="237"/>
                </a:lnTo>
                <a:lnTo>
                  <a:pt x="7" y="226"/>
                </a:lnTo>
                <a:lnTo>
                  <a:pt x="10" y="215"/>
                </a:lnTo>
                <a:lnTo>
                  <a:pt x="12" y="204"/>
                </a:lnTo>
                <a:lnTo>
                  <a:pt x="16" y="193"/>
                </a:lnTo>
                <a:lnTo>
                  <a:pt x="19" y="183"/>
                </a:lnTo>
                <a:lnTo>
                  <a:pt x="22" y="173"/>
                </a:lnTo>
                <a:lnTo>
                  <a:pt x="26" y="163"/>
                </a:lnTo>
                <a:lnTo>
                  <a:pt x="30" y="152"/>
                </a:lnTo>
                <a:lnTo>
                  <a:pt x="34" y="143"/>
                </a:lnTo>
                <a:lnTo>
                  <a:pt x="38" y="132"/>
                </a:lnTo>
                <a:lnTo>
                  <a:pt x="43" y="122"/>
                </a:lnTo>
                <a:lnTo>
                  <a:pt x="48" y="113"/>
                </a:lnTo>
                <a:lnTo>
                  <a:pt x="53" y="104"/>
                </a:lnTo>
                <a:lnTo>
                  <a:pt x="58" y="95"/>
                </a:lnTo>
                <a:lnTo>
                  <a:pt x="64" y="86"/>
                </a:lnTo>
                <a:lnTo>
                  <a:pt x="69" y="77"/>
                </a:lnTo>
                <a:lnTo>
                  <a:pt x="76" y="68"/>
                </a:lnTo>
                <a:lnTo>
                  <a:pt x="82" y="60"/>
                </a:lnTo>
                <a:lnTo>
                  <a:pt x="89" y="51"/>
                </a:lnTo>
                <a:lnTo>
                  <a:pt x="96" y="44"/>
                </a:lnTo>
                <a:lnTo>
                  <a:pt x="103" y="35"/>
                </a:lnTo>
                <a:lnTo>
                  <a:pt x="110" y="27"/>
                </a:lnTo>
                <a:lnTo>
                  <a:pt x="117" y="20"/>
                </a:lnTo>
                <a:lnTo>
                  <a:pt x="125" y="13"/>
                </a:lnTo>
                <a:lnTo>
                  <a:pt x="133" y="6"/>
                </a:lnTo>
                <a:lnTo>
                  <a:pt x="140" y="0"/>
                </a:lnTo>
              </a:path>
            </a:pathLst>
          </a:custGeom>
          <a:solidFill>
            <a:srgbClr val="FFFF66"/>
          </a:solidFill>
          <a:ln w="12700" cap="rnd" cmpd="sng">
            <a:solidFill>
              <a:srgbClr val="081D58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</a:b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Courier New" pitchFamily="49" charset="0"/>
                <a:ea typeface="黑体" pitchFamily="2" charset="-122"/>
              </a:rPr>
              <a:t>相交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运算</a:t>
            </a:r>
          </a:p>
        </p:txBody>
      </p:sp>
      <p:sp>
        <p:nvSpPr>
          <p:cNvPr id="17416" name="Rectangle 14"/>
          <p:cNvSpPr>
            <a:spLocks noGrp="1" noChangeArrowheads="1"/>
          </p:cNvSpPr>
          <p:nvPr>
            <p:ph idx="1"/>
          </p:nvPr>
        </p:nvSpPr>
        <p:spPr>
          <a:xfrm>
            <a:off x="874713" y="1481138"/>
            <a:ext cx="7912100" cy="523862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例：查询哪些员工做过岗位调动？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7584" y="2348880"/>
            <a:ext cx="7570861" cy="10801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33935" y="2525353"/>
            <a:ext cx="4095673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</a:t>
            </a: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 smtClean="0"/>
              <a:t> INTERSECT</a:t>
            </a:r>
            <a:br>
              <a:rPr lang="en-US" altLang="zh-CN" b="1" dirty="0" smtClean="0"/>
            </a:br>
            <a:r>
              <a:rPr lang="en-US" altLang="zh-CN" b="1" dirty="0" smtClean="0"/>
              <a:t> 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相减运算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宋体" charset="-122"/>
              </a:rPr>
              <a:t>相减运算 </a:t>
            </a: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返回第一个查询中存在 而第二个查询中不存在的行记录。</a:t>
            </a: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r>
              <a:rPr lang="zh-CN" altLang="en-US" b="1" dirty="0" smtClean="0">
                <a:latin typeface="黑体" pitchFamily="2" charset="-122"/>
                <a:ea typeface="宋体" charset="-122"/>
              </a:rPr>
              <a:t>使用原则</a:t>
            </a:r>
            <a:endParaRPr lang="zh-CN" altLang="en-US" dirty="0" smtClean="0">
              <a:latin typeface="黑体" pitchFamily="2" charset="-122"/>
              <a:ea typeface="宋体" charset="-122"/>
            </a:endParaRPr>
          </a:p>
          <a:p>
            <a:pPr lvl="2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多个查询语句所选择的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2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相减运算不忽略空值。</a:t>
            </a:r>
            <a:endParaRPr lang="en-US" altLang="zh-CN" dirty="0" smtClean="0">
              <a:solidFill>
                <a:schemeClr val="accent2"/>
              </a:solidFill>
              <a:latin typeface="黑体" pitchFamily="2" charset="-122"/>
              <a:ea typeface="宋体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3231828" y="1124744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4185915" y="1124744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727003" y="1451769"/>
            <a:ext cx="1279525" cy="1309688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3652515" y="1459707"/>
            <a:ext cx="1279525" cy="1309687"/>
          </a:xfrm>
          <a:prstGeom prst="ellipse">
            <a:avLst/>
          </a:prstGeom>
          <a:solidFill>
            <a:srgbClr val="00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</a:b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dirty="0" smtClean="0">
                <a:latin typeface="Courier New" pitchFamily="49" charset="0"/>
                <a:ea typeface="黑体" pitchFamily="2" charset="-122"/>
              </a:rPr>
              <a:t>相减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运算</a:t>
            </a:r>
          </a:p>
        </p:txBody>
      </p:sp>
      <p:sp>
        <p:nvSpPr>
          <p:cNvPr id="17416" name="Rectangle 14"/>
          <p:cNvSpPr>
            <a:spLocks noGrp="1" noChangeArrowheads="1"/>
          </p:cNvSpPr>
          <p:nvPr>
            <p:ph idx="1"/>
          </p:nvPr>
        </p:nvSpPr>
        <p:spPr>
          <a:xfrm>
            <a:off x="874713" y="1481138"/>
            <a:ext cx="7912100" cy="523862"/>
          </a:xfrm>
        </p:spPr>
        <p:txBody>
          <a:bodyPr lIns="92075" tIns="46038" rIns="92075" bIns="46038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例：查询哪些员工没做过岗位调动？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7584" y="2348880"/>
            <a:ext cx="7570861" cy="10801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33935" y="2525353"/>
            <a:ext cx="4037965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</a:t>
            </a:r>
            <a:endParaRPr lang="en-US" altLang="zh-CN" b="1" dirty="0" smtClean="0"/>
          </a:p>
          <a:p>
            <a:pPr fontAlgn="ctr">
              <a:buSzPct val="65000"/>
            </a:pPr>
            <a:r>
              <a:rPr lang="en-US" altLang="zh-CN" b="1" dirty="0" smtClean="0"/>
              <a:t>MINUS</a:t>
            </a:r>
          </a:p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本章重点总结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874713" y="1241424"/>
            <a:ext cx="7385050" cy="355572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在本课中, 您应该已经学会如何：</a:t>
            </a:r>
            <a:endParaRPr lang="en-US" altLang="zh-CN" sz="2100" dirty="0" smtClean="0">
              <a:latin typeface="黑体" pitchFamily="2" charset="-122"/>
              <a:ea typeface="宋体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联合 (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UNION)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完全联合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 (UNION ALL)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相交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 (INTERSECT)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相减 (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MINUS)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245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描述集合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运算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用集合运算组合多个查询的结果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用集合运算，列出不包含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job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SALESMAN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 的部门的部门号。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写一个联合查询，列出下面的信息：</a:t>
            </a:r>
            <a:br>
              <a:rPr lang="zh-CN" altLang="en-US" dirty="0" smtClean="0">
                <a:latin typeface="黑体" pitchFamily="2" charset="-122"/>
                <a:ea typeface="宋体" charset="-122"/>
              </a:rPr>
            </a:br>
            <a:r>
              <a:rPr lang="en-US" altLang="zh-CN" dirty="0" smtClean="0">
                <a:latin typeface="黑体" pitchFamily="2" charset="-122"/>
                <a:ea typeface="宋体" charset="-122"/>
              </a:rPr>
              <a:t>EMP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表中所有雇员的名字和部门编号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不管他们是否属于任何部门。</a:t>
            </a:r>
            <a:br>
              <a:rPr lang="zh-CN" altLang="en-US" dirty="0" smtClean="0">
                <a:latin typeface="黑体" pitchFamily="2" charset="-122"/>
                <a:ea typeface="宋体" charset="-122"/>
              </a:rPr>
            </a:br>
            <a:r>
              <a:rPr lang="en-US" altLang="zh-CN" dirty="0" smtClean="0">
                <a:latin typeface="黑体" pitchFamily="2" charset="-122"/>
                <a:ea typeface="宋体" charset="-122"/>
              </a:rPr>
              <a:t>DEPT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表中的所有部门编号和部门名称，不管他们是否有员工。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用集合运算查询出职位为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SALESMAN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和部门编号为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的人员编号、姓名、职位，不排除重复结果。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4.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用集合查询出部门为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20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的所有人员编号、姓名、所在部门名称。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>
              <a:latin typeface="黑体" pitchFamily="2" charset="-122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>
              <a:latin typeface="黑体" pitchFamily="2" charset="-122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章节内容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4615149"/>
              </p:ext>
            </p:extLst>
          </p:nvPr>
        </p:nvGraphicFramePr>
        <p:xfrm>
          <a:off x="611560" y="1916832"/>
          <a:ext cx="8001056" cy="2471742"/>
        </p:xfrm>
        <a:graphic>
          <a:graphicData uri="http://schemas.openxmlformats.org/drawingml/2006/table">
            <a:tbl>
              <a:tblPr/>
              <a:tblGrid>
                <a:gridCol w="4286280"/>
                <a:gridCol w="2000264"/>
                <a:gridCol w="1714512"/>
              </a:tblGrid>
              <a:tr h="642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集合运算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联合运算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完全联合运算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相交运算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相减运算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集合运算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625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集合运算：是用来把两个或多个查询的结果集做并、交、差的集合运算，包含集合运算的查询称为复合查询。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Courier New" pitchFamily="49" charset="0"/>
                <a:ea typeface="黑体" pitchFamily="2" charset="-122"/>
              </a:rPr>
              <a:t>集合运算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247775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198688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B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968625" y="1855788"/>
            <a:ext cx="1905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联合（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UNION)</a:t>
            </a:r>
            <a:endParaRPr lang="zh-CN" altLang="en-US" sz="2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782638" y="1460500"/>
            <a:ext cx="1274762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1703388" y="1468438"/>
            <a:ext cx="1274762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299200" y="1447800"/>
            <a:ext cx="1274763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7219950" y="1455738"/>
            <a:ext cx="1274763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7172325" y="1631950"/>
            <a:ext cx="446088" cy="965200"/>
          </a:xfrm>
          <a:custGeom>
            <a:avLst/>
            <a:gdLst>
              <a:gd name="T0" fmla="*/ 156 w 281"/>
              <a:gd name="T1" fmla="*/ 13 h 608"/>
              <a:gd name="T2" fmla="*/ 178 w 281"/>
              <a:gd name="T3" fmla="*/ 35 h 608"/>
              <a:gd name="T4" fmla="*/ 198 w 281"/>
              <a:gd name="T5" fmla="*/ 59 h 608"/>
              <a:gd name="T6" fmla="*/ 216 w 281"/>
              <a:gd name="T7" fmla="*/ 85 h 608"/>
              <a:gd name="T8" fmla="*/ 232 w 281"/>
              <a:gd name="T9" fmla="*/ 112 h 608"/>
              <a:gd name="T10" fmla="*/ 246 w 281"/>
              <a:gd name="T11" fmla="*/ 141 h 608"/>
              <a:gd name="T12" fmla="*/ 258 w 281"/>
              <a:gd name="T13" fmla="*/ 171 h 608"/>
              <a:gd name="T14" fmla="*/ 267 w 281"/>
              <a:gd name="T15" fmla="*/ 202 h 608"/>
              <a:gd name="T16" fmla="*/ 274 w 281"/>
              <a:gd name="T17" fmla="*/ 235 h 608"/>
              <a:gd name="T18" fmla="*/ 278 w 281"/>
              <a:gd name="T19" fmla="*/ 268 h 608"/>
              <a:gd name="T20" fmla="*/ 280 w 281"/>
              <a:gd name="T21" fmla="*/ 303 h 608"/>
              <a:gd name="T22" fmla="*/ 278 w 281"/>
              <a:gd name="T23" fmla="*/ 337 h 608"/>
              <a:gd name="T24" fmla="*/ 274 w 281"/>
              <a:gd name="T25" fmla="*/ 370 h 608"/>
              <a:gd name="T26" fmla="*/ 267 w 281"/>
              <a:gd name="T27" fmla="*/ 403 h 608"/>
              <a:gd name="T28" fmla="*/ 258 w 281"/>
              <a:gd name="T29" fmla="*/ 434 h 608"/>
              <a:gd name="T30" fmla="*/ 245 w 281"/>
              <a:gd name="T31" fmla="*/ 464 h 608"/>
              <a:gd name="T32" fmla="*/ 232 w 281"/>
              <a:gd name="T33" fmla="*/ 493 h 608"/>
              <a:gd name="T34" fmla="*/ 215 w 281"/>
              <a:gd name="T35" fmla="*/ 521 h 608"/>
              <a:gd name="T36" fmla="*/ 197 w 281"/>
              <a:gd name="T37" fmla="*/ 546 h 608"/>
              <a:gd name="T38" fmla="*/ 177 w 281"/>
              <a:gd name="T39" fmla="*/ 570 h 608"/>
              <a:gd name="T40" fmla="*/ 155 w 281"/>
              <a:gd name="T41" fmla="*/ 593 h 608"/>
              <a:gd name="T42" fmla="*/ 131 w 281"/>
              <a:gd name="T43" fmla="*/ 600 h 608"/>
              <a:gd name="T44" fmla="*/ 109 w 281"/>
              <a:gd name="T45" fmla="*/ 578 h 608"/>
              <a:gd name="T46" fmla="*/ 88 w 281"/>
              <a:gd name="T47" fmla="*/ 554 h 608"/>
              <a:gd name="T48" fmla="*/ 69 w 281"/>
              <a:gd name="T49" fmla="*/ 530 h 608"/>
              <a:gd name="T50" fmla="*/ 53 w 281"/>
              <a:gd name="T51" fmla="*/ 503 h 608"/>
              <a:gd name="T52" fmla="*/ 37 w 281"/>
              <a:gd name="T53" fmla="*/ 475 h 608"/>
              <a:gd name="T54" fmla="*/ 25 w 281"/>
              <a:gd name="T55" fmla="*/ 444 h 608"/>
              <a:gd name="T56" fmla="*/ 16 w 281"/>
              <a:gd name="T57" fmla="*/ 414 h 608"/>
              <a:gd name="T58" fmla="*/ 7 w 281"/>
              <a:gd name="T59" fmla="*/ 381 h 608"/>
              <a:gd name="T60" fmla="*/ 2 w 281"/>
              <a:gd name="T61" fmla="*/ 348 h 608"/>
              <a:gd name="T62" fmla="*/ 0 w 281"/>
              <a:gd name="T63" fmla="*/ 314 h 608"/>
              <a:gd name="T64" fmla="*/ 0 w 281"/>
              <a:gd name="T65" fmla="*/ 280 h 608"/>
              <a:gd name="T66" fmla="*/ 3 w 281"/>
              <a:gd name="T67" fmla="*/ 247 h 608"/>
              <a:gd name="T68" fmla="*/ 10 w 281"/>
              <a:gd name="T69" fmla="*/ 214 h 608"/>
              <a:gd name="T70" fmla="*/ 19 w 281"/>
              <a:gd name="T71" fmla="*/ 182 h 608"/>
              <a:gd name="T72" fmla="*/ 30 w 281"/>
              <a:gd name="T73" fmla="*/ 151 h 608"/>
              <a:gd name="T74" fmla="*/ 43 w 281"/>
              <a:gd name="T75" fmla="*/ 121 h 608"/>
              <a:gd name="T76" fmla="*/ 58 w 281"/>
              <a:gd name="T77" fmla="*/ 94 h 608"/>
              <a:gd name="T78" fmla="*/ 76 w 281"/>
              <a:gd name="T79" fmla="*/ 67 h 608"/>
              <a:gd name="T80" fmla="*/ 95 w 281"/>
              <a:gd name="T81" fmla="*/ 43 h 608"/>
              <a:gd name="T82" fmla="*/ 117 w 281"/>
              <a:gd name="T83" fmla="*/ 20 h 608"/>
              <a:gd name="T84" fmla="*/ 140 w 281"/>
              <a:gd name="T85" fmla="*/ 0 h 6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1"/>
              <a:gd name="T130" fmla="*/ 0 h 608"/>
              <a:gd name="T131" fmla="*/ 281 w 281"/>
              <a:gd name="T132" fmla="*/ 608 h 60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1" h="608">
                <a:moveTo>
                  <a:pt x="140" y="0"/>
                </a:moveTo>
                <a:lnTo>
                  <a:pt x="148" y="6"/>
                </a:lnTo>
                <a:lnTo>
                  <a:pt x="156" y="13"/>
                </a:lnTo>
                <a:lnTo>
                  <a:pt x="164" y="20"/>
                </a:lnTo>
                <a:lnTo>
                  <a:pt x="171" y="27"/>
                </a:lnTo>
                <a:lnTo>
                  <a:pt x="178" y="35"/>
                </a:lnTo>
                <a:lnTo>
                  <a:pt x="184" y="43"/>
                </a:lnTo>
                <a:lnTo>
                  <a:pt x="192" y="51"/>
                </a:lnTo>
                <a:lnTo>
                  <a:pt x="198" y="59"/>
                </a:lnTo>
                <a:lnTo>
                  <a:pt x="204" y="67"/>
                </a:lnTo>
                <a:lnTo>
                  <a:pt x="210" y="76"/>
                </a:lnTo>
                <a:lnTo>
                  <a:pt x="216" y="85"/>
                </a:lnTo>
                <a:lnTo>
                  <a:pt x="222" y="94"/>
                </a:lnTo>
                <a:lnTo>
                  <a:pt x="227" y="103"/>
                </a:lnTo>
                <a:lnTo>
                  <a:pt x="232" y="112"/>
                </a:lnTo>
                <a:lnTo>
                  <a:pt x="237" y="121"/>
                </a:lnTo>
                <a:lnTo>
                  <a:pt x="242" y="131"/>
                </a:lnTo>
                <a:lnTo>
                  <a:pt x="246" y="141"/>
                </a:lnTo>
                <a:lnTo>
                  <a:pt x="250" y="151"/>
                </a:lnTo>
                <a:lnTo>
                  <a:pt x="254" y="161"/>
                </a:lnTo>
                <a:lnTo>
                  <a:pt x="258" y="171"/>
                </a:lnTo>
                <a:lnTo>
                  <a:pt x="261" y="181"/>
                </a:lnTo>
                <a:lnTo>
                  <a:pt x="264" y="192"/>
                </a:lnTo>
                <a:lnTo>
                  <a:pt x="267" y="202"/>
                </a:lnTo>
                <a:lnTo>
                  <a:pt x="270" y="213"/>
                </a:lnTo>
                <a:lnTo>
                  <a:pt x="272" y="224"/>
                </a:lnTo>
                <a:lnTo>
                  <a:pt x="274" y="235"/>
                </a:lnTo>
                <a:lnTo>
                  <a:pt x="276" y="246"/>
                </a:lnTo>
                <a:lnTo>
                  <a:pt x="277" y="258"/>
                </a:lnTo>
                <a:lnTo>
                  <a:pt x="278" y="268"/>
                </a:lnTo>
                <a:lnTo>
                  <a:pt x="279" y="279"/>
                </a:lnTo>
                <a:lnTo>
                  <a:pt x="280" y="291"/>
                </a:lnTo>
                <a:lnTo>
                  <a:pt x="280" y="303"/>
                </a:lnTo>
                <a:lnTo>
                  <a:pt x="280" y="314"/>
                </a:lnTo>
                <a:lnTo>
                  <a:pt x="279" y="326"/>
                </a:lnTo>
                <a:lnTo>
                  <a:pt x="278" y="337"/>
                </a:lnTo>
                <a:lnTo>
                  <a:pt x="277" y="348"/>
                </a:lnTo>
                <a:lnTo>
                  <a:pt x="276" y="359"/>
                </a:lnTo>
                <a:lnTo>
                  <a:pt x="274" y="370"/>
                </a:lnTo>
                <a:lnTo>
                  <a:pt x="272" y="381"/>
                </a:lnTo>
                <a:lnTo>
                  <a:pt x="270" y="392"/>
                </a:lnTo>
                <a:lnTo>
                  <a:pt x="267" y="403"/>
                </a:lnTo>
                <a:lnTo>
                  <a:pt x="264" y="413"/>
                </a:lnTo>
                <a:lnTo>
                  <a:pt x="261" y="424"/>
                </a:lnTo>
                <a:lnTo>
                  <a:pt x="258" y="434"/>
                </a:lnTo>
                <a:lnTo>
                  <a:pt x="254" y="444"/>
                </a:lnTo>
                <a:lnTo>
                  <a:pt x="250" y="454"/>
                </a:lnTo>
                <a:lnTo>
                  <a:pt x="245" y="464"/>
                </a:lnTo>
                <a:lnTo>
                  <a:pt x="242" y="475"/>
                </a:lnTo>
                <a:lnTo>
                  <a:pt x="236" y="484"/>
                </a:lnTo>
                <a:lnTo>
                  <a:pt x="232" y="493"/>
                </a:lnTo>
                <a:lnTo>
                  <a:pt x="226" y="502"/>
                </a:lnTo>
                <a:lnTo>
                  <a:pt x="221" y="512"/>
                </a:lnTo>
                <a:lnTo>
                  <a:pt x="215" y="521"/>
                </a:lnTo>
                <a:lnTo>
                  <a:pt x="210" y="529"/>
                </a:lnTo>
                <a:lnTo>
                  <a:pt x="203" y="537"/>
                </a:lnTo>
                <a:lnTo>
                  <a:pt x="197" y="546"/>
                </a:lnTo>
                <a:lnTo>
                  <a:pt x="191" y="554"/>
                </a:lnTo>
                <a:lnTo>
                  <a:pt x="184" y="563"/>
                </a:lnTo>
                <a:lnTo>
                  <a:pt x="177" y="570"/>
                </a:lnTo>
                <a:lnTo>
                  <a:pt x="170" y="578"/>
                </a:lnTo>
                <a:lnTo>
                  <a:pt x="162" y="585"/>
                </a:lnTo>
                <a:lnTo>
                  <a:pt x="155" y="593"/>
                </a:lnTo>
                <a:lnTo>
                  <a:pt x="147" y="600"/>
                </a:lnTo>
                <a:lnTo>
                  <a:pt x="139" y="607"/>
                </a:lnTo>
                <a:lnTo>
                  <a:pt x="131" y="600"/>
                </a:lnTo>
                <a:lnTo>
                  <a:pt x="123" y="593"/>
                </a:lnTo>
                <a:lnTo>
                  <a:pt x="116" y="585"/>
                </a:lnTo>
                <a:lnTo>
                  <a:pt x="109" y="578"/>
                </a:lnTo>
                <a:lnTo>
                  <a:pt x="102" y="570"/>
                </a:lnTo>
                <a:lnTo>
                  <a:pt x="95" y="563"/>
                </a:lnTo>
                <a:lnTo>
                  <a:pt x="88" y="554"/>
                </a:lnTo>
                <a:lnTo>
                  <a:pt x="82" y="546"/>
                </a:lnTo>
                <a:lnTo>
                  <a:pt x="76" y="537"/>
                </a:lnTo>
                <a:lnTo>
                  <a:pt x="69" y="530"/>
                </a:lnTo>
                <a:lnTo>
                  <a:pt x="63" y="521"/>
                </a:lnTo>
                <a:lnTo>
                  <a:pt x="58" y="512"/>
                </a:lnTo>
                <a:lnTo>
                  <a:pt x="53" y="503"/>
                </a:lnTo>
                <a:lnTo>
                  <a:pt x="47" y="493"/>
                </a:lnTo>
                <a:lnTo>
                  <a:pt x="43" y="484"/>
                </a:lnTo>
                <a:lnTo>
                  <a:pt x="37" y="475"/>
                </a:lnTo>
                <a:lnTo>
                  <a:pt x="34" y="464"/>
                </a:lnTo>
                <a:lnTo>
                  <a:pt x="29" y="455"/>
                </a:lnTo>
                <a:lnTo>
                  <a:pt x="25" y="444"/>
                </a:lnTo>
                <a:lnTo>
                  <a:pt x="22" y="434"/>
                </a:lnTo>
                <a:lnTo>
                  <a:pt x="18" y="424"/>
                </a:lnTo>
                <a:lnTo>
                  <a:pt x="16" y="414"/>
                </a:lnTo>
                <a:lnTo>
                  <a:pt x="12" y="403"/>
                </a:lnTo>
                <a:lnTo>
                  <a:pt x="10" y="392"/>
                </a:lnTo>
                <a:lnTo>
                  <a:pt x="7" y="381"/>
                </a:lnTo>
                <a:lnTo>
                  <a:pt x="5" y="370"/>
                </a:lnTo>
                <a:lnTo>
                  <a:pt x="3" y="359"/>
                </a:lnTo>
                <a:lnTo>
                  <a:pt x="2" y="348"/>
                </a:lnTo>
                <a:lnTo>
                  <a:pt x="1" y="338"/>
                </a:lnTo>
                <a:lnTo>
                  <a:pt x="0" y="326"/>
                </a:lnTo>
                <a:lnTo>
                  <a:pt x="0" y="314"/>
                </a:lnTo>
                <a:lnTo>
                  <a:pt x="0" y="303"/>
                </a:lnTo>
                <a:lnTo>
                  <a:pt x="0" y="292"/>
                </a:lnTo>
                <a:lnTo>
                  <a:pt x="0" y="280"/>
                </a:lnTo>
                <a:lnTo>
                  <a:pt x="1" y="268"/>
                </a:lnTo>
                <a:lnTo>
                  <a:pt x="2" y="258"/>
                </a:lnTo>
                <a:lnTo>
                  <a:pt x="3" y="247"/>
                </a:lnTo>
                <a:lnTo>
                  <a:pt x="5" y="236"/>
                </a:lnTo>
                <a:lnTo>
                  <a:pt x="7" y="225"/>
                </a:lnTo>
                <a:lnTo>
                  <a:pt x="10" y="214"/>
                </a:lnTo>
                <a:lnTo>
                  <a:pt x="12" y="203"/>
                </a:lnTo>
                <a:lnTo>
                  <a:pt x="16" y="192"/>
                </a:lnTo>
                <a:lnTo>
                  <a:pt x="19" y="182"/>
                </a:lnTo>
                <a:lnTo>
                  <a:pt x="22" y="172"/>
                </a:lnTo>
                <a:lnTo>
                  <a:pt x="26" y="162"/>
                </a:lnTo>
                <a:lnTo>
                  <a:pt x="30" y="151"/>
                </a:lnTo>
                <a:lnTo>
                  <a:pt x="34" y="142"/>
                </a:lnTo>
                <a:lnTo>
                  <a:pt x="37" y="131"/>
                </a:lnTo>
                <a:lnTo>
                  <a:pt x="43" y="121"/>
                </a:lnTo>
                <a:lnTo>
                  <a:pt x="48" y="112"/>
                </a:lnTo>
                <a:lnTo>
                  <a:pt x="53" y="103"/>
                </a:lnTo>
                <a:lnTo>
                  <a:pt x="58" y="94"/>
                </a:lnTo>
                <a:lnTo>
                  <a:pt x="64" y="85"/>
                </a:lnTo>
                <a:lnTo>
                  <a:pt x="69" y="76"/>
                </a:lnTo>
                <a:lnTo>
                  <a:pt x="76" y="67"/>
                </a:lnTo>
                <a:lnTo>
                  <a:pt x="82" y="59"/>
                </a:lnTo>
                <a:lnTo>
                  <a:pt x="89" y="51"/>
                </a:lnTo>
                <a:lnTo>
                  <a:pt x="95" y="43"/>
                </a:lnTo>
                <a:lnTo>
                  <a:pt x="103" y="35"/>
                </a:lnTo>
                <a:lnTo>
                  <a:pt x="110" y="27"/>
                </a:lnTo>
                <a:lnTo>
                  <a:pt x="117" y="20"/>
                </a:lnTo>
                <a:lnTo>
                  <a:pt x="125" y="13"/>
                </a:lnTo>
                <a:lnTo>
                  <a:pt x="133" y="6"/>
                </a:lnTo>
                <a:lnTo>
                  <a:pt x="140" y="0"/>
                </a:lnTo>
              </a:path>
            </a:pathLst>
          </a:custGeom>
          <a:solidFill>
            <a:srgbClr val="FFFF66"/>
          </a:solidFill>
          <a:ln w="12700" cap="rnd" cmpd="sng">
            <a:solidFill>
              <a:srgbClr val="081D58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6802438" y="11239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A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715250" y="11239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769938" y="2771775"/>
            <a:ext cx="4970462" cy="1725613"/>
            <a:chOff x="485" y="1746"/>
            <a:chExt cx="3131" cy="1087"/>
          </a:xfrm>
        </p:grpSpPr>
        <p:sp>
          <p:nvSpPr>
            <p:cNvPr id="7193" name="Rectangle 19"/>
            <p:cNvSpPr>
              <a:spLocks noChangeArrowheads="1"/>
            </p:cNvSpPr>
            <p:nvPr/>
          </p:nvSpPr>
          <p:spPr bwMode="auto">
            <a:xfrm>
              <a:off x="845" y="174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fontAlgn="ctr">
                <a:buSzPct val="65000"/>
              </a:pPr>
              <a:r>
                <a:rPr lang="en-US" altLang="zh-CN" sz="1800" b="1" dirty="0"/>
                <a:t>A</a:t>
              </a:r>
            </a:p>
          </p:txBody>
        </p:sp>
        <p:sp>
          <p:nvSpPr>
            <p:cNvPr id="7194" name="Rectangle 20"/>
            <p:cNvSpPr>
              <a:spLocks noChangeArrowheads="1"/>
            </p:cNvSpPr>
            <p:nvPr/>
          </p:nvSpPr>
          <p:spPr bwMode="auto">
            <a:xfrm>
              <a:off x="1447" y="174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fontAlgn="ctr">
                <a:buSzPct val="65000"/>
              </a:pPr>
              <a:r>
                <a:rPr lang="en-US" altLang="zh-CN" sz="1800" b="1"/>
                <a:t>B</a:t>
              </a:r>
            </a:p>
          </p:txBody>
        </p:sp>
        <p:sp>
          <p:nvSpPr>
            <p:cNvPr id="7195" name="Rectangle 21"/>
            <p:cNvSpPr>
              <a:spLocks noChangeArrowheads="1"/>
            </p:cNvSpPr>
            <p:nvPr/>
          </p:nvSpPr>
          <p:spPr bwMode="auto">
            <a:xfrm>
              <a:off x="1982" y="2340"/>
              <a:ext cx="163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200" dirty="0">
                  <a:latin typeface="Courier New" pitchFamily="49" charset="0"/>
                  <a:ea typeface="黑体" pitchFamily="2" charset="-122"/>
                </a:rPr>
                <a:t>相交</a:t>
              </a:r>
              <a:r>
                <a:rPr lang="en-US" altLang="zh-CN" sz="2200" dirty="0">
                  <a:latin typeface="Courier New" pitchFamily="49" charset="0"/>
                  <a:ea typeface="黑体" pitchFamily="2" charset="-122"/>
                </a:rPr>
                <a:t>(INTERSECT)</a:t>
              </a:r>
            </a:p>
          </p:txBody>
        </p:sp>
        <p:sp>
          <p:nvSpPr>
            <p:cNvPr id="7196" name="Oval 22"/>
            <p:cNvSpPr>
              <a:spLocks noChangeArrowheads="1"/>
            </p:cNvSpPr>
            <p:nvPr/>
          </p:nvSpPr>
          <p:spPr bwMode="auto">
            <a:xfrm>
              <a:off x="485" y="1988"/>
              <a:ext cx="824" cy="840"/>
            </a:xfrm>
            <a:prstGeom prst="ellipse">
              <a:avLst/>
            </a:pr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fontAlgn="ctr">
                <a:spcBef>
                  <a:spcPct val="50000"/>
                </a:spcBef>
                <a:buSzPct val="65000"/>
              </a:pPr>
              <a:endParaRPr lang="zh-CN" altLang="en-US" sz="2400"/>
            </a:p>
          </p:txBody>
        </p:sp>
        <p:sp>
          <p:nvSpPr>
            <p:cNvPr id="7197" name="Oval 23"/>
            <p:cNvSpPr>
              <a:spLocks noChangeArrowheads="1"/>
            </p:cNvSpPr>
            <p:nvPr/>
          </p:nvSpPr>
          <p:spPr bwMode="auto">
            <a:xfrm>
              <a:off x="1069" y="1993"/>
              <a:ext cx="824" cy="840"/>
            </a:xfrm>
            <a:prstGeom prst="ellipse">
              <a:avLst/>
            </a:pr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fontAlgn="ctr">
                <a:spcBef>
                  <a:spcPct val="50000"/>
                </a:spcBef>
                <a:buSzPct val="65000"/>
              </a:pPr>
              <a:endParaRPr lang="zh-CN" altLang="en-US" sz="2400"/>
            </a:p>
          </p:txBody>
        </p:sp>
        <p:sp>
          <p:nvSpPr>
            <p:cNvPr id="7198" name="Freeform 24"/>
            <p:cNvSpPr>
              <a:spLocks/>
            </p:cNvSpPr>
            <p:nvPr/>
          </p:nvSpPr>
          <p:spPr bwMode="auto">
            <a:xfrm>
              <a:off x="1047" y="2112"/>
              <a:ext cx="282" cy="612"/>
            </a:xfrm>
            <a:custGeom>
              <a:avLst/>
              <a:gdLst>
                <a:gd name="T0" fmla="*/ 156 w 282"/>
                <a:gd name="T1" fmla="*/ 13 h 612"/>
                <a:gd name="T2" fmla="*/ 178 w 282"/>
                <a:gd name="T3" fmla="*/ 35 h 612"/>
                <a:gd name="T4" fmla="*/ 198 w 282"/>
                <a:gd name="T5" fmla="*/ 60 h 612"/>
                <a:gd name="T6" fmla="*/ 217 w 282"/>
                <a:gd name="T7" fmla="*/ 86 h 612"/>
                <a:gd name="T8" fmla="*/ 233 w 282"/>
                <a:gd name="T9" fmla="*/ 113 h 612"/>
                <a:gd name="T10" fmla="*/ 247 w 282"/>
                <a:gd name="T11" fmla="*/ 142 h 612"/>
                <a:gd name="T12" fmla="*/ 259 w 282"/>
                <a:gd name="T13" fmla="*/ 172 h 612"/>
                <a:gd name="T14" fmla="*/ 268 w 282"/>
                <a:gd name="T15" fmla="*/ 203 h 612"/>
                <a:gd name="T16" fmla="*/ 275 w 282"/>
                <a:gd name="T17" fmla="*/ 236 h 612"/>
                <a:gd name="T18" fmla="*/ 279 w 282"/>
                <a:gd name="T19" fmla="*/ 270 h 612"/>
                <a:gd name="T20" fmla="*/ 281 w 282"/>
                <a:gd name="T21" fmla="*/ 305 h 612"/>
                <a:gd name="T22" fmla="*/ 279 w 282"/>
                <a:gd name="T23" fmla="*/ 339 h 612"/>
                <a:gd name="T24" fmla="*/ 275 w 282"/>
                <a:gd name="T25" fmla="*/ 373 h 612"/>
                <a:gd name="T26" fmla="*/ 268 w 282"/>
                <a:gd name="T27" fmla="*/ 406 h 612"/>
                <a:gd name="T28" fmla="*/ 259 w 282"/>
                <a:gd name="T29" fmla="*/ 437 h 612"/>
                <a:gd name="T30" fmla="*/ 246 w 282"/>
                <a:gd name="T31" fmla="*/ 467 h 612"/>
                <a:gd name="T32" fmla="*/ 233 w 282"/>
                <a:gd name="T33" fmla="*/ 496 h 612"/>
                <a:gd name="T34" fmla="*/ 216 w 282"/>
                <a:gd name="T35" fmla="*/ 524 h 612"/>
                <a:gd name="T36" fmla="*/ 198 w 282"/>
                <a:gd name="T37" fmla="*/ 550 h 612"/>
                <a:gd name="T38" fmla="*/ 178 w 282"/>
                <a:gd name="T39" fmla="*/ 574 h 612"/>
                <a:gd name="T40" fmla="*/ 156 w 282"/>
                <a:gd name="T41" fmla="*/ 597 h 612"/>
                <a:gd name="T42" fmla="*/ 132 w 282"/>
                <a:gd name="T43" fmla="*/ 604 h 612"/>
                <a:gd name="T44" fmla="*/ 109 w 282"/>
                <a:gd name="T45" fmla="*/ 582 h 612"/>
                <a:gd name="T46" fmla="*/ 89 w 282"/>
                <a:gd name="T47" fmla="*/ 558 h 612"/>
                <a:gd name="T48" fmla="*/ 69 w 282"/>
                <a:gd name="T49" fmla="*/ 533 h 612"/>
                <a:gd name="T50" fmla="*/ 53 w 282"/>
                <a:gd name="T51" fmla="*/ 506 h 612"/>
                <a:gd name="T52" fmla="*/ 38 w 282"/>
                <a:gd name="T53" fmla="*/ 478 h 612"/>
                <a:gd name="T54" fmla="*/ 25 w 282"/>
                <a:gd name="T55" fmla="*/ 447 h 612"/>
                <a:gd name="T56" fmla="*/ 16 w 282"/>
                <a:gd name="T57" fmla="*/ 417 h 612"/>
                <a:gd name="T58" fmla="*/ 7 w 282"/>
                <a:gd name="T59" fmla="*/ 384 h 612"/>
                <a:gd name="T60" fmla="*/ 2 w 282"/>
                <a:gd name="T61" fmla="*/ 351 h 612"/>
                <a:gd name="T62" fmla="*/ 0 w 282"/>
                <a:gd name="T63" fmla="*/ 316 h 612"/>
                <a:gd name="T64" fmla="*/ 0 w 282"/>
                <a:gd name="T65" fmla="*/ 282 h 612"/>
                <a:gd name="T66" fmla="*/ 3 w 282"/>
                <a:gd name="T67" fmla="*/ 248 h 612"/>
                <a:gd name="T68" fmla="*/ 10 w 282"/>
                <a:gd name="T69" fmla="*/ 215 h 612"/>
                <a:gd name="T70" fmla="*/ 19 w 282"/>
                <a:gd name="T71" fmla="*/ 183 h 612"/>
                <a:gd name="T72" fmla="*/ 30 w 282"/>
                <a:gd name="T73" fmla="*/ 152 h 612"/>
                <a:gd name="T74" fmla="*/ 43 w 282"/>
                <a:gd name="T75" fmla="*/ 122 h 612"/>
                <a:gd name="T76" fmla="*/ 58 w 282"/>
                <a:gd name="T77" fmla="*/ 95 h 612"/>
                <a:gd name="T78" fmla="*/ 76 w 282"/>
                <a:gd name="T79" fmla="*/ 68 h 612"/>
                <a:gd name="T80" fmla="*/ 96 w 282"/>
                <a:gd name="T81" fmla="*/ 44 h 612"/>
                <a:gd name="T82" fmla="*/ 117 w 282"/>
                <a:gd name="T83" fmla="*/ 20 h 612"/>
                <a:gd name="T84" fmla="*/ 140 w 282"/>
                <a:gd name="T85" fmla="*/ 0 h 6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2"/>
                <a:gd name="T130" fmla="*/ 0 h 612"/>
                <a:gd name="T131" fmla="*/ 282 w 282"/>
                <a:gd name="T132" fmla="*/ 612 h 6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2" h="612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5" y="44"/>
                  </a:lnTo>
                  <a:lnTo>
                    <a:pt x="192" y="51"/>
                  </a:lnTo>
                  <a:lnTo>
                    <a:pt x="198" y="60"/>
                  </a:lnTo>
                  <a:lnTo>
                    <a:pt x="205" y="68"/>
                  </a:lnTo>
                  <a:lnTo>
                    <a:pt x="211" y="77"/>
                  </a:lnTo>
                  <a:lnTo>
                    <a:pt x="217" y="86"/>
                  </a:lnTo>
                  <a:lnTo>
                    <a:pt x="222" y="94"/>
                  </a:lnTo>
                  <a:lnTo>
                    <a:pt x="228" y="104"/>
                  </a:lnTo>
                  <a:lnTo>
                    <a:pt x="233" y="113"/>
                  </a:lnTo>
                  <a:lnTo>
                    <a:pt x="238" y="122"/>
                  </a:lnTo>
                  <a:lnTo>
                    <a:pt x="243" y="132"/>
                  </a:lnTo>
                  <a:lnTo>
                    <a:pt x="247" y="142"/>
                  </a:lnTo>
                  <a:lnTo>
                    <a:pt x="251" y="152"/>
                  </a:lnTo>
                  <a:lnTo>
                    <a:pt x="255" y="162"/>
                  </a:lnTo>
                  <a:lnTo>
                    <a:pt x="259" y="172"/>
                  </a:lnTo>
                  <a:lnTo>
                    <a:pt x="262" y="182"/>
                  </a:lnTo>
                  <a:lnTo>
                    <a:pt x="265" y="193"/>
                  </a:lnTo>
                  <a:lnTo>
                    <a:pt x="268" y="203"/>
                  </a:lnTo>
                  <a:lnTo>
                    <a:pt x="271" y="214"/>
                  </a:lnTo>
                  <a:lnTo>
                    <a:pt x="273" y="225"/>
                  </a:lnTo>
                  <a:lnTo>
                    <a:pt x="275" y="236"/>
                  </a:lnTo>
                  <a:lnTo>
                    <a:pt x="277" y="247"/>
                  </a:lnTo>
                  <a:lnTo>
                    <a:pt x="278" y="259"/>
                  </a:lnTo>
                  <a:lnTo>
                    <a:pt x="279" y="270"/>
                  </a:lnTo>
                  <a:lnTo>
                    <a:pt x="280" y="281"/>
                  </a:lnTo>
                  <a:lnTo>
                    <a:pt x="281" y="293"/>
                  </a:lnTo>
                  <a:lnTo>
                    <a:pt x="281" y="305"/>
                  </a:lnTo>
                  <a:lnTo>
                    <a:pt x="281" y="316"/>
                  </a:lnTo>
                  <a:lnTo>
                    <a:pt x="280" y="328"/>
                  </a:lnTo>
                  <a:lnTo>
                    <a:pt x="279" y="339"/>
                  </a:lnTo>
                  <a:lnTo>
                    <a:pt x="278" y="350"/>
                  </a:lnTo>
                  <a:lnTo>
                    <a:pt x="277" y="362"/>
                  </a:lnTo>
                  <a:lnTo>
                    <a:pt x="275" y="373"/>
                  </a:lnTo>
                  <a:lnTo>
                    <a:pt x="273" y="384"/>
                  </a:lnTo>
                  <a:lnTo>
                    <a:pt x="271" y="395"/>
                  </a:lnTo>
                  <a:lnTo>
                    <a:pt x="268" y="406"/>
                  </a:lnTo>
                  <a:lnTo>
                    <a:pt x="265" y="416"/>
                  </a:lnTo>
                  <a:lnTo>
                    <a:pt x="262" y="427"/>
                  </a:lnTo>
                  <a:lnTo>
                    <a:pt x="259" y="437"/>
                  </a:lnTo>
                  <a:lnTo>
                    <a:pt x="255" y="447"/>
                  </a:lnTo>
                  <a:lnTo>
                    <a:pt x="251" y="457"/>
                  </a:lnTo>
                  <a:lnTo>
                    <a:pt x="246" y="467"/>
                  </a:lnTo>
                  <a:lnTo>
                    <a:pt x="242" y="478"/>
                  </a:lnTo>
                  <a:lnTo>
                    <a:pt x="237" y="487"/>
                  </a:lnTo>
                  <a:lnTo>
                    <a:pt x="233" y="496"/>
                  </a:lnTo>
                  <a:lnTo>
                    <a:pt x="227" y="506"/>
                  </a:lnTo>
                  <a:lnTo>
                    <a:pt x="222" y="515"/>
                  </a:lnTo>
                  <a:lnTo>
                    <a:pt x="216" y="524"/>
                  </a:lnTo>
                  <a:lnTo>
                    <a:pt x="211" y="533"/>
                  </a:lnTo>
                  <a:lnTo>
                    <a:pt x="204" y="541"/>
                  </a:lnTo>
                  <a:lnTo>
                    <a:pt x="198" y="550"/>
                  </a:lnTo>
                  <a:lnTo>
                    <a:pt x="191" y="558"/>
                  </a:lnTo>
                  <a:lnTo>
                    <a:pt x="184" y="566"/>
                  </a:lnTo>
                  <a:lnTo>
                    <a:pt x="178" y="574"/>
                  </a:lnTo>
                  <a:lnTo>
                    <a:pt x="171" y="582"/>
                  </a:lnTo>
                  <a:lnTo>
                    <a:pt x="163" y="589"/>
                  </a:lnTo>
                  <a:lnTo>
                    <a:pt x="156" y="597"/>
                  </a:lnTo>
                  <a:lnTo>
                    <a:pt x="147" y="604"/>
                  </a:lnTo>
                  <a:lnTo>
                    <a:pt x="140" y="611"/>
                  </a:lnTo>
                  <a:lnTo>
                    <a:pt x="132" y="604"/>
                  </a:lnTo>
                  <a:lnTo>
                    <a:pt x="124" y="597"/>
                  </a:lnTo>
                  <a:lnTo>
                    <a:pt x="116" y="589"/>
                  </a:lnTo>
                  <a:lnTo>
                    <a:pt x="109" y="582"/>
                  </a:lnTo>
                  <a:lnTo>
                    <a:pt x="102" y="574"/>
                  </a:lnTo>
                  <a:lnTo>
                    <a:pt x="95" y="566"/>
                  </a:lnTo>
                  <a:lnTo>
                    <a:pt x="89" y="558"/>
                  </a:lnTo>
                  <a:lnTo>
                    <a:pt x="82" y="550"/>
                  </a:lnTo>
                  <a:lnTo>
                    <a:pt x="76" y="541"/>
                  </a:lnTo>
                  <a:lnTo>
                    <a:pt x="69" y="533"/>
                  </a:lnTo>
                  <a:lnTo>
                    <a:pt x="63" y="524"/>
                  </a:lnTo>
                  <a:lnTo>
                    <a:pt x="58" y="515"/>
                  </a:lnTo>
                  <a:lnTo>
                    <a:pt x="53" y="506"/>
                  </a:lnTo>
                  <a:lnTo>
                    <a:pt x="47" y="496"/>
                  </a:lnTo>
                  <a:lnTo>
                    <a:pt x="43" y="487"/>
                  </a:lnTo>
                  <a:lnTo>
                    <a:pt x="38" y="478"/>
                  </a:lnTo>
                  <a:lnTo>
                    <a:pt x="34" y="467"/>
                  </a:lnTo>
                  <a:lnTo>
                    <a:pt x="29" y="458"/>
                  </a:lnTo>
                  <a:lnTo>
                    <a:pt x="25" y="447"/>
                  </a:lnTo>
                  <a:lnTo>
                    <a:pt x="22" y="437"/>
                  </a:lnTo>
                  <a:lnTo>
                    <a:pt x="18" y="427"/>
                  </a:lnTo>
                  <a:lnTo>
                    <a:pt x="16" y="417"/>
                  </a:lnTo>
                  <a:lnTo>
                    <a:pt x="12" y="406"/>
                  </a:lnTo>
                  <a:lnTo>
                    <a:pt x="10" y="395"/>
                  </a:lnTo>
                  <a:lnTo>
                    <a:pt x="7" y="384"/>
                  </a:lnTo>
                  <a:lnTo>
                    <a:pt x="5" y="373"/>
                  </a:lnTo>
                  <a:lnTo>
                    <a:pt x="3" y="362"/>
                  </a:lnTo>
                  <a:lnTo>
                    <a:pt x="2" y="351"/>
                  </a:lnTo>
                  <a:lnTo>
                    <a:pt x="1" y="340"/>
                  </a:lnTo>
                  <a:lnTo>
                    <a:pt x="0" y="328"/>
                  </a:lnTo>
                  <a:lnTo>
                    <a:pt x="0" y="316"/>
                  </a:lnTo>
                  <a:lnTo>
                    <a:pt x="0" y="305"/>
                  </a:lnTo>
                  <a:lnTo>
                    <a:pt x="0" y="294"/>
                  </a:lnTo>
                  <a:lnTo>
                    <a:pt x="0" y="282"/>
                  </a:lnTo>
                  <a:lnTo>
                    <a:pt x="1" y="270"/>
                  </a:lnTo>
                  <a:lnTo>
                    <a:pt x="2" y="259"/>
                  </a:lnTo>
                  <a:lnTo>
                    <a:pt x="3" y="248"/>
                  </a:lnTo>
                  <a:lnTo>
                    <a:pt x="5" y="237"/>
                  </a:lnTo>
                  <a:lnTo>
                    <a:pt x="7" y="226"/>
                  </a:lnTo>
                  <a:lnTo>
                    <a:pt x="10" y="215"/>
                  </a:lnTo>
                  <a:lnTo>
                    <a:pt x="12" y="204"/>
                  </a:lnTo>
                  <a:lnTo>
                    <a:pt x="16" y="193"/>
                  </a:lnTo>
                  <a:lnTo>
                    <a:pt x="19" y="183"/>
                  </a:lnTo>
                  <a:lnTo>
                    <a:pt x="22" y="173"/>
                  </a:lnTo>
                  <a:lnTo>
                    <a:pt x="26" y="163"/>
                  </a:lnTo>
                  <a:lnTo>
                    <a:pt x="30" y="152"/>
                  </a:lnTo>
                  <a:lnTo>
                    <a:pt x="34" y="143"/>
                  </a:lnTo>
                  <a:lnTo>
                    <a:pt x="38" y="132"/>
                  </a:lnTo>
                  <a:lnTo>
                    <a:pt x="43" y="122"/>
                  </a:lnTo>
                  <a:lnTo>
                    <a:pt x="48" y="113"/>
                  </a:lnTo>
                  <a:lnTo>
                    <a:pt x="53" y="104"/>
                  </a:lnTo>
                  <a:lnTo>
                    <a:pt x="58" y="95"/>
                  </a:lnTo>
                  <a:lnTo>
                    <a:pt x="64" y="86"/>
                  </a:lnTo>
                  <a:lnTo>
                    <a:pt x="69" y="77"/>
                  </a:lnTo>
                  <a:lnTo>
                    <a:pt x="76" y="68"/>
                  </a:lnTo>
                  <a:lnTo>
                    <a:pt x="82" y="60"/>
                  </a:lnTo>
                  <a:lnTo>
                    <a:pt x="89" y="51"/>
                  </a:lnTo>
                  <a:lnTo>
                    <a:pt x="96" y="44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66"/>
            </a:solidFill>
            <a:ln w="12700" cap="rnd" cmpd="sng">
              <a:solidFill>
                <a:srgbClr val="081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1287463" y="4495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2241550" y="4495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sp>
        <p:nvSpPr>
          <p:cNvPr id="7189" name="Rectangle 27"/>
          <p:cNvSpPr>
            <a:spLocks noChangeArrowheads="1"/>
          </p:cNvSpPr>
          <p:nvPr/>
        </p:nvSpPr>
        <p:spPr bwMode="auto">
          <a:xfrm>
            <a:off x="3159125" y="5205413"/>
            <a:ext cx="19208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200">
                <a:latin typeface="Courier New" pitchFamily="49" charset="0"/>
                <a:ea typeface="黑体" pitchFamily="2" charset="-122"/>
              </a:rPr>
              <a:t>相减</a:t>
            </a:r>
            <a:r>
              <a:rPr lang="en-US" altLang="zh-CN" sz="2200">
                <a:latin typeface="Courier New" pitchFamily="49" charset="0"/>
                <a:ea typeface="黑体" pitchFamily="2" charset="-122"/>
              </a:rPr>
              <a:t>(MINUS)</a:t>
            </a:r>
          </a:p>
        </p:txBody>
      </p:sp>
      <p:sp>
        <p:nvSpPr>
          <p:cNvPr id="7190" name="Oval 28"/>
          <p:cNvSpPr>
            <a:spLocks noChangeArrowheads="1"/>
          </p:cNvSpPr>
          <p:nvPr/>
        </p:nvSpPr>
        <p:spPr bwMode="auto">
          <a:xfrm>
            <a:off x="782638" y="4822825"/>
            <a:ext cx="1279525" cy="1309688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91" name="Oval 29"/>
          <p:cNvSpPr>
            <a:spLocks noChangeArrowheads="1"/>
          </p:cNvSpPr>
          <p:nvPr/>
        </p:nvSpPr>
        <p:spPr bwMode="auto">
          <a:xfrm>
            <a:off x="1708150" y="4830763"/>
            <a:ext cx="1279525" cy="1309687"/>
          </a:xfrm>
          <a:prstGeom prst="ellipse">
            <a:avLst/>
          </a:prstGeom>
          <a:solidFill>
            <a:srgbClr val="00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92" name="Rectangle 30"/>
          <p:cNvSpPr>
            <a:spLocks noChangeArrowheads="1"/>
          </p:cNvSpPr>
          <p:nvPr/>
        </p:nvSpPr>
        <p:spPr bwMode="auto">
          <a:xfrm>
            <a:off x="5802313" y="2889250"/>
            <a:ext cx="2944812" cy="42386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0452" tIns="45227" rIns="90452" bIns="45227">
            <a:spAutoFit/>
          </a:bodyPr>
          <a:lstStyle/>
          <a:p>
            <a:pPr algn="ctr" fontAlgn="ctr">
              <a:buSzPct val="65000"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完全联合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(UNION ALL)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集合运算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6188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所有的集合运算符与等号的优先级相同，如果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SQL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语句包含多个集合运算符并且没有圆括号明确地指定另一个顺序，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Oracle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服务器将以从左到右的顺序计算。</a:t>
            </a:r>
            <a:br>
              <a:rPr lang="zh-CN" altLang="en-US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注：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INTERSECT 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相交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MINUS 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相减) 运算不是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ANSI SQL-99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兼容的，他们是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Oracle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特定的。</a:t>
            </a:r>
          </a:p>
          <a:p>
            <a:pPr lvl="1">
              <a:buFontTx/>
              <a:buNone/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联合运算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568952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联合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(UNION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)运算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返回由任一查询结果集包含的行，并且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去除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重复行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并且按照查询结果集的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第一列升序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排序。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使用原则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多个被联合的查询语句所选择的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如果多个查询结果都有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值，整个结果中只包含一个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值。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每个查询不能包含自己的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子句，只能在联合之后使用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子句。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001293" y="1460500"/>
            <a:ext cx="1274762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3922043" y="1468438"/>
            <a:ext cx="1274762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91880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2793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513"/>
            <a:ext cx="8640960" cy="4968875"/>
          </a:xfrm>
        </p:spPr>
        <p:txBody>
          <a:bodyPr/>
          <a:lstStyle/>
          <a:p>
            <a:r>
              <a:rPr lang="zh-CN" altLang="en-US" sz="1600" dirty="0" smtClean="0"/>
              <a:t>为演示案例，复制如下语句，并执行：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创建员工历史岗位表 </a:t>
            </a:r>
            <a:r>
              <a:rPr lang="en-US" altLang="zh-CN" sz="1600" dirty="0" err="1" smtClean="0"/>
              <a:t>emp_jobhistory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CREATE TABLE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(</a:t>
            </a:r>
          </a:p>
          <a:p>
            <a:pPr>
              <a:buNone/>
            </a:pPr>
            <a:r>
              <a:rPr lang="en-US" altLang="zh-CN" sz="1600" dirty="0" smtClean="0"/>
              <a:t>    id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流水号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empno</a:t>
            </a:r>
            <a:r>
              <a:rPr lang="en-US" altLang="zh-CN" sz="1600" dirty="0" smtClean="0"/>
              <a:t>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员工编号</a:t>
            </a:r>
          </a:p>
          <a:p>
            <a:pPr>
              <a:buNone/>
            </a:pPr>
            <a:r>
              <a:rPr lang="en-US" altLang="zh-CN" sz="1600" dirty="0" smtClean="0"/>
              <a:t>    job VARCHAR2(9),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岗位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begindate</a:t>
            </a:r>
            <a:r>
              <a:rPr lang="en-US" altLang="zh-CN" sz="1600" dirty="0" smtClean="0"/>
              <a:t> DATE,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开始日期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Number(7,2)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在该岗位时工资</a:t>
            </a:r>
          </a:p>
          <a:p>
            <a:pPr>
              <a:buNone/>
            </a:pPr>
            <a:r>
              <a:rPr lang="en-US" altLang="zh-CN" sz="1600" dirty="0" smtClean="0"/>
              <a:t>)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插入如下数据：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VALUES(1,7839,'TRAINEE','17-11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-81',500);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VALUES(2,7839,'SALESMAN','17-2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-82',1800);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VALUES(3,7839,'CLERK','17-2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-83',2000);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VALUES(4,7839,'SALESMAN','17-2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-85',1800);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VALUES(5,7839, 'MANAGER','17-2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-87',3000);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注：此页内容不要求学生掌握，只是方便后面案例及练习。</a:t>
            </a:r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01675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Courier New" pitchFamily="49" charset="0"/>
                <a:ea typeface="黑体" pitchFamily="2" charset="-122"/>
              </a:rPr>
              <a:t>联合运算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idx="1"/>
          </p:nvPr>
        </p:nvSpPr>
        <p:spPr>
          <a:xfrm>
            <a:off x="755576" y="1754170"/>
            <a:ext cx="7920880" cy="954750"/>
          </a:xfrm>
        </p:spPr>
        <p:txBody>
          <a:bodyPr wrap="square" lIns="92075" tIns="46038" rIns="92075" bIns="46038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思考：查询编号为</a:t>
            </a:r>
            <a:r>
              <a:rPr lang="en-US" altLang="zh-CN" dirty="0" smtClean="0">
                <a:solidFill>
                  <a:schemeClr val="tx2"/>
                </a:solidFill>
              </a:rPr>
              <a:t>7839</a:t>
            </a:r>
            <a:r>
              <a:rPr lang="zh-CN" altLang="en-US" dirty="0" smtClean="0">
                <a:solidFill>
                  <a:schemeClr val="tx2"/>
                </a:solidFill>
              </a:rPr>
              <a:t>的员工当前工资、岗位及历史工资、岗位？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1027</Words>
  <Application>Microsoft Office PowerPoint</Application>
  <PresentationFormat>全屏显示(4:3)</PresentationFormat>
  <Paragraphs>269</Paragraphs>
  <Slides>20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5_默认设计模板</vt:lpstr>
      <vt:lpstr>Document</vt:lpstr>
      <vt:lpstr>Oracle-SQL开发 —— 集合运算</vt:lpstr>
      <vt:lpstr>幻灯片 2</vt:lpstr>
      <vt:lpstr>幻灯片 3</vt:lpstr>
      <vt:lpstr>集合运算</vt:lpstr>
      <vt:lpstr>集合运算</vt:lpstr>
      <vt:lpstr>集合运算</vt:lpstr>
      <vt:lpstr>联合运算</vt:lpstr>
      <vt:lpstr>联合运算</vt:lpstr>
      <vt:lpstr>联合运算</vt:lpstr>
      <vt:lpstr>联合运算</vt:lpstr>
      <vt:lpstr>完全联合运算</vt:lpstr>
      <vt:lpstr>完全联合运算</vt:lpstr>
      <vt:lpstr>练习1</vt:lpstr>
      <vt:lpstr>练习1</vt:lpstr>
      <vt:lpstr>相交运算</vt:lpstr>
      <vt:lpstr>相交运算</vt:lpstr>
      <vt:lpstr>相减运算</vt:lpstr>
      <vt:lpstr>相减运算</vt:lpstr>
      <vt:lpstr>本章重点总结</vt:lpstr>
      <vt:lpstr>课后作业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1357</cp:revision>
  <dcterms:created xsi:type="dcterms:W3CDTF">2004-04-25T08:53:43Z</dcterms:created>
  <dcterms:modified xsi:type="dcterms:W3CDTF">2018-02-12T02:45:10Z</dcterms:modified>
</cp:coreProperties>
</file>