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17"/>
  </p:notesMasterIdLst>
  <p:handoutMasterIdLst>
    <p:handoutMasterId r:id="rId18"/>
  </p:handoutMasterIdLst>
  <p:sldIdLst>
    <p:sldId id="752" r:id="rId2"/>
    <p:sldId id="750" r:id="rId3"/>
    <p:sldId id="753" r:id="rId4"/>
    <p:sldId id="754" r:id="rId5"/>
    <p:sldId id="651" r:id="rId6"/>
    <p:sldId id="645" r:id="rId7"/>
    <p:sldId id="647" r:id="rId8"/>
    <p:sldId id="650" r:id="rId9"/>
    <p:sldId id="745" r:id="rId10"/>
    <p:sldId id="741" r:id="rId11"/>
    <p:sldId id="742" r:id="rId12"/>
    <p:sldId id="751" r:id="rId13"/>
    <p:sldId id="640" r:id="rId14"/>
    <p:sldId id="746" r:id="rId15"/>
    <p:sldId id="744" r:id="rId16"/>
  </p:sldIdLst>
  <p:sldSz cx="9144000" cy="6858000" type="screen4x3"/>
  <p:notesSz cx="7102475" cy="102314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modifyVerifier cryptProviderType="rsaFull" cryptAlgorithmClass="hash" cryptAlgorithmType="typeAny" cryptAlgorithmSid="4" spinCount="100000" saltData="jdbQyidZSdohkO0Nje766w==" hashData="G83jkaTP7pt04Qx+t63QaziKe6U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99FF"/>
    <a:srgbClr val="FF9966"/>
    <a:srgbClr val="FF9933"/>
    <a:srgbClr val="FF99CC"/>
    <a:srgbClr val="66CCFF"/>
    <a:srgbClr val="0099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54" autoAdjust="0"/>
    <p:restoredTop sz="91280" autoAdjust="0"/>
  </p:normalViewPr>
  <p:slideViewPr>
    <p:cSldViewPr>
      <p:cViewPr>
        <p:scale>
          <a:sx n="60" d="100"/>
          <a:sy n="60" d="100"/>
        </p:scale>
        <p:origin x="-1458" y="-3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-2898" y="-78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1026" y="75159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 dirty="0" smtClean="0"/>
              <a:t>v1.0</a:t>
            </a:r>
            <a:endParaRPr lang="en-US" altLang="zh-CN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 smtClean="0"/>
              <a:t>东软睿道</a:t>
            </a:r>
            <a:endParaRPr lang="en-US" altLang="zh-CN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B14DC72C-4D17-4869-9975-E71BDE66C9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1434857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 smtClean="0"/>
              <a:t>v1.0</a:t>
            </a:r>
            <a:endParaRPr lang="en-US" altLang="zh-CN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325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 smtClean="0"/>
              <a:t>东软睿道</a:t>
            </a:r>
            <a:endParaRPr lang="en-US" altLang="zh-CN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8327BFDE-C880-43F9-B1C6-9F5CE3D665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146535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ea typeface="宋体" charset="-122"/>
              </a:rPr>
              <a:t>课堂笔记：</a:t>
            </a:r>
          </a:p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v1.0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27BFDE-C880-43F9-B1C6-9F5CE3D66593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东软睿道</a:t>
            </a:r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ea typeface="宋体" charset="-122"/>
              </a:rPr>
              <a:t>课堂笔记：</a:t>
            </a:r>
          </a:p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v1.0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27BFDE-C880-43F9-B1C6-9F5CE3D66593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东软睿道</a:t>
            </a: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ea typeface="宋体" charset="-122"/>
              </a:rPr>
              <a:t>课堂笔记：</a:t>
            </a:r>
          </a:p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v1.0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27BFDE-C880-43F9-B1C6-9F5CE3D66593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东软睿道</a:t>
            </a:r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ea typeface="宋体" charset="-122"/>
              </a:rPr>
              <a:t>课堂笔记：</a:t>
            </a:r>
          </a:p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v1.0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27BFDE-C880-43F9-B1C6-9F5CE3D66593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东软睿道</a:t>
            </a:r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ea typeface="宋体" charset="-122"/>
              </a:rPr>
              <a:t>课堂笔记：</a:t>
            </a:r>
          </a:p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v1.0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27BFDE-C880-43F9-B1C6-9F5CE3D66593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东软睿道</a:t>
            </a:r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ea typeface="宋体" charset="-122"/>
              </a:rPr>
              <a:t>课堂笔记：</a:t>
            </a:r>
          </a:p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v1.0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27BFDE-C880-43F9-B1C6-9F5CE3D66593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东软睿道</a:t>
            </a:r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ea typeface="宋体" charset="-122"/>
              </a:rPr>
              <a:t>课堂笔记：</a:t>
            </a:r>
          </a:p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v1.0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27BFDE-C880-43F9-B1C6-9F5CE3D66593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东软睿道</a:t>
            </a:r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ea typeface="宋体" charset="-122"/>
              </a:rPr>
              <a:t>课堂笔记：</a:t>
            </a:r>
          </a:p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v1.0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27BFDE-C880-43F9-B1C6-9F5CE3D66593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东软睿道</a:t>
            </a:r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v1.0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27BFDE-C880-43F9-B1C6-9F5CE3D66593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东软睿道</a:t>
            </a:r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v1.0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27BFDE-C880-43F9-B1C6-9F5CE3D66593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东软睿道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251520" y="217081"/>
            <a:ext cx="18021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www.neuedu.com</a:t>
            </a:r>
            <a:endParaRPr lang="zh-CN" altLang="en-US" sz="14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85" b="7863"/>
          <a:stretch/>
        </p:blipFill>
        <p:spPr>
          <a:xfrm>
            <a:off x="-16190" y="-27384"/>
            <a:ext cx="9160190" cy="688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67085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15B1B4-7F3C-495C-9A55-3295C0749C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457216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674280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26507"/>
            <a:ext cx="9144000" cy="215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2019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2BCA28B-B398-4DE1-874F-CAEBC3CDD04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47887"/>
            <a:ext cx="9144000" cy="293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95856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占位符 9"/>
          <p:cNvSpPr>
            <a:spLocks noGrp="1"/>
          </p:cNvSpPr>
          <p:nvPr>
            <p:ph type="body" sz="quarter" idx="16" hasCustomPrompt="1"/>
          </p:nvPr>
        </p:nvSpPr>
        <p:spPr>
          <a:xfrm>
            <a:off x="1403648" y="2852936"/>
            <a:ext cx="6144251" cy="15843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algn="l"/>
            <a:r>
              <a:rPr lang="zh-CN" altLang="en-US" dirty="0" smtClean="0"/>
              <a:t>副标题</a:t>
            </a:r>
            <a:r>
              <a:rPr lang="en-US" altLang="zh-CN" sz="30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000" dirty="0" smtClean="0">
                <a:latin typeface="微软雅黑" pitchFamily="34" charset="-122"/>
                <a:ea typeface="微软雅黑" pitchFamily="34" charset="-122"/>
              </a:rPr>
              <a:t>黑体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7" hasCustomPrompt="1"/>
          </p:nvPr>
        </p:nvSpPr>
        <p:spPr>
          <a:xfrm>
            <a:off x="1403648" y="2132856"/>
            <a:ext cx="6336704" cy="575122"/>
          </a:xfrm>
          <a:prstGeom prst="rect">
            <a:avLst/>
          </a:prstGeom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latin typeface="+mj-ea"/>
                <a:ea typeface="+mj-ea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500" dirty="0" smtClean="0">
                <a:solidFill>
                  <a:srgbClr val="333333"/>
                </a:solidFill>
              </a:rPr>
              <a:t>主标题</a:t>
            </a:r>
          </a:p>
        </p:txBody>
      </p:sp>
      <p:sp>
        <p:nvSpPr>
          <p:cNvPr id="17" name="标题 5"/>
          <p:cNvSpPr>
            <a:spLocks noGrp="1"/>
          </p:cNvSpPr>
          <p:nvPr>
            <p:ph type="title" hasCustomPrompt="1"/>
          </p:nvPr>
        </p:nvSpPr>
        <p:spPr>
          <a:xfrm>
            <a:off x="1401981" y="1556792"/>
            <a:ext cx="6145868" cy="1152128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dirty="0" smtClean="0"/>
              <a:t>主标题样式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26507"/>
            <a:ext cx="9144000" cy="215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5701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2BCA28B-B398-4DE1-874F-CAEBC3CDD04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占位符 9"/>
          <p:cNvSpPr>
            <a:spLocks noGrp="1"/>
          </p:cNvSpPr>
          <p:nvPr>
            <p:ph type="body" sz="quarter" idx="16" hasCustomPrompt="1"/>
          </p:nvPr>
        </p:nvSpPr>
        <p:spPr>
          <a:xfrm>
            <a:off x="685235" y="2852936"/>
            <a:ext cx="6911101" cy="15843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algn="l"/>
            <a:r>
              <a:rPr lang="zh-CN" altLang="en-US" dirty="0" smtClean="0"/>
              <a:t>副标题</a:t>
            </a:r>
            <a:r>
              <a:rPr lang="en-US" altLang="zh-CN" sz="30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000" dirty="0" smtClean="0">
                <a:latin typeface="微软雅黑" pitchFamily="34" charset="-122"/>
                <a:ea typeface="微软雅黑" pitchFamily="34" charset="-122"/>
              </a:rPr>
              <a:t>黑体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7" hasCustomPrompt="1"/>
          </p:nvPr>
        </p:nvSpPr>
        <p:spPr>
          <a:xfrm>
            <a:off x="685234" y="2132856"/>
            <a:ext cx="7496405" cy="575122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latin typeface="+mj-ea"/>
                <a:ea typeface="+mj-ea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500" dirty="0" smtClean="0">
                <a:solidFill>
                  <a:srgbClr val="333333"/>
                </a:solidFill>
              </a:rPr>
              <a:t>主标题</a:t>
            </a:r>
          </a:p>
        </p:txBody>
      </p:sp>
      <p:sp>
        <p:nvSpPr>
          <p:cNvPr id="17" name="标题 5"/>
          <p:cNvSpPr>
            <a:spLocks noGrp="1"/>
          </p:cNvSpPr>
          <p:nvPr>
            <p:ph type="title" hasCustomPrompt="1"/>
          </p:nvPr>
        </p:nvSpPr>
        <p:spPr>
          <a:xfrm>
            <a:off x="683568" y="1556792"/>
            <a:ext cx="6912920" cy="1152128"/>
          </a:xfrm>
          <a:prstGeom prst="rect">
            <a:avLst/>
          </a:prstGeom>
        </p:spPr>
        <p:txBody>
          <a:bodyPr anchor="b"/>
          <a:lstStyle>
            <a:lvl1pPr algn="l">
              <a:defRPr sz="4500"/>
            </a:lvl1pPr>
          </a:lstStyle>
          <a:p>
            <a:r>
              <a:rPr lang="zh-CN" altLang="en-US" dirty="0" smtClean="0"/>
              <a:t>主标题样式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47887"/>
            <a:ext cx="9144000" cy="293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07549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2BCA28B-B398-4DE1-874F-CAEBC3CDD04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170" name="Picture 2" descr="D:\07 公司资料\PPT+Word模版\首页白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908720"/>
            <a:ext cx="9144001" cy="598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0" y="3573016"/>
            <a:ext cx="9144000" cy="3284984"/>
          </a:xfrm>
          <a:prstGeom prst="rect">
            <a:avLst/>
          </a:prstGeom>
          <a:solidFill>
            <a:srgbClr val="FFFFFF">
              <a:alpha val="8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6783824" y="6309320"/>
            <a:ext cx="20366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www.neuedu.com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582077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" y="217081"/>
            <a:ext cx="9139011" cy="6669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251520" y="217081"/>
            <a:ext cx="18021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www.neuedu.com</a:t>
            </a:r>
            <a:endParaRPr lang="zh-CN" altLang="en-US" sz="14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694" y="4509120"/>
            <a:ext cx="8229600" cy="1800200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760366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457D8C-62F5-4186-9152-2C1D8AA24829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A98B65-C7B3-495A-AF17-9B1676A83D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078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648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91535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/>
          <p:nvPr userDrawn="1"/>
        </p:nvSpPr>
        <p:spPr>
          <a:xfrm>
            <a:off x="129410" y="6383923"/>
            <a:ext cx="20366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www.neuedu.com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3595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ea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 b="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 b="0">
          <a:solidFill>
            <a:schemeClr val="tx1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 b="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 b="0">
          <a:solidFill>
            <a:schemeClr val="tx1"/>
          </a:solidFill>
          <a:latin typeface="+mn-ea"/>
          <a:ea typeface="+mn-ea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 b="0">
          <a:solidFill>
            <a:schemeClr val="tx1"/>
          </a:solidFill>
          <a:latin typeface="+mn-ea"/>
          <a:ea typeface="+mn-ea"/>
        </a:defRPr>
      </a:lvl5pPr>
      <a:lvl6pPr marL="25146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04800" y="558800"/>
            <a:ext cx="2438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hangingPunct="1"/>
            <a:r>
              <a:rPr lang="zh-CN" sz="18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东软睿道内部公开</a:t>
            </a:r>
            <a:endParaRPr lang="zh-CN" altLang="en-US" sz="1400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r>
              <a:rPr lang="zh-CN" altLang="en-US" sz="1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文件编号：</a:t>
            </a:r>
            <a:r>
              <a:rPr lang="en-US" altLang="zh-CN" sz="1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D000-</a:t>
            </a:r>
            <a:endParaRPr lang="en-US" altLang="zh-CN" sz="1800" dirty="0">
              <a:ea typeface="宋体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14400" y="2320925"/>
            <a:ext cx="70104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/>
            <a:r>
              <a:rPr lang="en-US" altLang="zh-CN" sz="4400" dirty="0" smtClean="0"/>
              <a:t>Oracle-SQL</a:t>
            </a:r>
            <a:r>
              <a:rPr lang="zh-CN" altLang="en-US" sz="4400" dirty="0" smtClean="0"/>
              <a:t>开发</a:t>
            </a:r>
            <a:endParaRPr lang="en-US" altLang="zh-CN" sz="4400" dirty="0" smtClean="0"/>
          </a:p>
          <a:p>
            <a:pPr algn="ctr" eaLnBrk="1" hangingPunct="1"/>
            <a:r>
              <a:rPr lang="zh-CN" altLang="en-US" sz="14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版本：</a:t>
            </a:r>
            <a:r>
              <a:rPr lang="en-US" altLang="zh-CN" sz="1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1.0.0-0.0.0</a:t>
            </a:r>
            <a:endParaRPr lang="en-US" altLang="zh-CN" sz="1100" dirty="0" smtClean="0">
              <a:ea typeface="宋体" charset="-122"/>
            </a:endParaRPr>
          </a:p>
          <a:p>
            <a:pPr algn="ctr"/>
            <a:r>
              <a:rPr lang="en-US" altLang="zh-CN" sz="1400" dirty="0" smtClean="0">
                <a:latin typeface="Times New Roman" pitchFamily="18" charset="0"/>
                <a:ea typeface="楷体_GB2312" pitchFamily="49" charset="-122"/>
              </a:rPr>
              <a:t>2015-6-1</a:t>
            </a:r>
            <a:endParaRPr lang="en-US" altLang="zh-CN" sz="1800" dirty="0">
              <a:ea typeface="宋体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4953000"/>
            <a:ext cx="91440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/>
            <a:r>
              <a:rPr lang="zh-CN" sz="140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东软睿道教育信息技术有限公司</a:t>
            </a:r>
          </a:p>
          <a:p>
            <a:pPr algn="ctr"/>
            <a:r>
              <a:rPr lang="en-US" altLang="zh-CN" sz="1500" b="1">
                <a:latin typeface="Times New Roman" pitchFamily="18" charset="0"/>
                <a:ea typeface="宋体" charset="-122"/>
                <a:cs typeface="Times New Roman" pitchFamily="18" charset="0"/>
              </a:rPr>
              <a:t>(</a:t>
            </a:r>
            <a:r>
              <a:rPr lang="zh-CN" altLang="en-US" sz="1500" b="1">
                <a:latin typeface="Times New Roman" pitchFamily="18" charset="0"/>
                <a:ea typeface="宋体" charset="-122"/>
                <a:cs typeface="Times New Roman" pitchFamily="18" charset="0"/>
              </a:rPr>
              <a:t>版权所有，翻版必究</a:t>
            </a:r>
            <a:r>
              <a:rPr lang="en-US" altLang="zh-CN" sz="1500" b="1">
                <a:latin typeface="Times New Roman" pitchFamily="18" charset="0"/>
                <a:ea typeface="宋体" charset="-122"/>
                <a:cs typeface="Times New Roman" pitchFamily="18" charset="0"/>
              </a:rPr>
              <a:t>)</a:t>
            </a:r>
            <a:endParaRPr lang="en-US" altLang="zh-CN" sz="1100">
              <a:ea typeface="宋体" charset="-122"/>
            </a:endParaRPr>
          </a:p>
          <a:p>
            <a:pPr algn="ctr"/>
            <a:r>
              <a:rPr lang="en-US" altLang="zh-CN" sz="1500" b="1">
                <a:latin typeface="Times New Roman" pitchFamily="18" charset="0"/>
                <a:ea typeface="黑体" pitchFamily="2" charset="-122"/>
              </a:rPr>
              <a:t>Copyright </a:t>
            </a:r>
            <a:r>
              <a:rPr lang="en-US" altLang="zh-CN" sz="1500" b="1">
                <a:ea typeface="黑体" pitchFamily="2" charset="-122"/>
              </a:rPr>
              <a:t>©</a:t>
            </a:r>
            <a:r>
              <a:rPr lang="en-US" altLang="zh-CN" sz="1500" b="1">
                <a:latin typeface="Times New Roman" pitchFamily="18" charset="0"/>
                <a:ea typeface="黑体" pitchFamily="2" charset="-122"/>
              </a:rPr>
              <a:t> Neusoft Educational Information Technology Co., Ltd</a:t>
            </a:r>
            <a:endParaRPr lang="en-US" altLang="zh-CN" sz="1100">
              <a:ea typeface="宋体" charset="-122"/>
            </a:endParaRPr>
          </a:p>
          <a:p>
            <a:pPr algn="ctr"/>
            <a:r>
              <a:rPr lang="en-US" altLang="zh-CN" sz="1500" b="1">
                <a:latin typeface="Times New Roman" pitchFamily="18" charset="0"/>
                <a:ea typeface="黑体" pitchFamily="2" charset="-122"/>
              </a:rPr>
              <a:t>All Rights Reserved</a:t>
            </a:r>
            <a:endParaRPr lang="en-US" altLang="zh-CN" sz="180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课程定位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" y="1100138"/>
            <a:ext cx="8305800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课程目标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323850" y="1196975"/>
            <a:ext cx="8434388" cy="4608513"/>
          </a:xfrm>
        </p:spPr>
        <p:txBody>
          <a:bodyPr/>
          <a:lstStyle/>
          <a:p>
            <a:r>
              <a:rPr lang="zh-CN" altLang="en-US" sz="2400" smtClean="0"/>
              <a:t>理解</a:t>
            </a:r>
            <a:r>
              <a:rPr lang="en-US" altLang="zh-CN" sz="2400" smtClean="0"/>
              <a:t>Oracle</a:t>
            </a:r>
            <a:r>
              <a:rPr lang="zh-CN" altLang="en-US" sz="2400" smtClean="0"/>
              <a:t>数据库的基本概念，能够进行本地连接和网络连接。</a:t>
            </a:r>
          </a:p>
          <a:p>
            <a:r>
              <a:rPr lang="zh-CN" altLang="en-US" sz="2400" smtClean="0"/>
              <a:t>掌握单表查询、多表查询、分组、子查询、分页查询、高级子查询、层次查询等查询方法，能写出相对复杂的查询语句，重点中的重点。</a:t>
            </a:r>
          </a:p>
          <a:p>
            <a:r>
              <a:rPr lang="zh-CN" altLang="en-US" sz="2400" smtClean="0"/>
              <a:t>掌握</a:t>
            </a:r>
            <a:r>
              <a:rPr lang="en-US" altLang="zh-CN" sz="2400" smtClean="0"/>
              <a:t>Oracle</a:t>
            </a:r>
            <a:r>
              <a:rPr lang="zh-CN" altLang="en-US" sz="2400" smtClean="0"/>
              <a:t>数据库常用的单行函数及分组函数。</a:t>
            </a:r>
          </a:p>
          <a:p>
            <a:r>
              <a:rPr lang="zh-CN" altLang="en-US" sz="2400" smtClean="0"/>
              <a:t>掌握插入数据、修改数据、删除数据语句。</a:t>
            </a:r>
          </a:p>
          <a:p>
            <a:r>
              <a:rPr lang="zh-CN" altLang="en-US" sz="2400" smtClean="0"/>
              <a:t>理解数据库事务概念，掌握如何进行提交和回滚。</a:t>
            </a:r>
          </a:p>
          <a:p>
            <a:r>
              <a:rPr lang="zh-CN" altLang="en-US" sz="2400" smtClean="0"/>
              <a:t>理解表、约束、视图、索引、序列、同义词等常用数据库对象含义及作用，并能熟练写出各种对象的创建，修改，删除语句。</a:t>
            </a:r>
          </a:p>
          <a:p>
            <a:r>
              <a:rPr lang="zh-CN" altLang="en-US" sz="2400" smtClean="0"/>
              <a:t>理解</a:t>
            </a:r>
            <a:r>
              <a:rPr lang="en-US" altLang="zh-CN" sz="2400" smtClean="0"/>
              <a:t>Oracle</a:t>
            </a:r>
            <a:r>
              <a:rPr lang="zh-CN" altLang="en-US" sz="2400" smtClean="0"/>
              <a:t>数据库的权限控制。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课程内容</a:t>
            </a:r>
            <a:endParaRPr lang="zh-CN" altLang="en-US" dirty="0"/>
          </a:p>
        </p:txBody>
      </p:sp>
      <p:pic>
        <p:nvPicPr>
          <p:cNvPr id="4" name="图片 3" descr="Oracle-SQL开发.jpe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25" y="1089025"/>
            <a:ext cx="8286750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latin typeface="+mj-ea"/>
              </a:rPr>
              <a:t>课程</a:t>
            </a:r>
            <a:r>
              <a:rPr lang="zh-CN" altLang="en-US" dirty="0" smtClean="0"/>
              <a:t>约定</a:t>
            </a:r>
            <a:endParaRPr lang="zh-CN" altLang="en-US" b="0" dirty="0" smtClean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401050" cy="4968875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课程约定：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了解：知道有这回事即可，我说的你不用全懂。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理解：能领会我所讲的意思，不用必须会背写。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掌握：重点中的重点，一说问题立刻能反应出答案。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latin typeface="+mj-ea"/>
              </a:rPr>
              <a:t>教学</a:t>
            </a:r>
            <a:r>
              <a:rPr lang="zh-CN" altLang="en-US" dirty="0" smtClean="0"/>
              <a:t>及学习方法</a:t>
            </a:r>
            <a:endParaRPr lang="zh-CN" altLang="en-US" b="0" dirty="0" smtClean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401050" cy="4968875"/>
          </a:xfrm>
        </p:spPr>
        <p:txBody>
          <a:bodyPr/>
          <a:lstStyle/>
          <a:p>
            <a:r>
              <a:rPr lang="zh-CN" altLang="en-US" dirty="0" smtClean="0"/>
              <a:t>教学方法：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非传统的以讲师为中心，而是以学生为中心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翻转课堂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满足个性化的学习需求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学习方法：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课前：尽量预习，提前准备问题。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课中：紧跟老师节奏；手要勤快，一定要记笔记，多做练习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课后：作业是必须要做嘀！通过网络及论坛不断扩展自己的知识量。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整个学习过程中不断提升自己“使用搜索引擎”以及“解决问题的能力”。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找一本</a:t>
            </a:r>
            <a:r>
              <a:rPr lang="en-US" altLang="zh-CN" dirty="0" err="1" smtClean="0"/>
              <a:t>Oralce</a:t>
            </a:r>
            <a:r>
              <a:rPr lang="zh-CN" altLang="en-US" smtClean="0"/>
              <a:t>相关的书籍。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Oracle</a:t>
            </a:r>
            <a:r>
              <a:rPr lang="zh-CN" altLang="en-US" dirty="0" smtClean="0"/>
              <a:t>认证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29197" y="994096"/>
          <a:ext cx="8535291" cy="5243216"/>
        </p:xfrm>
        <a:graphic>
          <a:graphicData uri="http://schemas.openxmlformats.org/drawingml/2006/table">
            <a:tbl>
              <a:tblPr/>
              <a:tblGrid>
                <a:gridCol w="1133570"/>
                <a:gridCol w="2267203"/>
                <a:gridCol w="5134518"/>
              </a:tblGrid>
              <a:tr h="23060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认证种类</a:t>
                      </a:r>
                    </a:p>
                  </a:txBody>
                  <a:tcPr marL="8675" marR="8675" marT="86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需要参加培训的相关课程</a:t>
                      </a:r>
                    </a:p>
                  </a:txBody>
                  <a:tcPr marL="8675" marR="8675" marT="86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675959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OCA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（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oracle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认证专员）</a:t>
                      </a:r>
                    </a:p>
                  </a:txBody>
                  <a:tcPr marL="8675" marR="8675" marT="86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Oracle Database 10g: Administration Workshop I</a:t>
                      </a:r>
                    </a:p>
                  </a:txBody>
                  <a:tcPr marL="8675" marR="8675" marT="86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Oracle Database 10g: Administration Workshop I</a:t>
                      </a:r>
                    </a:p>
                  </a:txBody>
                  <a:tcPr marL="8675" marR="8675" marT="86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21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Oracle Database: SQL Certified Expert</a:t>
                      </a:r>
                    </a:p>
                  </a:txBody>
                  <a:tcPr marL="8675" marR="8675" marT="86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Oracle Database 10g: SQL </a:t>
                      </a:r>
                      <a:r>
                        <a:rPr lang="en-US" sz="1600" b="1" i="0" u="none" strike="noStrike" dirty="0" smtClean="0">
                          <a:solidFill>
                            <a:srgbClr val="FF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Fundamentals</a:t>
                      </a:r>
                      <a:r>
                        <a:rPr lang="zh-CN" altLang="en-US" sz="1600" b="1" i="0" u="none" strike="noStrike" smtClean="0">
                          <a:solidFill>
                            <a:srgbClr val="FF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（本课）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8675" marR="8675" marT="86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21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Oracle Database 10g: Program with PL/SQL</a:t>
                      </a:r>
                    </a:p>
                  </a:txBody>
                  <a:tcPr marL="8675" marR="8675" marT="86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21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Oracle Database 10g: Advanced PL/SQL</a:t>
                      </a:r>
                    </a:p>
                  </a:txBody>
                  <a:tcPr marL="8675" marR="8675" marT="86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21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Oracle Database 10g: SQL Tuning Workshop</a:t>
                      </a:r>
                    </a:p>
                  </a:txBody>
                  <a:tcPr marL="8675" marR="8675" marT="86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2123">
                <a:tc rowSpan="3"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OCP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（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oracle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认证专家）</a:t>
                      </a:r>
                    </a:p>
                  </a:txBody>
                  <a:tcPr marL="8675" marR="8675" marT="86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Oracle Database 10g: SQL Fundamentals</a:t>
                      </a:r>
                    </a:p>
                  </a:txBody>
                  <a:tcPr marL="8675" marR="8675" marT="86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2123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Oracle Database 10g: Administration Workshop I</a:t>
                      </a:r>
                    </a:p>
                  </a:txBody>
                  <a:tcPr marL="8675" marR="8675" marT="86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2123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Oracle Database 10g: Administration Workshop II</a:t>
                      </a:r>
                    </a:p>
                  </a:txBody>
                  <a:tcPr marL="8675" marR="8675" marT="86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0601">
                <a:tc rowSpan="7"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OCM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（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oracle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认证大师）</a:t>
                      </a:r>
                    </a:p>
                  </a:txBody>
                  <a:tcPr marL="8675" marR="8675" marT="86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7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OCP related courses and plus,</a:t>
                      </a:r>
                    </a:p>
                  </a:txBody>
                  <a:tcPr marL="8675" marR="8675" marT="86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2123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Oracle Database 10g: SQL Tuning Workshop</a:t>
                      </a:r>
                    </a:p>
                  </a:txBody>
                  <a:tcPr marL="8675" marR="8675" marT="86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0601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Oracle Database 10g: Security</a:t>
                      </a:r>
                    </a:p>
                  </a:txBody>
                  <a:tcPr marL="8675" marR="8675" marT="86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2123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Enterprise DBA Part 1B: Backup and Recovery</a:t>
                      </a:r>
                    </a:p>
                  </a:txBody>
                  <a:tcPr marL="8675" marR="8675" marT="86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2123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Oracle Database 10g: Data Guard Administration</a:t>
                      </a:r>
                    </a:p>
                  </a:txBody>
                  <a:tcPr marL="8675" marR="8675" marT="86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2123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Oracle Database 10g: RAC for Administrators</a:t>
                      </a:r>
                    </a:p>
                  </a:txBody>
                  <a:tcPr marL="8675" marR="8675" marT="86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2123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Oracle Database 10g: Implement Streams</a:t>
                      </a:r>
                    </a:p>
                  </a:txBody>
                  <a:tcPr marL="8675" marR="8675" marT="86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>
          <a:xfrm>
            <a:off x="1295400" y="503238"/>
            <a:ext cx="5638800" cy="487362"/>
          </a:xfrm>
        </p:spPr>
        <p:txBody>
          <a:bodyPr/>
          <a:lstStyle/>
          <a:p>
            <a:pPr algn="ctr"/>
            <a:r>
              <a:rPr lang="zh-CN" altLang="en-US" sz="3200" smtClean="0"/>
              <a:t>文件修改控制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09600" y="1295400"/>
          <a:ext cx="8001000" cy="4276733"/>
        </p:xfrm>
        <a:graphic>
          <a:graphicData uri="http://schemas.openxmlformats.org/drawingml/2006/table">
            <a:tbl>
              <a:tblPr/>
              <a:tblGrid>
                <a:gridCol w="762000"/>
                <a:gridCol w="1066800"/>
                <a:gridCol w="4995863"/>
                <a:gridCol w="1176337"/>
              </a:tblGrid>
              <a:tr h="22383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黑体" pitchFamily="2" charset="-122"/>
                        </a:rPr>
                        <a:t>修改编号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黑体" pitchFamily="2" charset="-122"/>
                        </a:rPr>
                        <a:t>版本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黑体" pitchFamily="2" charset="-122"/>
                        </a:rPr>
                        <a:t>修改条款及内容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黑体" pitchFamily="2" charset="-122"/>
                        </a:rPr>
                        <a:t>修改日期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1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1.0.0-0.0.0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黑体" pitchFamily="2" charset="-122"/>
                        </a:rPr>
                        <a:t>创建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2015-6-1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39552" y="4941168"/>
            <a:ext cx="6961188" cy="120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r>
              <a:rPr lang="en-US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Oracle-SQL</a:t>
            </a:r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开发</a:t>
            </a:r>
            <a:endParaRPr lang="en-US" altLang="zh-CN" sz="4000" b="1" dirty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3200" b="1" smtClean="0">
                <a:latin typeface="黑体" pitchFamily="49" charset="-122"/>
                <a:ea typeface="黑体" pitchFamily="49" charset="-122"/>
              </a:rPr>
              <a:t>---- </a:t>
            </a:r>
            <a:r>
              <a:rPr lang="zh-CN" altLang="en-US" sz="3200" b="1" smtClean="0">
                <a:latin typeface="黑体" pitchFamily="49" charset="-122"/>
                <a:ea typeface="黑体" pitchFamily="49" charset="-122"/>
              </a:rPr>
              <a:t>开篇</a:t>
            </a:r>
            <a:endParaRPr lang="zh-CN" altLang="en-US" sz="3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8424" y="64643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V1.0</a:t>
            </a:r>
            <a:endParaRPr lang="zh-CN" altLang="en-US" sz="12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1061467"/>
            <a:ext cx="9144001" cy="52478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384175" y="201613"/>
            <a:ext cx="7283450" cy="706437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zh-CN" altLang="en-US" sz="3600" b="1" kern="0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数据库在交通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57200" y="1212521"/>
            <a:ext cx="8229600" cy="4691720"/>
          </a:xfrm>
        </p:spPr>
      </p:pic>
      <p:sp>
        <p:nvSpPr>
          <p:cNvPr id="3" name="标题 1"/>
          <p:cNvSpPr txBox="1">
            <a:spLocks/>
          </p:cNvSpPr>
          <p:nvPr/>
        </p:nvSpPr>
        <p:spPr>
          <a:xfrm>
            <a:off x="384175" y="201613"/>
            <a:ext cx="7283450" cy="706437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zh-CN" altLang="en-US" sz="3600" b="1" kern="0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数据库在航空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57200" y="1785000"/>
            <a:ext cx="8229600" cy="3546763"/>
          </a:xfrm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384175" y="201613"/>
            <a:ext cx="7283450" cy="706437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zh-CN" altLang="en-US" sz="3600" b="1" kern="0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数据库在电子商务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标题 1"/>
          <p:cNvSpPr>
            <a:spLocks noGrp="1"/>
          </p:cNvSpPr>
          <p:nvPr>
            <p:ph type="title"/>
          </p:nvPr>
        </p:nvSpPr>
        <p:spPr>
          <a:xfrm>
            <a:off x="384175" y="201613"/>
            <a:ext cx="7283450" cy="706437"/>
          </a:xfrm>
        </p:spPr>
        <p:txBody>
          <a:bodyPr/>
          <a:lstStyle/>
          <a:p>
            <a:r>
              <a:rPr lang="zh-CN" altLang="en-US" dirty="0" smtClean="0"/>
              <a:t>数据库在金融</a:t>
            </a:r>
          </a:p>
        </p:txBody>
      </p:sp>
      <p:sp>
        <p:nvSpPr>
          <p:cNvPr id="614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08050"/>
            <a:ext cx="9180513" cy="5545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标题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7283450" cy="706437"/>
          </a:xfrm>
        </p:spPr>
        <p:txBody>
          <a:bodyPr/>
          <a:lstStyle/>
          <a:p>
            <a:r>
              <a:rPr lang="zh-CN" altLang="en-US" dirty="0" smtClean="0"/>
              <a:t>数据库在移动应用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038350" y="1129506"/>
            <a:ext cx="5067300" cy="4857750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7283450" cy="706437"/>
          </a:xfrm>
        </p:spPr>
        <p:txBody>
          <a:bodyPr/>
          <a:lstStyle/>
          <a:p>
            <a:r>
              <a:rPr lang="zh-CN" altLang="en-US" dirty="0" smtClean="0"/>
              <a:t>数据库应用领域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457200" y="1484313"/>
            <a:ext cx="8147050" cy="496887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3200" dirty="0" smtClean="0"/>
              <a:t>		</a:t>
            </a:r>
            <a:r>
              <a:rPr lang="zh-CN" altLang="en-US" sz="3200" dirty="0" smtClean="0"/>
              <a:t>从上述一系列应用可以看出，数据库的应用领域非常广泛。无论是</a:t>
            </a:r>
            <a:r>
              <a:rPr lang="en-US" altLang="zh-CN" sz="3200" dirty="0" smtClean="0"/>
              <a:t>C/S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B/S</a:t>
            </a:r>
            <a:r>
              <a:rPr lang="zh-CN" altLang="en-US" sz="3200" dirty="0" smtClean="0"/>
              <a:t>架构的软件，只要涉及存储大量数据，后台都需要数据库的支撑。</a:t>
            </a:r>
            <a:br>
              <a:rPr lang="zh-CN" altLang="en-US" sz="3200" dirty="0" smtClean="0"/>
            </a:br>
            <a:endParaRPr lang="zh-CN" altLang="en-US" sz="32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_默认设计模板">
  <a:themeElements>
    <a:clrScheme name="2_默认设计模板 7">
      <a:dk1>
        <a:srgbClr val="333333"/>
      </a:dk1>
      <a:lt1>
        <a:srgbClr val="FFFFFF"/>
      </a:lt1>
      <a:dk2>
        <a:srgbClr val="000000"/>
      </a:dk2>
      <a:lt2>
        <a:srgbClr val="66007C"/>
      </a:lt2>
      <a:accent1>
        <a:srgbClr val="C6DEF3"/>
      </a:accent1>
      <a:accent2>
        <a:srgbClr val="F0D250"/>
      </a:accent2>
      <a:accent3>
        <a:srgbClr val="FFFFFF"/>
      </a:accent3>
      <a:accent4>
        <a:srgbClr val="2A2A2A"/>
      </a:accent4>
      <a:accent5>
        <a:srgbClr val="DFECF8"/>
      </a:accent5>
      <a:accent6>
        <a:srgbClr val="D9BE48"/>
      </a:accent6>
      <a:hlink>
        <a:srgbClr val="0088CC"/>
      </a:hlink>
      <a:folHlink>
        <a:srgbClr val="99CC00"/>
      </a:folHlink>
    </a:clrScheme>
    <a:fontScheme name="2_默认设计模板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18900000" algn="ctr" rotWithShape="0">
            <a:schemeClr val="bg2">
              <a:alpha val="50000"/>
            </a:schemeClr>
          </a:outerShdw>
        </a:effectLst>
      </a:spPr>
      <a:bodyPr vert="horz" wrap="none" lIns="78298" tIns="39151" rIns="78298" bIns="39151" numCol="1" anchor="ctr" anchorCtr="0" compatLnSpc="1">
        <a:prstTxWarp prst="textNoShape">
          <a:avLst/>
        </a:prstTxWarp>
      </a:bodyPr>
      <a:lstStyle>
        <a:defPPr marL="0" marR="0" indent="0" algn="ctr" defTabSz="7842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5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18900000" algn="ctr" rotWithShape="0">
            <a:schemeClr val="bg2">
              <a:alpha val="50000"/>
            </a:schemeClr>
          </a:outerShdw>
        </a:effectLst>
      </a:spPr>
      <a:bodyPr vert="horz" wrap="none" lIns="78298" tIns="39151" rIns="78298" bIns="39151" numCol="1" anchor="ctr" anchorCtr="0" compatLnSpc="1">
        <a:prstTxWarp prst="textNoShape">
          <a:avLst/>
        </a:prstTxWarp>
      </a:bodyPr>
      <a:lstStyle>
        <a:defPPr marL="0" marR="0" indent="0" algn="ctr" defTabSz="7842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5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2_默认设计模板 1">
        <a:dk1>
          <a:srgbClr val="333333"/>
        </a:dk1>
        <a:lt1>
          <a:srgbClr val="FFFFFF"/>
        </a:lt1>
        <a:dk2>
          <a:srgbClr val="000000"/>
        </a:dk2>
        <a:lt2>
          <a:srgbClr val="999999"/>
        </a:lt2>
        <a:accent1>
          <a:srgbClr val="C6DEF3"/>
        </a:accent1>
        <a:accent2>
          <a:srgbClr val="00509B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00488C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333333"/>
        </a:dk1>
        <a:lt1>
          <a:srgbClr val="FFFFFF"/>
        </a:lt1>
        <a:dk2>
          <a:srgbClr val="000000"/>
        </a:dk2>
        <a:lt2>
          <a:srgbClr val="D20000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333333"/>
        </a:dk1>
        <a:lt1>
          <a:srgbClr val="FFFFFF"/>
        </a:lt1>
        <a:dk2>
          <a:srgbClr val="000000"/>
        </a:dk2>
        <a:lt2>
          <a:srgbClr val="66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333333"/>
        </a:dk1>
        <a:lt1>
          <a:srgbClr val="FFFFFF"/>
        </a:lt1>
        <a:dk2>
          <a:srgbClr val="000000"/>
        </a:dk2>
        <a:lt2>
          <a:srgbClr val="99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333333"/>
        </a:dk1>
        <a:lt1>
          <a:srgbClr val="FFFFFF"/>
        </a:lt1>
        <a:dk2>
          <a:srgbClr val="000000"/>
        </a:dk2>
        <a:lt2>
          <a:srgbClr val="9900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333333"/>
        </a:dk1>
        <a:lt1>
          <a:srgbClr val="FFFFFF"/>
        </a:lt1>
        <a:dk2>
          <a:srgbClr val="000000"/>
        </a:dk2>
        <a:lt2>
          <a:srgbClr val="9933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333333"/>
        </a:dk1>
        <a:lt1>
          <a:srgbClr val="FFFFFF"/>
        </a:lt1>
        <a:dk2>
          <a:srgbClr val="000000"/>
        </a:dk2>
        <a:lt2>
          <a:srgbClr val="66007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6980</TotalTime>
  <Words>603</Words>
  <Application>Microsoft Office PowerPoint</Application>
  <PresentationFormat>全屏显示(4:3)</PresentationFormat>
  <Paragraphs>193</Paragraphs>
  <Slides>15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5_默认设计模板</vt:lpstr>
      <vt:lpstr>PowerPoint 演示文稿</vt:lpstr>
      <vt:lpstr>文件修改控制</vt:lpstr>
      <vt:lpstr>PowerPoint 演示文稿</vt:lpstr>
      <vt:lpstr>PowerPoint 演示文稿</vt:lpstr>
      <vt:lpstr>PowerPoint 演示文稿</vt:lpstr>
      <vt:lpstr>PowerPoint 演示文稿</vt:lpstr>
      <vt:lpstr>数据库在金融</vt:lpstr>
      <vt:lpstr>数据库在移动应用</vt:lpstr>
      <vt:lpstr>数据库应用领域</vt:lpstr>
      <vt:lpstr>课程定位</vt:lpstr>
      <vt:lpstr>课程目标</vt:lpstr>
      <vt:lpstr>课程内容</vt:lpstr>
      <vt:lpstr>课程约定</vt:lpstr>
      <vt:lpstr>教学及学习方法</vt:lpstr>
      <vt:lpstr>Oracle认证</vt:lpstr>
    </vt:vector>
  </TitlesOfParts>
  <Company>LERY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</dc:title>
  <dc:creator>LERY</dc:creator>
  <cp:lastModifiedBy>new</cp:lastModifiedBy>
  <cp:revision>1531</cp:revision>
  <dcterms:created xsi:type="dcterms:W3CDTF">2004-04-25T08:53:43Z</dcterms:created>
  <dcterms:modified xsi:type="dcterms:W3CDTF">2016-11-24T09:27:51Z</dcterms:modified>
  <cp:contentStatus/>
</cp:coreProperties>
</file>