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518" r:id="rId2"/>
    <p:sldId id="571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3" r:id="rId18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Lgo3SZgLiV4BV06/Dvb42g==" hashData="PX/HPdmrjoNXRw7+1kusTUM7zq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98895" autoAdjust="0"/>
  </p:normalViewPr>
  <p:slideViewPr>
    <p:cSldViewPr>
      <p:cViewPr>
        <p:scale>
          <a:sx n="70" d="100"/>
          <a:sy n="70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5658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1368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2133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190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3"/>
            <a:ext cx="6175207" cy="4202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graphicFrame>
        <p:nvGraphicFramePr>
          <p:cNvPr id="68612" name="Object 4"/>
          <p:cNvGraphicFramePr>
            <a:graphicFrameLocks/>
          </p:cNvGraphicFramePr>
          <p:nvPr/>
        </p:nvGraphicFramePr>
        <p:xfrm>
          <a:off x="739842" y="6855401"/>
          <a:ext cx="5915441" cy="103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4" imgW="6026040" imgH="973080" progId="Word.Document.8">
                  <p:embed/>
                </p:oleObj>
              </mc:Choice>
              <mc:Fallback>
                <p:oleObj name="Document" r:id="rId4" imgW="6026040" imgH="97308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42" y="6855401"/>
                        <a:ext cx="5915441" cy="1035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003363" y="-1781"/>
            <a:ext cx="3058010" cy="51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9702318"/>
            <a:ext cx="3058010" cy="50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-1781"/>
            <a:ext cx="3058010" cy="51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92088"/>
            <a:ext cx="6530975" cy="48990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820" y="5330395"/>
            <a:ext cx="6208089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820" y="5298328"/>
            <a:ext cx="6208089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0975"/>
            <a:ext cx="6534150" cy="49006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820" y="5330395"/>
            <a:ext cx="6208089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92088"/>
            <a:ext cx="6530975" cy="48990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58" y="579004"/>
            <a:ext cx="5956543" cy="88008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919" tIns="43960" rIns="87919" bIns="43960"/>
          <a:lstStyle/>
          <a:p>
            <a:pPr marL="227362" marR="0" indent="-227362" algn="l" defTabSz="35137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1998" algn="l"/>
                <a:tab pos="444389" algn="l"/>
                <a:tab pos="661416" algn="l"/>
              </a:tabLst>
              <a:defRPr/>
            </a:pPr>
            <a:r>
              <a:rPr lang="zh-CN" altLang="en-US" smtClean="0"/>
              <a:t>课堂笔记：</a:t>
            </a:r>
          </a:p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endParaRPr lang="zh-CN" alt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894" y="1207891"/>
            <a:ext cx="5555385" cy="145908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894" y="3386726"/>
            <a:ext cx="5555385" cy="14893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673" y="5492517"/>
            <a:ext cx="5563605" cy="103864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2133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0825" y="193675"/>
            <a:ext cx="6546850" cy="49101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2133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14362"/>
            <a:ext cx="6209734" cy="42026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3"/>
            <a:ext cx="6209734" cy="4202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669" y="5214595"/>
            <a:ext cx="6211377" cy="42115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404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609600"/>
            <a:ext cx="776922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8975" y="1677988"/>
            <a:ext cx="7769225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7388" y="6248400"/>
            <a:ext cx="19034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F204E-73E8-4227-B86A-D61528366E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609600"/>
            <a:ext cx="776922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8975" y="1677988"/>
            <a:ext cx="3808413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677988"/>
            <a:ext cx="3808412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7388" y="6248400"/>
            <a:ext cx="19034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659FE1-AAC4-46CD-B94C-BBDC5362DDC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52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153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12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79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7968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6385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7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27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65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层次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查询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分级查询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>
                <a:latin typeface="黑体" pitchFamily="2" charset="-122"/>
              </a:rPr>
              <a:t>遍历树</a:t>
            </a:r>
            <a:r>
              <a:rPr lang="en-US" altLang="zh-CN">
                <a:latin typeface="黑体" pitchFamily="2" charset="-122"/>
              </a:rPr>
              <a:t>：</a:t>
            </a:r>
            <a:r>
              <a:rPr lang="zh-CN" altLang="en-US">
                <a:latin typeface="黑体" pitchFamily="2" charset="-122"/>
              </a:rPr>
              <a:t>从底向上</a:t>
            </a:r>
            <a:endParaRPr lang="en-US" altLang="zh-CN">
              <a:latin typeface="黑体" pitchFamily="2" charset="-122"/>
            </a:endParaRPr>
          </a:p>
        </p:txBody>
      </p:sp>
      <p:graphicFrame>
        <p:nvGraphicFramePr>
          <p:cNvPr id="63805" name="Group 317"/>
          <p:cNvGraphicFramePr>
            <a:graphicFrameLocks noGrp="1"/>
          </p:cNvGraphicFramePr>
          <p:nvPr>
            <p:ph type="tbl" idx="1"/>
          </p:nvPr>
        </p:nvGraphicFramePr>
        <p:xfrm>
          <a:off x="688975" y="4000504"/>
          <a:ext cx="7769225" cy="2036765"/>
        </p:xfrm>
        <a:graphic>
          <a:graphicData uri="http://schemas.openxmlformats.org/drawingml/2006/table">
            <a:tbl>
              <a:tblPr/>
              <a:tblGrid>
                <a:gridCol w="1846263"/>
                <a:gridCol w="2206625"/>
                <a:gridCol w="2387600"/>
                <a:gridCol w="1328737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EMPNO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ENAME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MGR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7876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ADAMS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SCOTT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ANALYST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JONES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KING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PRESIDENT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889000" y="2108200"/>
            <a:ext cx="7029450" cy="1473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89000" y="2209800"/>
            <a:ext cx="693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job, mgr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START  WITH  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= </a:t>
            </a:r>
            <a:r>
              <a:rPr lang="en-US" altLang="zh-CN" b="1" dirty="0">
                <a:ea typeface="宋体" charset="-122"/>
              </a:rPr>
              <a:t>7876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mgr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;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939800" y="2819400"/>
            <a:ext cx="5705475" cy="609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754063" y="785794"/>
            <a:ext cx="7027862" cy="16700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71414"/>
            <a:ext cx="7769225" cy="114300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遍历树</a:t>
            </a:r>
            <a:r>
              <a:rPr lang="en-US" altLang="zh-CN" dirty="0"/>
              <a:t>：</a:t>
            </a:r>
            <a:r>
              <a:rPr lang="zh-CN" altLang="en-US" dirty="0"/>
              <a:t>从顶向下</a:t>
            </a:r>
            <a:endParaRPr lang="en-US" altLang="zh-CN" dirty="0"/>
          </a:p>
        </p:txBody>
      </p:sp>
      <p:graphicFrame>
        <p:nvGraphicFramePr>
          <p:cNvPr id="65585" name="Group 49"/>
          <p:cNvGraphicFramePr>
            <a:graphicFrameLocks noGrp="1"/>
          </p:cNvGraphicFramePr>
          <p:nvPr>
            <p:ph type="tbl" idx="1"/>
          </p:nvPr>
        </p:nvGraphicFramePr>
        <p:xfrm>
          <a:off x="688975" y="2571732"/>
          <a:ext cx="7769225" cy="4100010"/>
        </p:xfrm>
        <a:graphic>
          <a:graphicData uri="http://schemas.openxmlformats.org/drawingml/2006/table">
            <a:tbl>
              <a:tblPr/>
              <a:tblGrid>
                <a:gridCol w="7769225"/>
              </a:tblGrid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Walk Top Down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KING reports to 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JONES reports to KING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SCOTT reports to JONES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ADAMS reports to SCOTT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FORD reports to JONES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SMITH reports to FORD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BLAKE reports to KING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ALLEN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WARD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MARTIN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TURNER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JAMES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CLARK reports to KING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MILLER reports to CLARK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00100" y="893744"/>
            <a:ext cx="70119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||' reports to '|| 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PRIOR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"Walk Top Down"</a:t>
            </a:r>
          </a:p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FROM 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START   WITH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'KING'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mgr ;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863600" y="1731944"/>
            <a:ext cx="5691188" cy="609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601663"/>
            <a:ext cx="7769225" cy="568325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sz="3300" dirty="0"/>
              <a:t>用</a:t>
            </a:r>
            <a:r>
              <a:rPr lang="en-US" altLang="zh-CN" sz="3300" dirty="0">
                <a:ea typeface="宋体" charset="-122"/>
              </a:rPr>
              <a:t> </a:t>
            </a:r>
            <a:r>
              <a:rPr lang="en-US" altLang="zh-CN" sz="3300" b="1" dirty="0">
                <a:latin typeface="Courier New" pitchFamily="49" charset="0"/>
                <a:ea typeface="宋体" charset="-122"/>
              </a:rPr>
              <a:t>LEVEL</a:t>
            </a:r>
            <a:r>
              <a:rPr lang="en-US" altLang="zh-CN" sz="3300" dirty="0">
                <a:ea typeface="宋体" charset="-122"/>
              </a:rPr>
              <a:t> </a:t>
            </a:r>
            <a:r>
              <a:rPr lang="zh-CN" altLang="en-US" sz="3300" dirty="0"/>
              <a:t>伪列将行分等级</a:t>
            </a:r>
            <a:endParaRPr lang="en-US" altLang="zh-CN" sz="3300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928794" y="3189274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Hann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694113" y="2122474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King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941513" y="4179874"/>
            <a:ext cx="884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Hunold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4062413" y="249077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462213" y="3557574"/>
            <a:ext cx="0" cy="609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12713" y="4179874"/>
            <a:ext cx="906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Whalen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41313" y="3132124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Kochhar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709613" y="348137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5" name="Freeform 11"/>
          <p:cNvSpPr>
            <a:spLocks/>
          </p:cNvSpPr>
          <p:nvPr/>
        </p:nvSpPr>
        <p:spPr bwMode="auto">
          <a:xfrm>
            <a:off x="252413" y="3786174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027113" y="4179874"/>
            <a:ext cx="928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Higgins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571868" y="3092450"/>
            <a:ext cx="1041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Mourgos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4824413" y="2795574"/>
            <a:ext cx="260191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6348413" y="27828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5980113" y="3179749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Zlotkey</a:t>
            </a:r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4062413" y="3405174"/>
            <a:ext cx="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2" name="Freeform 18"/>
          <p:cNvSpPr>
            <a:spLocks/>
          </p:cNvSpPr>
          <p:nvPr/>
        </p:nvSpPr>
        <p:spPr bwMode="auto">
          <a:xfrm>
            <a:off x="3224213" y="3862374"/>
            <a:ext cx="1676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2309813" y="2795574"/>
            <a:ext cx="2514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633413" y="2795574"/>
            <a:ext cx="1981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633413" y="27955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4062413" y="279557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4062413" y="38623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008313" y="4256074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Rajs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541713" y="4256074"/>
            <a:ext cx="839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Davies</a:t>
            </a: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4532313" y="4256074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Matos</a:t>
            </a:r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6348413" y="3557574"/>
            <a:ext cx="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1319213" y="4471974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874713" y="5322874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Gietz</a:t>
            </a:r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2462213" y="45481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5" name="Freeform 31"/>
          <p:cNvSpPr>
            <a:spLocks/>
          </p:cNvSpPr>
          <p:nvPr/>
        </p:nvSpPr>
        <p:spPr bwMode="auto">
          <a:xfrm>
            <a:off x="1852613" y="4929174"/>
            <a:ext cx="1295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815" y="0"/>
              </a:cxn>
              <a:cxn ang="0">
                <a:pos x="815" y="240"/>
              </a:cxn>
            </a:cxnLst>
            <a:rect l="0" t="0" r="r" b="b"/>
            <a:pathLst>
              <a:path w="816" h="241">
                <a:moveTo>
                  <a:pt x="0" y="240"/>
                </a:moveTo>
                <a:lnTo>
                  <a:pt x="0" y="0"/>
                </a:lnTo>
                <a:lnTo>
                  <a:pt x="815" y="0"/>
                </a:lnTo>
                <a:lnTo>
                  <a:pt x="81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1560513" y="5307028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Ernst</a:t>
            </a:r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2714612" y="5286388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Lorentz</a:t>
            </a:r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2462213" y="27955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7412038" y="27955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6946900" y="3174987"/>
            <a:ext cx="1065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Hartstein</a:t>
            </a:r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7429500" y="3481374"/>
            <a:ext cx="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7199313" y="421481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Fay </a:t>
            </a:r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7426324" y="3709974"/>
            <a:ext cx="3195" cy="57628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4" name="Freeform 40"/>
          <p:cNvSpPr>
            <a:spLocks/>
          </p:cNvSpPr>
          <p:nvPr/>
        </p:nvSpPr>
        <p:spPr bwMode="auto">
          <a:xfrm>
            <a:off x="5434013" y="4776774"/>
            <a:ext cx="1676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>
            <a:off x="6348413" y="47767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5141913" y="5170474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Abel</a:t>
            </a:r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5903913" y="5170474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Taylor</a:t>
            </a:r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6742113" y="5170474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Grant</a:t>
            </a:r>
          </a:p>
        </p:txBody>
      </p:sp>
      <p:sp>
        <p:nvSpPr>
          <p:cNvPr id="67629" name="Freeform 45"/>
          <p:cNvSpPr>
            <a:spLocks/>
          </p:cNvSpPr>
          <p:nvPr/>
        </p:nvSpPr>
        <p:spPr bwMode="auto">
          <a:xfrm>
            <a:off x="4900613" y="3862374"/>
            <a:ext cx="8382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527" y="0"/>
              </a:cxn>
              <a:cxn ang="0">
                <a:pos x="527" y="240"/>
              </a:cxn>
            </a:cxnLst>
            <a:rect l="0" t="0" r="r" b="b"/>
            <a:pathLst>
              <a:path w="528" h="241">
                <a:moveTo>
                  <a:pt x="0" y="240"/>
                </a:moveTo>
                <a:lnTo>
                  <a:pt x="0" y="0"/>
                </a:lnTo>
                <a:lnTo>
                  <a:pt x="527" y="0"/>
                </a:lnTo>
                <a:lnTo>
                  <a:pt x="527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5370513" y="4256074"/>
            <a:ext cx="862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Vargas</a:t>
            </a:r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blackWhite">
          <a:xfrm>
            <a:off x="3300413" y="1500174"/>
            <a:ext cx="1408112" cy="6238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1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根/父</a:t>
            </a:r>
            <a:endParaRPr lang="en-US" altLang="zh-CN" sz="1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blackWhite">
          <a:xfrm>
            <a:off x="7572396" y="2643182"/>
            <a:ext cx="1395412" cy="622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2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父/子</a:t>
            </a:r>
            <a:endParaRPr lang="en-US" altLang="zh-CN" sz="1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blackWhite">
          <a:xfrm>
            <a:off x="7715272" y="3854459"/>
            <a:ext cx="1319212" cy="8604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3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父</a:t>
            </a:r>
            <a:r>
              <a:rPr lang="en-US" altLang="zh-CN" sz="16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1600">
                <a:latin typeface="黑体" pitchFamily="2" charset="-122"/>
                <a:ea typeface="黑体" pitchFamily="2" charset="-122"/>
              </a:rPr>
              <a:t>子</a:t>
            </a:r>
            <a:r>
              <a:rPr lang="en-US" altLang="zh-CN" sz="16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1600">
                <a:latin typeface="黑体" pitchFamily="2" charset="-122"/>
                <a:ea typeface="黑体" pitchFamily="2" charset="-122"/>
              </a:rPr>
              <a:t>叶</a:t>
            </a:r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blackWhite">
          <a:xfrm>
            <a:off x="7491413" y="5310174"/>
            <a:ext cx="1395412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4</a:t>
            </a:r>
          </a:p>
          <a:p>
            <a:pPr algn="ctr"/>
            <a:r>
              <a:rPr lang="zh-CN" altLang="en-US" sz="1600">
                <a:ea typeface="黑体" pitchFamily="2" charset="-122"/>
              </a:rPr>
              <a:t>叶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260350"/>
            <a:ext cx="7769225" cy="596882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LEVEL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/>
              <a:t>伪列将行分等级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8975" y="962025"/>
            <a:ext cx="7161213" cy="1784350"/>
          </a:xfrm>
        </p:spPr>
        <p:txBody>
          <a:bodyPr/>
          <a:lstStyle/>
          <a:p>
            <a:r>
              <a:rPr lang="en-US" altLang="zh-CN" sz="1800" b="1" dirty="0"/>
              <a:t>SELECT  LEVEL,EMPNO,ENAME,JOB,MGR</a:t>
            </a:r>
            <a:br>
              <a:rPr lang="en-US" altLang="zh-CN" sz="1800" b="1" dirty="0"/>
            </a:br>
            <a:r>
              <a:rPr lang="en-US" altLang="zh-CN" sz="1800" b="1" dirty="0"/>
              <a:t>FROM EMP</a:t>
            </a:r>
            <a:br>
              <a:rPr lang="en-US" altLang="zh-CN" sz="1800" b="1" dirty="0"/>
            </a:br>
            <a:r>
              <a:rPr lang="en-US" altLang="zh-CN" sz="1800" b="1" dirty="0"/>
              <a:t>START WITH ENAME = ‘KING’</a:t>
            </a:r>
            <a:br>
              <a:rPr lang="en-US" altLang="zh-CN" sz="1800" b="1" dirty="0"/>
            </a:br>
            <a:r>
              <a:rPr lang="en-US" altLang="zh-CN" sz="1800" b="1" dirty="0"/>
              <a:t>CONNECT BY PRIOR EMPNO = MGR;</a:t>
            </a:r>
          </a:p>
        </p:txBody>
      </p:sp>
      <p:graphicFrame>
        <p:nvGraphicFramePr>
          <p:cNvPr id="93684" name="Group 50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9972270"/>
              </p:ext>
            </p:extLst>
          </p:nvPr>
        </p:nvGraphicFramePr>
        <p:xfrm>
          <a:off x="908050" y="2204864"/>
          <a:ext cx="7392988" cy="4100010"/>
        </p:xfrm>
        <a:graphic>
          <a:graphicData uri="http://schemas.openxmlformats.org/drawingml/2006/table">
            <a:tbl>
              <a:tblPr/>
              <a:tblGrid>
                <a:gridCol w="1230313"/>
                <a:gridCol w="1225550"/>
                <a:gridCol w="1584325"/>
                <a:gridCol w="2147887"/>
                <a:gridCol w="1204913"/>
              </a:tblGrid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LEVEL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EMPNO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ENAME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MGR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KING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PRESIDENT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JONES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SCOTT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ANALYST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7876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ADAMS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FORD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ANALYST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7369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SMITH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BLAKE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7499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ALLEN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7521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WARD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7654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MARTIN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7844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TURNER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7900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JAMES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CLARK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7934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MILLER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498475" y="3128963"/>
            <a:ext cx="8250238" cy="1938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用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b="1" dirty="0" smtClean="0">
                <a:latin typeface="Courier New" pitchFamily="49" charset="0"/>
                <a:ea typeface="宋体" charset="-122"/>
              </a:rPr>
              <a:t>LEVEL</a:t>
            </a:r>
            <a:r>
              <a:rPr lang="zh-CN" altLang="en-US" dirty="0" smtClean="0"/>
              <a:t>和</a:t>
            </a:r>
            <a:r>
              <a:rPr lang="en-US" altLang="zh-CN" b="1" dirty="0" smtClean="0">
                <a:latin typeface="Courier New" pitchFamily="49" charset="0"/>
                <a:ea typeface="宋体" charset="-122"/>
              </a:rPr>
              <a:t>LPAD</a:t>
            </a:r>
            <a:r>
              <a:rPr lang="zh-CN" altLang="en-US" dirty="0" smtClean="0"/>
              <a:t>生成分级</a:t>
            </a:r>
            <a:r>
              <a:rPr lang="zh-CN" altLang="en-US" dirty="0"/>
              <a:t>报告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idx="1"/>
          </p:nvPr>
        </p:nvSpPr>
        <p:spPr>
          <a:xfrm>
            <a:off x="571472" y="1285860"/>
            <a:ext cx="7769225" cy="954750"/>
          </a:xfrm>
          <a:noFill/>
          <a:ln/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itchFamily="2" charset="-122"/>
              </a:rPr>
              <a:t>     创建一个报告显示公司的管理层，从最高级别开始，缩进下面跟随的级别</a:t>
            </a:r>
            <a:endParaRPr lang="en-US" altLang="zh-CN" dirty="0">
              <a:latin typeface="黑体" pitchFamily="2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990600" y="1676400"/>
            <a:ext cx="77422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33400" y="3200400"/>
            <a:ext cx="7618413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LPAD(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LENGTH(</a:t>
            </a:r>
            <a:r>
              <a:rPr lang="en-US" altLang="zh-CN" b="1" dirty="0" err="1"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)+(LEVEL*2)-2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,'*') 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       AS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org_chart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START WITH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='KING' 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=mgr 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524000" y="3581400"/>
            <a:ext cx="6934200" cy="381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修剪分支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966641" y="1589088"/>
            <a:ext cx="181940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WHERE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子句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去除一个结点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054600" y="1589088"/>
            <a:ext cx="2366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CONNECT BY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子句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去除一个分支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74306" y="2603500"/>
            <a:ext cx="33566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&lt;&gt;'Higgins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'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039035" y="2579688"/>
            <a:ext cx="3218830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CONNECT BY PRIOR </a:t>
            </a:r>
          </a:p>
          <a:p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 = mgr </a:t>
            </a:r>
          </a:p>
          <a:p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AND 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&lt;&gt;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'Higgins'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793875" y="3213100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Kochhar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6657975" y="4657725"/>
            <a:ext cx="762000" cy="1143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2162175" y="35052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6689725" y="4735513"/>
            <a:ext cx="666750" cy="10668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1" name="Freeform 11"/>
          <p:cNvSpPr>
            <a:spLocks/>
          </p:cNvSpPr>
          <p:nvPr/>
        </p:nvSpPr>
        <p:spPr bwMode="auto">
          <a:xfrm>
            <a:off x="1704975" y="3810000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479675" y="4203700"/>
            <a:ext cx="928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Higgins</a:t>
            </a: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2924175" y="4495800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746875" y="5651500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Gietz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1260475" y="42037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Whalen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2543175" y="4191000"/>
            <a:ext cx="838200" cy="53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2619375" y="4191000"/>
            <a:ext cx="762000" cy="53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5908675" y="3594100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Kochhar</a:t>
            </a:r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6276975" y="38862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00" name="Freeform 20"/>
          <p:cNvSpPr>
            <a:spLocks/>
          </p:cNvSpPr>
          <p:nvPr/>
        </p:nvSpPr>
        <p:spPr bwMode="auto">
          <a:xfrm>
            <a:off x="5819775" y="4191000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6594475" y="4584700"/>
            <a:ext cx="928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Higgins</a:t>
            </a:r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7038975" y="4876800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375275" y="45847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Whalen</a:t>
            </a: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2632075" y="5346700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Gietz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6547"/>
            <a:ext cx="7283450" cy="706437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本章重点总结</a:t>
            </a:r>
            <a:endParaRPr lang="en-US" altLang="zh-CN" dirty="0">
              <a:latin typeface="黑体" pitchFamily="2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69225" cy="2247411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latin typeface="黑体" pitchFamily="2" charset="-122"/>
              </a:rPr>
              <a:t>在本课中, 您应该已经学会下面的内容：</a:t>
            </a:r>
            <a:endParaRPr lang="en-US" altLang="zh-CN" dirty="0">
              <a:latin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</a:rPr>
              <a:t>能够用分级查询查看一个表中各行之间的分级关系</a:t>
            </a:r>
            <a:endParaRPr lang="en-US" altLang="zh-CN" dirty="0">
              <a:latin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</a:rPr>
              <a:t>指定查询的起点</a:t>
            </a:r>
            <a:endParaRPr lang="en-US" altLang="zh-CN" dirty="0">
              <a:latin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</a:rPr>
              <a:t>通过修剪除去结点或分支</a:t>
            </a:r>
            <a:endParaRPr lang="en-US" altLang="zh-CN" dirty="0">
              <a:latin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744872" y="571480"/>
            <a:ext cx="203902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课后作业</a:t>
            </a:r>
            <a:endParaRPr lang="zh-CN" altLang="en-US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1628" y="1677988"/>
            <a:ext cx="8240743" cy="341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1.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产生一个报告显示 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BLAKE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的所有下级（包括直接和间接下级）雇员的名字、薪水和部门号。</a:t>
            </a: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2.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创建一个报告显示对于雇员 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SMITH 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经理的层次，包括级别和姓名，首先显示他的直接经理。</a:t>
            </a: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3.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创建一个缩进报告显示经理层次，从名字为 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KING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的雇员开始，显示雇员的名字、经理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ID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和部门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ID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。</a:t>
            </a: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4.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产生一个公司组织图表显示经理层次。从最顶级的人开始，排除所有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job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为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CLERK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的人，还要排除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FORD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和那些对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FORD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报告的雇员。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33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l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解释层次查询的概念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创建一个树型结构的报告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格式化分级数据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从树型结构中去除分支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b="1" dirty="0" smtClean="0">
                <a:latin typeface="黑体" pitchFamily="49" charset="-122"/>
                <a:ea typeface="黑体" pitchFamily="49" charset="-122"/>
                <a:cs typeface="+mj-cs"/>
              </a:rPr>
              <a:t>章节内容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85786" y="1471618"/>
          <a:ext cx="7572428" cy="2743200"/>
        </p:xfrm>
        <a:graphic>
          <a:graphicData uri="http://schemas.openxmlformats.org/drawingml/2006/table">
            <a:tbl>
              <a:tblPr/>
              <a:tblGrid>
                <a:gridCol w="4329734"/>
                <a:gridCol w="1466446"/>
                <a:gridCol w="177624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自然树结构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层次查询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遍历树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遍历树：从底向上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遍历树：从顶向下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用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LEVEL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伪列将行分等级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用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LEVEL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和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LPAD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格式化分级报告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修剪分支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71480"/>
            <a:ext cx="7769225" cy="676260"/>
          </a:xfrm>
          <a:noFill/>
          <a:ln/>
        </p:spPr>
        <p:txBody>
          <a:bodyPr lIns="92075" tIns="46038" rIns="92075" bIns="46038" anchor="t"/>
          <a:lstStyle/>
          <a:p>
            <a:r>
              <a:rPr lang="en-US" altLang="zh-CN" b="1" dirty="0">
                <a:latin typeface="Courier New" pitchFamily="49" charset="0"/>
                <a:ea typeface="宋体" charset="-122"/>
              </a:rPr>
              <a:t>EMP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/>
              <a:t>表中的例子数据</a:t>
            </a:r>
            <a:endParaRPr lang="en-US" altLang="zh-CN" dirty="0"/>
          </a:p>
        </p:txBody>
      </p:sp>
      <p:graphicFrame>
        <p:nvGraphicFramePr>
          <p:cNvPr id="53778" name="Group 53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45025045"/>
              </p:ext>
            </p:extLst>
          </p:nvPr>
        </p:nvGraphicFramePr>
        <p:xfrm>
          <a:off x="295275" y="1150894"/>
          <a:ext cx="8593138" cy="5014410"/>
        </p:xfrm>
        <a:graphic>
          <a:graphicData uri="http://schemas.openxmlformats.org/drawingml/2006/table">
            <a:tbl>
              <a:tblPr/>
              <a:tblGrid>
                <a:gridCol w="2225675"/>
                <a:gridCol w="2206625"/>
                <a:gridCol w="2484438"/>
                <a:gridCol w="1676400"/>
              </a:tblGrid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EMPNO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ENAME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JOB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MGR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KING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PRESIDENT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 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7566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JONES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MANAGER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SCOTT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ANALYST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7566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7876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ADAMS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7902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FORD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ANALYST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7566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7369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SMITH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7902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BLAKE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MANAGER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7499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ALLEN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7521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WARD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7654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MARTIN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7844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TURNER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7900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JAMES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CLARK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MANAGER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7934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MILLER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7782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332038" y="1744663"/>
            <a:ext cx="485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203200">
              <a:tabLst>
                <a:tab pos="682625" algn="l"/>
              </a:tabLst>
            </a:pPr>
            <a:r>
              <a:rPr lang="zh-CN" altLang="en-US" sz="18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82600"/>
            <a:ext cx="7769225" cy="114300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自然树结构</a:t>
            </a:r>
            <a:endParaRPr lang="en-US" altLang="zh-CN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021138" y="2918226"/>
            <a:ext cx="881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7698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BLAKE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037013" y="1886351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KING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355850" y="3891364"/>
            <a:ext cx="858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7499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ALLEN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V="1">
            <a:off x="4405313" y="2254651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blackWhite">
          <a:xfrm>
            <a:off x="3375025" y="1435501"/>
            <a:ext cx="2228850" cy="3921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>
                <a:latin typeface="Courier New" pitchFamily="49" charset="0"/>
                <a:ea typeface="宋体" charset="-122"/>
              </a:rPr>
              <a:t>EMPNO = 7839</a:t>
            </a:r>
            <a:r>
              <a:rPr lang="en-US" altLang="zh-CN" sz="1800" b="1">
                <a:ea typeface="宋体" charset="-122"/>
              </a:rPr>
              <a:t>(</a:t>
            </a:r>
            <a:r>
              <a:rPr lang="zh-CN" altLang="en-US" sz="1800">
                <a:ea typeface="黑体" pitchFamily="2" charset="-122"/>
              </a:rPr>
              <a:t>父</a:t>
            </a:r>
            <a:r>
              <a:rPr lang="zh-CN" altLang="en-US" sz="1800" b="1">
                <a:ea typeface="宋体" charset="-122"/>
              </a:rPr>
              <a:t>)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5088" y="3799289"/>
            <a:ext cx="8715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7788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SCOTT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61975" y="2795989"/>
            <a:ext cx="8715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7566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JONES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895350" y="319286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0" name="Freeform 14"/>
          <p:cNvSpPr>
            <a:spLocks/>
          </p:cNvSpPr>
          <p:nvPr/>
        </p:nvSpPr>
        <p:spPr bwMode="auto">
          <a:xfrm>
            <a:off x="385763" y="3532589"/>
            <a:ext cx="10668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222375" y="3883426"/>
            <a:ext cx="758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7902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FORD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167313" y="2559451"/>
            <a:ext cx="2819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7632700" y="3029351"/>
            <a:ext cx="89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7782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CLARK</a:t>
            </a: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2652713" y="2559451"/>
            <a:ext cx="2514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976313" y="2559451"/>
            <a:ext cx="1981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976313" y="2559451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8018463" y="3230964"/>
            <a:ext cx="0" cy="8604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1522413" y="4358089"/>
            <a:ext cx="38100" cy="35401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1074738" y="4633925"/>
            <a:ext cx="815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7369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SMITH</a:t>
            </a: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4408488" y="2559451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8021638" y="2559451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7573963" y="4008839"/>
            <a:ext cx="93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smtClean="0">
                <a:ea typeface="宋体" charset="-122"/>
              </a:rPr>
              <a:t>7934</a:t>
            </a:r>
            <a:r>
              <a:rPr lang="en-US" altLang="zh-CN" sz="1600" b="1" dirty="0">
                <a:ea typeface="宋体" charset="-122"/>
              </a:rPr>
              <a:t/>
            </a:r>
            <a:br>
              <a:rPr lang="en-US" altLang="zh-CN" sz="1600" b="1" dirty="0">
                <a:ea typeface="宋体" charset="-122"/>
              </a:rPr>
            </a:br>
            <a:r>
              <a:rPr lang="en-US" altLang="zh-CN" sz="1600" b="1" dirty="0">
                <a:ea typeface="宋体" charset="-122"/>
              </a:rPr>
              <a:t>MILLER</a:t>
            </a: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06363" y="4626376"/>
            <a:ext cx="927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7876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ADAMS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411163" y="4172351"/>
            <a:ext cx="1587" cy="4968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17863" y="3915176"/>
            <a:ext cx="8270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7521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WORD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073525" y="3915176"/>
            <a:ext cx="973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7654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MARTIN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176838" y="3891364"/>
            <a:ext cx="1027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7844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TURNER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6334125" y="3907239"/>
            <a:ext cx="882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7900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JAMES</a:t>
            </a:r>
          </a:p>
        </p:txBody>
      </p:sp>
      <p:sp>
        <p:nvSpPr>
          <p:cNvPr id="88073" name="Freeform 9"/>
          <p:cNvSpPr>
            <a:spLocks/>
          </p:cNvSpPr>
          <p:nvPr/>
        </p:nvSpPr>
        <p:spPr bwMode="auto">
          <a:xfrm>
            <a:off x="2611438" y="3643714"/>
            <a:ext cx="4168775" cy="40005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4338638" y="3335739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356099" y="3635776"/>
            <a:ext cx="1587" cy="4968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495675" y="3637364"/>
            <a:ext cx="1588" cy="4968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5468938" y="3638951"/>
            <a:ext cx="1587" cy="4968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层次查询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分级查询</a:t>
            </a:r>
            <a:r>
              <a:rPr lang="en-US" altLang="zh-CN" dirty="0"/>
              <a:t>)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116013" y="2108200"/>
            <a:ext cx="6910387" cy="1625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066800" y="3962400"/>
            <a:ext cx="6854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altLang="zh-CN" sz="2200" b="1">
                <a:solidFill>
                  <a:schemeClr val="bg1"/>
                </a:solidFill>
                <a:latin typeface="Courier New" pitchFamily="49" charset="0"/>
                <a:ea typeface="宋体" charset="-122"/>
              </a:rPr>
              <a:t>WHERE</a:t>
            </a:r>
            <a:r>
              <a:rPr lang="en-US" altLang="zh-CN" sz="2200" b="1">
                <a:solidFill>
                  <a:schemeClr val="bg1"/>
                </a:solidFill>
                <a:ea typeface="宋体" charset="-122"/>
              </a:rPr>
              <a:t> </a:t>
            </a:r>
            <a:r>
              <a:rPr lang="zh-CN" altLang="en-US" sz="2200" i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条件</a:t>
            </a:r>
            <a:r>
              <a:rPr lang="zh-CN" altLang="en-US" sz="2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103313" y="4356100"/>
            <a:ext cx="6929437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comparison_operator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143000" y="2133600"/>
            <a:ext cx="5253038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[LEVEL],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...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[WHERE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[START WITH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[CONNECT BY PRIOR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 ;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219200" y="3048000"/>
            <a:ext cx="4357688" cy="5334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层次查询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分级查询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39725" y="2778125"/>
            <a:ext cx="8361363" cy="4114800"/>
          </a:xfrm>
        </p:spPr>
        <p:txBody>
          <a:bodyPr/>
          <a:lstStyle/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LEVEL</a:t>
            </a:r>
            <a:r>
              <a:rPr lang="zh-CN" altLang="en-US" sz="1800" dirty="0">
                <a:solidFill>
                  <a:srgbClr val="000000"/>
                </a:solidFill>
              </a:rPr>
              <a:t>：节点的层次，伪列，由查询的起点开始算起为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，依次类推。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FROM table</a:t>
            </a:r>
            <a:r>
              <a:rPr lang="zh-CN" altLang="en-US" sz="1800" dirty="0">
                <a:solidFill>
                  <a:srgbClr val="000000"/>
                </a:solidFill>
              </a:rPr>
              <a:t>：指定表、视图或包含列的快照，你只能从单独的一个表中选择。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WHERE</a:t>
            </a:r>
            <a:r>
              <a:rPr lang="zh-CN" altLang="en-US" sz="1800" dirty="0">
                <a:solidFill>
                  <a:srgbClr val="000000"/>
                </a:solidFill>
              </a:rPr>
              <a:t>：	限制返回的行。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Condition</a:t>
            </a:r>
            <a:r>
              <a:rPr lang="zh-CN" altLang="en-US" sz="1800" dirty="0">
                <a:solidFill>
                  <a:srgbClr val="000000"/>
                </a:solidFill>
              </a:rPr>
              <a:t>：是一个比较式。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START WITH</a:t>
            </a:r>
            <a:r>
              <a:rPr lang="zh-CN" altLang="en-US" sz="1800" dirty="0">
                <a:solidFill>
                  <a:srgbClr val="000000"/>
                </a:solidFill>
              </a:rPr>
              <a:t>：指定层次的根行</a:t>
            </a:r>
            <a:r>
              <a:rPr lang="en-US" altLang="zh-CN" sz="1800" dirty="0">
                <a:solidFill>
                  <a:srgbClr val="000000"/>
                </a:solidFill>
              </a:rPr>
              <a:t> (</a:t>
            </a:r>
            <a:r>
              <a:rPr lang="zh-CN" altLang="en-US" sz="1800" dirty="0">
                <a:solidFill>
                  <a:srgbClr val="000000"/>
                </a:solidFill>
              </a:rPr>
              <a:t>起点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。这个子句对于一个正确的分级查询是必须的。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CONNECT BY PRIOR</a:t>
            </a:r>
            <a:r>
              <a:rPr lang="zh-CN" altLang="en-US" sz="1800" dirty="0">
                <a:solidFill>
                  <a:srgbClr val="000000"/>
                </a:solidFill>
              </a:rPr>
              <a:t>：指定存在父与子行的关系列。对于分级查询该子句是必须的。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741363" y="1208088"/>
            <a:ext cx="7296150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[LEVEL],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...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[WHERE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[START WITH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[CONNECT BY PRIOR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 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遍历树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idx="1"/>
          </p:nvPr>
        </p:nvSpPr>
        <p:spPr>
          <a:xfrm>
            <a:off x="860425" y="2143125"/>
            <a:ext cx="7385050" cy="2033588"/>
          </a:xfrm>
          <a:noFill/>
          <a:ln/>
        </p:spPr>
        <p:txBody>
          <a:bodyPr lIns="92075" tIns="46038" rIns="92075" bIns="46038">
            <a:spAutoFit/>
          </a:bodyPr>
          <a:lstStyle/>
          <a:p>
            <a:r>
              <a:rPr lang="zh-CN" altLang="en-US" sz="2200" dirty="0"/>
              <a:t>指定必须满足的条件</a:t>
            </a:r>
            <a:endParaRPr lang="en-US" altLang="zh-CN" sz="2200" dirty="0"/>
          </a:p>
          <a:p>
            <a:r>
              <a:rPr lang="zh-CN" altLang="en-US" sz="2200" dirty="0"/>
              <a:t>接受有效的条件</a:t>
            </a:r>
            <a:endParaRPr lang="en-US" altLang="zh-CN" sz="2200" dirty="0"/>
          </a:p>
          <a:p>
            <a:pPr>
              <a:buFontTx/>
              <a:buNone/>
            </a:pPr>
            <a:endParaRPr lang="en-US" altLang="zh-CN" sz="2200" dirty="0"/>
          </a:p>
          <a:p>
            <a:pPr>
              <a:buFontTx/>
              <a:buNone/>
            </a:pPr>
            <a:endParaRPr lang="en-US" altLang="zh-CN" sz="2200" dirty="0"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200" dirty="0"/>
              <a:t>使用</a:t>
            </a:r>
            <a:r>
              <a:rPr lang="en-US" altLang="zh-CN" sz="2200" dirty="0">
                <a:ea typeface="宋体" charset="-122"/>
              </a:rPr>
              <a:t> </a:t>
            </a:r>
            <a:r>
              <a:rPr lang="en-US" altLang="zh-CN" sz="2200" b="1" dirty="0"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2200" dirty="0">
                <a:ea typeface="宋体" charset="-122"/>
              </a:rPr>
              <a:t> </a:t>
            </a:r>
            <a:r>
              <a:rPr lang="zh-CN" altLang="en-US" sz="2200" dirty="0"/>
              <a:t>表，从名字是</a:t>
            </a:r>
            <a:r>
              <a:rPr lang="en-US" altLang="zh-CN" sz="2200" dirty="0">
                <a:ea typeface="宋体" charset="-122"/>
              </a:rPr>
              <a:t>KING </a:t>
            </a:r>
            <a:r>
              <a:rPr lang="zh-CN" altLang="en-US" sz="2200" dirty="0"/>
              <a:t>的雇员开始</a:t>
            </a:r>
            <a:endParaRPr lang="en-US" altLang="zh-CN" sz="2200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blackWhite">
          <a:xfrm>
            <a:off x="1103313" y="1423988"/>
            <a:ext cx="2263775" cy="571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altLang="en-US" sz="2200">
                <a:solidFill>
                  <a:schemeClr val="bg2"/>
                </a:solidFill>
                <a:ea typeface="黑体" pitchFamily="2" charset="-122"/>
              </a:rPr>
              <a:t>起点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971550" y="3929066"/>
            <a:ext cx="6954838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...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‘KING'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66788" y="2928934"/>
            <a:ext cx="6929437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column1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value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38163"/>
            <a:ext cx="7769225" cy="604837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sz="3300"/>
              <a:t>遍历树</a:t>
            </a:r>
            <a:endParaRPr lang="en-US" altLang="zh-CN" sz="330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blackWhite">
          <a:xfrm>
            <a:off x="1146175" y="3457575"/>
            <a:ext cx="2263775" cy="571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altLang="en-US" sz="2200">
                <a:ea typeface="黑体" pitchFamily="2" charset="-122"/>
              </a:rPr>
              <a:t>方向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138363" y="4268788"/>
            <a:ext cx="1422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从顶向下  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649663" y="44386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559300" y="4243388"/>
            <a:ext cx="264174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dirty="0">
                <a:ea typeface="宋体" charset="-122"/>
              </a:rPr>
              <a:t>Column1 = Parent </a:t>
            </a:r>
            <a:r>
              <a:rPr lang="en-US" altLang="zh-CN" sz="1800" b="1" dirty="0" smtClean="0">
                <a:ea typeface="宋体" charset="-122"/>
              </a:rPr>
              <a:t>Key</a:t>
            </a:r>
          </a:p>
          <a:p>
            <a:r>
              <a:rPr lang="en-US" altLang="zh-CN" sz="1800" b="1" dirty="0" smtClean="0">
                <a:ea typeface="宋体" charset="-122"/>
              </a:rPr>
              <a:t>Column2 </a:t>
            </a:r>
            <a:r>
              <a:rPr lang="en-US" altLang="zh-CN" sz="1800" b="1" dirty="0">
                <a:ea typeface="宋体" charset="-122"/>
              </a:rPr>
              <a:t>= Child Key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2138363" y="50053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>
                <a:latin typeface="黑体" pitchFamily="2" charset="-122"/>
                <a:ea typeface="黑体" pitchFamily="2" charset="-122"/>
              </a:rPr>
              <a:t>从底向上 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557713" y="5018088"/>
            <a:ext cx="261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>
                <a:ea typeface="宋体" charset="-122"/>
              </a:rPr>
              <a:t>Column1 = Child Key</a:t>
            </a:r>
          </a:p>
          <a:p>
            <a:r>
              <a:rPr lang="en-US" altLang="zh-CN" sz="1800" b="1">
                <a:ea typeface="宋体" charset="-122"/>
              </a:rPr>
              <a:t>Column2 = Parent Key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3649663" y="51752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1166813" y="1905000"/>
            <a:ext cx="6516687" cy="41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从顶向下遍历，用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 b="1" dirty="0">
                <a:latin typeface="黑体" pitchFamily="2" charset="-122"/>
                <a:ea typeface="黑体" pitchFamily="2" charset="-122"/>
              </a:rPr>
              <a:t>EMP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表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1111250" y="1276350"/>
            <a:ext cx="6929438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</a:t>
            </a:r>
            <a:r>
              <a:rPr lang="en-US" altLang="zh-CN" b="1" dirty="0">
                <a:ea typeface="宋体" charset="-122"/>
              </a:rPr>
              <a:t>PRIOR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column1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column2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116013" y="2598738"/>
            <a:ext cx="6878637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zh-CN" altLang="en-US" sz="1800" b="1" dirty="0">
                <a:latin typeface="Courier New" pitchFamily="49" charset="0"/>
                <a:ea typeface="宋体" charset="-122"/>
              </a:rPr>
              <a:t>...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mgr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5804</TotalTime>
  <Words>975</Words>
  <Application>Microsoft Office PowerPoint</Application>
  <PresentationFormat>全屏显示(4:3)</PresentationFormat>
  <Paragraphs>359</Paragraphs>
  <Slides>17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5_默认设计模板</vt:lpstr>
      <vt:lpstr>Document</vt:lpstr>
      <vt:lpstr>Oracle-SQL开发 —— 层次查询(分级查询)</vt:lpstr>
      <vt:lpstr>PowerPoint 演示文稿</vt:lpstr>
      <vt:lpstr>PowerPoint 演示文稿</vt:lpstr>
      <vt:lpstr>EMP 表中的例子数据</vt:lpstr>
      <vt:lpstr>自然树结构</vt:lpstr>
      <vt:lpstr>层次查询(分级查询)</vt:lpstr>
      <vt:lpstr>层次查询(分级查询)</vt:lpstr>
      <vt:lpstr>遍历树</vt:lpstr>
      <vt:lpstr>遍历树</vt:lpstr>
      <vt:lpstr>遍历树：从底向上</vt:lpstr>
      <vt:lpstr>遍历树：从顶向下</vt:lpstr>
      <vt:lpstr>用 LEVEL 伪列将行分等级</vt:lpstr>
      <vt:lpstr>用 LEVEL 伪列将行分等级</vt:lpstr>
      <vt:lpstr>用 LEVEL和LPAD生成分级报告</vt:lpstr>
      <vt:lpstr>修剪分支</vt:lpstr>
      <vt:lpstr>本章重点总结</vt:lpstr>
      <vt:lpstr>PowerPoint 演示文稿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new</cp:lastModifiedBy>
  <cp:revision>1266</cp:revision>
  <dcterms:created xsi:type="dcterms:W3CDTF">2004-04-25T08:53:43Z</dcterms:created>
  <dcterms:modified xsi:type="dcterms:W3CDTF">2016-11-24T09:30:58Z</dcterms:modified>
</cp:coreProperties>
</file>