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9"/>
  </p:notesMasterIdLst>
  <p:handoutMasterIdLst>
    <p:handoutMasterId r:id="rId40"/>
  </p:handoutMasterIdLst>
  <p:sldIdLst>
    <p:sldId id="518" r:id="rId2"/>
    <p:sldId id="574" r:id="rId3"/>
    <p:sldId id="575" r:id="rId4"/>
    <p:sldId id="578" r:id="rId5"/>
    <p:sldId id="576" r:id="rId6"/>
    <p:sldId id="577" r:id="rId7"/>
    <p:sldId id="532" r:id="rId8"/>
    <p:sldId id="580" r:id="rId9"/>
    <p:sldId id="581" r:id="rId10"/>
    <p:sldId id="585" r:id="rId11"/>
    <p:sldId id="605" r:id="rId12"/>
    <p:sldId id="606" r:id="rId13"/>
    <p:sldId id="586" r:id="rId14"/>
    <p:sldId id="587" r:id="rId15"/>
    <p:sldId id="533" r:id="rId16"/>
    <p:sldId id="534" r:id="rId17"/>
    <p:sldId id="588" r:id="rId18"/>
    <p:sldId id="535" r:id="rId19"/>
    <p:sldId id="536" r:id="rId20"/>
    <p:sldId id="589" r:id="rId21"/>
    <p:sldId id="537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8" r:id="rId34"/>
    <p:sldId id="601" r:id="rId35"/>
    <p:sldId id="602" r:id="rId36"/>
    <p:sldId id="603" r:id="rId37"/>
    <p:sldId id="604" r:id="rId38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JOPrlpEhIqvuQ0CM9mTjrQ==" hashData="JqbLq/ozfBhn522duBlqlIog1kA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 autoAdjust="0"/>
    <p:restoredTop sz="87570" autoAdjust="0"/>
  </p:normalViewPr>
  <p:slideViewPr>
    <p:cSldViewPr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8988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985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035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966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057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937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5690D-AD90-4253-BB48-02543C74EFC1}" type="slidenum">
              <a:rPr lang="en-US" altLang="zh-CN" smtClean="0">
                <a:latin typeface="Arial" charset="0"/>
                <a:ea typeface="宋体" charset="-122"/>
              </a:rPr>
              <a:pPr/>
              <a:t>15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149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A0968-4A9D-4038-9530-E46F1E06BD62}" type="slidenum">
              <a:rPr lang="en-US" altLang="zh-CN" smtClean="0">
                <a:latin typeface="Arial" charset="0"/>
                <a:ea typeface="宋体" charset="-122"/>
              </a:rPr>
              <a:pPr/>
              <a:t>16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45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4800C-8CF5-4E0F-8439-CEB0574E3C5A}" type="slidenum">
              <a:rPr lang="en-US" altLang="zh-CN" smtClean="0">
                <a:latin typeface="Arial" charset="0"/>
                <a:ea typeface="宋体" charset="-122"/>
              </a:rPr>
              <a:pPr/>
              <a:t>18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07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CD533-0388-4ED6-A29C-160FE8AF18AB}" type="slidenum">
              <a:rPr lang="en-US" altLang="zh-CN" smtClean="0">
                <a:latin typeface="Arial" charset="0"/>
                <a:ea typeface="宋体" charset="-122"/>
              </a:rPr>
              <a:pPr/>
              <a:t>19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3715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E28AC-E5FC-4ADF-A68F-C5B63F27D054}" type="slidenum">
              <a:rPr lang="en-US" altLang="zh-CN" smtClean="0">
                <a:latin typeface="Arial" charset="0"/>
                <a:ea typeface="宋体" charset="-122"/>
              </a:rPr>
              <a:pPr/>
              <a:t>21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037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A64E6-714E-4E9C-8784-DDDB493B93AA}" type="slidenum">
              <a:rPr lang="en-US" altLang="zh-CN" smtClean="0">
                <a:latin typeface="Arial" charset="0"/>
                <a:ea typeface="宋体" charset="-122"/>
              </a:rPr>
              <a:pPr/>
              <a:t>22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804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0C17D-7F87-45F7-A8DD-CA310D5CD0E6}" type="slidenum">
              <a:rPr lang="en-US" altLang="zh-CN" smtClean="0">
                <a:latin typeface="Arial" charset="0"/>
                <a:ea typeface="宋体" charset="-122"/>
              </a:rPr>
              <a:pPr/>
              <a:t>23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160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8D4BD-3748-44C9-A4C2-B5342AA991B0}" type="slidenum">
              <a:rPr lang="en-US" altLang="zh-CN" smtClean="0">
                <a:latin typeface="Arial" charset="0"/>
                <a:ea typeface="宋体" charset="-122"/>
              </a:rPr>
              <a:pPr/>
              <a:t>24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88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ECE0-FF5C-4568-B406-277C4590CB2A}" type="slidenum">
              <a:rPr lang="en-US" altLang="zh-CN" smtClean="0">
                <a:latin typeface="Arial" charset="0"/>
                <a:ea typeface="宋体" charset="-122"/>
              </a:rPr>
              <a:pPr/>
              <a:t>25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651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96953-3327-4137-A275-E3D8C900A286}" type="slidenum">
              <a:rPr lang="en-US" altLang="zh-CN" smtClean="0">
                <a:latin typeface="Arial" charset="0"/>
                <a:ea typeface="宋体" charset="-122"/>
              </a:rPr>
              <a:pPr/>
              <a:t>26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008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6ACEA-E916-4AC0-9E48-358FB92EC500}" type="slidenum">
              <a:rPr lang="en-US" altLang="zh-CN" smtClean="0">
                <a:latin typeface="Arial" charset="0"/>
                <a:ea typeface="宋体" charset="-122"/>
              </a:rPr>
              <a:pPr/>
              <a:t>27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331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EC72B-AB3E-49B5-8806-D8EE95C0BEDF}" type="slidenum">
              <a:rPr lang="en-US" altLang="zh-CN" smtClean="0">
                <a:latin typeface="Arial" charset="0"/>
                <a:ea typeface="宋体" charset="-122"/>
              </a:rPr>
              <a:pPr/>
              <a:t>29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110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AA73F-347E-461B-B912-F070D4ABC41D}" type="slidenum">
              <a:rPr lang="en-US" altLang="zh-CN" smtClean="0">
                <a:latin typeface="Arial" charset="0"/>
                <a:ea typeface="宋体" charset="-122"/>
              </a:rPr>
              <a:pPr/>
              <a:t>30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69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25A8C-56E2-418D-B87C-C2A056E5188A}" type="slidenum">
              <a:rPr lang="en-US" altLang="zh-CN" smtClean="0">
                <a:latin typeface="Arial" charset="0"/>
                <a:ea typeface="宋体" charset="-122"/>
              </a:rPr>
              <a:pPr/>
              <a:t>31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420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701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D44F9-D34E-492D-B9B4-76E6C0D220B7}" type="slidenum">
              <a:rPr lang="en-US" altLang="zh-CN" smtClean="0">
                <a:latin typeface="Arial" charset="0"/>
                <a:ea typeface="宋体" charset="-122"/>
              </a:rPr>
              <a:pPr/>
              <a:t>33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098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051E78-B23E-4DD9-82D4-44DDB5B66379}" type="slidenum">
              <a:rPr lang="en-US" altLang="zh-CN" smtClean="0">
                <a:latin typeface="Arial" charset="0"/>
                <a:ea typeface="宋体" charset="-122"/>
              </a:rPr>
              <a:pPr/>
              <a:t>34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36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625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053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8830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90AB4-7214-47B8-826A-6CEF9395A1A7}" type="slidenum">
              <a:rPr lang="en-US" altLang="zh-CN" smtClean="0">
                <a:latin typeface="Arial" charset="0"/>
                <a:ea typeface="宋体" charset="-122"/>
              </a:rPr>
              <a:pPr/>
              <a:t>37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47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42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4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465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F59FC-02D0-46D0-8AA3-3D6567416C61}" type="slidenum">
              <a:rPr lang="en-US" altLang="zh-CN" smtClean="0">
                <a:latin typeface="Arial" charset="0"/>
                <a:ea typeface="宋体" charset="-122"/>
              </a:rPr>
              <a:pPr/>
              <a:t>7</a:t>
            </a:fld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86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975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32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235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925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827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941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362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6709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6486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1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2442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4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创建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和维护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表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数据类型（数值型）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number(5,2)</a:t>
            </a:r>
            <a:r>
              <a:rPr lang="zh-CN" altLang="en-US" dirty="0" smtClean="0"/>
              <a:t>：表示一个小数，表数范围为 </a:t>
            </a:r>
            <a:r>
              <a:rPr lang="en-US" altLang="zh-CN" dirty="0" smtClean="0"/>
              <a:t>-999.99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999.99</a:t>
            </a:r>
          </a:p>
          <a:p>
            <a:pPr lvl="1"/>
            <a:r>
              <a:rPr lang="en-US" altLang="zh-CN" dirty="0" smtClean="0"/>
              <a:t>number(5) </a:t>
            </a:r>
            <a:r>
              <a:rPr lang="zh-CN" altLang="en-US" dirty="0" smtClean="0"/>
              <a:t>：表示一个整数，范围</a:t>
            </a:r>
            <a:r>
              <a:rPr lang="en-US" altLang="zh-CN" dirty="0" smtClean="0"/>
              <a:t>-99999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99999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8038" y="2125539"/>
            <a:ext cx="1987550" cy="53975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 dirty="0" smtClean="0">
                <a:latin typeface="Arial" pitchFamily="34" charset="0"/>
                <a:ea typeface="宋体" pitchFamily="2" charset="-122"/>
              </a:rPr>
              <a:t>NUMBER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  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2795588" y="2127126"/>
            <a:ext cx="5573712" cy="53975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buSzPct val="65000"/>
              <a:defRPr/>
            </a:pP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数值型</a:t>
            </a:r>
            <a:r>
              <a:rPr lang="zh-CN" altLang="en-US" sz="1400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zh-CN" altLang="en-US" sz="1400" dirty="0" smtClean="0">
                <a:latin typeface="Arial" pitchFamily="34" charset="0"/>
              </a:rPr>
              <a:t>可以表示整数，也可以表示小数，表数范围</a:t>
            </a:r>
            <a:r>
              <a:rPr lang="en-US" altLang="zh-CN" sz="1400" dirty="0" smtClean="0">
                <a:latin typeface="Arial" pitchFamily="34" charset="0"/>
              </a:rPr>
              <a:t>- 10</a:t>
            </a:r>
            <a:r>
              <a:rPr lang="zh-CN" altLang="en-US" sz="1400" dirty="0" smtClean="0">
                <a:latin typeface="Arial" pitchFamily="34" charset="0"/>
              </a:rPr>
              <a:t>的</a:t>
            </a:r>
            <a:r>
              <a:rPr lang="en-US" altLang="zh-CN" sz="1400" dirty="0" smtClean="0">
                <a:latin typeface="Arial" pitchFamily="34" charset="0"/>
              </a:rPr>
              <a:t>125</a:t>
            </a:r>
            <a:r>
              <a:rPr lang="zh-CN" altLang="en-US" sz="1400" dirty="0" smtClean="0">
                <a:latin typeface="Arial" pitchFamily="34" charset="0"/>
              </a:rPr>
              <a:t>次方到</a:t>
            </a:r>
            <a:r>
              <a:rPr lang="en-US" altLang="zh-CN" sz="1400" dirty="0" smtClean="0">
                <a:latin typeface="Arial" pitchFamily="34" charset="0"/>
              </a:rPr>
              <a:t>10</a:t>
            </a:r>
            <a:r>
              <a:rPr lang="zh-CN" altLang="en-US" sz="1400" dirty="0" smtClean="0">
                <a:latin typeface="Arial" pitchFamily="34" charset="0"/>
              </a:rPr>
              <a:t>的</a:t>
            </a:r>
            <a:r>
              <a:rPr lang="en-US" altLang="zh-CN" sz="1400" dirty="0" smtClean="0">
                <a:latin typeface="Arial" pitchFamily="34" charset="0"/>
              </a:rPr>
              <a:t>126</a:t>
            </a:r>
            <a:r>
              <a:rPr lang="zh-CN" altLang="en-US" sz="1400" dirty="0" smtClean="0">
                <a:latin typeface="Arial" pitchFamily="34" charset="0"/>
              </a:rPr>
              <a:t>次方。</a:t>
            </a:r>
            <a:endParaRPr lang="en-US" altLang="zh-CN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808038" y="1755148"/>
            <a:ext cx="1987550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 dirty="0">
                <a:latin typeface="Arial" pitchFamily="34" charset="0"/>
                <a:ea typeface="宋体" pitchFamily="2" charset="-122"/>
              </a:rPr>
              <a:t>数据类型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795588" y="1755148"/>
            <a:ext cx="5573712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说明</a:t>
            </a: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808038" y="3170932"/>
            <a:ext cx="1987550" cy="539750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400" dirty="0" smtClean="0">
                <a:latin typeface="Arial" pitchFamily="34" charset="0"/>
              </a:rPr>
              <a:t>NUMBER(</a:t>
            </a:r>
            <a:r>
              <a:rPr lang="en-US" altLang="zh-CN" sz="1400" dirty="0" err="1" smtClean="0">
                <a:latin typeface="Arial" pitchFamily="34" charset="0"/>
              </a:rPr>
              <a:t>p,s</a:t>
            </a:r>
            <a:r>
              <a:rPr lang="en-US" altLang="zh-CN" sz="1400" dirty="0" smtClean="0">
                <a:latin typeface="Arial" pitchFamily="34" charset="0"/>
              </a:rPr>
              <a:t>)</a:t>
            </a:r>
            <a:endParaRPr lang="en-US" altLang="zh-CN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808038" y="2666876"/>
            <a:ext cx="1987550" cy="539750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400" dirty="0" smtClean="0">
                <a:latin typeface="Arial" pitchFamily="34" charset="0"/>
              </a:rPr>
              <a:t>NUMBER(n)</a:t>
            </a:r>
            <a:endParaRPr lang="en-US" altLang="zh-CN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AutoShape 21"/>
          <p:cNvSpPr>
            <a:spLocks noChangeArrowheads="1"/>
          </p:cNvSpPr>
          <p:nvPr/>
        </p:nvSpPr>
        <p:spPr bwMode="auto">
          <a:xfrm>
            <a:off x="2794000" y="3177282"/>
            <a:ext cx="5573713" cy="539750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 smtClean="0">
                <a:latin typeface="Arial" pitchFamily="34" charset="0"/>
              </a:rPr>
              <a:t>数值型：总长度为</a:t>
            </a:r>
            <a:r>
              <a:rPr lang="en-US" altLang="zh-CN" sz="1400" dirty="0" smtClean="0">
                <a:latin typeface="Arial" pitchFamily="34" charset="0"/>
              </a:rPr>
              <a:t>p</a:t>
            </a:r>
            <a:r>
              <a:rPr lang="zh-CN" altLang="en-US" sz="1400" dirty="0" smtClean="0">
                <a:latin typeface="Arial" pitchFamily="34" charset="0"/>
              </a:rPr>
              <a:t>，小数位最大为</a:t>
            </a:r>
            <a:r>
              <a:rPr lang="en-US" altLang="zh-CN" sz="1400" dirty="0" smtClean="0">
                <a:latin typeface="Arial" pitchFamily="34" charset="0"/>
              </a:rPr>
              <a:t>s</a:t>
            </a:r>
            <a:r>
              <a:rPr lang="zh-CN" altLang="en-US" sz="1400" dirty="0" smtClean="0">
                <a:latin typeface="Arial" pitchFamily="34" charset="0"/>
              </a:rPr>
              <a:t>位 ，整数位最大为</a:t>
            </a:r>
            <a:r>
              <a:rPr lang="en-US" altLang="zh-CN" sz="1400" dirty="0" smtClean="0">
                <a:latin typeface="Arial" pitchFamily="34" charset="0"/>
              </a:rPr>
              <a:t>p-s</a:t>
            </a:r>
            <a:r>
              <a:rPr lang="zh-CN" altLang="en-US" sz="1400" dirty="0" smtClean="0">
                <a:latin typeface="Arial" pitchFamily="34" charset="0"/>
              </a:rPr>
              <a:t>位，</a:t>
            </a:r>
            <a:r>
              <a:rPr lang="en-US" altLang="zh-CN" sz="1400" dirty="0" smtClean="0">
                <a:latin typeface="Arial" pitchFamily="34" charset="0"/>
              </a:rPr>
              <a:t>p</a:t>
            </a:r>
            <a:r>
              <a:rPr lang="zh-CN" altLang="en-US" sz="1400" dirty="0" smtClean="0">
                <a:latin typeface="Arial" pitchFamily="34" charset="0"/>
              </a:rPr>
              <a:t>的范围从</a:t>
            </a:r>
            <a:r>
              <a:rPr lang="en-US" altLang="zh-CN" sz="1400" dirty="0" smtClean="0">
                <a:latin typeface="Arial" pitchFamily="34" charset="0"/>
              </a:rPr>
              <a:t>1</a:t>
            </a:r>
            <a:r>
              <a:rPr lang="zh-CN" altLang="en-US" sz="1400" dirty="0" smtClean="0">
                <a:latin typeface="Arial" pitchFamily="34" charset="0"/>
              </a:rPr>
              <a:t>到</a:t>
            </a:r>
            <a:r>
              <a:rPr lang="en-US" altLang="zh-CN" sz="1400" dirty="0" smtClean="0">
                <a:latin typeface="Arial" pitchFamily="34" charset="0"/>
              </a:rPr>
              <a:t>38</a:t>
            </a:r>
            <a:r>
              <a:rPr lang="zh-CN" altLang="en-US" sz="1400" dirty="0" smtClean="0">
                <a:latin typeface="Arial" pitchFamily="34" charset="0"/>
              </a:rPr>
              <a:t>，</a:t>
            </a:r>
            <a:r>
              <a:rPr lang="en-US" altLang="zh-CN" sz="1400" dirty="0" smtClean="0">
                <a:latin typeface="Arial" pitchFamily="34" charset="0"/>
              </a:rPr>
              <a:t>s</a:t>
            </a:r>
            <a:r>
              <a:rPr lang="zh-CN" altLang="en-US" sz="1400" dirty="0" smtClean="0">
                <a:latin typeface="Arial" pitchFamily="34" charset="0"/>
              </a:rPr>
              <a:t>的范围从</a:t>
            </a:r>
            <a:r>
              <a:rPr lang="en-US" altLang="zh-CN" sz="1400" dirty="0" smtClean="0">
                <a:latin typeface="Arial" pitchFamily="34" charset="0"/>
              </a:rPr>
              <a:t>-84</a:t>
            </a:r>
            <a:r>
              <a:rPr lang="zh-CN" altLang="en-US" sz="1400" dirty="0" smtClean="0">
                <a:latin typeface="Arial" pitchFamily="34" charset="0"/>
              </a:rPr>
              <a:t>到</a:t>
            </a:r>
            <a:r>
              <a:rPr lang="en-US" altLang="zh-CN" sz="1400" dirty="0" smtClean="0">
                <a:latin typeface="Arial" pitchFamily="34" charset="0"/>
              </a:rPr>
              <a:t>127</a:t>
            </a:r>
            <a:endParaRPr lang="en-US" altLang="zh-CN" sz="1400" dirty="0">
              <a:latin typeface="Arial" pitchFamily="34" charset="0"/>
            </a:endParaRPr>
          </a:p>
        </p:txBody>
      </p:sp>
      <p:sp>
        <p:nvSpPr>
          <p:cNvPr id="33" name="AutoShape 23"/>
          <p:cNvSpPr>
            <a:spLocks noChangeArrowheads="1"/>
          </p:cNvSpPr>
          <p:nvPr/>
        </p:nvSpPr>
        <p:spPr bwMode="auto">
          <a:xfrm>
            <a:off x="2795588" y="2676401"/>
            <a:ext cx="5573712" cy="539750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 smtClean="0">
                <a:latin typeface="Arial" pitchFamily="34" charset="0"/>
              </a:rPr>
              <a:t>整型</a:t>
            </a:r>
            <a:endParaRPr lang="en-US" altLang="zh-CN" sz="14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r>
              <a:rPr lang="en-US" altLang="zh-CN" sz="2000" dirty="0" smtClean="0">
                <a:latin typeface="Arial" pitchFamily="34" charset="0"/>
              </a:rPr>
              <a:t>NUMBER(</a:t>
            </a:r>
            <a:r>
              <a:rPr lang="en-US" altLang="zh-CN" sz="2000" dirty="0" err="1" smtClean="0">
                <a:latin typeface="Arial" pitchFamily="34" charset="0"/>
              </a:rPr>
              <a:t>p,s</a:t>
            </a:r>
            <a:r>
              <a:rPr lang="en-US" altLang="zh-CN" sz="2000" dirty="0" smtClean="0">
                <a:latin typeface="Arial" pitchFamily="34" charset="0"/>
              </a:rPr>
              <a:t>)</a:t>
            </a:r>
            <a:r>
              <a:rPr lang="zh-CN" altLang="en-US" sz="2000" dirty="0" smtClean="0">
                <a:latin typeface="Arial" pitchFamily="34" charset="0"/>
              </a:rPr>
              <a:t>：数值型：总长度为</a:t>
            </a:r>
            <a:r>
              <a:rPr lang="en-US" altLang="zh-CN" sz="2000" dirty="0" smtClean="0">
                <a:latin typeface="Arial" pitchFamily="34" charset="0"/>
              </a:rPr>
              <a:t>p</a:t>
            </a:r>
            <a:r>
              <a:rPr lang="zh-CN" altLang="en-US" sz="2000" dirty="0" smtClean="0">
                <a:latin typeface="Arial" pitchFamily="34" charset="0"/>
              </a:rPr>
              <a:t>，小数位最大为</a:t>
            </a:r>
            <a:r>
              <a:rPr lang="en-US" altLang="zh-CN" sz="2000" dirty="0" smtClean="0">
                <a:latin typeface="Arial" pitchFamily="34" charset="0"/>
              </a:rPr>
              <a:t>s</a:t>
            </a:r>
            <a:r>
              <a:rPr lang="zh-CN" altLang="en-US" sz="2000" dirty="0" smtClean="0">
                <a:latin typeface="Arial" pitchFamily="34" charset="0"/>
              </a:rPr>
              <a:t>位 ，整数位最大为</a:t>
            </a:r>
            <a:r>
              <a:rPr lang="en-US" altLang="zh-CN" sz="2000" dirty="0" smtClean="0">
                <a:latin typeface="Arial" pitchFamily="34" charset="0"/>
              </a:rPr>
              <a:t>p-s</a:t>
            </a:r>
            <a:r>
              <a:rPr lang="zh-CN" altLang="en-US" sz="2000" dirty="0" smtClean="0">
                <a:latin typeface="Arial" pitchFamily="34" charset="0"/>
              </a:rPr>
              <a:t>位，</a:t>
            </a:r>
            <a:r>
              <a:rPr lang="en-US" altLang="zh-CN" sz="2000" dirty="0" smtClean="0">
                <a:latin typeface="Arial" pitchFamily="34" charset="0"/>
              </a:rPr>
              <a:t>p</a:t>
            </a:r>
            <a:r>
              <a:rPr lang="zh-CN" altLang="en-US" sz="2000" dirty="0" smtClean="0">
                <a:latin typeface="Arial" pitchFamily="34" charset="0"/>
              </a:rPr>
              <a:t>的范围从</a:t>
            </a:r>
            <a:r>
              <a:rPr lang="en-US" altLang="zh-CN" sz="2000" dirty="0" smtClean="0">
                <a:latin typeface="Arial" pitchFamily="34" charset="0"/>
              </a:rPr>
              <a:t>1</a:t>
            </a:r>
            <a:r>
              <a:rPr lang="zh-CN" altLang="en-US" sz="2000" dirty="0" smtClean="0">
                <a:latin typeface="Arial" pitchFamily="34" charset="0"/>
              </a:rPr>
              <a:t>到</a:t>
            </a:r>
            <a:r>
              <a:rPr lang="en-US" altLang="zh-CN" sz="2000" dirty="0" smtClean="0">
                <a:latin typeface="Arial" pitchFamily="34" charset="0"/>
              </a:rPr>
              <a:t>38</a:t>
            </a:r>
            <a:r>
              <a:rPr lang="zh-CN" altLang="en-US" sz="2000" dirty="0" smtClean="0">
                <a:latin typeface="Arial" pitchFamily="34" charset="0"/>
              </a:rPr>
              <a:t>，</a:t>
            </a:r>
            <a:r>
              <a:rPr lang="en-US" altLang="zh-CN" sz="2000" dirty="0" smtClean="0">
                <a:latin typeface="Arial" pitchFamily="34" charset="0"/>
              </a:rPr>
              <a:t>s</a:t>
            </a:r>
            <a:r>
              <a:rPr lang="zh-CN" altLang="en-US" sz="2000" dirty="0" smtClean="0">
                <a:latin typeface="Arial" pitchFamily="34" charset="0"/>
              </a:rPr>
              <a:t>的范围从</a:t>
            </a:r>
            <a:r>
              <a:rPr lang="en-US" altLang="zh-CN" sz="2000" dirty="0" smtClean="0">
                <a:latin typeface="Arial" pitchFamily="34" charset="0"/>
              </a:rPr>
              <a:t>-84</a:t>
            </a:r>
            <a:r>
              <a:rPr lang="zh-CN" altLang="en-US" sz="2000" dirty="0" smtClean="0">
                <a:latin typeface="Arial" pitchFamily="34" charset="0"/>
              </a:rPr>
              <a:t>到</a:t>
            </a:r>
            <a:r>
              <a:rPr lang="en-US" altLang="zh-CN" sz="2000" dirty="0" smtClean="0">
                <a:latin typeface="Arial" pitchFamily="34" charset="0"/>
              </a:rPr>
              <a:t>127</a:t>
            </a:r>
            <a:r>
              <a:rPr lang="zh-CN" altLang="en-US" sz="2000" dirty="0" smtClean="0">
                <a:latin typeface="Arial" pitchFamily="34" charset="0"/>
              </a:rPr>
              <a:t>。</a:t>
            </a:r>
            <a:endParaRPr lang="en-US" altLang="zh-CN" sz="2000" dirty="0" smtClean="0">
              <a:latin typeface="Arial" pitchFamily="34" charset="0"/>
            </a:endParaRP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S&gt;0</a:t>
            </a:r>
            <a:r>
              <a:rPr lang="zh-CN" altLang="en-US" sz="2000" dirty="0" smtClean="0"/>
              <a:t>：只能表示小数，精确到小数点右边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位，并四舍五入，然后检验有效数位是否</a:t>
            </a:r>
            <a:r>
              <a:rPr lang="en-US" altLang="zh-CN" sz="2000" dirty="0" smtClean="0"/>
              <a:t>&lt;=p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S&lt;0</a:t>
            </a:r>
            <a:r>
              <a:rPr lang="zh-CN" altLang="en-US" sz="2000" dirty="0" smtClean="0"/>
              <a:t>：只能表示整数，并且精确到小数点左边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位，进行四舍五入，然后检验有效数位是否</a:t>
            </a:r>
            <a:r>
              <a:rPr lang="en-US" altLang="zh-CN" sz="2000" dirty="0" smtClean="0"/>
              <a:t>&lt;=p+|s|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S=0</a:t>
            </a:r>
            <a:r>
              <a:rPr lang="zh-CN" altLang="en-US" sz="2000" dirty="0" smtClean="0"/>
              <a:t>：只能表示整数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p&lt;s</a:t>
            </a:r>
            <a:r>
              <a:rPr lang="zh-CN" altLang="en-US" sz="2000" dirty="0" smtClean="0"/>
              <a:t>：只能表示数字是绝对值小于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的数字，且从小数点右边开始的前</a:t>
            </a:r>
            <a:r>
              <a:rPr lang="en-US" altLang="zh-CN" sz="2000" dirty="0" smtClean="0"/>
              <a:t>s-p</a:t>
            </a:r>
            <a:r>
              <a:rPr lang="zh-CN" altLang="en-US" sz="2000" dirty="0" smtClean="0"/>
              <a:t>位必须是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，保留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位小数。 </a:t>
            </a:r>
          </a:p>
          <a:p>
            <a:endParaRPr lang="zh-CN" altLang="en-US" sz="2000" dirty="0" smtClean="0"/>
          </a:p>
          <a:p>
            <a:endParaRPr lang="zh-CN" altLang="en-US" sz="2000" dirty="0" smtClean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39326"/>
              </p:ext>
            </p:extLst>
          </p:nvPr>
        </p:nvGraphicFramePr>
        <p:xfrm>
          <a:off x="899592" y="1556797"/>
          <a:ext cx="7128792" cy="4536500"/>
        </p:xfrm>
        <a:graphic>
          <a:graphicData uri="http://schemas.openxmlformats.org/drawingml/2006/table">
            <a:tbl>
              <a:tblPr/>
              <a:tblGrid>
                <a:gridCol w="1381077"/>
                <a:gridCol w="1502936"/>
                <a:gridCol w="1502936"/>
                <a:gridCol w="2741843"/>
              </a:tblGrid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Datatype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Stored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Remark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123.2564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123.2564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1234.9876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NUMBER(6,2)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12345.12345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NUMBER(6,2)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整数位超范围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1234.9876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12345.345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整数位超范围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123456789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1234567890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整数位超范围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NUMBER(*, 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*表示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NUMBER(4,5)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小数点右边前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s-p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位必须为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0.01234567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NUMBER(4,5)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0.09999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NUMBER(4,5)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0.09999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0.099996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NUMBER(4,5)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小数位超范围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数值型示例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日期型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08038" y="1966789"/>
            <a:ext cx="1987550" cy="32385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>
                <a:latin typeface="Arial" pitchFamily="34" charset="0"/>
                <a:ea typeface="宋体" pitchFamily="2" charset="-122"/>
              </a:rPr>
              <a:t>DATE </a:t>
            </a:r>
            <a:endParaRPr lang="en-US" altLang="zh-CN" sz="1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808038" y="2313062"/>
            <a:ext cx="1987550" cy="32385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 dirty="0" smtClean="0">
                <a:latin typeface="Arial" pitchFamily="34" charset="0"/>
              </a:rPr>
              <a:t>TIMESTAMP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795588" y="2313062"/>
            <a:ext cx="5573712" cy="32385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en-US" altLang="zh-CN" sz="1400" dirty="0" smtClean="0">
                <a:latin typeface="Arial" pitchFamily="34" charset="0"/>
              </a:rPr>
              <a:t>9i</a:t>
            </a:r>
            <a:r>
              <a:rPr lang="zh-CN" altLang="en-US" sz="1400" dirty="0" smtClean="0">
                <a:latin typeface="Arial" pitchFamily="34" charset="0"/>
              </a:rPr>
              <a:t>之后新增的，精度比</a:t>
            </a:r>
            <a:r>
              <a:rPr lang="en-US" altLang="zh-CN" sz="1400" dirty="0" smtClean="0">
                <a:latin typeface="Arial" pitchFamily="34" charset="0"/>
              </a:rPr>
              <a:t>DATE</a:t>
            </a:r>
            <a:r>
              <a:rPr lang="zh-CN" altLang="en-US" sz="1400" dirty="0" smtClean="0">
                <a:latin typeface="Arial" pitchFamily="34" charset="0"/>
              </a:rPr>
              <a:t>更高一些，可以精确到毫秒。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2795588" y="1968377"/>
            <a:ext cx="5573712" cy="32385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 smtClean="0">
                <a:latin typeface="Arial" pitchFamily="34" charset="0"/>
              </a:rPr>
              <a:t>包括年月日时分秒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808038" y="1581168"/>
            <a:ext cx="1987550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数据类型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795588" y="1581168"/>
            <a:ext cx="5573712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说明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数据类型（图片类型）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808038" y="2097038"/>
            <a:ext cx="1987550" cy="323850"/>
          </a:xfrm>
          <a:prstGeom prst="bevel">
            <a:avLst>
              <a:gd name="adj" fmla="val 12500"/>
            </a:avLst>
          </a:prstGeom>
          <a:solidFill>
            <a:srgbClr val="CC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BLOB 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795588" y="2089101"/>
            <a:ext cx="5573712" cy="323850"/>
          </a:xfrm>
          <a:prstGeom prst="bevel">
            <a:avLst>
              <a:gd name="adj" fmla="val 12500"/>
            </a:avLst>
          </a:prstGeom>
          <a:solidFill>
            <a:srgbClr val="CC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最大可存储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4G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二进制的</a:t>
            </a:r>
            <a:r>
              <a:rPr lang="zh-CN" altLang="en-US" sz="1400" dirty="0" smtClean="0">
                <a:latin typeface="Arial" pitchFamily="34" charset="0"/>
                <a:ea typeface="宋体" pitchFamily="2" charset="-122"/>
              </a:rPr>
              <a:t>数据</a:t>
            </a:r>
            <a:r>
              <a:rPr lang="zh-CN" altLang="en-US" sz="1400" dirty="0" smtClean="0">
                <a:latin typeface="Arial" pitchFamily="34" charset="0"/>
              </a:rPr>
              <a:t>，可以存放图片，声音 ，文件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808038" y="1753437"/>
            <a:ext cx="1987550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数据类型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795588" y="1753437"/>
            <a:ext cx="5573712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说明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714348" y="2071678"/>
            <a:ext cx="7848600" cy="2657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DOSSIER (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ID NUMBER(4),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CNAME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VARCHAR2(20 ),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BIRTHDAY DATE,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STATURE    NUMBER(3),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WEIGHT NUMBER(5, 2),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COUNTRY_CODE CHAR(2 ) DEFAULT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‘01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’);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58" y="1214422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建表语句语法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示例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89925" cy="37734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建表语句语法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200" dirty="0" smtClean="0"/>
              <a:t>默认值应用</a:t>
            </a:r>
            <a:endParaRPr lang="en-US" altLang="zh-CN" sz="2200" dirty="0" smtClean="0"/>
          </a:p>
          <a:p>
            <a:pPr lvl="1" eaLnBrk="1" hangingPunct="1"/>
            <a:r>
              <a:rPr lang="zh-CN" altLang="en-US" dirty="0" smtClean="0"/>
              <a:t>插入默认值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使用默认值修改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714348" y="2500306"/>
            <a:ext cx="784860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insert into dossier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(ID,CNAME,BIRTHDAY, STATURE,WEIGHT  )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values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(2,'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姚明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 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to_date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('1980.9.12','yyyy.mm.dd'),226, 134 );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已创建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 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行。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723928" y="5214950"/>
            <a:ext cx="7848600" cy="609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update dossier set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country_code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=default where id=2;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学校想做一个选课系统，其中涉及到课程表，学生表，请分别创建这两个表，自己思考表中应有的列及数据类型。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用子查询语法创建表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使用子查询创建表的语法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新表的字段列表必须与子查询中的字段列表匹配</a:t>
            </a:r>
          </a:p>
          <a:p>
            <a:pPr lvl="1" eaLnBrk="1" hangingPunct="1"/>
            <a:r>
              <a:rPr lang="zh-CN" altLang="en-US" dirty="0" smtClean="0"/>
              <a:t>字段列表可以省略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685800" y="2209800"/>
            <a:ext cx="7848600" cy="914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[(column, column...)]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AS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subquery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sz="2800" dirty="0" smtClean="0">
                <a:cs typeface="+mn-cs"/>
              </a:rPr>
              <a:t>用子查询语法创建表</a:t>
            </a:r>
            <a:endParaRPr lang="en-US" altLang="zh-CN" sz="2800" dirty="0" smtClean="0">
              <a:cs typeface="+mn-cs"/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Select</a:t>
            </a:r>
            <a:r>
              <a:rPr lang="zh-CN" altLang="en-US" dirty="0" smtClean="0"/>
              <a:t>列表中的表达式列需要给定别名，如果没有别名会产生错误 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714348" y="1928802"/>
            <a:ext cx="784860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dept10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AS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＋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1000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newSalary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 10;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453"/>
            <a:ext cx="8147050" cy="4968875"/>
          </a:xfrm>
        </p:spPr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理解数据定义语言的作用；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掌握表对象的创建、修改、删除、重命名、截断的语法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通过子查询的方式创建一个表</a:t>
            </a:r>
            <a:r>
              <a:rPr lang="en-US" altLang="zh-CN" dirty="0" smtClean="0"/>
              <a:t>dept10,</a:t>
            </a:r>
            <a:r>
              <a:rPr lang="zh-CN" altLang="en-US" dirty="0" smtClean="0"/>
              <a:t>该表保存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号部门的员工数据。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引用另一个用户的表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如果一个表不属于当前用户，如果引用它，必须把方案名放在表名的前面。例如，</a:t>
            </a:r>
            <a:r>
              <a:rPr lang="en-US" altLang="zh-CN" dirty="0" smtClean="0"/>
              <a:t>scott.emp</a:t>
            </a:r>
          </a:p>
          <a:p>
            <a:pPr eaLnBrk="1" hangingPunct="1"/>
            <a:endParaRPr lang="en-US" altLang="zh-CN" dirty="0" smtClean="0"/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714348" y="2928934"/>
            <a:ext cx="7848600" cy="1143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scott.emp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89925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修改表的定义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添加列语法：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endParaRPr lang="zh-CN" altLang="en-US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修改列语法：</a:t>
            </a:r>
          </a:p>
          <a:p>
            <a:pPr lvl="2" eaLnBrk="1" hangingPunct="1">
              <a:lnSpc>
                <a:spcPct val="80000"/>
              </a:lnSpc>
            </a:pP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删除列语法：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685800" y="5072074"/>
            <a:ext cx="7848600" cy="7715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[,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]); 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685800" y="3348045"/>
            <a:ext cx="7848600" cy="11525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MODIFY(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datatype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[DEFAULT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   [,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datatype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]...);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685800" y="1785934"/>
            <a:ext cx="7848600" cy="1143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ADD 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datatype[DEFAULT expr]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[,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datatype]...);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修改表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438150" eaLnBrk="1" hangingPunct="1"/>
            <a:r>
              <a:rPr lang="zh-CN" altLang="en-US" dirty="0" smtClean="0"/>
              <a:t>添加新列</a:t>
            </a:r>
            <a:endParaRPr lang="en-US" altLang="zh-CN" dirty="0" smtClean="0"/>
          </a:p>
          <a:p>
            <a:pPr marL="838200" lvl="1" indent="-438150" eaLnBrk="1" hangingPunct="1"/>
            <a:r>
              <a:rPr lang="zh-CN" altLang="en-US" dirty="0" smtClean="0"/>
              <a:t>增加列原则：</a:t>
            </a:r>
          </a:p>
          <a:p>
            <a:pPr marL="1290638" lvl="2" indent="-433388" eaLnBrk="1" hangingPunct="1"/>
            <a:r>
              <a:rPr lang="zh-CN" altLang="en-US" dirty="0" smtClean="0"/>
              <a:t>可以添加或修改列</a:t>
            </a:r>
          </a:p>
          <a:p>
            <a:pPr marL="1290638" lvl="2" indent="-433388" eaLnBrk="1" hangingPunct="1"/>
            <a:r>
              <a:rPr lang="zh-CN" altLang="en-US" dirty="0" smtClean="0"/>
              <a:t>不能指定新添加列的位置，新列会成为最后一列。 </a:t>
            </a:r>
          </a:p>
          <a:p>
            <a:pPr marL="1290638" lvl="2" indent="-433388" eaLnBrk="1" hangingPunct="1"/>
            <a:endParaRPr lang="zh-CN" altLang="en-US" dirty="0" smtClean="0"/>
          </a:p>
          <a:p>
            <a:pPr marL="838200" lvl="1" indent="-438150" eaLnBrk="1" hangingPunct="1"/>
            <a:r>
              <a:rPr lang="zh-CN" altLang="en-US" dirty="0" smtClean="0"/>
              <a:t>如在</a:t>
            </a:r>
            <a:r>
              <a:rPr lang="en-US" altLang="zh-CN" dirty="0" smtClean="0"/>
              <a:t>dossier</a:t>
            </a:r>
            <a:r>
              <a:rPr lang="zh-CN" altLang="en-US" dirty="0" smtClean="0"/>
              <a:t>表上增加性别字段：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714348" y="3571876"/>
            <a:ext cx="7848600" cy="619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dossier ADD  (sex CHAR(1));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6531" y="980728"/>
            <a:ext cx="8289925" cy="49419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修改已存在的列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列的修改可以修改列名，数据类型，长度，及默认值。</a:t>
            </a:r>
          </a:p>
          <a:p>
            <a:pPr lvl="1" eaLnBrk="1" hangingPunct="1"/>
            <a:r>
              <a:rPr lang="zh-CN" altLang="en-US" dirty="0" smtClean="0"/>
              <a:t>修改数据类型：已有的行数据必须为空。</a:t>
            </a:r>
          </a:p>
          <a:p>
            <a:pPr lvl="1" eaLnBrk="1" hangingPunct="1"/>
            <a:r>
              <a:rPr lang="zh-CN" altLang="en-US" dirty="0" smtClean="0"/>
              <a:t>修改长度原则：</a:t>
            </a:r>
            <a:br>
              <a:rPr lang="zh-CN" altLang="en-US" dirty="0" smtClean="0"/>
            </a:br>
            <a:r>
              <a:rPr lang="zh-CN" altLang="en-US" dirty="0" smtClean="0"/>
              <a:t>数值型修改长度：当长度向小改时，已有行的数该列必须为空；当长度向大改时，可以随意修改。</a:t>
            </a:r>
            <a:br>
              <a:rPr lang="zh-CN" altLang="en-US" dirty="0" smtClean="0"/>
            </a:br>
            <a:r>
              <a:rPr lang="zh-CN" altLang="en-US" dirty="0" smtClean="0"/>
              <a:t>字符型修改长度：当长度向小改时，只要修改后的值能容纳下当前已有数据的最大值即可，当长度向大改时，可以随意修改。</a:t>
            </a:r>
          </a:p>
          <a:p>
            <a:pPr lvl="1" eaLnBrk="1" hangingPunct="1"/>
            <a:r>
              <a:rPr lang="zh-CN" altLang="en-US" dirty="0" smtClean="0"/>
              <a:t>修改列的默认值：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默认值的修改不会影响已经存在的行，只影响新增加的行。 </a:t>
            </a:r>
            <a:endParaRPr lang="en-US" altLang="zh-CN" dirty="0" smtClean="0"/>
          </a:p>
          <a:p>
            <a:pPr marL="342900" lvl="1" indent="-342900" eaLnBrk="1" hangingPunct="1">
              <a:buChar char="•"/>
            </a:pPr>
            <a:r>
              <a:rPr lang="en-US" altLang="zh-CN" sz="2800" dirty="0" smtClean="0">
                <a:cs typeface="+mn-cs"/>
              </a:rPr>
              <a:t>8i</a:t>
            </a:r>
            <a:r>
              <a:rPr lang="zh-CN" altLang="en-US" sz="2800" dirty="0" smtClean="0">
                <a:cs typeface="+mn-cs"/>
              </a:rPr>
              <a:t>版本之后，可以修改列名字</a:t>
            </a:r>
            <a:endParaRPr lang="en-US" altLang="zh-CN" sz="2800" dirty="0" smtClean="0">
              <a:cs typeface="+mn-cs"/>
            </a:endParaRPr>
          </a:p>
          <a:p>
            <a:pPr lvl="1" eaLnBrk="1" hangingPunct="1"/>
            <a:r>
              <a:rPr lang="en-US" altLang="zh-CN" dirty="0" smtClean="0"/>
              <a:t>ALTER TABLE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RENAME COLUMN </a:t>
            </a:r>
            <a:r>
              <a:rPr lang="zh-CN" altLang="en-US" dirty="0" smtClean="0"/>
              <a:t>原有列名 </a:t>
            </a:r>
            <a:r>
              <a:rPr lang="en-US" altLang="zh-CN" dirty="0" smtClean="0"/>
              <a:t>TO </a:t>
            </a:r>
            <a:r>
              <a:rPr lang="zh-CN" altLang="en-US" dirty="0" smtClean="0"/>
              <a:t>新列名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</a:p>
          <a:p>
            <a:pPr marL="342900" lvl="1" indent="-342900" eaLnBrk="1" hangingPunct="1">
              <a:buChar char="•"/>
            </a:pPr>
            <a:endParaRPr lang="en-US" altLang="zh-CN" sz="2800" dirty="0" smtClean="0">
              <a:cs typeface="+mn-cs"/>
            </a:endParaRPr>
          </a:p>
          <a:p>
            <a:pPr marL="742950" lvl="2" indent="-342900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89925" cy="40782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修改已存在的列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把</a:t>
            </a:r>
            <a:r>
              <a:rPr lang="en-US" altLang="zh-CN" dirty="0" smtClean="0"/>
              <a:t>dossier</a:t>
            </a:r>
            <a:r>
              <a:rPr lang="zh-CN" altLang="en-US" dirty="0" smtClean="0"/>
              <a:t>表性别</a:t>
            </a:r>
            <a:r>
              <a:rPr lang="en-US" altLang="zh-CN" dirty="0" smtClean="0"/>
              <a:t>(sex) </a:t>
            </a:r>
            <a:r>
              <a:rPr lang="zh-CN" altLang="en-US" dirty="0" smtClean="0"/>
              <a:t>列，修改为长度为</a:t>
            </a:r>
            <a:r>
              <a:rPr lang="en-US" altLang="zh-CN" dirty="0" smtClean="0"/>
              <a:t>2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添加默认值 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642910" y="3714752"/>
            <a:ext cx="784860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dossier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MODIFY  (sex  DEFAULT ‘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男’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642910" y="2285992"/>
            <a:ext cx="7848600" cy="542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dossier MODIFY  (sex CHAR(2));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删除列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可以用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子句从表中删除列，包括列的定义和数据。</a:t>
            </a:r>
          </a:p>
          <a:p>
            <a:pPr lvl="1" eaLnBrk="1" hangingPunct="1"/>
            <a:r>
              <a:rPr lang="zh-CN" altLang="en-US" dirty="0" smtClean="0"/>
              <a:t>删除列原则： </a:t>
            </a:r>
          </a:p>
          <a:p>
            <a:pPr lvl="2" eaLnBrk="1" hangingPunct="1"/>
            <a:r>
              <a:rPr lang="zh-CN" altLang="en-US" dirty="0" smtClean="0"/>
              <a:t>列可以有也可以没有数据。  </a:t>
            </a:r>
          </a:p>
          <a:p>
            <a:pPr lvl="2" eaLnBrk="1" hangingPunct="1"/>
            <a:r>
              <a:rPr lang="zh-CN" altLang="en-US" dirty="0" smtClean="0"/>
              <a:t>表中至少保留一列。 </a:t>
            </a:r>
          </a:p>
          <a:p>
            <a:pPr lvl="2" eaLnBrk="1" hangingPunct="1"/>
            <a:r>
              <a:rPr lang="zh-CN" altLang="en-US" dirty="0" smtClean="0"/>
              <a:t>列被删除后，不能再恢复。 </a:t>
            </a:r>
          </a:p>
          <a:p>
            <a:pPr lvl="2" eaLnBrk="1" hangingPunct="1"/>
            <a:r>
              <a:rPr lang="zh-CN" altLang="en-US" dirty="0" smtClean="0"/>
              <a:t>被外键引用的列，不能被删除。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89925" cy="39258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删除列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删除列语法一 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>
              <a:solidFill>
                <a:srgbClr val="993366"/>
              </a:solidFill>
            </a:endParaRPr>
          </a:p>
          <a:p>
            <a:pPr lvl="1" eaLnBrk="1" hangingPunct="1"/>
            <a:endParaRPr lang="zh-CN" altLang="en-US" dirty="0" smtClean="0">
              <a:solidFill>
                <a:srgbClr val="993366"/>
              </a:solidFill>
            </a:endParaRPr>
          </a:p>
          <a:p>
            <a:pPr lvl="1" eaLnBrk="1" hangingPunct="1"/>
            <a:r>
              <a:rPr lang="zh-CN" altLang="en-US" dirty="0" smtClean="0"/>
              <a:t>删除列语法二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删除</a:t>
            </a:r>
            <a:r>
              <a:rPr lang="en-US" altLang="zh-CN" dirty="0" err="1" smtClean="0"/>
              <a:t>dept10</a:t>
            </a:r>
            <a:r>
              <a:rPr lang="zh-CN" altLang="en-US" dirty="0" smtClean="0"/>
              <a:t>表的两个字段</a:t>
            </a:r>
            <a:r>
              <a:rPr lang="zh-CN" altLang="en-US" dirty="0" smtClean="0">
                <a:latin typeface="R Frutiger Roman" charset="0"/>
              </a:rPr>
              <a:t>“</a:t>
            </a:r>
            <a:r>
              <a:rPr lang="en-US" altLang="zh-CN" dirty="0" err="1" smtClean="0"/>
              <a:t>last_name</a:t>
            </a:r>
            <a:r>
              <a:rPr lang="en-US" altLang="zh-CN" dirty="0" smtClean="0">
                <a:latin typeface="R Frutiger Roman" charset="0"/>
              </a:rPr>
              <a:t>”</a:t>
            </a:r>
            <a:r>
              <a:rPr lang="zh-CN" altLang="en-US" dirty="0" smtClean="0"/>
              <a:t>和</a:t>
            </a:r>
            <a:r>
              <a:rPr lang="zh-CN" altLang="en-US" dirty="0" smtClean="0">
                <a:latin typeface="R Frutiger Roman" charset="0"/>
              </a:rPr>
              <a:t>“</a:t>
            </a:r>
            <a:r>
              <a:rPr lang="en-US" altLang="zh-CN" dirty="0" err="1" smtClean="0"/>
              <a:t>newsalary</a:t>
            </a:r>
            <a:r>
              <a:rPr lang="en-US" altLang="zh-CN" dirty="0" smtClean="0">
                <a:latin typeface="R Frutiger Roman" charset="0"/>
              </a:rPr>
              <a:t>”</a:t>
            </a:r>
            <a:r>
              <a:rPr lang="zh-CN" altLang="en-US" dirty="0" smtClean="0"/>
              <a:t>。</a:t>
            </a:r>
          </a:p>
          <a:p>
            <a:pPr lvl="2" eaLnBrk="1" hangingPunct="1">
              <a:buFontTx/>
              <a:buNone/>
            </a:pPr>
            <a:r>
              <a:rPr lang="zh-CN" altLang="en-US" dirty="0" smtClean="0"/>
              <a:t> 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685800" y="4810139"/>
            <a:ext cx="7848600" cy="619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dept10 DROP (last_name,newsalary); 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685800" y="2105020"/>
            <a:ext cx="7848600" cy="609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emp DROP COLUMN sex;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685800" y="3452817"/>
            <a:ext cx="7848600" cy="619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table DROP (columnname[,columnname]);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在员工表中添加一个性别列，列名为</a:t>
            </a:r>
            <a:r>
              <a:rPr lang="en-US" altLang="zh-CN" dirty="0" smtClean="0"/>
              <a:t>gender</a:t>
            </a:r>
            <a:r>
              <a:rPr lang="zh-CN" altLang="en-US" dirty="0" smtClean="0"/>
              <a:t>，类型为</a:t>
            </a:r>
            <a:r>
              <a:rPr lang="en-US" altLang="zh-CN" dirty="0" smtClean="0"/>
              <a:t>char(2)</a:t>
            </a:r>
            <a:r>
              <a:rPr lang="zh-CN" altLang="en-US" dirty="0" smtClean="0"/>
              <a:t>，默认值为“男”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修改员工表中性别列的数据类型为</a:t>
            </a:r>
            <a:r>
              <a:rPr lang="en-US" altLang="zh-CN" dirty="0" smtClean="0"/>
              <a:t>char(4)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修改员工表中性别列的默认值为“女”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删除员工表中的性别列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89925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删除表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删除表语法： </a:t>
            </a:r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只有表的创建者</a:t>
            </a:r>
          </a:p>
          <a:p>
            <a:pPr lvl="2" eaLnBrk="1" hangingPunct="1"/>
            <a:r>
              <a:rPr lang="zh-CN" altLang="en-US" dirty="0" smtClean="0"/>
              <a:t>或具有</a:t>
            </a:r>
            <a:r>
              <a:rPr lang="en-US" altLang="zh-CN" dirty="0" smtClean="0"/>
              <a:t>DROP ANY TABLE</a:t>
            </a:r>
            <a:r>
              <a:rPr lang="zh-CN" altLang="en-US" dirty="0" smtClean="0"/>
              <a:t>权限的用户才能删除表</a:t>
            </a:r>
            <a:r>
              <a:rPr lang="zh-CN" altLang="en-US" dirty="0" smtClean="0">
                <a:solidFill>
                  <a:srgbClr val="993366"/>
                </a:solidFill>
              </a:rPr>
              <a:t> </a:t>
            </a:r>
          </a:p>
          <a:p>
            <a:pPr lvl="1" eaLnBrk="1" hangingPunct="1"/>
            <a:r>
              <a:rPr lang="zh-CN" altLang="en-US" dirty="0" smtClean="0"/>
              <a:t>删除表原则： </a:t>
            </a:r>
          </a:p>
          <a:p>
            <a:pPr lvl="2" eaLnBrk="1" hangingPunct="1"/>
            <a:r>
              <a:rPr lang="zh-CN" altLang="en-US" dirty="0" smtClean="0"/>
              <a:t>表中所有的数据和结构都被删除。 </a:t>
            </a:r>
          </a:p>
          <a:p>
            <a:pPr lvl="2" eaLnBrk="1" hangingPunct="1"/>
            <a:r>
              <a:rPr lang="zh-CN" altLang="en-US" dirty="0" smtClean="0"/>
              <a:t>任何视图和同义词被保留但无效。</a:t>
            </a:r>
          </a:p>
          <a:p>
            <a:pPr lvl="2" eaLnBrk="1" hangingPunct="1"/>
            <a:r>
              <a:rPr lang="zh-CN" altLang="en-US" dirty="0" smtClean="0"/>
              <a:t>所有与其相关的约束和索引被删除。 </a:t>
            </a:r>
          </a:p>
          <a:p>
            <a:pPr lvl="2" eaLnBrk="1" hangingPunct="1"/>
            <a:r>
              <a:rPr lang="zh-CN" altLang="en-US" dirty="0" smtClean="0"/>
              <a:t>任何未完成的事务被提交。 </a:t>
            </a:r>
          </a:p>
          <a:p>
            <a:pPr eaLnBrk="1" hangingPunct="1"/>
            <a:endParaRPr lang="zh-CN" altLang="en-US" dirty="0" smtClean="0">
              <a:solidFill>
                <a:srgbClr val="993366"/>
              </a:solidFill>
            </a:endParaRP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714348" y="5572140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TABLE emp;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714348" y="2428868"/>
            <a:ext cx="7848600" cy="619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TABLE table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928670"/>
            <a:ext cx="8501122" cy="542928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重命名表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重命名表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重命名语句语法： </a:t>
            </a:r>
          </a:p>
          <a:p>
            <a:pPr lvl="1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必须是对象的所有者 </a:t>
            </a:r>
          </a:p>
          <a:p>
            <a:pPr lvl="2" eaLnBrk="1" hangingPunct="1"/>
            <a:endParaRPr lang="zh-CN" altLang="en-US" dirty="0" smtClean="0">
              <a:solidFill>
                <a:srgbClr val="993366"/>
              </a:solidFill>
            </a:endParaRPr>
          </a:p>
          <a:p>
            <a:pPr lvl="1" eaLnBrk="1" hangingPunct="1"/>
            <a:r>
              <a:rPr lang="zh-CN" altLang="en-US" dirty="0" smtClean="0"/>
              <a:t>把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表重新命名为</a:t>
            </a:r>
            <a:r>
              <a:rPr lang="en-US" altLang="zh-CN" dirty="0" err="1" smtClean="0"/>
              <a:t>empl</a:t>
            </a:r>
            <a:r>
              <a:rPr lang="en-US" altLang="zh-CN" dirty="0" smtClean="0"/>
              <a:t> </a:t>
            </a:r>
            <a:endParaRPr lang="en-US" altLang="zh-CN" dirty="0" smtClean="0">
              <a:solidFill>
                <a:srgbClr val="993366"/>
              </a:solidFill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684213" y="4114800"/>
            <a:ext cx="7848600" cy="533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RENAME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TO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714348" y="2071678"/>
            <a:ext cx="7848600" cy="533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RENAME old_name TO new_name;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截断表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截断表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截断表语法： </a:t>
            </a:r>
          </a:p>
          <a:p>
            <a:pPr lvl="2" eaLnBrk="1" hangingPunct="1">
              <a:lnSpc>
                <a:spcPct val="80000"/>
              </a:lnSpc>
            </a:pPr>
            <a:endParaRPr lang="zh-CN" altLang="en-US" sz="2600" dirty="0" smtClean="0"/>
          </a:p>
          <a:p>
            <a:pPr lvl="2" eaLnBrk="1" hangingPunct="1">
              <a:lnSpc>
                <a:spcPct val="80000"/>
              </a:lnSpc>
            </a:pPr>
            <a:endParaRPr lang="zh-CN" altLang="en-US" sz="2600" dirty="0" smtClean="0"/>
          </a:p>
          <a:p>
            <a:pPr lvl="2" eaLnBrk="1" hangingPunct="1">
              <a:lnSpc>
                <a:spcPct val="80000"/>
              </a:lnSpc>
            </a:pPr>
            <a:endParaRPr lang="zh-CN" altLang="en-US" sz="2600" dirty="0" smtClean="0"/>
          </a:p>
          <a:p>
            <a:pPr lvl="2" eaLnBrk="1" hangingPunct="1">
              <a:lnSpc>
                <a:spcPct val="80000"/>
              </a:lnSpc>
            </a:pP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执行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语句的前提，必须是表的所有者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或者有</a:t>
            </a:r>
            <a:r>
              <a:rPr lang="en-US" altLang="zh-CN" dirty="0" smtClean="0"/>
              <a:t>DELETE ANY TABLE</a:t>
            </a:r>
            <a:r>
              <a:rPr lang="zh-CN" altLang="en-US" dirty="0" smtClean="0"/>
              <a:t>系统权限来截断表。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400" dirty="0" smtClean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84213" y="4029075"/>
            <a:ext cx="7848600" cy="542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TRUNCATE TABLE emp; 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714348" y="2000240"/>
            <a:ext cx="7848600" cy="523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TRUNCATE TABLE table;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截断表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TRUNCATE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TRUNCATE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，只能删除表中所有记录，释放存储空间，使用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不可以回滚。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DML</a:t>
            </a:r>
            <a:r>
              <a:rPr lang="zh-CN" altLang="en-US" dirty="0" smtClean="0"/>
              <a:t>，可以删除指定记录，不释放存储空间，使用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可以回滚。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数据字典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数据字典表：由</a:t>
            </a:r>
            <a:r>
              <a:rPr lang="en-US" altLang="zh-CN" dirty="0" smtClean="0"/>
              <a:t>Oracle </a:t>
            </a:r>
            <a:r>
              <a:rPr lang="zh-CN" altLang="en-US" dirty="0" smtClean="0"/>
              <a:t>服务器创建和维护</a:t>
            </a:r>
            <a:r>
              <a:rPr lang="zh-CN" altLang="en-US" smtClean="0"/>
              <a:t>的表，</a:t>
            </a:r>
            <a:r>
              <a:rPr lang="zh-CN" altLang="en-US" dirty="0" smtClean="0"/>
              <a:t>通过数据字典，可以很容易了解当前用户的对象信息。比如</a:t>
            </a:r>
            <a:r>
              <a:rPr lang="en-US" altLang="zh-CN" dirty="0" err="1" smtClean="0"/>
              <a:t>user_tables</a:t>
            </a:r>
            <a:r>
              <a:rPr lang="zh-CN" altLang="en-US" dirty="0" smtClean="0"/>
              <a:t>这个数据字典表，里面保存当前用户所有的表对象。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注意：数据字典表的数据是由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自动维护的。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数据字典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相关数据字典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查询数据字典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查看数据字典结构</a:t>
            </a:r>
          </a:p>
          <a:p>
            <a:pPr lvl="2" eaLnBrk="1" hangingPunct="1">
              <a:buFontTx/>
              <a:buNone/>
            </a:pPr>
            <a:r>
              <a:rPr lang="zh-CN" altLang="en-US" dirty="0" smtClean="0">
                <a:solidFill>
                  <a:srgbClr val="993366"/>
                </a:solidFill>
              </a:rPr>
              <a:t> 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684213" y="3810000"/>
            <a:ext cx="7848600" cy="542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DESC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user_tables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762000" y="1995485"/>
            <a:ext cx="7848600" cy="1076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table_name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user_tables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本章重点总结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zh-CN" altLang="en-US" dirty="0" smtClean="0"/>
              <a:t>表的两种创建方式</a:t>
            </a:r>
            <a:endParaRPr lang="en-US" altLang="zh-CN" dirty="0" smtClean="0"/>
          </a:p>
          <a:p>
            <a:r>
              <a:rPr lang="zh-CN" altLang="en-US" dirty="0" smtClean="0"/>
              <a:t>修改表的三种情况：添加列、修改原有列的属性、删除列</a:t>
            </a:r>
            <a:endParaRPr lang="en-US" altLang="zh-CN" dirty="0" smtClean="0"/>
          </a:p>
          <a:p>
            <a:r>
              <a:rPr lang="zh-CN" altLang="en-US" dirty="0" smtClean="0"/>
              <a:t>删除表</a:t>
            </a:r>
            <a:endParaRPr lang="en-US" altLang="zh-CN" dirty="0" smtClean="0"/>
          </a:p>
          <a:p>
            <a:r>
              <a:rPr lang="zh-CN" altLang="en-US" dirty="0" smtClean="0"/>
              <a:t>重命名表</a:t>
            </a:r>
            <a:endParaRPr lang="en-US" altLang="zh-CN" dirty="0" smtClean="0"/>
          </a:p>
          <a:p>
            <a:r>
              <a:rPr lang="zh-CN" altLang="en-US" dirty="0" smtClean="0"/>
              <a:t>截断表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请分析按照以下要求都需要建立什么类型的字段</a:t>
            </a:r>
            <a:r>
              <a:rPr lang="en-US" altLang="zh-CN" sz="2400" dirty="0" smtClean="0"/>
              <a:t>?</a:t>
            </a:r>
          </a:p>
          <a:p>
            <a:pPr lvl="1"/>
            <a:r>
              <a:rPr lang="en-US" altLang="zh-CN" sz="2400" dirty="0" smtClean="0"/>
              <a:t>(1)</a:t>
            </a:r>
            <a:r>
              <a:rPr lang="zh-CN" altLang="en-US" sz="2400" dirty="0" smtClean="0"/>
              <a:t>最大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个字节定长字符串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(2)</a:t>
            </a:r>
            <a:r>
              <a:rPr lang="zh-CN" altLang="en-US" sz="2400" dirty="0" smtClean="0"/>
              <a:t>如果输入</a:t>
            </a:r>
            <a:r>
              <a:rPr lang="en-US" altLang="zh-CN" sz="2400" dirty="0" smtClean="0"/>
              <a:t>‘</a:t>
            </a:r>
            <a:r>
              <a:rPr lang="zh-CN" altLang="en-US" sz="2400" dirty="0" smtClean="0"/>
              <a:t>张三</a:t>
            </a:r>
            <a:r>
              <a:rPr lang="en-US" altLang="zh-CN" sz="2400" dirty="0" smtClean="0"/>
              <a:t>’ </a:t>
            </a:r>
            <a:r>
              <a:rPr lang="zh-CN" altLang="en-US" sz="2400" dirty="0" smtClean="0"/>
              <a:t>后添空格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(3)</a:t>
            </a:r>
            <a:r>
              <a:rPr lang="zh-CN" altLang="en-US" sz="2400" dirty="0" smtClean="0"/>
              <a:t>性别输入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男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女</a:t>
            </a:r>
            <a:r>
              <a:rPr lang="en-US" altLang="zh-CN" sz="2400" dirty="0" smtClean="0"/>
              <a:t>’</a:t>
            </a:r>
          </a:p>
          <a:p>
            <a:pPr lvl="1"/>
            <a:r>
              <a:rPr lang="en-US" altLang="zh-CN" sz="2400" dirty="0" smtClean="0"/>
              <a:t>(4)</a:t>
            </a:r>
            <a:r>
              <a:rPr lang="zh-CN" altLang="en-US" sz="2400" dirty="0" smtClean="0"/>
              <a:t>最大</a:t>
            </a:r>
            <a:r>
              <a:rPr lang="en-US" altLang="zh-CN" sz="2400" dirty="0" smtClean="0"/>
              <a:t>4000</a:t>
            </a:r>
            <a:r>
              <a:rPr lang="zh-CN" altLang="en-US" sz="2400" dirty="0" smtClean="0"/>
              <a:t>个字节变长字符串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(5)</a:t>
            </a:r>
            <a:r>
              <a:rPr lang="zh-CN" altLang="en-US" sz="2400" dirty="0" smtClean="0"/>
              <a:t>如果在数据库中输入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张三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则显示数据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张三</a:t>
            </a:r>
            <a:r>
              <a:rPr lang="en-US" altLang="zh-CN" sz="2400" dirty="0" smtClean="0"/>
              <a:t>’</a:t>
            </a:r>
          </a:p>
          <a:p>
            <a:pPr lvl="1"/>
            <a:r>
              <a:rPr lang="en-US" altLang="zh-CN" sz="2400" dirty="0" smtClean="0"/>
              <a:t>(6)</a:t>
            </a:r>
            <a:r>
              <a:rPr lang="zh-CN" altLang="en-US" sz="2400" dirty="0" smtClean="0"/>
              <a:t>表示数字范围为</a:t>
            </a:r>
            <a:r>
              <a:rPr lang="en-US" altLang="zh-CN" sz="2400" dirty="0" smtClean="0"/>
              <a:t>- 10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125</a:t>
            </a:r>
            <a:r>
              <a:rPr lang="zh-CN" altLang="en-US" sz="2400" dirty="0" smtClean="0"/>
              <a:t>次方到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126</a:t>
            </a:r>
            <a:r>
              <a:rPr lang="zh-CN" altLang="en-US" sz="2400" dirty="0" smtClean="0"/>
              <a:t>次方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可以表示小数 也可以表示整数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(7)</a:t>
            </a:r>
            <a:r>
              <a:rPr lang="zh-CN" altLang="en-US" sz="2400" dirty="0" smtClean="0"/>
              <a:t>最大表示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位整数  </a:t>
            </a:r>
            <a:r>
              <a:rPr lang="en-US" altLang="zh-CN" sz="2400" dirty="0" smtClean="0"/>
              <a:t>-9999 </a:t>
            </a:r>
            <a:r>
              <a:rPr lang="zh-CN" altLang="en-US" sz="2400" dirty="0" smtClean="0"/>
              <a:t>到 </a:t>
            </a:r>
            <a:r>
              <a:rPr lang="en-US" altLang="zh-CN" sz="2400" dirty="0" smtClean="0"/>
              <a:t>9999</a:t>
            </a:r>
          </a:p>
          <a:p>
            <a:pPr lvl="1"/>
            <a:r>
              <a:rPr lang="en-US" altLang="zh-CN" sz="2400" dirty="0" smtClean="0"/>
              <a:t>(8)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位有效数字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位小数的 一个小数  </a:t>
            </a:r>
            <a:r>
              <a:rPr lang="en-US" altLang="zh-CN" sz="2400" dirty="0" smtClean="0"/>
              <a:t>-999.99 </a:t>
            </a:r>
            <a:r>
              <a:rPr lang="zh-CN" altLang="en-US" sz="2400" dirty="0" smtClean="0"/>
              <a:t>到 </a:t>
            </a:r>
            <a:r>
              <a:rPr lang="en-US" altLang="zh-CN" sz="2400" dirty="0" smtClean="0"/>
              <a:t>999.99</a:t>
            </a:r>
          </a:p>
          <a:p>
            <a:pPr lvl="1"/>
            <a:r>
              <a:rPr lang="en-US" altLang="zh-CN" sz="2400" dirty="0" smtClean="0"/>
              <a:t>(9)</a:t>
            </a:r>
            <a:r>
              <a:rPr lang="zh-CN" altLang="en-US" sz="2400" dirty="0" smtClean="0"/>
              <a:t>包含年月日和时分秒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(10)</a:t>
            </a:r>
            <a:r>
              <a:rPr lang="zh-CN" altLang="en-US" sz="2400" dirty="0" smtClean="0"/>
              <a:t>包含年月日和时分秒毫秒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(11)</a:t>
            </a:r>
            <a:r>
              <a:rPr lang="zh-CN" altLang="en-US" sz="2400" dirty="0" smtClean="0"/>
              <a:t>二进制大对象图像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声音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363272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创建表</a:t>
            </a:r>
            <a:r>
              <a:rPr lang="en-US" altLang="zh-CN" sz="2400" dirty="0" err="1" smtClean="0"/>
              <a:t>date_test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包含列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，类型为</a:t>
            </a:r>
            <a:r>
              <a:rPr lang="en-US" altLang="zh-CN" sz="2400" dirty="0" smtClean="0"/>
              <a:t>date</a:t>
            </a:r>
            <a:r>
              <a:rPr lang="zh-CN" altLang="en-US" sz="2400" dirty="0" smtClean="0"/>
              <a:t>型。试向</a:t>
            </a:r>
            <a:r>
              <a:rPr lang="en-US" altLang="zh-CN" sz="2400" dirty="0" err="1" smtClean="0"/>
              <a:t>date_test</a:t>
            </a:r>
            <a:r>
              <a:rPr lang="zh-CN" altLang="en-US" sz="2400" dirty="0" smtClean="0"/>
              <a:t>表中插入两条记录，一条当前系统日期记录，一条记录为“</a:t>
            </a:r>
            <a:r>
              <a:rPr lang="en-US" altLang="zh-CN" sz="2400" dirty="0" smtClean="0"/>
              <a:t>1998-08-18”</a:t>
            </a:r>
            <a:r>
              <a:rPr lang="zh-CN" altLang="en-US" sz="2400" dirty="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创建与</a:t>
            </a:r>
            <a:r>
              <a:rPr lang="en-US" altLang="zh-CN" sz="2400" dirty="0" smtClean="0"/>
              <a:t>dept</a:t>
            </a:r>
            <a:r>
              <a:rPr lang="zh-CN" altLang="en-US" sz="2400" dirty="0" smtClean="0"/>
              <a:t>表相同表结构的表</a:t>
            </a:r>
            <a:r>
              <a:rPr lang="en-US" altLang="zh-CN" sz="2400" dirty="0" err="1" smtClean="0"/>
              <a:t>dtest</a:t>
            </a:r>
            <a:r>
              <a:rPr lang="zh-CN" altLang="en-US" sz="2400" dirty="0" smtClean="0"/>
              <a:t>，将</a:t>
            </a:r>
            <a:r>
              <a:rPr lang="en-US" altLang="zh-CN" sz="2400" dirty="0" smtClean="0"/>
              <a:t>dept</a:t>
            </a:r>
            <a:r>
              <a:rPr lang="zh-CN" altLang="en-US" sz="2400" dirty="0" smtClean="0"/>
              <a:t>表中部门编号在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之前的信息插入该表。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创建与</a:t>
            </a:r>
            <a:r>
              <a:rPr lang="en-US" altLang="zh-CN" sz="2400" dirty="0" err="1" smtClean="0"/>
              <a:t>emp</a:t>
            </a:r>
            <a:r>
              <a:rPr lang="zh-CN" altLang="en-US" sz="2400" dirty="0" smtClean="0"/>
              <a:t>表结构相同的表</a:t>
            </a:r>
            <a:r>
              <a:rPr lang="en-US" altLang="zh-CN" sz="2400" dirty="0" err="1" smtClean="0"/>
              <a:t>empl</a:t>
            </a:r>
            <a:r>
              <a:rPr lang="zh-CN" altLang="en-US" sz="2400" dirty="0" smtClean="0"/>
              <a:t>，并将其部门编号为前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号的员工信息复制到</a:t>
            </a:r>
            <a:r>
              <a:rPr lang="en-US" altLang="zh-CN" sz="2400" dirty="0" err="1" smtClean="0"/>
              <a:t>empl</a:t>
            </a:r>
            <a:r>
              <a:rPr lang="zh-CN" altLang="en-US" sz="2400" dirty="0" smtClean="0"/>
              <a:t>表。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4.</a:t>
            </a:r>
            <a:r>
              <a:rPr lang="zh-CN" altLang="en-US" sz="2400" dirty="0" smtClean="0"/>
              <a:t>试为学生表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增加一列学生性别</a:t>
            </a:r>
            <a:r>
              <a:rPr lang="en-US" altLang="zh-CN" sz="2400" dirty="0" smtClean="0"/>
              <a:t>gender</a:t>
            </a:r>
            <a:r>
              <a:rPr lang="zh-CN" altLang="en-US" sz="2400" dirty="0" smtClean="0"/>
              <a:t> 默认值 “女”。</a:t>
            </a:r>
          </a:p>
          <a:p>
            <a:pPr eaLnBrk="1" hangingPunct="1"/>
            <a:r>
              <a:rPr lang="en-US" altLang="zh-CN" sz="2400" dirty="0" smtClean="0"/>
              <a:t>5.</a:t>
            </a:r>
            <a:r>
              <a:rPr lang="zh-CN" altLang="en-US" sz="2400" dirty="0" smtClean="0"/>
              <a:t>试修改学生姓名列数据类型为定长字符型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位。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数据定义语言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数据定义语言： </a:t>
            </a:r>
            <a:r>
              <a:rPr lang="en-US" altLang="zh-CN" dirty="0" smtClean="0"/>
              <a:t>(Data Definition Language, DDL)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语言集中负责数据结构定义与数据库对象定义的语言，由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三个语法所组成。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数据库对象，是数据库的组成部分，有表、约束、索引、视图、序列、同义词、触发器、存储过程、函数等。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2708920"/>
            <a:ext cx="1079500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表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55650" y="3162945"/>
            <a:ext cx="1079500" cy="46831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约束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55650" y="4623445"/>
            <a:ext cx="1079500" cy="431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序列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55650" y="4147195"/>
            <a:ext cx="1079500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索引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755650" y="3650308"/>
            <a:ext cx="1079500" cy="468312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视图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55650" y="5091758"/>
            <a:ext cx="1079500" cy="43180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同义词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1836738" y="2708920"/>
            <a:ext cx="6480175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表是用来存放用户数据的对象，由行和列组成，列就是字段，行就是表中的记录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1836738" y="5091758"/>
            <a:ext cx="6480175" cy="43180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数据库对象的别名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1836738" y="4625033"/>
            <a:ext cx="6480175" cy="431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产生顺序的不重复数字串，被作为主键约束值的参照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1835150" y="3169295"/>
            <a:ext cx="6480175" cy="46831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保证数据完整性的规则，设置在单个字段或者多个字段组合上，写入这些字段的数据必须符合约束的限制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1836738" y="4148783"/>
            <a:ext cx="6480175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构建于表的单字段或者字段组合上，用于加速对表中数据的查询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1836738" y="3659833"/>
            <a:ext cx="6480175" cy="468312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虚表，是一个命名的查询，用于改变基表数据的显示，简化查询。访问方式与表相同，同样可使用查询语句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80" cy="4968875"/>
          </a:xfrm>
        </p:spPr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中数据库对象命名原则 </a:t>
            </a:r>
          </a:p>
          <a:p>
            <a:pPr lvl="1"/>
            <a:r>
              <a:rPr lang="zh-CN" altLang="en-US" dirty="0" smtClean="0"/>
              <a:t>必须由字母开始，长度在 </a:t>
            </a:r>
            <a:r>
              <a:rPr lang="en-US" altLang="zh-CN" dirty="0" smtClean="0"/>
              <a:t>1–30</a:t>
            </a:r>
            <a:r>
              <a:rPr lang="zh-CN" altLang="en-US" dirty="0" smtClean="0"/>
              <a:t>个字符之间。 </a:t>
            </a:r>
          </a:p>
          <a:p>
            <a:pPr lvl="1"/>
            <a:r>
              <a:rPr lang="zh-CN" altLang="en-US" dirty="0" smtClean="0"/>
              <a:t>名字中只能包含 </a:t>
            </a:r>
            <a:r>
              <a:rPr lang="en-US" altLang="zh-CN" dirty="0" smtClean="0"/>
              <a:t>A–Z, a–z, 0–9, _ (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#</a:t>
            </a:r>
            <a:r>
              <a:rPr lang="zh-CN" altLang="en-US" dirty="0" smtClean="0"/>
              <a:t>。 </a:t>
            </a:r>
          </a:p>
          <a:p>
            <a:pPr lvl="1"/>
            <a:r>
              <a:rPr lang="zh-CN" altLang="en-US" dirty="0" smtClean="0"/>
              <a:t>同一个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服务器用户所拥有的对象名字不能重复。 </a:t>
            </a:r>
          </a:p>
          <a:p>
            <a:pPr lvl="1"/>
            <a:r>
              <a:rPr lang="zh-CN" altLang="en-US" dirty="0" smtClean="0"/>
              <a:t>名字不能为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的保留字。</a:t>
            </a:r>
          </a:p>
          <a:p>
            <a:pPr lvl="1"/>
            <a:r>
              <a:rPr lang="zh-CN" altLang="en-US" dirty="0" smtClean="0"/>
              <a:t>名字是大小写不敏感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建表语句语法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建表语法 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您必须具备 </a:t>
            </a:r>
            <a:r>
              <a:rPr lang="en-US" altLang="zh-CN" dirty="0" smtClean="0"/>
              <a:t>:</a:t>
            </a:r>
          </a:p>
          <a:p>
            <a:pPr lvl="2" eaLnBrk="1" hangingPunct="1"/>
            <a:r>
              <a:rPr lang="en-US" altLang="zh-CN" dirty="0" smtClean="0"/>
              <a:t>CREATE TABLE</a:t>
            </a:r>
            <a:r>
              <a:rPr lang="zh-CN" altLang="en-US" dirty="0" smtClean="0"/>
              <a:t>的权限</a:t>
            </a:r>
          </a:p>
          <a:p>
            <a:pPr lvl="2" eaLnBrk="1" hangingPunct="1"/>
            <a:r>
              <a:rPr lang="zh-CN" altLang="en-US" dirty="0" smtClean="0"/>
              <a:t>一定的存贮空间</a:t>
            </a:r>
            <a:r>
              <a:rPr lang="en-US" altLang="zh-CN" dirty="0" smtClean="0"/>
              <a:t>(ALTER USER </a:t>
            </a:r>
            <a:r>
              <a:rPr lang="zh-CN" altLang="en-US" dirty="0" smtClean="0"/>
              <a:t>用户名 </a:t>
            </a:r>
            <a:r>
              <a:rPr lang="en-US" altLang="zh-CN" dirty="0" smtClean="0"/>
              <a:t>QUOTA </a:t>
            </a:r>
            <a:r>
              <a:rPr lang="zh-CN" altLang="en-US" dirty="0" smtClean="0"/>
              <a:t>尺寸 </a:t>
            </a:r>
            <a:r>
              <a:rPr lang="en-US" altLang="zh-CN" dirty="0" smtClean="0"/>
              <a:t>ON </a:t>
            </a:r>
            <a:r>
              <a:rPr lang="zh-CN" altLang="en-US" dirty="0" smtClean="0"/>
              <a:t>表空间名字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您需要指定</a:t>
            </a:r>
            <a:r>
              <a:rPr lang="en-US" altLang="zh-CN" dirty="0" smtClean="0"/>
              <a:t>:</a:t>
            </a:r>
          </a:p>
          <a:p>
            <a:pPr lvl="2" eaLnBrk="1" hangingPunct="1"/>
            <a:r>
              <a:rPr lang="zh-CN" altLang="en-US" dirty="0" smtClean="0"/>
              <a:t>表名</a:t>
            </a:r>
          </a:p>
          <a:p>
            <a:pPr lvl="2" eaLnBrk="1" hangingPunct="1"/>
            <a:r>
              <a:rPr lang="zh-CN" altLang="en-US" dirty="0" smtClean="0"/>
              <a:t>列名、列的类型及列的宽度</a:t>
            </a:r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685800" y="2447925"/>
            <a:ext cx="7848600" cy="904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[schema.]table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(column datatype [DEFAULT expr][, ...]);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DEFAULT 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指定在插入或更新数据时，列的默认值</a:t>
            </a:r>
          </a:p>
          <a:p>
            <a:pPr lvl="1"/>
            <a:r>
              <a:rPr lang="zh-CN" altLang="en-US" dirty="0" smtClean="0"/>
              <a:t>合法的值可以是字面值、表达式或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函数</a:t>
            </a:r>
          </a:p>
          <a:p>
            <a:pPr lvl="1"/>
            <a:r>
              <a:rPr lang="zh-CN" altLang="en-US" dirty="0" smtClean="0"/>
              <a:t>非法的值是另一个列的名称或虚拟列</a:t>
            </a:r>
          </a:p>
          <a:p>
            <a:pPr lvl="1"/>
            <a:r>
              <a:rPr lang="zh-CN" altLang="en-US" dirty="0" smtClean="0"/>
              <a:t>默认值的数据类型必须和列的类型匹配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字符型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char(10)</a:t>
            </a:r>
            <a:r>
              <a:rPr lang="zh-CN" altLang="en-US" dirty="0" smtClean="0"/>
              <a:t>：固定占用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个字节的空间，如</a:t>
            </a:r>
            <a:r>
              <a:rPr lang="en-US" altLang="zh-CN" dirty="0" smtClean="0"/>
              <a:t>‘</a:t>
            </a:r>
            <a:r>
              <a:rPr lang="zh-CN" altLang="en-US" dirty="0" smtClean="0"/>
              <a:t>沈阳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，声明为</a:t>
            </a:r>
            <a:r>
              <a:rPr lang="en-US" altLang="zh-CN" dirty="0" smtClean="0"/>
              <a:t>char(10)</a:t>
            </a:r>
            <a:r>
              <a:rPr lang="zh-CN" altLang="en-US" dirty="0" smtClean="0"/>
              <a:t>的话，前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个字节放</a:t>
            </a:r>
            <a:r>
              <a:rPr lang="en-US" altLang="zh-CN" dirty="0" smtClean="0"/>
              <a:t>'</a:t>
            </a:r>
            <a:r>
              <a:rPr lang="zh-CN" altLang="en-US" dirty="0" smtClean="0"/>
              <a:t>沈阳</a:t>
            </a:r>
            <a:r>
              <a:rPr lang="en-US" altLang="zh-CN" dirty="0" smtClean="0"/>
              <a:t>'</a:t>
            </a:r>
            <a:r>
              <a:rPr lang="zh-CN" altLang="en-US" dirty="0" smtClean="0"/>
              <a:t>，后面补充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个空值。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Varchar2(10):</a:t>
            </a:r>
            <a:r>
              <a:rPr lang="zh-CN" altLang="en-US" dirty="0" smtClean="0"/>
              <a:t>最大只能保存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个字节，如</a:t>
            </a:r>
            <a:r>
              <a:rPr lang="en-US" altLang="zh-CN" dirty="0" smtClean="0"/>
              <a:t>‘</a:t>
            </a:r>
            <a:r>
              <a:rPr lang="zh-CN" altLang="en-US" dirty="0" smtClean="0"/>
              <a:t>沈阳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，声明为</a:t>
            </a:r>
            <a:r>
              <a:rPr lang="en-US" altLang="zh-CN" dirty="0" smtClean="0"/>
              <a:t>Varchar2(10)</a:t>
            </a:r>
            <a:r>
              <a:rPr lang="zh-CN" altLang="en-US" dirty="0" smtClean="0"/>
              <a:t> 的话， 则该数据实际长度为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808038" y="2852936"/>
            <a:ext cx="1987550" cy="539750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VARCHAR2 (size)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08038" y="2348880"/>
            <a:ext cx="1987550" cy="539750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CHAR(size) 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808038" y="3429000"/>
            <a:ext cx="1987550" cy="32385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CLOB 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2795588" y="3430587"/>
            <a:ext cx="5573712" cy="32385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 smtClean="0">
                <a:latin typeface="Arial" pitchFamily="34" charset="0"/>
              </a:rPr>
              <a:t>可变长度字符数据，最大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可存储</a:t>
            </a:r>
            <a:r>
              <a:rPr lang="en-US" altLang="zh-CN" sz="1400" dirty="0" smtClean="0">
                <a:latin typeface="Arial" pitchFamily="34" charset="0"/>
                <a:ea typeface="宋体" pitchFamily="2" charset="-122"/>
              </a:rPr>
              <a:t>4G</a:t>
            </a:r>
            <a:r>
              <a:rPr lang="zh-CN" altLang="en-US" sz="1400" dirty="0" smtClean="0">
                <a:latin typeface="Arial" pitchFamily="34" charset="0"/>
                <a:ea typeface="宋体" pitchFamily="2" charset="-122"/>
              </a:rPr>
              <a:t>数据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794000" y="2859286"/>
            <a:ext cx="5573713" cy="539750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可变长度字符数据，</a:t>
            </a:r>
            <a:r>
              <a:rPr lang="zh-CN" altLang="en-US" sz="1400" dirty="0" smtClean="0">
                <a:latin typeface="Arial" pitchFamily="34" charset="0"/>
              </a:rPr>
              <a:t>最小长度是 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；</a:t>
            </a:r>
            <a:r>
              <a:rPr lang="zh-CN" altLang="en-US" sz="1400" dirty="0" smtClean="0">
                <a:latin typeface="Arial" pitchFamily="34" charset="0"/>
              </a:rPr>
              <a:t>最大长度是</a:t>
            </a:r>
            <a:r>
              <a:rPr lang="en-US" altLang="zh-CN" sz="1400" dirty="0" smtClean="0">
                <a:latin typeface="Arial" pitchFamily="34" charset="0"/>
                <a:ea typeface="宋体" pitchFamily="2" charset="-122"/>
              </a:rPr>
              <a:t>4000 </a:t>
            </a:r>
            <a:endParaRPr lang="en-US" altLang="zh-CN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2795588" y="2358405"/>
            <a:ext cx="5573712" cy="539750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固定长度</a:t>
            </a:r>
            <a:r>
              <a:rPr lang="zh-CN" altLang="en-US" sz="1400" dirty="0" smtClean="0">
                <a:latin typeface="Arial" pitchFamily="34" charset="0"/>
                <a:ea typeface="宋体" pitchFamily="2" charset="-122"/>
              </a:rPr>
              <a:t>字符型数据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，长度的大小以字节为单位，默认和</a:t>
            </a:r>
            <a:r>
              <a:rPr lang="zh-CN" altLang="en-US" sz="1400" dirty="0" smtClean="0">
                <a:latin typeface="Arial" pitchFamily="34" charset="0"/>
              </a:rPr>
              <a:t>最小长度为 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；</a:t>
            </a:r>
            <a:r>
              <a:rPr lang="zh-CN" altLang="en-US" sz="1400" dirty="0" smtClean="0">
                <a:latin typeface="Arial" pitchFamily="34" charset="0"/>
                <a:ea typeface="宋体" pitchFamily="2" charset="-122"/>
              </a:rPr>
              <a:t>最大</a:t>
            </a:r>
            <a:r>
              <a:rPr lang="zh-CN" altLang="en-US" sz="1400" dirty="0" smtClean="0">
                <a:latin typeface="Arial" pitchFamily="34" charset="0"/>
              </a:rPr>
              <a:t>长度为 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2000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808038" y="1988840"/>
            <a:ext cx="1987550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数据类型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795588" y="1988840"/>
            <a:ext cx="5573712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说明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5958</TotalTime>
  <Words>2228</Words>
  <Application>Microsoft Office PowerPoint</Application>
  <PresentationFormat>全屏显示(4:3)</PresentationFormat>
  <Paragraphs>472</Paragraphs>
  <Slides>37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R Frutiger Roman</vt:lpstr>
      <vt:lpstr>黑体</vt:lpstr>
      <vt:lpstr>华文细黑</vt:lpstr>
      <vt:lpstr>宋体</vt:lpstr>
      <vt:lpstr>微软雅黑</vt:lpstr>
      <vt:lpstr>Arial</vt:lpstr>
      <vt:lpstr>Courier New</vt:lpstr>
      <vt:lpstr>Times New Roman</vt:lpstr>
      <vt:lpstr>5_默认设计模板</vt:lpstr>
      <vt:lpstr>Oracle-SQL开发 —— 创建和维护表</vt:lpstr>
      <vt:lpstr>章节目标</vt:lpstr>
      <vt:lpstr>本章内容</vt:lpstr>
      <vt:lpstr>数据定义语言</vt:lpstr>
      <vt:lpstr>数据库对象</vt:lpstr>
      <vt:lpstr>数据库对象</vt:lpstr>
      <vt:lpstr>创建表</vt:lpstr>
      <vt:lpstr>创建表</vt:lpstr>
      <vt:lpstr>数据类型</vt:lpstr>
      <vt:lpstr>数据类型</vt:lpstr>
      <vt:lpstr>数据类型</vt:lpstr>
      <vt:lpstr>数据类型</vt:lpstr>
      <vt:lpstr>数据类型</vt:lpstr>
      <vt:lpstr>数据类型</vt:lpstr>
      <vt:lpstr>创建表</vt:lpstr>
      <vt:lpstr>创建表</vt:lpstr>
      <vt:lpstr>练习1</vt:lpstr>
      <vt:lpstr>创建表</vt:lpstr>
      <vt:lpstr>创建表</vt:lpstr>
      <vt:lpstr>练习2</vt:lpstr>
      <vt:lpstr>创建表</vt:lpstr>
      <vt:lpstr>修改表</vt:lpstr>
      <vt:lpstr>修改表</vt:lpstr>
      <vt:lpstr>修改表</vt:lpstr>
      <vt:lpstr>修改表</vt:lpstr>
      <vt:lpstr>修改表</vt:lpstr>
      <vt:lpstr>修改表</vt:lpstr>
      <vt:lpstr>练习3</vt:lpstr>
      <vt:lpstr>删除表</vt:lpstr>
      <vt:lpstr>重命名表</vt:lpstr>
      <vt:lpstr>截断表</vt:lpstr>
      <vt:lpstr>截断表</vt:lpstr>
      <vt:lpstr>数据字典</vt:lpstr>
      <vt:lpstr>数据字典</vt:lpstr>
      <vt:lpstr>本章重点总结</vt:lpstr>
      <vt:lpstr>课后作业</vt:lpstr>
      <vt:lpstr>课后作业 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Administrator</cp:lastModifiedBy>
  <cp:revision>1307</cp:revision>
  <dcterms:created xsi:type="dcterms:W3CDTF">2004-04-25T08:53:43Z</dcterms:created>
  <dcterms:modified xsi:type="dcterms:W3CDTF">2019-03-12T02:09:05Z</dcterms:modified>
</cp:coreProperties>
</file>