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5"/>
  </p:notesMasterIdLst>
  <p:handoutMasterIdLst>
    <p:handoutMasterId r:id="rId36"/>
  </p:handoutMasterIdLst>
  <p:sldIdLst>
    <p:sldId id="518" r:id="rId2"/>
    <p:sldId id="575" r:id="rId3"/>
    <p:sldId id="617" r:id="rId4"/>
    <p:sldId id="626" r:id="rId5"/>
    <p:sldId id="576" r:id="rId6"/>
    <p:sldId id="554" r:id="rId7"/>
    <p:sldId id="578" r:id="rId8"/>
    <p:sldId id="619" r:id="rId9"/>
    <p:sldId id="579" r:id="rId10"/>
    <p:sldId id="583" r:id="rId11"/>
    <p:sldId id="584" r:id="rId12"/>
    <p:sldId id="616" r:id="rId13"/>
    <p:sldId id="587" r:id="rId14"/>
    <p:sldId id="618" r:id="rId15"/>
    <p:sldId id="585" r:id="rId16"/>
    <p:sldId id="595" r:id="rId17"/>
    <p:sldId id="592" r:id="rId18"/>
    <p:sldId id="593" r:id="rId19"/>
    <p:sldId id="596" r:id="rId20"/>
    <p:sldId id="599" r:id="rId21"/>
    <p:sldId id="597" r:id="rId22"/>
    <p:sldId id="598" r:id="rId23"/>
    <p:sldId id="620" r:id="rId24"/>
    <p:sldId id="591" r:id="rId25"/>
    <p:sldId id="590" r:id="rId26"/>
    <p:sldId id="603" r:id="rId27"/>
    <p:sldId id="604" r:id="rId28"/>
    <p:sldId id="601" r:id="rId29"/>
    <p:sldId id="605" r:id="rId30"/>
    <p:sldId id="621" r:id="rId31"/>
    <p:sldId id="624" r:id="rId32"/>
    <p:sldId id="612" r:id="rId33"/>
    <p:sldId id="572" r:id="rId34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100000" saltData="KyyuY8dxt4QM4A2bNJOCjg==" hashData="XHn6ybSX4v2WnaL7KkURL0Tn52k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8" autoAdjust="0"/>
    <p:restoredTop sz="95179" autoAdjust="0"/>
  </p:normalViewPr>
  <p:slideViewPr>
    <p:cSldViewPr>
      <p:cViewPr varScale="1">
        <p:scale>
          <a:sx n="86" d="100"/>
          <a:sy n="86" d="100"/>
        </p:scale>
        <p:origin x="10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8240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7100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104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867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94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450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036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861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089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22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712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054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642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135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537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824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0286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520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610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393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7451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3106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360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06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7216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8F9747-9007-4D20-9A89-2190CFF75999}" type="slidenum">
              <a:rPr lang="en-US" altLang="zh-CN" smtClean="0">
                <a:latin typeface="Arial" charset="0"/>
                <a:ea typeface="宋体" charset="-122"/>
              </a:rPr>
              <a:pPr/>
              <a:t>30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en-US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287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7951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6920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990AB4-7214-47B8-826A-6CEF9395A1A7}" type="slidenum">
              <a:rPr lang="en-US" altLang="zh-CN" smtClean="0">
                <a:latin typeface="Arial" charset="0"/>
                <a:ea typeface="宋体" charset="-122"/>
              </a:rPr>
              <a:pPr/>
              <a:t>33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2235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9901" tIns="49951" rIns="99901" bIns="49951"/>
          <a:lstStyle/>
          <a:p>
            <a:pPr defTabSz="435777"/>
            <a:endParaRPr lang="zh-CN" altLang="en-US" dirty="0"/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  <p:extLst>
      <p:ext uri="{BB962C8B-B14F-4D97-AF65-F5344CB8AC3E}">
        <p14:creationId xmlns:p14="http://schemas.microsoft.com/office/powerpoint/2010/main" val="2073820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393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0020E7-0A50-471D-860F-C032BE726B0C}" type="slidenum">
              <a:rPr lang="en-US" altLang="zh-CN" smtClean="0">
                <a:latin typeface="Arial" charset="0"/>
                <a:ea typeface="宋体" charset="-122"/>
              </a:rPr>
              <a:pPr/>
              <a:t>6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773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021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22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421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05202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0884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9549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3854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3499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170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9144001" cy="59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83824" y="6309320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37731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" y="217081"/>
            <a:ext cx="9139011" cy="666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1649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57D8C-62F5-4186-9152-2C1D8AA24829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A98B65-C7B3-495A-AF17-9B1676A83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35000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129410" y="6383923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216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 b="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8424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Oracle-SQL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开发</a:t>
            </a:r>
            <a:r>
              <a:rPr lang="en-US" altLang="zh-CN" sz="3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3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3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——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约束</a:t>
            </a:r>
            <a:endParaRPr lang="zh-CN" alt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 NULL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445"/>
            <a:ext cx="8147050" cy="496887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NOT NULL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约束 ：也叫非空约束，确保被约束列的所有行记录都不能为空值。 </a:t>
            </a:r>
          </a:p>
          <a:p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blackWhite">
          <a:xfrm>
            <a:off x="1110730" y="2902297"/>
            <a:ext cx="5913437" cy="19399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23417" y="2529234"/>
            <a:ext cx="74219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EMP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109267" y="2892772"/>
            <a:ext cx="0" cy="1987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960167" y="2892772"/>
            <a:ext cx="0" cy="1978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455592" y="2892772"/>
            <a:ext cx="0" cy="1958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074717" y="2892772"/>
            <a:ext cx="0" cy="1997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blackWhite">
          <a:xfrm>
            <a:off x="1142480" y="2943572"/>
            <a:ext cx="7361237" cy="193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 	ENAME 	JOB		 ...  COMM  DEPTNO    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7839	KING	PRESIDENT		      10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7698	BLAKE	MANAGER		      30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7782	CLARK	MANAGER		      10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7566	JONES	MANAGER		      20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...</a:t>
            </a: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1105967" y="3356322"/>
            <a:ext cx="5930900" cy="1200150"/>
            <a:chOff x="1076" y="2089"/>
            <a:chExt cx="3736" cy="756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080" y="2089"/>
              <a:ext cx="3719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076" y="2337"/>
              <a:ext cx="373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076" y="2845"/>
              <a:ext cx="372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076" y="2493"/>
              <a:ext cx="373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076" y="2661"/>
              <a:ext cx="373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</p:grp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5931967" y="2892772"/>
            <a:ext cx="0" cy="1997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899592" y="4727922"/>
            <a:ext cx="7470775" cy="1149350"/>
            <a:chOff x="946" y="2953"/>
            <a:chExt cx="4706" cy="724"/>
          </a:xfrm>
        </p:grpSpPr>
        <p:grpSp>
          <p:nvGrpSpPr>
            <p:cNvPr id="19" name="Group 19"/>
            <p:cNvGrpSpPr>
              <a:grpSpLocks/>
            </p:cNvGrpSpPr>
            <p:nvPr/>
          </p:nvGrpSpPr>
          <p:grpSpPr bwMode="auto">
            <a:xfrm>
              <a:off x="946" y="2953"/>
              <a:ext cx="2030" cy="585"/>
              <a:chOff x="946" y="2953"/>
              <a:chExt cx="2030" cy="585"/>
            </a:xfrm>
          </p:grpSpPr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946" y="3196"/>
                <a:ext cx="2030" cy="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kumimoji="1" lang="en-US" altLang="zh-CN" sz="16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NOT NULL </a:t>
                </a:r>
                <a:r>
                  <a:rPr kumimoji="1" lang="zh-CN" altLang="en-US" sz="16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约束</a:t>
                </a:r>
              </a:p>
              <a:p>
                <a:pPr algn="l">
                  <a:lnSpc>
                    <a:spcPct val="90000"/>
                  </a:lnSpc>
                </a:pPr>
                <a:r>
                  <a:rPr kumimoji="1" lang="en-US" altLang="zh-CN" sz="16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(</a:t>
                </a:r>
                <a:r>
                  <a:rPr kumimoji="1" lang="zh-CN" altLang="en-US" sz="16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该列没有记录为</a:t>
                </a:r>
                <a:r>
                  <a:rPr kumimoji="1" lang="en-US" altLang="zh-CN" sz="16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NUILL)</a:t>
                </a:r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>
                <a:off x="1943" y="2953"/>
                <a:ext cx="1" cy="263"/>
              </a:xfrm>
              <a:prstGeom prst="line">
                <a:avLst/>
              </a:prstGeom>
              <a:noFill/>
              <a:ln w="50800">
                <a:solidFill>
                  <a:srgbClr val="FFCC00"/>
                </a:solidFill>
                <a:round/>
                <a:headEnd type="stealth" w="med" len="lg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</p:grp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2686" y="3196"/>
              <a:ext cx="1514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没有 </a:t>
              </a:r>
              <a:r>
                <a:rPr kumimoji="1" lang="en-US" altLang="zh-CN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NOT NULL</a:t>
              </a:r>
              <a:r>
                <a:rPr kumimoji="1" lang="zh-CN" altLang="en-US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约束</a:t>
              </a:r>
            </a:p>
            <a:p>
              <a:pPr algn="l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(</a:t>
              </a:r>
              <a:r>
                <a:rPr kumimoji="1" lang="zh-CN" altLang="en-US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任何一个记录该列可以为空值</a:t>
              </a:r>
              <a:r>
                <a:rPr kumimoji="1" lang="en-US" altLang="zh-CN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)</a:t>
              </a: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3827" y="2953"/>
              <a:ext cx="1" cy="263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4197" y="3196"/>
              <a:ext cx="145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NOT NULL </a:t>
              </a:r>
              <a:r>
                <a:rPr kumimoji="1" lang="zh-CN" altLang="en-US" sz="1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约束</a:t>
              </a: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4619" y="2953"/>
              <a:ext cx="1" cy="263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 NULL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686800" cy="525680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NOT NULL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约束只能定义在在列级上。</a:t>
            </a:r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例子里应用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NOT NULL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约束到</a:t>
            </a:r>
            <a:r>
              <a:rPr lang="en-US" altLang="zh-CN" dirty="0" err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emp_nn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表的</a:t>
            </a:r>
            <a:r>
              <a:rPr lang="en-US" altLang="zh-CN" dirty="0" err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ename,deptno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列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因为对这两个列的约束未被命名，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Oracle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服务器将为它创建名字。 </a:t>
            </a:r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在指定约束时,也可以指定约束的名字：... </a:t>
            </a:r>
            <a:r>
              <a:rPr lang="en-US" altLang="zh-CN" dirty="0" err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ename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VARCHAR2(20) CONSTRAINT </a:t>
            </a:r>
            <a:r>
              <a:rPr lang="en-US" altLang="zh-CN" dirty="0" err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emp_ename_nn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NOT NULL...</a:t>
            </a:r>
            <a:endParaRPr lang="zh-CN" altLang="en-US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endParaRPr lang="zh-CN" altLang="en-US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endParaRPr lang="zh-CN" altLang="en-US" dirty="0" smtClean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1331640" y="1672704"/>
            <a:ext cx="6794500" cy="26924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635896" y="2248396"/>
            <a:ext cx="4429125" cy="1924050"/>
            <a:chOff x="1554" y="1800"/>
            <a:chExt cx="2790" cy="1212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ltGray">
            <a:xfrm>
              <a:off x="1554" y="1800"/>
              <a:ext cx="2790" cy="180"/>
            </a:xfrm>
            <a:prstGeom prst="rect">
              <a:avLst/>
            </a:prstGeom>
            <a:solidFill>
              <a:srgbClr val="FF5050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ltGray">
            <a:xfrm>
              <a:off x="1554" y="2832"/>
              <a:ext cx="2627" cy="180"/>
            </a:xfrm>
            <a:prstGeom prst="rect">
              <a:avLst/>
            </a:prstGeom>
            <a:solidFill>
              <a:srgbClr val="FF5050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</p:grpSp>
      <p:sp>
        <p:nvSpPr>
          <p:cNvPr id="8" name="Rectangle 8"/>
          <p:cNvSpPr>
            <a:spLocks noChangeArrowheads="1"/>
          </p:cNvSpPr>
          <p:nvPr/>
        </p:nvSpPr>
        <p:spPr bwMode="blackWhite">
          <a:xfrm>
            <a:off x="1238250" y="2511921"/>
            <a:ext cx="74961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TABLE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emp_nn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(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	NUMBER(4),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VARCHAR2(10) NOT NULL,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	job	VARCHAR2(9),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	mgr	NUMBER(4),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6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hiredate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DATE,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sal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NUMBER(7,2),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8 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comm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NUMBER(7,2),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9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NUMBER(7,2) NOT NULL);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UNIQUE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147050" cy="388875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UNIQUE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约束：也叫唯一约束，用来确保表中的某一列或者某几列组合的所有行数据必须唯一，定义</a:t>
            </a:r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UNIQUE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约束的列 (或列组合) 被称为唯一键。</a:t>
            </a:r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每个表可以有多个为</a:t>
            </a:r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UNIQUE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约束。</a:t>
            </a:r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blackWhite">
          <a:xfrm>
            <a:off x="914897" y="3230835"/>
            <a:ext cx="3862387" cy="16795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584" y="2867298"/>
            <a:ext cx="94256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DEPT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blackWhite">
          <a:xfrm>
            <a:off x="927597" y="3262585"/>
            <a:ext cx="3836987" cy="1675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 DNAME     	LOC    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------ ----------	--------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10	ACCOUNTING	NEW YORK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20	RESEARCH	DALLAS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30	SALES		CHICAGO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40	OPERATIONS	BOSTON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916484" y="3694385"/>
            <a:ext cx="387985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910134" y="408808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910134" y="434843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910134" y="460878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913434" y="3230835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412034" y="3230835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530972" y="2719761"/>
            <a:ext cx="2938462" cy="34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UNIQUE </a:t>
            </a:r>
            <a:r>
              <a:rPr kumimoji="1" lang="zh-CN" alt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约束</a:t>
            </a: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2195736" y="2852936"/>
            <a:ext cx="322536" cy="389012"/>
          </a:xfrm>
          <a:custGeom>
            <a:avLst/>
            <a:gdLst/>
            <a:ahLst/>
            <a:cxnLst>
              <a:cxn ang="0">
                <a:pos x="204" y="0"/>
              </a:cxn>
              <a:cxn ang="0">
                <a:pos x="0" y="0"/>
              </a:cxn>
              <a:cxn ang="0">
                <a:pos x="0" y="300"/>
              </a:cxn>
            </a:cxnLst>
            <a:rect l="0" t="0" r="r" b="b"/>
            <a:pathLst>
              <a:path w="205" h="301">
                <a:moveTo>
                  <a:pt x="204" y="0"/>
                </a:moveTo>
                <a:lnTo>
                  <a:pt x="0" y="0"/>
                </a:lnTo>
                <a:lnTo>
                  <a:pt x="0" y="30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910134" y="4906094"/>
            <a:ext cx="4767263" cy="1259210"/>
            <a:chOff x="740" y="2436"/>
            <a:chExt cx="3003" cy="1020"/>
          </a:xfrm>
        </p:grpSpPr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>
              <a:off x="1764" y="2436"/>
              <a:ext cx="396" cy="444"/>
            </a:xfrm>
            <a:prstGeom prst="upArrow">
              <a:avLst>
                <a:gd name="adj1" fmla="val 50000"/>
                <a:gd name="adj2" fmla="val 56055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blackWhite">
            <a:xfrm>
              <a:off x="743" y="2874"/>
              <a:ext cx="2433" cy="56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zh-CN" altLang="en-US" sz="18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</a:t>
              </a: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endParaRP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blackWhite">
            <a:xfrm>
              <a:off x="751" y="2894"/>
              <a:ext cx="2417" cy="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zh-CN" altLang="en-US" sz="1800" b="1" dirty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   </a:t>
              </a:r>
              <a:r>
                <a:rPr kumimoji="1" lang="en-US" altLang="zh-CN" sz="1800" b="1" dirty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50	SALES		DETROIT</a:t>
              </a: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 dirty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</a:t>
              </a: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 dirty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   60			BOSTON</a:t>
              </a: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1372" y="2874"/>
              <a:ext cx="944" cy="582"/>
              <a:chOff x="1372" y="2874"/>
              <a:chExt cx="944" cy="582"/>
            </a:xfrm>
          </p:grpSpPr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1372" y="2874"/>
                <a:ext cx="0" cy="58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>
                <a:off x="2316" y="2874"/>
                <a:ext cx="0" cy="58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</p:grp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109" y="2656"/>
              <a:ext cx="1634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Insert into</a:t>
              </a: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740" y="3154"/>
              <a:ext cx="244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4801097" y="5013176"/>
            <a:ext cx="3530600" cy="1206500"/>
            <a:chOff x="3191" y="2692"/>
            <a:chExt cx="2224" cy="760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694" y="2692"/>
              <a:ext cx="1721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不允许插入 </a:t>
              </a:r>
              <a:br>
                <a:rPr kumimoji="1" lang="zh-CN" altLang="en-US" sz="1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</a:br>
              <a:r>
                <a:rPr kumimoji="1" lang="en-US" altLang="zh-CN" sz="1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(</a:t>
              </a:r>
              <a:r>
                <a:rPr kumimoji="1" lang="en-US" altLang="zh-CN" sz="1800" b="1" dirty="0">
                  <a:solidFill>
                    <a:srgbClr val="000000"/>
                  </a:solidFill>
                  <a:ea typeface="宋体" charset="-122"/>
                </a:rPr>
                <a:t>SALES</a:t>
              </a:r>
              <a:r>
                <a:rPr kumimoji="1" lang="en-US" altLang="zh-CN" sz="1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 </a:t>
              </a:r>
              <a:r>
                <a:rPr kumimoji="1" lang="zh-CN" altLang="en-US" sz="1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已经存在</a:t>
              </a:r>
              <a:r>
                <a:rPr kumimoji="1" lang="en-US" altLang="zh-CN" sz="1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)</a:t>
              </a: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3191" y="3054"/>
              <a:ext cx="431" cy="1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694" y="3232"/>
              <a:ext cx="1721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允许插入</a:t>
              </a: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3191" y="3324"/>
              <a:ext cx="431" cy="1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224" y="274638"/>
            <a:ext cx="7283450" cy="706437"/>
          </a:xfrm>
        </p:spPr>
        <p:txBody>
          <a:bodyPr/>
          <a:lstStyle/>
          <a:p>
            <a:r>
              <a:rPr lang="en-US" altLang="zh-CN" dirty="0" smtClean="0"/>
              <a:t>UNIQUE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513"/>
            <a:ext cx="8147050" cy="496887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00"/>
                </a:solidFill>
                <a:ea typeface="宋体" charset="-122"/>
              </a:rPr>
              <a:t>可以定义在列一级：</a:t>
            </a:r>
          </a:p>
          <a:p>
            <a:endParaRPr lang="en-US" altLang="zh-CN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r>
              <a:rPr lang="zh-CN" altLang="en-US" b="1" dirty="0" smtClean="0">
                <a:solidFill>
                  <a:srgbClr val="000000"/>
                </a:solidFill>
                <a:ea typeface="宋体" charset="-122"/>
              </a:rPr>
              <a:t>也可以定义在表一级：</a:t>
            </a:r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UNIQUE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约束允许输入空值，除非我们在相应的列上定义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NOT  NULL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约束。</a:t>
            </a:r>
          </a:p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blackWhite">
          <a:xfrm>
            <a:off x="611560" y="3645892"/>
            <a:ext cx="6794500" cy="15113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547664" y="4761334"/>
            <a:ext cx="5419725" cy="323850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blackWhite">
          <a:xfrm>
            <a:off x="532209" y="4015085"/>
            <a:ext cx="74961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TABLE  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deptment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(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	  NUMBER(2),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  VARCHAR2(14),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	loc	  VARCHAR2(13),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	CONSTRAINT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dept_dname_uk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UNIQUE(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));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blackWhite">
          <a:xfrm>
            <a:off x="621904" y="1541633"/>
            <a:ext cx="6794500" cy="167134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ltGray">
          <a:xfrm>
            <a:off x="1763688" y="2132856"/>
            <a:ext cx="5472608" cy="432048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blackWhite">
          <a:xfrm>
            <a:off x="549896" y="1627932"/>
            <a:ext cx="6830416" cy="1513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TABLE  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deptment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(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	  NUMBER(2),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  VARCHAR2(14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 CONSTRAINT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                 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dept_dname_uk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UNIQUE,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5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loc	  VARCHAR2(13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6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PRIMARY KEY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PRIMARY KEY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约束：主键约束，用来确保表中的某一列或者某几列组合的所有行数据必须唯一，并且确保作为主键一部分的列不能包含空值；</a:t>
            </a:r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每个表只能创建一个主键约束。</a:t>
            </a:r>
            <a:endParaRPr lang="zh-CN" altLang="en-US" dirty="0" smtClean="0">
              <a:latin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PRIMARY KEY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blackWhite">
          <a:xfrm>
            <a:off x="1179513" y="2047875"/>
            <a:ext cx="3862387" cy="16795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2200" y="1684338"/>
            <a:ext cx="94256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DEPT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blackWhite">
          <a:xfrm>
            <a:off x="1192213" y="2079625"/>
            <a:ext cx="3836987" cy="1675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 DNAME     	LOC    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------ ----------	--------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10	ACCOUNTING	NEW YORK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20	RESEARCH	DALLAS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30	SALES		CHICAGO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40	OPERATIONS	BOSTON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181100" y="2511425"/>
            <a:ext cx="387985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174750" y="290512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174750" y="316547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1174750" y="342582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178050" y="2047875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676650" y="2047875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57438" y="1439863"/>
            <a:ext cx="2938462" cy="34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PRIMARY KEY</a:t>
            </a: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2019300" y="1581150"/>
            <a:ext cx="325438" cy="477838"/>
          </a:xfrm>
          <a:custGeom>
            <a:avLst/>
            <a:gdLst/>
            <a:ahLst/>
            <a:cxnLst>
              <a:cxn ang="0">
                <a:pos x="204" y="0"/>
              </a:cxn>
              <a:cxn ang="0">
                <a:pos x="0" y="0"/>
              </a:cxn>
              <a:cxn ang="0">
                <a:pos x="0" y="300"/>
              </a:cxn>
            </a:cxnLst>
            <a:rect l="0" t="0" r="r" b="b"/>
            <a:pathLst>
              <a:path w="205" h="301">
                <a:moveTo>
                  <a:pt x="204" y="0"/>
                </a:moveTo>
                <a:lnTo>
                  <a:pt x="0" y="0"/>
                </a:lnTo>
                <a:lnTo>
                  <a:pt x="0" y="30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174750" y="3848100"/>
            <a:ext cx="4843463" cy="1638300"/>
            <a:chOff x="740" y="2424"/>
            <a:chExt cx="3051" cy="1032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157" y="2668"/>
              <a:ext cx="1634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Insert into</a:t>
              </a:r>
            </a:p>
          </p:txBody>
        </p: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740" y="2424"/>
              <a:ext cx="2448" cy="1032"/>
              <a:chOff x="740" y="2424"/>
              <a:chExt cx="2448" cy="1032"/>
            </a:xfrm>
          </p:grpSpPr>
          <p:sp>
            <p:nvSpPr>
              <p:cNvPr id="18" name="AutoShape 17"/>
              <p:cNvSpPr>
                <a:spLocks noChangeArrowheads="1"/>
              </p:cNvSpPr>
              <p:nvPr/>
            </p:nvSpPr>
            <p:spPr bwMode="auto">
              <a:xfrm>
                <a:off x="1752" y="2424"/>
                <a:ext cx="420" cy="456"/>
              </a:xfrm>
              <a:prstGeom prst="upArrow">
                <a:avLst>
                  <a:gd name="adj1" fmla="val 50000"/>
                  <a:gd name="adj2" fmla="val 54281"/>
                </a:avLst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l"/>
                <a:endParaRPr lang="zh-CN" alt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blackWhite">
              <a:xfrm>
                <a:off x="743" y="2874"/>
                <a:ext cx="2433" cy="56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</a:pPr>
                <a:r>
                  <a:rPr kumimoji="1" lang="zh-CN" altLang="en-US" sz="1800" b="1">
                    <a:solidFill>
                      <a:srgbClr val="000000"/>
                    </a:solidFill>
                    <a:latin typeface="Courier New" pitchFamily="49" charset="0"/>
                    <a:ea typeface="宋体" charset="-122"/>
                  </a:rPr>
                  <a:t> </a:t>
                </a:r>
              </a:p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</a:pPr>
                <a:endParaRPr kumimoji="1" lang="zh-CN" altLang="en-US" sz="18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endParaRPr>
              </a:p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</a:pPr>
                <a:endParaRPr kumimoji="1" lang="zh-CN" altLang="en-US" sz="18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endParaRPr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blackWhite">
              <a:xfrm>
                <a:off x="751" y="2894"/>
                <a:ext cx="2417" cy="5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</a:pPr>
                <a:r>
                  <a:rPr kumimoji="1" lang="zh-CN" altLang="en-US" sz="1800" b="1">
                    <a:solidFill>
                      <a:srgbClr val="000000"/>
                    </a:solidFill>
                    <a:latin typeface="Courier New" pitchFamily="49" charset="0"/>
                    <a:ea typeface="宋体" charset="-122"/>
                  </a:rPr>
                  <a:t>    </a:t>
                </a:r>
                <a:r>
                  <a:rPr kumimoji="1" lang="en-US" altLang="zh-CN" sz="1800" b="1">
                    <a:solidFill>
                      <a:srgbClr val="000000"/>
                    </a:solidFill>
                    <a:latin typeface="Courier New" pitchFamily="49" charset="0"/>
                    <a:ea typeface="宋体" charset="-122"/>
                  </a:rPr>
                  <a:t>20	MARKETING	DALLAS</a:t>
                </a:r>
              </a:p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</a:pPr>
                <a:r>
                  <a:rPr kumimoji="1" lang="en-US" altLang="zh-CN" sz="1800" b="1">
                    <a:solidFill>
                      <a:srgbClr val="000000"/>
                    </a:solidFill>
                    <a:latin typeface="Courier New" pitchFamily="49" charset="0"/>
                    <a:ea typeface="宋体" charset="-122"/>
                  </a:rPr>
                  <a:t> </a:t>
                </a:r>
              </a:p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</a:pPr>
                <a:r>
                  <a:rPr kumimoji="1" lang="en-US" altLang="zh-CN" sz="1800" b="1">
                    <a:solidFill>
                      <a:srgbClr val="000000"/>
                    </a:solidFill>
                    <a:latin typeface="Courier New" pitchFamily="49" charset="0"/>
                    <a:ea typeface="宋体" charset="-122"/>
                  </a:rPr>
                  <a:t>	FINANCE	NEW YORK</a:t>
                </a:r>
              </a:p>
            </p:txBody>
          </p:sp>
          <p:grpSp>
            <p:nvGrpSpPr>
              <p:cNvPr id="21" name="Group 20"/>
              <p:cNvGrpSpPr>
                <a:grpSpLocks/>
              </p:cNvGrpSpPr>
              <p:nvPr/>
            </p:nvGrpSpPr>
            <p:grpSpPr bwMode="auto">
              <a:xfrm>
                <a:off x="1372" y="2874"/>
                <a:ext cx="944" cy="582"/>
                <a:chOff x="1372" y="2874"/>
                <a:chExt cx="944" cy="582"/>
              </a:xfrm>
            </p:grpSpPr>
            <p:sp>
              <p:nvSpPr>
                <p:cNvPr id="23" name="Line 21"/>
                <p:cNvSpPr>
                  <a:spLocks noChangeShapeType="1"/>
                </p:cNvSpPr>
                <p:nvPr/>
              </p:nvSpPr>
              <p:spPr bwMode="auto">
                <a:xfrm>
                  <a:off x="1372" y="2874"/>
                  <a:ext cx="0" cy="58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algn="l"/>
                  <a:endParaRPr lang="zh-CN" altLang="en-US"/>
                </a:p>
              </p:txBody>
            </p:sp>
            <p:sp>
              <p:nvSpPr>
                <p:cNvPr id="24" name="Line 22"/>
                <p:cNvSpPr>
                  <a:spLocks noChangeShapeType="1"/>
                </p:cNvSpPr>
                <p:nvPr/>
              </p:nvSpPr>
              <p:spPr bwMode="auto">
                <a:xfrm>
                  <a:off x="2316" y="2874"/>
                  <a:ext cx="0" cy="58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algn="l"/>
                  <a:endParaRPr lang="zh-CN" altLang="en-US"/>
                </a:p>
              </p:txBody>
            </p:sp>
          </p:grpSp>
          <p:sp>
            <p:nvSpPr>
              <p:cNvPr id="22" name="Line 23"/>
              <p:cNvSpPr>
                <a:spLocks noChangeShapeType="1"/>
              </p:cNvSpPr>
              <p:nvPr/>
            </p:nvSpPr>
            <p:spPr bwMode="auto">
              <a:xfrm>
                <a:off x="740" y="3154"/>
                <a:ext cx="244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</p:grp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5065713" y="4330702"/>
            <a:ext cx="3352800" cy="1398588"/>
            <a:chOff x="3191" y="2728"/>
            <a:chExt cx="2112" cy="881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669" y="2728"/>
              <a:ext cx="1634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不允许 </a:t>
              </a:r>
              <a:r>
                <a:rPr kumimoji="1"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(DEPTNO</a:t>
              </a:r>
              <a:r>
                <a:rPr kumimoji="1" lang="en-US" altLang="zh-CN" sz="1800">
                  <a:solidFill>
                    <a:srgbClr val="000000"/>
                  </a:solidFill>
                  <a:latin typeface="Symbol" pitchFamily="18" charset="2"/>
                  <a:ea typeface="宋体" charset="-122"/>
                </a:rPr>
                <a:t>-</a:t>
              </a:r>
              <a:r>
                <a:rPr kumimoji="1"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20 </a:t>
              </a:r>
              <a:r>
                <a:rPr kumimoji="1"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已经存在</a:t>
              </a:r>
              <a:r>
                <a:rPr kumimoji="1"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)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V="1">
              <a:off x="3191" y="2988"/>
              <a:ext cx="409" cy="1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669" y="3232"/>
              <a:ext cx="1634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不允许</a:t>
              </a:r>
              <a:br>
                <a:rPr kumimoji="1"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</a:br>
              <a:r>
                <a:rPr kumimoji="1"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(DEPTNO </a:t>
              </a:r>
              <a:r>
                <a:rPr kumimoji="1"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不允许为空</a:t>
              </a:r>
              <a:r>
                <a:rPr kumimoji="1"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)</a:t>
              </a: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V="1">
              <a:off x="3191" y="3324"/>
              <a:ext cx="409" cy="1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PRIMARY KEY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00"/>
                </a:solidFill>
                <a:ea typeface="宋体" charset="-122"/>
              </a:rPr>
              <a:t>可以定义在列一级</a:t>
            </a:r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r>
              <a:rPr lang="zh-CN" altLang="en-US" b="1" dirty="0" smtClean="0">
                <a:solidFill>
                  <a:srgbClr val="000000"/>
                </a:solidFill>
                <a:ea typeface="宋体" charset="-122"/>
              </a:rPr>
              <a:t>也可以定义在表一级</a:t>
            </a:r>
          </a:p>
          <a:p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blackWhite">
          <a:xfrm>
            <a:off x="812800" y="4122638"/>
            <a:ext cx="7823200" cy="18986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ltGray">
          <a:xfrm>
            <a:off x="2051720" y="5661248"/>
            <a:ext cx="6334125" cy="304800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blackWhite">
          <a:xfrm>
            <a:off x="838200" y="4735165"/>
            <a:ext cx="74961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TABLE  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deptment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(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	  NUMBER(2),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  VARCHAR2(14),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	loc	  VARCHAR2(13),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	CONSTRAINT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dept_dname_uk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UNIQUE (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6	CONSTRAINT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dept_deptno_pk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PRIMARY KEY(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));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blackWhite">
          <a:xfrm>
            <a:off x="827584" y="1556792"/>
            <a:ext cx="7823200" cy="18986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5004048" y="1844824"/>
            <a:ext cx="3528392" cy="504056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blackWhite">
          <a:xfrm>
            <a:off x="852984" y="2070869"/>
            <a:ext cx="74961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TABLE  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deptment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(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	  NUMBER(2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 CONSTRAINT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dept_deptno_pk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                           PRIMARY KEY,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4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  VARCHAR2(14),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5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loc	  VARCHAR2(13),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6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CONSTRAINT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dept_dname_uk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UNIQUE (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dname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7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FOREIGN KEY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FOREIGN KEY，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也叫外键约束，外键确保了相关联的两个字段的关系：</a:t>
            </a:r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外键列的值必须在引用列值的范围内，或者为空；</a:t>
            </a:r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外键参照的是列必须是主键或者唯一键；</a:t>
            </a:r>
          </a:p>
          <a:p>
            <a:pPr>
              <a:lnSpc>
                <a:spcPct val="90000"/>
              </a:lnSpc>
            </a:pPr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主键表主键值被外键表参照时，主键表记录不允许被删除。</a:t>
            </a:r>
          </a:p>
          <a:p>
            <a:pPr>
              <a:lnSpc>
                <a:spcPct val="90000"/>
              </a:lnSpc>
            </a:pPr>
            <a:endParaRPr lang="zh-CN" altLang="en-US" dirty="0" smtClean="0">
              <a:solidFill>
                <a:srgbClr val="000000"/>
              </a:solidFill>
              <a:latin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FOREIGN KEY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blackWhite">
          <a:xfrm>
            <a:off x="2760663" y="1495425"/>
            <a:ext cx="3862387" cy="14192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35250" y="1131888"/>
            <a:ext cx="94256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DEPT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blackWhite">
          <a:xfrm>
            <a:off x="2735263" y="1527175"/>
            <a:ext cx="3836987" cy="141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 DNAME     	LOC    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------ ----------	--------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10	ACCOUNTING	NEW YORK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20	RESEARCH	DALLAS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...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743200" y="1958975"/>
            <a:ext cx="387985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736850" y="235267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736850" y="261302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721100" y="1495425"/>
            <a:ext cx="1498600" cy="1438275"/>
            <a:chOff x="2344" y="942"/>
            <a:chExt cx="944" cy="906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344" y="942"/>
              <a:ext cx="0" cy="90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288" y="942"/>
              <a:ext cx="0" cy="90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</p:grp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19100" y="1516063"/>
            <a:ext cx="1333500" cy="598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PRIMARY</a:t>
            </a:r>
            <a:br>
              <a:rPr kumimoji="1"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</a:br>
            <a:r>
              <a:rPr kumimoji="1"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KEY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blackWhite">
          <a:xfrm>
            <a:off x="722313" y="3319463"/>
            <a:ext cx="5913437" cy="14192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33413" y="2946400"/>
            <a:ext cx="74219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EMP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blackWhite">
          <a:xfrm>
            <a:off x="714375" y="3360738"/>
            <a:ext cx="7361238" cy="141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 	ENAME 	JOB		 ...  COMM  DEPTNO    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endParaRPr kumimoji="1" lang="en-US" altLang="zh-CN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7839	KING	PRESIDENT		      10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7698	BLAKE	MANAGER		      30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...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722313" y="3773488"/>
            <a:ext cx="5903912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715963" y="4167188"/>
            <a:ext cx="5930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715963" y="4414838"/>
            <a:ext cx="5930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1719263" y="3309938"/>
            <a:ext cx="3822700" cy="1471612"/>
            <a:chOff x="1083" y="2085"/>
            <a:chExt cx="2408" cy="927"/>
          </a:xfrm>
        </p:grpSpPr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083" y="2085"/>
              <a:ext cx="0" cy="92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19" y="2085"/>
              <a:ext cx="0" cy="91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561" y="2085"/>
              <a:ext cx="0" cy="9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951" y="2085"/>
              <a:ext cx="0" cy="9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491" y="2085"/>
              <a:ext cx="0" cy="9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</p:grp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1752600" y="1657350"/>
            <a:ext cx="9144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3467100" y="2743200"/>
            <a:ext cx="2592388" cy="649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4"/>
              </a:cxn>
              <a:cxn ang="0">
                <a:pos x="1632" y="204"/>
              </a:cxn>
              <a:cxn ang="0">
                <a:pos x="1632" y="408"/>
              </a:cxn>
            </a:cxnLst>
            <a:rect l="0" t="0" r="r" b="b"/>
            <a:pathLst>
              <a:path w="1633" h="409">
                <a:moveTo>
                  <a:pt x="0" y="0"/>
                </a:moveTo>
                <a:lnTo>
                  <a:pt x="0" y="204"/>
                </a:lnTo>
                <a:lnTo>
                  <a:pt x="1632" y="204"/>
                </a:lnTo>
                <a:lnTo>
                  <a:pt x="1632" y="408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>
            <a:off x="6572250" y="3543300"/>
            <a:ext cx="455613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046913" y="3382963"/>
            <a:ext cx="1333500" cy="598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FOREIGN</a:t>
            </a:r>
            <a:br>
              <a:rPr kumimoji="1"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</a:br>
            <a:r>
              <a:rPr kumimoji="1"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KEY</a:t>
            </a:r>
          </a:p>
        </p:txBody>
      </p: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714375" y="4857750"/>
            <a:ext cx="7361238" cy="1200150"/>
            <a:chOff x="450" y="3060"/>
            <a:chExt cx="4637" cy="756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450" y="3060"/>
              <a:ext cx="4637" cy="741"/>
              <a:chOff x="450" y="3060"/>
              <a:chExt cx="4637" cy="741"/>
            </a:xfrm>
          </p:grpSpPr>
          <p:sp>
            <p:nvSpPr>
              <p:cNvPr id="38" name="AutoShape 31"/>
              <p:cNvSpPr>
                <a:spLocks noChangeArrowheads="1"/>
              </p:cNvSpPr>
              <p:nvPr/>
            </p:nvSpPr>
            <p:spPr bwMode="auto">
              <a:xfrm>
                <a:off x="2124" y="3060"/>
                <a:ext cx="384" cy="324"/>
              </a:xfrm>
              <a:prstGeom prst="upArrow">
                <a:avLst>
                  <a:gd name="adj1" fmla="val 50000"/>
                  <a:gd name="adj2" fmla="val 49995"/>
                </a:avLst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l"/>
                <a:endParaRPr lang="zh-CN" altLang="en-US"/>
              </a:p>
            </p:txBody>
          </p:sp>
          <p:sp>
            <p:nvSpPr>
              <p:cNvPr id="39" name="Rectangle 32"/>
              <p:cNvSpPr>
                <a:spLocks noChangeArrowheads="1"/>
              </p:cNvSpPr>
              <p:nvPr/>
            </p:nvSpPr>
            <p:spPr bwMode="blackWhite">
              <a:xfrm>
                <a:off x="455" y="3380"/>
                <a:ext cx="3725" cy="402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</a:pPr>
                <a:r>
                  <a:rPr kumimoji="1" lang="zh-CN" altLang="en-US" sz="1800" b="1">
                    <a:solidFill>
                      <a:srgbClr val="000000"/>
                    </a:solidFill>
                    <a:latin typeface="Courier New" pitchFamily="49" charset="0"/>
                    <a:ea typeface="宋体" charset="-122"/>
                  </a:rPr>
                  <a:t> </a:t>
                </a:r>
              </a:p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</a:pPr>
                <a:endParaRPr kumimoji="1" lang="zh-CN" altLang="en-US" sz="18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endParaRPr>
              </a:p>
            </p:txBody>
          </p:sp>
          <p:sp>
            <p:nvSpPr>
              <p:cNvPr id="40" name="Rectangle 33"/>
              <p:cNvSpPr>
                <a:spLocks noChangeArrowheads="1"/>
              </p:cNvSpPr>
              <p:nvPr/>
            </p:nvSpPr>
            <p:spPr bwMode="blackWhite">
              <a:xfrm>
                <a:off x="450" y="3077"/>
                <a:ext cx="4637" cy="7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  <a:tab pos="3200400" algn="l"/>
                    <a:tab pos="4572000" algn="l"/>
                  </a:tabLst>
                </a:pPr>
                <a:endParaRPr kumimoji="1" lang="zh-CN" altLang="en-US" sz="18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endParaRPr>
              </a:p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  <a:tab pos="3200400" algn="l"/>
                    <a:tab pos="4572000" algn="l"/>
                  </a:tabLst>
                </a:pPr>
                <a:endParaRPr kumimoji="1" lang="zh-CN" altLang="en-US" sz="18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endParaRPr>
              </a:p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  <a:tab pos="3200400" algn="l"/>
                    <a:tab pos="4572000" algn="l"/>
                  </a:tabLst>
                </a:pPr>
                <a:r>
                  <a:rPr kumimoji="1" lang="zh-CN" altLang="en-US" sz="1800" b="1">
                    <a:solidFill>
                      <a:srgbClr val="000000"/>
                    </a:solidFill>
                    <a:latin typeface="Courier New" pitchFamily="49" charset="0"/>
                    <a:ea typeface="宋体" charset="-122"/>
                  </a:rPr>
                  <a:t>  </a:t>
                </a:r>
                <a:r>
                  <a:rPr kumimoji="1" lang="en-US" altLang="zh-CN" sz="1800" b="1">
                    <a:solidFill>
                      <a:srgbClr val="000000"/>
                    </a:solidFill>
                    <a:latin typeface="Courier New" pitchFamily="49" charset="0"/>
                    <a:ea typeface="宋体" charset="-122"/>
                  </a:rPr>
                  <a:t>7571	FORD	MANAGER	 ...  200	      9</a:t>
                </a:r>
              </a:p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  <a:tab pos="3200400" algn="l"/>
                    <a:tab pos="4572000" algn="l"/>
                  </a:tabLst>
                </a:pPr>
                <a:r>
                  <a:rPr kumimoji="1" lang="en-US" altLang="zh-CN" sz="1800" b="1">
                    <a:solidFill>
                      <a:srgbClr val="000000"/>
                    </a:solidFill>
                    <a:latin typeface="Courier New" pitchFamily="49" charset="0"/>
                    <a:ea typeface="宋体" charset="-122"/>
                  </a:rPr>
                  <a:t>  7571	FORD	MANAGER	 ...  200</a:t>
                </a:r>
              </a:p>
            </p:txBody>
          </p:sp>
          <p:sp>
            <p:nvSpPr>
              <p:cNvPr id="41" name="Line 34"/>
              <p:cNvSpPr>
                <a:spLocks noChangeShapeType="1"/>
              </p:cNvSpPr>
              <p:nvPr/>
            </p:nvSpPr>
            <p:spPr bwMode="auto">
              <a:xfrm>
                <a:off x="451" y="3585"/>
                <a:ext cx="3736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42" name="Rectangle 35"/>
              <p:cNvSpPr>
                <a:spLocks noChangeArrowheads="1"/>
              </p:cNvSpPr>
              <p:nvPr/>
            </p:nvSpPr>
            <p:spPr bwMode="auto">
              <a:xfrm>
                <a:off x="2529" y="3100"/>
                <a:ext cx="1634" cy="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kumimoji="1" lang="en-US" altLang="zh-CN" sz="1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Insert into</a:t>
                </a:r>
              </a:p>
            </p:txBody>
          </p:sp>
        </p:grpSp>
        <p:grpSp>
          <p:nvGrpSpPr>
            <p:cNvPr id="32" name="Group 36"/>
            <p:cNvGrpSpPr>
              <a:grpSpLocks/>
            </p:cNvGrpSpPr>
            <p:nvPr/>
          </p:nvGrpSpPr>
          <p:grpSpPr bwMode="auto">
            <a:xfrm>
              <a:off x="1083" y="3381"/>
              <a:ext cx="2408" cy="435"/>
              <a:chOff x="1083" y="3381"/>
              <a:chExt cx="2408" cy="435"/>
            </a:xfrm>
          </p:grpSpPr>
          <p:sp>
            <p:nvSpPr>
              <p:cNvPr id="33" name="Line 37"/>
              <p:cNvSpPr>
                <a:spLocks noChangeShapeType="1"/>
              </p:cNvSpPr>
              <p:nvPr/>
            </p:nvSpPr>
            <p:spPr bwMode="auto">
              <a:xfrm>
                <a:off x="1083" y="3381"/>
                <a:ext cx="0" cy="43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34" name="Line 38"/>
              <p:cNvSpPr>
                <a:spLocks noChangeShapeType="1"/>
              </p:cNvSpPr>
              <p:nvPr/>
            </p:nvSpPr>
            <p:spPr bwMode="auto">
              <a:xfrm>
                <a:off x="1619" y="3381"/>
                <a:ext cx="0" cy="43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35" name="Line 39"/>
              <p:cNvSpPr>
                <a:spLocks noChangeShapeType="1"/>
              </p:cNvSpPr>
              <p:nvPr/>
            </p:nvSpPr>
            <p:spPr bwMode="auto">
              <a:xfrm>
                <a:off x="2561" y="3381"/>
                <a:ext cx="0" cy="42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36" name="Line 40"/>
              <p:cNvSpPr>
                <a:spLocks noChangeShapeType="1"/>
              </p:cNvSpPr>
              <p:nvPr/>
            </p:nvSpPr>
            <p:spPr bwMode="auto">
              <a:xfrm>
                <a:off x="2951" y="3381"/>
                <a:ext cx="0" cy="43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37" name="Line 41"/>
              <p:cNvSpPr>
                <a:spLocks noChangeShapeType="1"/>
              </p:cNvSpPr>
              <p:nvPr/>
            </p:nvSpPr>
            <p:spPr bwMode="auto">
              <a:xfrm>
                <a:off x="3491" y="3381"/>
                <a:ext cx="0" cy="43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</p:grpSp>
      </p:grp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6570663" y="4521201"/>
            <a:ext cx="2344737" cy="1836738"/>
            <a:chOff x="4139" y="2848"/>
            <a:chExt cx="1477" cy="1157"/>
          </a:xfrm>
        </p:grpSpPr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4437" y="2848"/>
              <a:ext cx="1179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不允许插入</a:t>
              </a:r>
              <a:br>
                <a:rPr kumimoji="1"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</a:br>
              <a:r>
                <a:rPr kumimoji="1"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(DEPTNO</a:t>
              </a:r>
              <a:r>
                <a:rPr kumimoji="1" lang="en-US" altLang="zh-CN" sz="1800" b="1">
                  <a:solidFill>
                    <a:srgbClr val="000000"/>
                  </a:solidFill>
                  <a:latin typeface="Symbol" pitchFamily="18" charset="2"/>
                  <a:ea typeface="宋体" charset="-122"/>
                </a:rPr>
                <a:t>-</a:t>
              </a:r>
              <a:r>
                <a:rPr kumimoji="1"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9 </a:t>
              </a:r>
              <a:r>
                <a:rPr kumimoji="1"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在</a:t>
              </a:r>
              <a:r>
                <a:rPr kumimoji="1"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DEPT</a:t>
              </a:r>
              <a:r>
                <a:rPr kumimoji="1"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表中不存在</a:t>
              </a:r>
              <a:r>
                <a:rPr kumimoji="1"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)</a:t>
              </a:r>
            </a:p>
          </p:txBody>
        </p:sp>
        <p:grpSp>
          <p:nvGrpSpPr>
            <p:cNvPr id="45" name="Group 44"/>
            <p:cNvGrpSpPr>
              <a:grpSpLocks/>
            </p:cNvGrpSpPr>
            <p:nvPr/>
          </p:nvGrpSpPr>
          <p:grpSpPr bwMode="auto">
            <a:xfrm>
              <a:off x="4139" y="3492"/>
              <a:ext cx="1020" cy="513"/>
              <a:chOff x="4139" y="3492"/>
              <a:chExt cx="1020" cy="513"/>
            </a:xfrm>
          </p:grpSpPr>
          <p:sp>
            <p:nvSpPr>
              <p:cNvPr id="46" name="Rectangle 45"/>
              <p:cNvSpPr>
                <a:spLocks noChangeArrowheads="1"/>
              </p:cNvSpPr>
              <p:nvPr/>
            </p:nvSpPr>
            <p:spPr bwMode="auto">
              <a:xfrm>
                <a:off x="4436" y="3628"/>
                <a:ext cx="723" cy="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kumimoji="1" lang="zh-CN" altLang="en-US" sz="1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允许</a:t>
                </a:r>
                <a:br>
                  <a:rPr kumimoji="1" lang="zh-CN" altLang="en-US" sz="1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</a:br>
                <a:endParaRPr kumimoji="1"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endParaRPr>
              </a:p>
            </p:txBody>
          </p:sp>
          <p:sp>
            <p:nvSpPr>
              <p:cNvPr id="47" name="Line 46"/>
              <p:cNvSpPr>
                <a:spLocks noChangeShapeType="1"/>
              </p:cNvSpPr>
              <p:nvPr/>
            </p:nvSpPr>
            <p:spPr bwMode="auto">
              <a:xfrm flipV="1">
                <a:off x="4139" y="3708"/>
                <a:ext cx="277" cy="1"/>
              </a:xfrm>
              <a:prstGeom prst="line">
                <a:avLst/>
              </a:prstGeom>
              <a:noFill/>
              <a:ln w="50800">
                <a:solidFill>
                  <a:srgbClr val="FFCC00"/>
                </a:solidFill>
                <a:round/>
                <a:headEnd type="stealth" w="med" len="lg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48" name="Line 47"/>
              <p:cNvSpPr>
                <a:spLocks noChangeShapeType="1"/>
              </p:cNvSpPr>
              <p:nvPr/>
            </p:nvSpPr>
            <p:spPr bwMode="auto">
              <a:xfrm flipV="1">
                <a:off x="4139" y="3492"/>
                <a:ext cx="277" cy="1"/>
              </a:xfrm>
              <a:prstGeom prst="line">
                <a:avLst/>
              </a:prstGeom>
              <a:noFill/>
              <a:ln w="50800">
                <a:solidFill>
                  <a:srgbClr val="FFCC00"/>
                </a:solidFill>
                <a:round/>
                <a:headEnd type="stealth" w="med" len="lg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blackWhite">
          <a:xfrm>
            <a:off x="827584" y="4293096"/>
            <a:ext cx="8079680" cy="223224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blackWhite">
          <a:xfrm>
            <a:off x="812800" y="1340768"/>
            <a:ext cx="8079680" cy="252028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FOREIGN KEY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489"/>
            <a:ext cx="8147050" cy="936327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00"/>
                </a:solidFill>
                <a:ea typeface="宋体" charset="-122"/>
              </a:rPr>
              <a:t>可以定义在列一级</a:t>
            </a:r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r>
              <a:rPr lang="zh-CN" altLang="en-US" b="1" dirty="0" smtClean="0">
                <a:solidFill>
                  <a:srgbClr val="000000"/>
                </a:solidFill>
                <a:ea typeface="宋体" charset="-122"/>
              </a:rPr>
              <a:t>也可以定义在表一级</a:t>
            </a:r>
          </a:p>
          <a:p>
            <a:endParaRPr lang="zh-CN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ltGray">
          <a:xfrm>
            <a:off x="1979712" y="2823592"/>
            <a:ext cx="6768752" cy="317376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blackWhite">
          <a:xfrm>
            <a:off x="755576" y="2142877"/>
            <a:ext cx="74961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TABLE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emp_fk1(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	NUMBER(4),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VARCHAR2(10) NOT NULL,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	job	VARCHAR2(9),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NUMBER(7,2) NOT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NULL 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6	CONSTRAINT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emp_deptno_fk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REFERENCES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(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     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sal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number(7,2)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8    );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blackWhite">
          <a:xfrm>
            <a:off x="755576" y="4653136"/>
            <a:ext cx="791249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TABLE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emp_fk2(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	NUMBER(4),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VARCHAR2(10) NOT NULL,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NUMBER(7,2) NOT NULL,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5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CONSTRAINT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emp_deptno_fk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FOREIGN KEY (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6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		REFERENCES dept (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 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	</a:t>
            </a:r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ON 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DELETE </a:t>
            </a:r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CASCADE 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8  );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979712" y="5445224"/>
            <a:ext cx="6238875" cy="792088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通过本章学习，学员应达到如下目标：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理解约束的作用；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掌握五种类型的约束及含义；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掌握五种类型约束的创建方式；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了解约束的追加、删除及启用、禁用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;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FOREIGN KEY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FOREIGN KEY: </a:t>
            </a:r>
            <a:r>
              <a:rPr lang="zh-CN" altLang="en-US" dirty="0" smtClean="0"/>
              <a:t>定义在子表的列中</a:t>
            </a:r>
          </a:p>
          <a:p>
            <a:r>
              <a:rPr lang="en-US" altLang="zh-CN" dirty="0" smtClean="0"/>
              <a:t>REFERENCES: </a:t>
            </a:r>
            <a:r>
              <a:rPr lang="zh-CN" altLang="en-US" dirty="0" smtClean="0"/>
              <a:t>引用列所在的父表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注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ON DELETE CASCADE:</a:t>
            </a:r>
            <a:r>
              <a:rPr lang="zh-CN" altLang="en-US" dirty="0" smtClean="0"/>
              <a:t>当父表中的行被删除时，子表中相依赖的行同时被删除；</a:t>
            </a:r>
          </a:p>
          <a:p>
            <a:pPr lvl="1"/>
            <a:r>
              <a:rPr lang="en-US" altLang="zh-CN" dirty="0" smtClean="0"/>
              <a:t>ON DELETE SET NULL:</a:t>
            </a:r>
            <a:r>
              <a:rPr lang="zh-CN" altLang="en-US" dirty="0" smtClean="0"/>
              <a:t>当父表的行被删除时，子表中相依赖的行被转换为空值；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en-US" altLang="zh-CN" dirty="0" smtClean="0"/>
              <a:t>ON DELETE CASCADE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ON DELETE SET NULL</a:t>
            </a:r>
            <a:r>
              <a:rPr lang="zh-CN" altLang="en-US" dirty="0" smtClean="0"/>
              <a:t>选项，当附表中的行被删除时，如果父表中的行在子表中被引用，则提示不能被删除。 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435280" cy="496887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CHECK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约束，也叫检查性约束，确保某个列的所有行数据都必须满足的条件，如：</a:t>
            </a:r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/>
            <a:endParaRPr lang="en-US" altLang="zh-CN" b="1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en-US" altLang="zh-CN" dirty="0" err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sal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NUMBER(8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2) CONSTRAINT </a:t>
            </a:r>
            <a:r>
              <a:rPr lang="en-US" altLang="zh-CN" dirty="0" err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dept_sal_min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CHECK (</a:t>
            </a:r>
            <a:r>
              <a:rPr lang="en-US" altLang="zh-CN" dirty="0" err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sal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&gt; 0)</a:t>
            </a:r>
          </a:p>
          <a:p>
            <a:pPr lvl="1"/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要求</a:t>
            </a:r>
            <a:r>
              <a:rPr lang="en-US" altLang="zh-CN" dirty="0" err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sal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字段的所有行数据必须大于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0</a:t>
            </a:r>
          </a:p>
          <a:p>
            <a:pPr lvl="1"/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/>
              <a:t>表达式不允许使用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伪列，例如： </a:t>
            </a:r>
            <a:r>
              <a:rPr lang="en-US" altLang="zh-CN" dirty="0" smtClean="0"/>
              <a:t>CURRVAL, NEXTVAL, LEVEL</a:t>
            </a:r>
            <a:r>
              <a:rPr lang="zh-CN" altLang="en-US" dirty="0" smtClean="0"/>
              <a:t>及 </a:t>
            </a:r>
            <a:r>
              <a:rPr lang="en-US" altLang="zh-CN" dirty="0" smtClean="0"/>
              <a:t>ROWNUM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可以调用</a:t>
            </a:r>
            <a:r>
              <a:rPr lang="en-US" altLang="zh-CN" dirty="0" smtClean="0"/>
              <a:t>SYSDATE, UID, USER</a:t>
            </a:r>
            <a:r>
              <a:rPr lang="zh-CN" altLang="en-US" dirty="0" smtClean="0"/>
              <a:t>及 </a:t>
            </a:r>
            <a:r>
              <a:rPr lang="en-US" altLang="zh-CN" dirty="0" smtClean="0"/>
              <a:t>USERENV </a:t>
            </a:r>
            <a:r>
              <a:rPr lang="zh-CN" altLang="en-US" dirty="0" smtClean="0"/>
              <a:t>函数；</a:t>
            </a:r>
          </a:p>
          <a:p>
            <a:pPr lvl="1"/>
            <a:r>
              <a:rPr lang="zh-CN" altLang="en-US" dirty="0" smtClean="0"/>
              <a:t>对其它记录其它值的查询。</a:t>
            </a:r>
          </a:p>
          <a:p>
            <a:pPr lvl="1"/>
            <a:endParaRPr lang="zh-CN" altLang="en-US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blackWhite">
          <a:xfrm>
            <a:off x="144016" y="1556792"/>
            <a:ext cx="8964488" cy="2016224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blackWhite">
          <a:xfrm>
            <a:off x="35496" y="1556792"/>
            <a:ext cx="874846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TABLE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emp_fk3(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	NUMBER(4),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VARCHAR2(10) NOT NULL,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NUMBER(7,2) </a:t>
            </a:r>
            <a:endParaRPr kumimoji="1" lang="en-US" altLang="zh-CN" sz="1800" b="1" dirty="0" smtClean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	CONSTRAINT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emp_deptno_ck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CHECK(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between 10 and 99),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6     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sal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number(7,2)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    );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936327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00"/>
                </a:solidFill>
                <a:ea typeface="宋体" charset="-122"/>
              </a:rPr>
              <a:t>可以定义在列一级</a:t>
            </a:r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r>
              <a:rPr lang="zh-CN" altLang="en-US" b="1" dirty="0" smtClean="0">
                <a:solidFill>
                  <a:srgbClr val="000000"/>
                </a:solidFill>
                <a:ea typeface="宋体" charset="-122"/>
              </a:rPr>
              <a:t>也可以定义在表一级</a:t>
            </a:r>
          </a:p>
          <a:p>
            <a:endParaRPr lang="zh-CN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blackWhite">
          <a:xfrm>
            <a:off x="395536" y="4077072"/>
            <a:ext cx="8079680" cy="2304256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259632" y="2780928"/>
            <a:ext cx="7704856" cy="288032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blackWhite">
          <a:xfrm>
            <a:off x="288032" y="4653136"/>
            <a:ext cx="79124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TABLE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emp_fk4(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	NUMBER(4),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VARCHAR2(10) NOT NULL,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NUMBER(7,2) NOT NULL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     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sal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NUMBER(7,2),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6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CONSTRAINT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emp4_deptno_ck 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           CHECK(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between 10 and 99)</a:t>
            </a:r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 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8  );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1547664" y="5517232"/>
            <a:ext cx="5040559" cy="576064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3528" y="1052413"/>
            <a:ext cx="8291264" cy="4968875"/>
          </a:xfrm>
        </p:spPr>
        <p:txBody>
          <a:bodyPr/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学校有一个选课系统，其中包括如下关系模式：</a:t>
            </a:r>
          </a:p>
          <a:p>
            <a:r>
              <a:rPr lang="zh-CN" altLang="en-US" sz="2000" dirty="0" smtClean="0"/>
              <a:t>系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系编号： 主键，</a:t>
            </a:r>
          </a:p>
          <a:p>
            <a:r>
              <a:rPr lang="zh-CN" altLang="en-US" sz="2000" dirty="0" smtClean="0"/>
              <a:t>   系名称</a:t>
            </a:r>
            <a:r>
              <a:rPr lang="en-US" altLang="zh-CN" sz="2000" dirty="0" smtClean="0"/>
              <a:t>:  </a:t>
            </a:r>
            <a:r>
              <a:rPr lang="zh-CN" altLang="en-US" sz="2000" dirty="0" smtClean="0"/>
              <a:t>唯一键，</a:t>
            </a:r>
          </a:p>
          <a:p>
            <a:r>
              <a:rPr lang="zh-CN" altLang="en-US" sz="2000" dirty="0" smtClean="0"/>
              <a:t>   系主任： 非空约束，</a:t>
            </a:r>
          </a:p>
          <a:p>
            <a:r>
              <a:rPr lang="zh-CN" altLang="en-US" sz="2000" dirty="0" smtClean="0"/>
              <a:t>   系</a:t>
            </a:r>
            <a:r>
              <a:rPr lang="zh-CN" altLang="en-US" sz="2000" smtClean="0"/>
              <a:t>所在</a:t>
            </a:r>
            <a:r>
              <a:rPr lang="zh-CN" altLang="en-US" sz="2000" smtClean="0"/>
              <a:t>校区：</a:t>
            </a:r>
            <a:r>
              <a:rPr lang="zh-CN" altLang="en-US" sz="2000" dirty="0" smtClean="0"/>
              <a:t>取值范围只能在南湖校区和浑南校区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000" dirty="0" smtClean="0"/>
              <a:t>班级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班级编号： 主键，</a:t>
            </a:r>
          </a:p>
          <a:p>
            <a:r>
              <a:rPr lang="zh-CN" altLang="en-US" sz="2000" dirty="0" smtClean="0"/>
              <a:t>     班级名称： 唯一键，</a:t>
            </a:r>
          </a:p>
          <a:p>
            <a:r>
              <a:rPr lang="zh-CN" altLang="en-US" sz="2000" dirty="0" smtClean="0"/>
              <a:t>     所属系：  外键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创建学生表，包含如下属性</a:t>
            </a:r>
            <a:r>
              <a:rPr lang="en-US" altLang="zh-CN" sz="2000" dirty="0" smtClean="0"/>
              <a:t>:</a:t>
            </a:r>
            <a:endParaRPr lang="zh-CN" altLang="en-US" sz="2000" dirty="0" smtClean="0"/>
          </a:p>
          <a:p>
            <a:pPr lvl="1"/>
            <a:r>
              <a:rPr lang="zh-CN" altLang="en-US" sz="2000" dirty="0" smtClean="0"/>
              <a:t>学号 定长字符型 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位 主键</a:t>
            </a:r>
          </a:p>
          <a:p>
            <a:pPr lvl="1"/>
            <a:r>
              <a:rPr lang="zh-CN" altLang="en-US" sz="2000" dirty="0" smtClean="0"/>
              <a:t>姓名 变长字符型 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位 非空</a:t>
            </a:r>
          </a:p>
          <a:p>
            <a:pPr lvl="1"/>
            <a:r>
              <a:rPr lang="zh-CN" altLang="en-US" sz="2000" dirty="0" smtClean="0"/>
              <a:t>性别 定长字符型 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位 取值范围只能为男或女</a:t>
            </a:r>
          </a:p>
          <a:p>
            <a:pPr lvl="1"/>
            <a:r>
              <a:rPr lang="zh-CN" altLang="en-US" sz="2000" dirty="0" smtClean="0"/>
              <a:t>出生日期 日期型 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所在班级 </a:t>
            </a:r>
            <a:endParaRPr lang="en-US" altLang="zh-CN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追加约束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也可以用</a:t>
            </a:r>
            <a:r>
              <a:rPr lang="en-US" altLang="zh-CN" dirty="0" smtClean="0"/>
              <a:t>ALTER TABLE</a:t>
            </a:r>
            <a:r>
              <a:rPr lang="zh-CN" altLang="en-US" dirty="0" smtClean="0"/>
              <a:t>语句为表：</a:t>
            </a:r>
          </a:p>
          <a:p>
            <a:pPr lvl="1"/>
            <a:r>
              <a:rPr lang="zh-CN" altLang="en-US" dirty="0" smtClean="0"/>
              <a:t>追加或删除约束，但不修改它的结构；</a:t>
            </a:r>
          </a:p>
          <a:p>
            <a:pPr lvl="1"/>
            <a:r>
              <a:rPr lang="zh-CN" altLang="en-US" dirty="0" smtClean="0"/>
              <a:t>启用或禁用约束；</a:t>
            </a:r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smtClean="0"/>
              <a:t>MODIFY</a:t>
            </a:r>
            <a:r>
              <a:rPr lang="zh-CN" altLang="en-US" dirty="0" smtClean="0"/>
              <a:t>子句添加一个</a:t>
            </a:r>
            <a:r>
              <a:rPr lang="en-US" altLang="zh-CN" dirty="0" smtClean="0"/>
              <a:t>NOT NULL</a:t>
            </a:r>
            <a:r>
              <a:rPr lang="zh-CN" altLang="en-US" dirty="0" smtClean="0"/>
              <a:t>约束；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追加约束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追加约束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，语法为： </a:t>
            </a:r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在语法中： 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table 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是表的名字 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constraint 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是约束的名字 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type 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是约束的类型 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column 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是受约束影响的列的名字 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683568" y="1772816"/>
            <a:ext cx="8352928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blackWhite">
          <a:xfrm>
            <a:off x="676151" y="1628800"/>
            <a:ext cx="828833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ALTER TABLE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table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ADD [CONSTRAINT </a:t>
            </a:r>
            <a:r>
              <a:rPr lang="en-US" altLang="zh-CN" sz="1800" b="1" i="1" dirty="0" err="1" smtClean="0">
                <a:solidFill>
                  <a:srgbClr val="000000"/>
                </a:solidFill>
                <a:latin typeface="Courier New" pitchFamily="49" charset="0"/>
              </a:rPr>
              <a:t>constraint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] type (column);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追加约束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437"/>
            <a:ext cx="8147050" cy="4968875"/>
          </a:xfrm>
        </p:spPr>
        <p:txBody>
          <a:bodyPr/>
          <a:lstStyle/>
          <a:p>
            <a:r>
              <a:rPr lang="zh-CN" altLang="en-US" dirty="0" smtClean="0"/>
              <a:t>追加</a:t>
            </a:r>
            <a:r>
              <a:rPr lang="en-US" altLang="zh-CN" dirty="0" smtClean="0"/>
              <a:t>FOREIGN KEY</a:t>
            </a:r>
            <a:r>
              <a:rPr lang="zh-CN" altLang="en-US" dirty="0" smtClean="0"/>
              <a:t>约束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例：在</a:t>
            </a:r>
            <a:r>
              <a:rPr lang="en-US" altLang="zh-CN" dirty="0" err="1" smtClean="0"/>
              <a:t>emp</a:t>
            </a:r>
            <a:r>
              <a:rPr lang="zh-CN" altLang="en-US" dirty="0" smtClean="0"/>
              <a:t>表中的</a:t>
            </a:r>
            <a:r>
              <a:rPr lang="en-US" altLang="zh-CN" dirty="0" smtClean="0"/>
              <a:t>mgr</a:t>
            </a:r>
            <a:r>
              <a:rPr lang="zh-CN" altLang="en-US" dirty="0" smtClean="0"/>
              <a:t>上添加一个外键约束，指示该列的值必须引用</a:t>
            </a:r>
            <a:r>
              <a:rPr lang="en-US" altLang="zh-CN" dirty="0" err="1" smtClean="0"/>
              <a:t>emp</a:t>
            </a:r>
            <a:r>
              <a:rPr lang="zh-CN" altLang="en-US" dirty="0" smtClean="0"/>
              <a:t>表中的</a:t>
            </a:r>
            <a:r>
              <a:rPr lang="en-US" altLang="zh-CN" dirty="0" err="1" smtClean="0"/>
              <a:t>empno</a:t>
            </a:r>
            <a:r>
              <a:rPr lang="zh-CN" altLang="en-US" dirty="0" smtClean="0"/>
              <a:t>值。</a:t>
            </a:r>
            <a:br>
              <a:rPr lang="zh-CN" altLang="en-US" dirty="0" smtClean="0"/>
            </a:b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611560" y="1844824"/>
            <a:ext cx="8352928" cy="936104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blackWhite">
          <a:xfrm>
            <a:off x="611560" y="1911549"/>
            <a:ext cx="828833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ALTER TABLE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table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	ADD [CONSTRAINT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constraint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] FOREIGN KEY(column)</a:t>
            </a:r>
          </a:p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 REFERENCES table(column));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611560" y="4869160"/>
            <a:ext cx="8352928" cy="936104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blackWhite">
          <a:xfrm>
            <a:off x="611560" y="4791869"/>
            <a:ext cx="828833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ALTER TABLE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altLang="zh-CN" sz="18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	ADD CONSTRAINT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emp_mgr_fk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FOREIGN KEY(mgr) </a:t>
            </a:r>
          </a:p>
          <a:p>
            <a:pPr algn="l"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	REFERENCES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empno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追加约束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429"/>
            <a:ext cx="8435280" cy="4968875"/>
          </a:xfrm>
        </p:spPr>
        <p:txBody>
          <a:bodyPr/>
          <a:lstStyle/>
          <a:p>
            <a:r>
              <a:rPr lang="zh-CN" altLang="en-US" dirty="0" smtClean="0"/>
              <a:t>追加 </a:t>
            </a:r>
            <a:r>
              <a:rPr lang="en-US" altLang="zh-CN" dirty="0" smtClean="0"/>
              <a:t>NOT NULL </a:t>
            </a:r>
            <a:r>
              <a:rPr lang="zh-CN" altLang="en-US" dirty="0" smtClean="0"/>
              <a:t>约束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467544" y="1916832"/>
            <a:ext cx="8352928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blackWhite">
          <a:xfrm>
            <a:off x="539552" y="1772816"/>
            <a:ext cx="828833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ALTER TABLE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table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	MODIFY (column [CONSTRAINT </a:t>
            </a:r>
            <a:r>
              <a:rPr lang="en-US" altLang="zh-CN" sz="1800" b="1" i="1" dirty="0" err="1" smtClean="0">
                <a:solidFill>
                  <a:srgbClr val="000000"/>
                </a:solidFill>
                <a:latin typeface="Courier New" pitchFamily="49" charset="0"/>
              </a:rPr>
              <a:t>constraint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ourier New" pitchFamily="49" charset="0"/>
              </a:rPr>
              <a:t>]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NOT NULL);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语法 </a:t>
            </a:r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在语法中： </a:t>
            </a:r>
          </a:p>
          <a:p>
            <a:pPr lvl="1"/>
            <a:r>
              <a:rPr lang="en-US" altLang="zh-CN" dirty="0" smtClean="0"/>
              <a:t>table </a:t>
            </a:r>
            <a:r>
              <a:rPr lang="zh-CN" altLang="en-US" dirty="0" smtClean="0"/>
              <a:t>是表的名字 </a:t>
            </a:r>
          </a:p>
          <a:p>
            <a:pPr lvl="1"/>
            <a:r>
              <a:rPr lang="en-US" altLang="zh-CN" dirty="0" smtClean="0"/>
              <a:t>column </a:t>
            </a:r>
            <a:r>
              <a:rPr lang="zh-CN" altLang="en-US" dirty="0" smtClean="0"/>
              <a:t>是受约束影响的列的名字 </a:t>
            </a:r>
          </a:p>
          <a:p>
            <a:pPr lvl="1"/>
            <a:r>
              <a:rPr lang="en-US" altLang="zh-CN" dirty="0" smtClean="0"/>
              <a:t>constraint </a:t>
            </a:r>
            <a:r>
              <a:rPr lang="zh-CN" altLang="en-US" dirty="0" smtClean="0"/>
              <a:t>是约束的名字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cascade </a:t>
            </a:r>
            <a:r>
              <a:rPr lang="zh-CN" altLang="en-US" dirty="0" smtClean="0"/>
              <a:t>级联删除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467544" y="1635522"/>
            <a:ext cx="8352928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blackWhite">
          <a:xfrm>
            <a:off x="539552" y="1484784"/>
            <a:ext cx="828833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ALTER TABLE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table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DROP PRIMARY KEY|UNIQUE(column)</a:t>
            </a:r>
          </a:p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|CONSTRAINT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constraint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[CASCADE];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: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emp</a:t>
            </a:r>
            <a:r>
              <a:rPr lang="zh-CN" altLang="en-US" dirty="0" smtClean="0"/>
              <a:t>表中删除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pitchFamily="49" charset="0"/>
              </a:rPr>
              <a:t>emp_mgr_fk</a:t>
            </a:r>
            <a:r>
              <a:rPr lang="zh-CN" altLang="en-US" dirty="0" smtClean="0"/>
              <a:t>约束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: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dept</a:t>
            </a:r>
            <a:r>
              <a:rPr lang="zh-CN" altLang="en-US" dirty="0" smtClean="0"/>
              <a:t>表上的</a:t>
            </a:r>
            <a:r>
              <a:rPr lang="en-US" altLang="zh-CN" dirty="0" smtClean="0"/>
              <a:t>PRIMARY KEY</a:t>
            </a:r>
            <a:r>
              <a:rPr lang="zh-CN" altLang="en-US" dirty="0" smtClean="0"/>
              <a:t>约束，并且删除相关联的在</a:t>
            </a:r>
            <a:r>
              <a:rPr lang="en-US" altLang="zh-CN" dirty="0" err="1" smtClean="0"/>
              <a:t>emp</a:t>
            </a:r>
            <a:r>
              <a:rPr lang="zh-CN" altLang="en-US" dirty="0" smtClean="0"/>
              <a:t>表</a:t>
            </a:r>
            <a:r>
              <a:rPr lang="en-US" altLang="zh-CN" dirty="0" err="1" smtClean="0"/>
              <a:t>deptno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FOREIGN KEY</a:t>
            </a:r>
            <a:r>
              <a:rPr lang="zh-CN" altLang="en-US" dirty="0" smtClean="0"/>
              <a:t>约束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DROP</a:t>
            </a:r>
            <a:r>
              <a:rPr lang="zh-CN" altLang="en-US" dirty="0" smtClean="0"/>
              <a:t>子句的</a:t>
            </a:r>
            <a:r>
              <a:rPr lang="en-US" altLang="zh-CN" dirty="0" smtClean="0"/>
              <a:t>CASCADE</a:t>
            </a:r>
            <a:r>
              <a:rPr lang="zh-CN" altLang="en-US" dirty="0" smtClean="0"/>
              <a:t>选项导致任何与其相依赖的约束也被删除。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539552" y="1844824"/>
            <a:ext cx="8352928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blackWhite">
          <a:xfrm>
            <a:off x="604143" y="1700808"/>
            <a:ext cx="828833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ALTER TABLE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DROP CONSTRAINT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emp_mgr_fk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539552" y="4149080"/>
            <a:ext cx="8352928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blackWhite">
          <a:xfrm>
            <a:off x="539552" y="4005064"/>
            <a:ext cx="828833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ALTER TABLE dept DROP PRIMARY KEY CASCADE;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pic>
        <p:nvPicPr>
          <p:cNvPr id="8" name="内容占位符 7" descr="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54212" y="1965325"/>
            <a:ext cx="5153025" cy="314325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约束启用与禁用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约束禁用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如果有大批量数据导入时，我们可以采用禁用约束的方法，主要的好处，首先效率高，另外有主外键约束的表之间导入时，不用考虑导入的先后顺序。</a:t>
            </a:r>
          </a:p>
          <a:p>
            <a:pPr lvl="1" eaLnBrk="1" hangingPunct="1"/>
            <a:r>
              <a:rPr lang="zh-CN" altLang="en-US" dirty="0" smtClean="0"/>
              <a:t>禁用约束语法：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应用</a:t>
            </a:r>
            <a:r>
              <a:rPr lang="en-US" altLang="zh-CN" dirty="0" smtClean="0"/>
              <a:t>CASCADE</a:t>
            </a:r>
            <a:r>
              <a:rPr lang="zh-CN" altLang="en-US" dirty="0" smtClean="0"/>
              <a:t>选项禁用相依赖的外键约束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启用约束语法： 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755576" y="2924944"/>
            <a:ext cx="8208912" cy="9239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682625" algn="l"/>
                <a:tab pos="1833563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ALTER TABLE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table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DISABLE CONSTRAINT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constraint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[CASCADE];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979640"/>
            <a:ext cx="7848600" cy="6096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682625" algn="l"/>
                <a:tab pos="1833563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ALTER TABLE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table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ENABLE CONSTRAINT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constraint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相关数据字典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相关数据字典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和约束相关的数据字典有：</a:t>
            </a:r>
            <a:br>
              <a:rPr lang="zh-CN" altLang="en-US" dirty="0" smtClean="0"/>
            </a:br>
            <a:r>
              <a:rPr lang="en-US" altLang="zh-CN" dirty="0" smtClean="0"/>
              <a:t>USER_CONSTRAINTS</a:t>
            </a:r>
            <a:r>
              <a:rPr lang="zh-CN" altLang="en-US" dirty="0" smtClean="0"/>
              <a:t>：查看表上所有的约束。</a:t>
            </a:r>
            <a:r>
              <a:rPr lang="en-US" altLang="zh-CN" dirty="0" smtClean="0"/>
              <a:t>USER_CONS_COLUMNS</a:t>
            </a:r>
            <a:r>
              <a:rPr lang="zh-CN" altLang="en-US" dirty="0" smtClean="0"/>
              <a:t>：查看与约束相关的列名，该字典对于那些由系统指定名字的约束特别有用。</a:t>
            </a:r>
          </a:p>
          <a:p>
            <a:pPr lvl="1" eaLnBrk="1" hangingPunct="1"/>
            <a:r>
              <a:rPr lang="zh-CN" altLang="en-US" dirty="0" smtClean="0"/>
              <a:t>在约束类型中，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PRIMARY KEY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FOREIGN KEY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U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UNIQUE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NOT NULL</a:t>
            </a:r>
            <a:r>
              <a:rPr lang="zh-CN" altLang="en-US" dirty="0" smtClean="0"/>
              <a:t>约束实际上是一个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约束。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642910" y="4286256"/>
            <a:ext cx="7848600" cy="8477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682625" algn="l"/>
                <a:tab pos="1833563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select constraint_name,constraint_type </a:t>
            </a:r>
          </a:p>
          <a:p>
            <a:pPr marL="342900" indent="-342900" algn="l">
              <a:buClr>
                <a:srgbClr val="777777"/>
              </a:buClr>
              <a:tabLst>
                <a:tab pos="682625" algn="l"/>
                <a:tab pos="1833563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from user_constraints;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本章重点总结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理解约束作用；</a:t>
            </a:r>
            <a:endParaRPr lang="en-US" altLang="zh-CN" dirty="0" smtClean="0"/>
          </a:p>
          <a:p>
            <a:r>
              <a:rPr lang="zh-CN" altLang="en-US" dirty="0" smtClean="0"/>
              <a:t>掌握五种约束类型及每种约束能达到的效果；</a:t>
            </a:r>
            <a:endParaRPr lang="en-US" altLang="zh-CN" dirty="0" smtClean="0"/>
          </a:p>
          <a:p>
            <a:r>
              <a:rPr lang="zh-CN" altLang="en-US" dirty="0" smtClean="0"/>
              <a:t>掌握在创建表的同时创建约束写法；</a:t>
            </a:r>
            <a:endParaRPr lang="en-US" altLang="zh-CN" dirty="0" smtClean="0"/>
          </a:p>
          <a:p>
            <a:r>
              <a:rPr lang="zh-CN" altLang="en-US" dirty="0" smtClean="0"/>
              <a:t>理解追加、删除、启用、禁用约束；</a:t>
            </a:r>
            <a:endParaRPr lang="en-US" altLang="zh-CN" dirty="0" smtClean="0"/>
          </a:p>
          <a:p>
            <a:r>
              <a:rPr lang="zh-CN" altLang="en-US" dirty="0" smtClean="0"/>
              <a:t>了解约束相关数据字典；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课后作业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686800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简述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种约束的含义。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创建学生关系</a:t>
            </a:r>
            <a:r>
              <a:rPr lang="en-US" altLang="zh-CN" sz="2400" dirty="0" smtClean="0"/>
              <a:t>sc</a:t>
            </a:r>
            <a:r>
              <a:rPr lang="zh-CN" altLang="en-US" sz="2400" dirty="0" smtClean="0"/>
              <a:t>，包括属性名：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选课流水号 数值型 主键；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学生编号 非空 外键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课程编号 非空 外键；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成绩     </a:t>
            </a:r>
            <a:r>
              <a:rPr lang="en-US" altLang="zh-CN" sz="2000" dirty="0" smtClean="0"/>
              <a:t>0-100</a:t>
            </a:r>
            <a:r>
              <a:rPr lang="zh-CN" altLang="en-US" sz="2000" dirty="0" smtClean="0"/>
              <a:t>之间；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400" dirty="0" smtClean="0"/>
              <a:t>3.</a:t>
            </a:r>
            <a:r>
              <a:rPr lang="zh-CN" altLang="zh-CN" sz="2400" dirty="0" smtClean="0"/>
              <a:t>创建</a:t>
            </a:r>
            <a:r>
              <a:rPr lang="en-US" altLang="zh-CN" sz="2400" dirty="0" err="1" smtClean="0"/>
              <a:t>copy_emp</a:t>
            </a:r>
            <a:r>
              <a:rPr lang="zh-CN" altLang="zh-CN" sz="2400" dirty="0" smtClean="0"/>
              <a:t>，要求格式同</a:t>
            </a:r>
            <a:r>
              <a:rPr lang="en-US" altLang="zh-CN" sz="2400" dirty="0" err="1" smtClean="0"/>
              <a:t>emp</a:t>
            </a:r>
            <a:r>
              <a:rPr lang="zh-CN" altLang="zh-CN" sz="2400" dirty="0" smtClean="0"/>
              <a:t>表完全一样，不包含数据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4.</a:t>
            </a:r>
            <a:r>
              <a:rPr lang="zh-CN" altLang="zh-CN" sz="2400" dirty="0" smtClean="0"/>
              <a:t>创建</a:t>
            </a:r>
            <a:r>
              <a:rPr lang="en-US" altLang="zh-CN" sz="2400" dirty="0" err="1" smtClean="0"/>
              <a:t>copy_dept</a:t>
            </a:r>
            <a:r>
              <a:rPr lang="zh-CN" altLang="zh-CN" sz="2400" dirty="0" smtClean="0"/>
              <a:t>，要求格式同</a:t>
            </a:r>
            <a:r>
              <a:rPr lang="en-US" altLang="zh-CN" sz="2400" dirty="0" smtClean="0"/>
              <a:t>dept</a:t>
            </a:r>
            <a:r>
              <a:rPr lang="zh-CN" altLang="zh-CN" sz="2400" dirty="0" smtClean="0"/>
              <a:t>表完全一样，不包含数据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5.</a:t>
            </a:r>
            <a:r>
              <a:rPr lang="zh-CN" altLang="zh-CN" sz="2400" dirty="0" smtClean="0"/>
              <a:t>设置</a:t>
            </a:r>
            <a:r>
              <a:rPr lang="en-US" altLang="zh-CN" sz="2400" dirty="0" err="1" smtClean="0"/>
              <a:t>copy_emp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表中外键</a:t>
            </a:r>
            <a:r>
              <a:rPr lang="en-US" altLang="zh-CN" sz="2400" dirty="0" err="1" smtClean="0"/>
              <a:t>deptno</a:t>
            </a:r>
            <a:r>
              <a:rPr lang="zh-CN" altLang="zh-CN" sz="2400" dirty="0" smtClean="0"/>
              <a:t>，参照</a:t>
            </a:r>
            <a:r>
              <a:rPr lang="en-US" altLang="zh-CN" sz="2400" dirty="0" err="1" smtClean="0"/>
              <a:t>copy_dept</a:t>
            </a:r>
            <a:r>
              <a:rPr lang="zh-CN" altLang="zh-CN" sz="2400" dirty="0" smtClean="0"/>
              <a:t>中</a:t>
            </a:r>
            <a:r>
              <a:rPr lang="en-US" altLang="zh-CN" sz="2400" dirty="0" err="1" smtClean="0"/>
              <a:t>deptno</a:t>
            </a:r>
            <a:r>
              <a:rPr lang="en-US" altLang="zh-CN" sz="2400" dirty="0" smtClean="0"/>
              <a:t>,</a:t>
            </a:r>
            <a:r>
              <a:rPr lang="zh-CN" altLang="zh-CN" sz="2400" dirty="0" smtClean="0"/>
              <a:t>语句能否成功</a:t>
            </a:r>
            <a:r>
              <a:rPr lang="en-US" altLang="zh-CN" sz="2400" dirty="0" smtClean="0"/>
              <a:t>,</a:t>
            </a:r>
            <a:r>
              <a:rPr lang="zh-CN" altLang="zh-CN" sz="2400" dirty="0" smtClean="0"/>
              <a:t>为什么？</a:t>
            </a:r>
          </a:p>
          <a:p>
            <a:pPr>
              <a:buNone/>
            </a:pPr>
            <a:r>
              <a:rPr lang="en-US" altLang="zh-CN" sz="2400" dirty="0" smtClean="0"/>
              <a:t>6.</a:t>
            </a:r>
            <a:r>
              <a:rPr lang="zh-CN" altLang="en-US" sz="2400" dirty="0" smtClean="0"/>
              <a:t>追加</a:t>
            </a:r>
            <a:r>
              <a:rPr lang="en-US" altLang="zh-CN" sz="2400" dirty="0" err="1" smtClean="0"/>
              <a:t>copy_dept</a:t>
            </a:r>
            <a:r>
              <a:rPr lang="zh-CN" altLang="zh-CN" sz="2400" dirty="0" smtClean="0"/>
              <a:t>表中主键</a:t>
            </a:r>
            <a:r>
              <a:rPr lang="en-US" altLang="zh-CN" sz="2400" dirty="0" err="1" smtClean="0"/>
              <a:t>deptno</a:t>
            </a:r>
            <a:endParaRPr lang="zh-CN" altLang="zh-CN" sz="2400" dirty="0" smtClean="0"/>
          </a:p>
          <a:p>
            <a:pPr lvl="1"/>
            <a:endParaRPr lang="zh-CN" altLang="en-US" sz="2000" dirty="0" smtClean="0"/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7769225" cy="838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数据库对象</a:t>
            </a:r>
            <a:r>
              <a:rPr lang="en-US" altLang="zh-CN" dirty="0" smtClean="0"/>
              <a:t>DDL</a:t>
            </a:r>
            <a:endParaRPr lang="zh-CN" altLang="en-US" dirty="0" smtClean="0"/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755650" y="1262434"/>
            <a:ext cx="1079500" cy="58239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表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55650" y="1844824"/>
            <a:ext cx="1079500" cy="641722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 sz="1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约束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755650" y="3643684"/>
            <a:ext cx="1079500" cy="575816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序列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755650" y="3068960"/>
            <a:ext cx="1079500" cy="541139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索引</a:t>
            </a:r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auto">
          <a:xfrm>
            <a:off x="755650" y="2491854"/>
            <a:ext cx="1079500" cy="567581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视图</a:t>
            </a:r>
          </a:p>
        </p:txBody>
      </p:sp>
      <p:sp>
        <p:nvSpPr>
          <p:cNvPr id="18" name="AutoShape 10"/>
          <p:cNvSpPr>
            <a:spLocks noChangeArrowheads="1"/>
          </p:cNvSpPr>
          <p:nvPr/>
        </p:nvSpPr>
        <p:spPr bwMode="auto">
          <a:xfrm>
            <a:off x="755650" y="4221088"/>
            <a:ext cx="1079500" cy="575816"/>
          </a:xfrm>
          <a:prstGeom prst="bevel">
            <a:avLst>
              <a:gd name="adj" fmla="val 12500"/>
            </a:avLst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同义词</a:t>
            </a:r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1836738" y="1262434"/>
            <a:ext cx="6480175" cy="58239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表是用来存放用户数据的对象，由行和列组成，列就是字段，行就是表中的记录</a:t>
            </a: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1836738" y="4221088"/>
            <a:ext cx="6480175" cy="575816"/>
          </a:xfrm>
          <a:prstGeom prst="bevel">
            <a:avLst>
              <a:gd name="adj" fmla="val 12500"/>
            </a:avLst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数据库对象的别名</a:t>
            </a:r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1836738" y="3645272"/>
            <a:ext cx="6480175" cy="575816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产生顺序的不重复数字串，被作为主键约束值的参照</a:t>
            </a:r>
          </a:p>
        </p:txBody>
      </p:sp>
      <p:sp>
        <p:nvSpPr>
          <p:cNvPr id="22" name="AutoShape 24"/>
          <p:cNvSpPr>
            <a:spLocks noChangeArrowheads="1"/>
          </p:cNvSpPr>
          <p:nvPr/>
        </p:nvSpPr>
        <p:spPr bwMode="auto">
          <a:xfrm>
            <a:off x="1835150" y="1851174"/>
            <a:ext cx="6480175" cy="641722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8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是一种保证</a:t>
            </a:r>
            <a:r>
              <a:rPr lang="zh-CN" altLang="en-US" sz="1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数据完整性的</a:t>
            </a:r>
            <a:r>
              <a:rPr lang="zh-CN" altLang="en-US" sz="18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规则。约束设置</a:t>
            </a:r>
            <a:r>
              <a:rPr lang="zh-CN" altLang="en-US" sz="1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在单个字段或者多个字段组合上，写入这些字段</a:t>
            </a:r>
            <a:r>
              <a:rPr lang="zh-CN" altLang="en-US" sz="18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的行数据必须要符合约束的规则。</a:t>
            </a:r>
            <a:endParaRPr lang="zh-CN" altLang="en-US" sz="18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1836738" y="3070548"/>
            <a:ext cx="6480175" cy="541139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构建于表的单字段或者字段组合上，用于加速对表中数据的查询</a:t>
            </a:r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1836738" y="2501379"/>
            <a:ext cx="6480175" cy="567581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虚表，是一个命名的查询，用于改变基表数据的显示，简化查询。访问方式与表相同，同样可使用查询语句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约束及作用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437"/>
            <a:ext cx="8291264" cy="4968875"/>
          </a:xfrm>
        </p:spPr>
        <p:txBody>
          <a:bodyPr/>
          <a:lstStyle/>
          <a:p>
            <a:r>
              <a:rPr lang="zh-CN" altLang="en-US" dirty="0" smtClean="0">
                <a:latin typeface="宋体" charset="-122"/>
              </a:rPr>
              <a:t>约束：</a:t>
            </a:r>
            <a:r>
              <a:rPr lang="en-US" altLang="zh-CN" dirty="0" smtClean="0">
                <a:latin typeface="宋体" charset="-122"/>
              </a:rPr>
              <a:t> Constraint</a:t>
            </a:r>
            <a:r>
              <a:rPr lang="zh-CN" altLang="en-US" dirty="0" smtClean="0">
                <a:latin typeface="宋体" charset="-122"/>
              </a:rPr>
              <a:t>，是定义在表上的一种强制规则。</a:t>
            </a:r>
          </a:p>
          <a:p>
            <a:endParaRPr lang="en-US" altLang="zh-CN" dirty="0" smtClean="0">
              <a:latin typeface="宋体" charset="-122"/>
            </a:endParaRPr>
          </a:p>
          <a:p>
            <a:r>
              <a:rPr lang="zh-CN" altLang="en-US" dirty="0" smtClean="0">
                <a:latin typeface="宋体" charset="-122"/>
              </a:rPr>
              <a:t>当为某个表定义约束后，对该表做的所有</a:t>
            </a:r>
            <a:r>
              <a:rPr lang="en-US" altLang="zh-CN" dirty="0" smtClean="0">
                <a:latin typeface="宋体" charset="-122"/>
              </a:rPr>
              <a:t>SQL</a:t>
            </a:r>
            <a:r>
              <a:rPr lang="zh-CN" altLang="en-US" dirty="0" smtClean="0">
                <a:latin typeface="宋体" charset="-122"/>
              </a:rPr>
              <a:t>操作都必须满足约束的规则要求，否则操作将失败。</a:t>
            </a:r>
            <a:endParaRPr lang="en-US" altLang="zh-CN" dirty="0" smtClean="0">
              <a:latin typeface="宋体" charset="-122"/>
            </a:endParaRPr>
          </a:p>
          <a:p>
            <a:pPr>
              <a:buNone/>
            </a:pPr>
            <a:r>
              <a:rPr lang="zh-CN" altLang="en-US" dirty="0" smtClean="0"/>
              <a:t> 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约束类型</a:t>
            </a:r>
          </a:p>
        </p:txBody>
      </p:sp>
      <p:sp>
        <p:nvSpPr>
          <p:cNvPr id="196612" name="AutoShape 4"/>
          <p:cNvSpPr>
            <a:spLocks noChangeArrowheads="1"/>
          </p:cNvSpPr>
          <p:nvPr/>
        </p:nvSpPr>
        <p:spPr bwMode="auto">
          <a:xfrm>
            <a:off x="1046163" y="2000240"/>
            <a:ext cx="2216150" cy="576263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0B2E82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约束</a:t>
            </a:r>
            <a:endParaRPr lang="zh-CN" altLang="en-US" sz="1600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96613" name="AutoShape 5"/>
          <p:cNvSpPr>
            <a:spLocks noChangeArrowheads="1"/>
          </p:cNvSpPr>
          <p:nvPr/>
        </p:nvSpPr>
        <p:spPr bwMode="auto">
          <a:xfrm>
            <a:off x="1046163" y="3176578"/>
            <a:ext cx="2216150" cy="576262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0B2E82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1600">
                <a:latin typeface="华文细黑" pitchFamily="2" charset="-122"/>
                <a:ea typeface="华文细黑" pitchFamily="2" charset="-122"/>
              </a:rPr>
              <a:t>UNIQUE </a:t>
            </a:r>
          </a:p>
        </p:txBody>
      </p:sp>
      <p:sp>
        <p:nvSpPr>
          <p:cNvPr id="196614" name="AutoShape 6"/>
          <p:cNvSpPr>
            <a:spLocks noChangeArrowheads="1"/>
          </p:cNvSpPr>
          <p:nvPr/>
        </p:nvSpPr>
        <p:spPr bwMode="auto">
          <a:xfrm>
            <a:off x="3262313" y="3182928"/>
            <a:ext cx="4953000" cy="576262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0B2E82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唯一性约束，指定列或者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列的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组合 的所有行数据必须唯一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96615" name="AutoShape 7"/>
          <p:cNvSpPr>
            <a:spLocks noChangeArrowheads="1"/>
          </p:cNvSpPr>
          <p:nvPr/>
        </p:nvSpPr>
        <p:spPr bwMode="auto">
          <a:xfrm>
            <a:off x="3262313" y="2000240"/>
            <a:ext cx="4953000" cy="576263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说明</a:t>
            </a:r>
          </a:p>
        </p:txBody>
      </p:sp>
      <p:sp>
        <p:nvSpPr>
          <p:cNvPr id="196616" name="AutoShape 8"/>
          <p:cNvSpPr>
            <a:spLocks noChangeArrowheads="1"/>
          </p:cNvSpPr>
          <p:nvPr/>
        </p:nvSpPr>
        <p:spPr bwMode="auto">
          <a:xfrm>
            <a:off x="3260725" y="2573328"/>
            <a:ext cx="4953000" cy="576262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0B2E82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非空约束，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指定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某列的所有行数据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不能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包含空值 </a:t>
            </a:r>
          </a:p>
        </p:txBody>
      </p:sp>
      <p:sp>
        <p:nvSpPr>
          <p:cNvPr id="196617" name="AutoShape 9"/>
          <p:cNvSpPr>
            <a:spLocks noChangeArrowheads="1"/>
          </p:cNvSpPr>
          <p:nvPr/>
        </p:nvSpPr>
        <p:spPr bwMode="auto">
          <a:xfrm>
            <a:off x="1046163" y="3786178"/>
            <a:ext cx="2216150" cy="576262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 sz="1600">
                <a:latin typeface="华文细黑" pitchFamily="2" charset="-122"/>
                <a:ea typeface="华文细黑" pitchFamily="2" charset="-122"/>
              </a:rPr>
              <a:t>PRIMARY KEY</a:t>
            </a:r>
          </a:p>
        </p:txBody>
      </p:sp>
      <p:sp>
        <p:nvSpPr>
          <p:cNvPr id="196618" name="AutoShape 10"/>
          <p:cNvSpPr>
            <a:spLocks noChangeArrowheads="1"/>
          </p:cNvSpPr>
          <p:nvPr/>
        </p:nvSpPr>
        <p:spPr bwMode="auto">
          <a:xfrm>
            <a:off x="3262313" y="3787765"/>
            <a:ext cx="4953000" cy="576263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0B2E82"/>
              </a:buClr>
              <a:defRPr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主键约束，表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的每行的唯一性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标识，指定列或者列的组合 的所有行数据必须唯一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 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96619" name="AutoShape 11"/>
          <p:cNvSpPr>
            <a:spLocks noChangeArrowheads="1"/>
          </p:cNvSpPr>
          <p:nvPr/>
        </p:nvSpPr>
        <p:spPr bwMode="auto">
          <a:xfrm>
            <a:off x="1046163" y="4395778"/>
            <a:ext cx="2216150" cy="576262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 sz="1600">
                <a:latin typeface="华文细黑" pitchFamily="2" charset="-122"/>
                <a:ea typeface="华文细黑" pitchFamily="2" charset="-122"/>
              </a:rPr>
              <a:t>FOREIGN KEY</a:t>
            </a:r>
          </a:p>
        </p:txBody>
      </p:sp>
      <p:sp>
        <p:nvSpPr>
          <p:cNvPr id="196620" name="AutoShape 12"/>
          <p:cNvSpPr>
            <a:spLocks noChangeArrowheads="1"/>
          </p:cNvSpPr>
          <p:nvPr/>
        </p:nvSpPr>
        <p:spPr bwMode="auto">
          <a:xfrm>
            <a:off x="1046163" y="2566978"/>
            <a:ext cx="2216150" cy="576262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 sz="1600">
                <a:latin typeface="华文细黑" pitchFamily="2" charset="-122"/>
                <a:ea typeface="华文细黑" pitchFamily="2" charset="-122"/>
              </a:rPr>
              <a:t>NOT NULL</a:t>
            </a:r>
          </a:p>
        </p:txBody>
      </p:sp>
      <p:sp>
        <p:nvSpPr>
          <p:cNvPr id="196621" name="AutoShape 13"/>
          <p:cNvSpPr>
            <a:spLocks noChangeArrowheads="1"/>
          </p:cNvSpPr>
          <p:nvPr/>
        </p:nvSpPr>
        <p:spPr bwMode="auto">
          <a:xfrm>
            <a:off x="3262313" y="4397365"/>
            <a:ext cx="4953000" cy="576263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0B2E82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外键约束，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在列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及引用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列上建立的一种强制依赖关系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96622" name="AutoShape 14"/>
          <p:cNvSpPr>
            <a:spLocks noChangeArrowheads="1"/>
          </p:cNvSpPr>
          <p:nvPr/>
        </p:nvSpPr>
        <p:spPr bwMode="auto">
          <a:xfrm>
            <a:off x="1046163" y="5005378"/>
            <a:ext cx="2216150" cy="576262"/>
          </a:xfrm>
          <a:prstGeom prst="bevel">
            <a:avLst>
              <a:gd name="adj" fmla="val 12500"/>
            </a:avLst>
          </a:prstGeom>
          <a:solidFill>
            <a:srgbClr val="FF9933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0B2E82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1600">
                <a:latin typeface="华文细黑" pitchFamily="2" charset="-122"/>
                <a:ea typeface="华文细黑" pitchFamily="2" charset="-122"/>
              </a:rPr>
              <a:t>CHECK </a:t>
            </a:r>
          </a:p>
        </p:txBody>
      </p:sp>
      <p:sp>
        <p:nvSpPr>
          <p:cNvPr id="196623" name="AutoShape 15"/>
          <p:cNvSpPr>
            <a:spLocks noChangeArrowheads="1"/>
          </p:cNvSpPr>
          <p:nvPr/>
        </p:nvSpPr>
        <p:spPr bwMode="auto">
          <a:xfrm>
            <a:off x="3276600" y="5006965"/>
            <a:ext cx="4953000" cy="576263"/>
          </a:xfrm>
          <a:prstGeom prst="bevel">
            <a:avLst>
              <a:gd name="adj" fmla="val 12500"/>
            </a:avLst>
          </a:prstGeom>
          <a:solidFill>
            <a:srgbClr val="FF9933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0B2E82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检查性约束，在列上指定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一个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必须满足的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条件 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7200" y="1196429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约束类型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约束命名规则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445"/>
            <a:ext cx="8147050" cy="496887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约束也是数据库对象，必须按照命名规则命名，如果你不命名约束，</a:t>
            </a:r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Oracle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服务器将用</a:t>
            </a:r>
            <a:r>
              <a:rPr lang="en-US" altLang="zh-CN" dirty="0" err="1" smtClean="0">
                <a:solidFill>
                  <a:srgbClr val="000000"/>
                </a:solidFill>
                <a:latin typeface="宋体" charset="-122"/>
              </a:rPr>
              <a:t>SYS_C</a:t>
            </a:r>
            <a:r>
              <a:rPr lang="en-US" altLang="zh-CN" i="1" dirty="0" err="1" smtClean="0">
                <a:solidFill>
                  <a:srgbClr val="000000"/>
                </a:solidFill>
                <a:latin typeface="宋体" charset="-122"/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格式产生一个名字，这里</a:t>
            </a:r>
            <a:r>
              <a:rPr lang="en-US" altLang="zh-CN" i="1" dirty="0" smtClean="0">
                <a:solidFill>
                  <a:srgbClr val="000000"/>
                </a:solidFill>
                <a:latin typeface="宋体" charset="-122"/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是一个唯一的整数。</a:t>
            </a:r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除了</a:t>
            </a:r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NOT NULL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约束外，建议给其它约束起名字，命名规则为：表名</a:t>
            </a:r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_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列名</a:t>
            </a:r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_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约束类型。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约束操作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453"/>
            <a:ext cx="8363272" cy="4968875"/>
          </a:xfrm>
        </p:spPr>
        <p:txBody>
          <a:bodyPr/>
          <a:lstStyle/>
          <a:p>
            <a:r>
              <a:rPr lang="zh-CN" altLang="en-US" dirty="0" smtClean="0"/>
              <a:t>定义约束：</a:t>
            </a:r>
            <a:r>
              <a:rPr lang="zh-CN" altLang="en-US" dirty="0" smtClean="0"/>
              <a:t>约束通常在创建表的同时被创建；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追加约束：在表被创建后，如果有需求也可以临时添加约束；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启用及禁用约束：约束可以被临时禁用和启用。 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184576"/>
          </a:xfrm>
        </p:spPr>
        <p:txBody>
          <a:bodyPr/>
          <a:lstStyle/>
          <a:p>
            <a:r>
              <a:rPr lang="zh-CN" altLang="en-US" sz="2400" dirty="0" smtClean="0"/>
              <a:t>定义约束语法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1800" b="1" dirty="0" smtClean="0">
                <a:latin typeface="黑体" pitchFamily="2" charset="-122"/>
                <a:ea typeface="黑体" pitchFamily="2" charset="-122"/>
              </a:rPr>
              <a:t>其中</a:t>
            </a:r>
            <a:r>
              <a:rPr lang="en-US" altLang="zh-CN" sz="1800" b="1" dirty="0" smtClean="0">
                <a:latin typeface="黑体" pitchFamily="2" charset="-122"/>
                <a:ea typeface="黑体" pitchFamily="2" charset="-122"/>
              </a:rPr>
              <a:t>:</a:t>
            </a:r>
          </a:p>
          <a:p>
            <a:pPr lvl="1"/>
            <a:r>
              <a:rPr lang="zh-CN" altLang="en-US" sz="1800" b="1" dirty="0" smtClean="0">
                <a:latin typeface="黑体" pitchFamily="2" charset="-122"/>
                <a:ea typeface="黑体" pitchFamily="2" charset="-122"/>
              </a:rPr>
              <a:t>约束既可以写在每个对应列的后面，称之为</a:t>
            </a:r>
            <a:r>
              <a:rPr lang="zh-CN" altLang="en-US" sz="1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列级别约束，</a:t>
            </a:r>
            <a:r>
              <a:rPr lang="zh-CN" altLang="en-US" sz="1800" b="1" dirty="0" smtClean="0">
                <a:latin typeface="黑体" pitchFamily="2" charset="-122"/>
                <a:ea typeface="黑体" pitchFamily="2" charset="-122"/>
              </a:rPr>
              <a:t>一个列级别约束只能作用在一个列上；</a:t>
            </a:r>
            <a:endParaRPr lang="en-US" altLang="zh-CN" sz="1800" b="1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sz="1800" b="1" dirty="0" smtClean="0">
                <a:latin typeface="黑体" pitchFamily="2" charset="-122"/>
                <a:ea typeface="黑体" pitchFamily="2" charset="-122"/>
              </a:rPr>
              <a:t>也可以写完所有列之后，再写约束，称之为</a:t>
            </a:r>
            <a:r>
              <a:rPr lang="zh-CN" altLang="en-US" sz="1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表级别约束，</a:t>
            </a:r>
            <a:r>
              <a:rPr lang="zh-CN" altLang="en-US" sz="1800" b="1" dirty="0" smtClean="0">
                <a:latin typeface="黑体" pitchFamily="2" charset="-122"/>
                <a:ea typeface="黑体" pitchFamily="2" charset="-122"/>
              </a:rPr>
              <a:t>一个表级别约束既可以作用在一个列上，也可以作用在列的组合上；</a:t>
            </a:r>
            <a:endParaRPr lang="en-US" altLang="zh-CN" sz="1800" b="1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en-US" altLang="zh-CN" sz="1800" b="1" dirty="0" smtClean="0">
                <a:latin typeface="黑体" pitchFamily="2" charset="-122"/>
                <a:ea typeface="黑体" pitchFamily="2" charset="-122"/>
              </a:rPr>
              <a:t>NOT NULL</a:t>
            </a:r>
            <a:r>
              <a:rPr lang="zh-CN" altLang="en-US" sz="1800" b="1" dirty="0" smtClean="0">
                <a:latin typeface="黑体" pitchFamily="2" charset="-122"/>
                <a:ea typeface="黑体" pitchFamily="2" charset="-122"/>
              </a:rPr>
              <a:t>约束只能定义在列级别上，联合主键或联合唯一性约束只能定义在表级别上，其它约束既可以定义成表级别，也可以定义成列级别；</a:t>
            </a:r>
            <a:endParaRPr lang="en-US" altLang="zh-CN" sz="1800" b="1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sz="1800" b="1" dirty="0" smtClean="0">
                <a:latin typeface="黑体" pitchFamily="2" charset="-122"/>
                <a:ea typeface="黑体" pitchFamily="2" charset="-122"/>
              </a:rPr>
              <a:t>列级别约束和表级别约束达到的作用完全相同</a:t>
            </a:r>
            <a:r>
              <a:rPr lang="en-US" altLang="zh-CN" sz="1800" b="1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1800" b="1" dirty="0" smtClean="0">
                <a:latin typeface="黑体" pitchFamily="2" charset="-122"/>
                <a:ea typeface="黑体" pitchFamily="2" charset="-122"/>
              </a:rPr>
              <a:t>只是书写的位置不同</a:t>
            </a:r>
            <a:r>
              <a:rPr lang="en-US" altLang="zh-CN" sz="1800" b="1" dirty="0" smtClean="0">
                <a:latin typeface="黑体" pitchFamily="2" charset="-122"/>
                <a:ea typeface="黑体" pitchFamily="2" charset="-122"/>
              </a:rPr>
              <a:t>;</a:t>
            </a:r>
          </a:p>
          <a:p>
            <a:pPr lvl="1"/>
            <a:r>
              <a:rPr kumimoji="1" lang="en-US" altLang="zh-CN" sz="18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CONSTRAINT: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约束的关键字；</a:t>
            </a:r>
            <a:r>
              <a:rPr kumimoji="1" lang="en-US" altLang="zh-CN" sz="1800" dirty="0" err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constraint_name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约束名字；</a:t>
            </a:r>
            <a:r>
              <a:rPr kumimoji="1" lang="en-US" altLang="zh-CN" sz="1800" dirty="0" err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constraint_type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：约束的类型；</a:t>
            </a: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lvl="1"/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2400" dirty="0" smtClean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23528" y="1464125"/>
            <a:ext cx="8539721" cy="2036763"/>
            <a:chOff x="610" y="821"/>
            <a:chExt cx="4809" cy="128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blackWhite">
            <a:xfrm>
              <a:off x="610" y="821"/>
              <a:ext cx="4766" cy="1283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>
                <a:tabLst>
                  <a:tab pos="1200150" algn="l"/>
                </a:tabLst>
              </a:pPr>
              <a:endParaRPr kumimoji="1" lang="zh-CN" altLang="en-US" b="1" dirty="0">
                <a:solidFill>
                  <a:srgbClr val="000000"/>
                </a:solidFill>
                <a:latin typeface="Courier New" pitchFamily="49" charset="0"/>
                <a:ea typeface="宋体" charset="-122"/>
              </a:endParaRPr>
            </a:p>
            <a:p>
              <a:pPr algn="l">
                <a:tabLst>
                  <a:tab pos="1200150" algn="l"/>
                </a:tabLst>
              </a:pPr>
              <a:endParaRPr kumimoji="1" lang="zh-CN" altLang="en-US" b="1" dirty="0">
                <a:solidFill>
                  <a:srgbClr val="000000"/>
                </a:solidFill>
                <a:latin typeface="Courier New" pitchFamily="49" charset="0"/>
                <a:ea typeface="宋体" charset="-122"/>
              </a:endParaRPr>
            </a:p>
            <a:p>
              <a:pPr algn="l">
                <a:tabLst>
                  <a:tab pos="1200150" algn="l"/>
                </a:tabLst>
              </a:pPr>
              <a:endParaRPr kumimoji="1" lang="zh-CN" altLang="en-US" b="1" dirty="0">
                <a:solidFill>
                  <a:srgbClr val="000000"/>
                </a:solidFill>
                <a:latin typeface="Courier New" pitchFamily="49" charset="0"/>
                <a:ea typeface="宋体" charset="-122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blackWhite">
            <a:xfrm>
              <a:off x="610" y="879"/>
              <a:ext cx="4809" cy="1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>
                <a:tabLst>
                  <a:tab pos="1200150" algn="l"/>
                </a:tabLst>
              </a:pPr>
              <a:r>
                <a:rPr kumimoji="1" lang="en-US" altLang="zh-CN" b="1" dirty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CREATE TABLE [schema.]table</a:t>
              </a:r>
            </a:p>
            <a:p>
              <a:pPr algn="l">
                <a:tabLst>
                  <a:tab pos="1200150" algn="l"/>
                </a:tabLst>
              </a:pP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(column1 </a:t>
              </a:r>
              <a:r>
                <a:rPr kumimoji="1" lang="en-US" altLang="zh-CN" b="1" dirty="0" err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datatype</a:t>
              </a:r>
              <a:r>
                <a:rPr kumimoji="1" lang="en-US" altLang="zh-CN" b="1" dirty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[DEFAULT </a:t>
              </a:r>
              <a:r>
                <a:rPr kumimoji="1" lang="en-US" altLang="zh-CN" b="1" dirty="0" err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expr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]</a:t>
              </a:r>
            </a:p>
            <a:p>
              <a:pPr algn="l">
                <a:tabLst>
                  <a:tab pos="1200150" algn="l"/>
                </a:tabLst>
              </a:pPr>
              <a:r>
                <a:rPr kumimoji="1" lang="zh-CN" altLang="en-US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        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[CONSTRAINT </a:t>
              </a:r>
              <a:r>
                <a:rPr kumimoji="1" lang="en-US" altLang="zh-CN" b="1" dirty="0" err="1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constraint_name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]</a:t>
              </a:r>
              <a:r>
                <a:rPr kumimoji="1" lang="zh-CN" altLang="en-US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</a:t>
              </a:r>
              <a:r>
                <a:rPr kumimoji="1" lang="en-US" altLang="zh-CN" b="1" dirty="0" err="1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constraint_type</a:t>
              </a:r>
              <a:r>
                <a:rPr kumimoji="1" lang="zh-CN" altLang="en-US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</a:t>
              </a:r>
              <a:r>
                <a:rPr kumimoji="1" lang="en-US" altLang="zh-CN" b="1" dirty="0" smtClean="0">
                  <a:latin typeface="Courier New" pitchFamily="49" charset="0"/>
                  <a:ea typeface="宋体" charset="-122"/>
                </a:rPr>
                <a:t>],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Courier New" pitchFamily="49" charset="0"/>
                  <a:ea typeface="宋体" charset="-122"/>
                </a:rPr>
                <a:t>--</a:t>
              </a:r>
              <a:r>
                <a:rPr kumimoji="1" lang="zh-CN" altLang="en-US" b="1" dirty="0" smtClean="0">
                  <a:solidFill>
                    <a:srgbClr val="FF0000"/>
                  </a:solidFill>
                  <a:latin typeface="Courier New" pitchFamily="49" charset="0"/>
                  <a:ea typeface="宋体" charset="-122"/>
                </a:rPr>
                <a:t>列级别约束</a:t>
              </a:r>
              <a:endParaRPr kumimoji="1" lang="en-US" altLang="zh-CN" b="1" dirty="0">
                <a:solidFill>
                  <a:srgbClr val="FF0000"/>
                </a:solidFill>
                <a:latin typeface="Courier New" pitchFamily="49" charset="0"/>
                <a:ea typeface="宋体" charset="-122"/>
              </a:endParaRPr>
            </a:p>
            <a:p>
              <a:pPr algn="l">
                <a:tabLst>
                  <a:tab pos="1200150" algn="l"/>
                </a:tabLst>
              </a:pP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column2 </a:t>
              </a:r>
              <a:r>
                <a:rPr kumimoji="1" lang="en-US" altLang="zh-CN" b="1" dirty="0" err="1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datatype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[DEFAULT </a:t>
              </a:r>
              <a:r>
                <a:rPr kumimoji="1" lang="en-US" altLang="zh-CN" b="1" dirty="0" err="1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expr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]</a:t>
              </a:r>
            </a:p>
            <a:p>
              <a:pPr algn="l">
                <a:tabLst>
                  <a:tab pos="1200150" algn="l"/>
                </a:tabLst>
              </a:pPr>
              <a:r>
                <a:rPr kumimoji="1" lang="zh-CN" altLang="en-US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        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[CONSTRAINT </a:t>
              </a:r>
              <a:r>
                <a:rPr kumimoji="1" lang="en-US" altLang="zh-CN" b="1" dirty="0" err="1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constraint_name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]</a:t>
              </a:r>
              <a:r>
                <a:rPr kumimoji="1" lang="zh-CN" altLang="en-US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</a:t>
              </a:r>
              <a:r>
                <a:rPr kumimoji="1" lang="en-US" altLang="zh-CN" b="1" dirty="0" err="1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constraint_type</a:t>
              </a:r>
              <a:r>
                <a:rPr kumimoji="1" lang="zh-CN" altLang="en-US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</a:t>
              </a:r>
              <a:r>
                <a:rPr kumimoji="1" lang="en-US" altLang="zh-CN" b="1" dirty="0" smtClean="0">
                  <a:latin typeface="Courier New" pitchFamily="49" charset="0"/>
                  <a:ea typeface="宋体" charset="-122"/>
                </a:rPr>
                <a:t>],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Courier New" pitchFamily="49" charset="0"/>
                  <a:ea typeface="宋体" charset="-122"/>
                </a:rPr>
                <a:t>--</a:t>
              </a:r>
              <a:r>
                <a:rPr kumimoji="1" lang="zh-CN" altLang="en-US" b="1" dirty="0" smtClean="0">
                  <a:solidFill>
                    <a:srgbClr val="FF0000"/>
                  </a:solidFill>
                  <a:latin typeface="Courier New" pitchFamily="49" charset="0"/>
                  <a:ea typeface="宋体" charset="-122"/>
                </a:rPr>
                <a:t>列级别约束</a:t>
              </a:r>
              <a:endParaRPr kumimoji="1"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endParaRPr>
            </a:p>
            <a:p>
              <a:pPr algn="l">
                <a:tabLst>
                  <a:tab pos="1200150" algn="l"/>
                </a:tabLst>
              </a:pPr>
              <a:r>
                <a:rPr kumimoji="1" lang="zh-CN" altLang="en-US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 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……</a:t>
              </a:r>
            </a:p>
            <a:p>
              <a:pPr algn="l">
                <a:tabLst>
                  <a:tab pos="1200150" algn="l"/>
                </a:tabLst>
              </a:pPr>
              <a:r>
                <a:rPr kumimoji="1" lang="zh-CN" altLang="en-US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[CONSTRAINT </a:t>
              </a:r>
              <a:r>
                <a:rPr kumimoji="1" lang="en-US" altLang="zh-CN" b="1" dirty="0" err="1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constraint_name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] </a:t>
              </a:r>
              <a:r>
                <a:rPr kumimoji="1" lang="en-US" altLang="zh-CN" b="1" dirty="0" err="1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constraint_type</a:t>
              </a:r>
              <a:r>
                <a:rPr kumimoji="1" lang="en-US" altLang="zh-CN" b="1" dirty="0" smtClean="0">
                  <a:latin typeface="Courier New" pitchFamily="49" charset="0"/>
                  <a:ea typeface="宋体" charset="-122"/>
                </a:rPr>
                <a:t>]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Courier New" pitchFamily="49" charset="0"/>
                  <a:ea typeface="宋体" charset="-122"/>
                </a:rPr>
                <a:t>--</a:t>
              </a:r>
              <a:r>
                <a:rPr kumimoji="1" lang="zh-CN" altLang="en-US" b="1" dirty="0" smtClean="0">
                  <a:solidFill>
                    <a:srgbClr val="FF0000"/>
                  </a:solidFill>
                  <a:latin typeface="Courier New" pitchFamily="49" charset="0"/>
                  <a:ea typeface="宋体" charset="-122"/>
                </a:rPr>
                <a:t>表级别约束</a:t>
              </a:r>
            </a:p>
            <a:p>
              <a:pPr algn="l">
                <a:tabLst>
                  <a:tab pos="1200150" algn="l"/>
                </a:tabLst>
              </a:pPr>
              <a:r>
                <a:rPr kumimoji="1" lang="en-US" altLang="zh-CN" b="1" dirty="0" smtClean="0">
                  <a:solidFill>
                    <a:srgbClr val="FF0000"/>
                  </a:solidFill>
                  <a:latin typeface="Courier New" pitchFamily="49" charset="0"/>
                  <a:ea typeface="宋体" charset="-122"/>
                </a:rPr>
                <a:t>		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);</a:t>
              </a:r>
              <a:endParaRPr kumimoji="1" lang="en-US" altLang="zh-CN" b="1" dirty="0">
                <a:solidFill>
                  <a:srgbClr val="000000"/>
                </a:solidFill>
                <a:latin typeface="Courier New" pitchFamily="49" charset="0"/>
                <a:ea typeface="宋体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6375</TotalTime>
  <Words>2097</Words>
  <Application>Microsoft Office PowerPoint</Application>
  <PresentationFormat>全屏显示(4:3)</PresentationFormat>
  <Paragraphs>491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黑体</vt:lpstr>
      <vt:lpstr>华文细黑</vt:lpstr>
      <vt:lpstr>宋体</vt:lpstr>
      <vt:lpstr>微软雅黑</vt:lpstr>
      <vt:lpstr>Arial</vt:lpstr>
      <vt:lpstr>Courier New</vt:lpstr>
      <vt:lpstr>Symbol</vt:lpstr>
      <vt:lpstr>Times New Roman</vt:lpstr>
      <vt:lpstr>Wingdings</vt:lpstr>
      <vt:lpstr>5_默认设计模板</vt:lpstr>
      <vt:lpstr>Oracle-SQL开发 —— 约束</vt:lpstr>
      <vt:lpstr>章节目标</vt:lpstr>
      <vt:lpstr>本章内容</vt:lpstr>
      <vt:lpstr>数据库对象DDL</vt:lpstr>
      <vt:lpstr>约束及作用</vt:lpstr>
      <vt:lpstr>约束类型</vt:lpstr>
      <vt:lpstr>约束命名规则 </vt:lpstr>
      <vt:lpstr>约束操作</vt:lpstr>
      <vt:lpstr>定义约束</vt:lpstr>
      <vt:lpstr>NOT NULL 约束</vt:lpstr>
      <vt:lpstr>NOT NULL 约束</vt:lpstr>
      <vt:lpstr>UNIQUE 约束</vt:lpstr>
      <vt:lpstr>UNIQUE 约束</vt:lpstr>
      <vt:lpstr>PRIMARY KEY 约束</vt:lpstr>
      <vt:lpstr>PRIMARY KEY 约束</vt:lpstr>
      <vt:lpstr>PRIMARY KEY 约束</vt:lpstr>
      <vt:lpstr>FOREIGN KEY 约束</vt:lpstr>
      <vt:lpstr>FOREIGN KEY 约束</vt:lpstr>
      <vt:lpstr>FOREIGN KEY 约束</vt:lpstr>
      <vt:lpstr>FOREIGN KEY 约束</vt:lpstr>
      <vt:lpstr>CHECK 约束</vt:lpstr>
      <vt:lpstr>CHECK 约束</vt:lpstr>
      <vt:lpstr>练习1</vt:lpstr>
      <vt:lpstr>追加约束</vt:lpstr>
      <vt:lpstr>追加约束</vt:lpstr>
      <vt:lpstr>追加约束</vt:lpstr>
      <vt:lpstr>追加约束</vt:lpstr>
      <vt:lpstr>删除约束</vt:lpstr>
      <vt:lpstr>删除约束</vt:lpstr>
      <vt:lpstr>约束启用与禁用</vt:lpstr>
      <vt:lpstr>相关数据字典</vt:lpstr>
      <vt:lpstr>本章重点总结</vt:lpstr>
      <vt:lpstr>课后作业 </vt:lpstr>
    </vt:vector>
  </TitlesOfParts>
  <Company>LERY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Administrator</cp:lastModifiedBy>
  <cp:revision>1366</cp:revision>
  <dcterms:created xsi:type="dcterms:W3CDTF">2004-04-25T08:53:43Z</dcterms:created>
  <dcterms:modified xsi:type="dcterms:W3CDTF">2018-09-03T06:58:44Z</dcterms:modified>
</cp:coreProperties>
</file>