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518" r:id="rId2"/>
    <p:sldId id="578" r:id="rId3"/>
    <p:sldId id="579" r:id="rId4"/>
    <p:sldId id="531" r:id="rId5"/>
    <p:sldId id="532" r:id="rId6"/>
    <p:sldId id="533" r:id="rId7"/>
    <p:sldId id="535" r:id="rId8"/>
    <p:sldId id="581" r:id="rId9"/>
    <p:sldId id="580" r:id="rId10"/>
    <p:sldId id="541" r:id="rId11"/>
    <p:sldId id="542" r:id="rId12"/>
    <p:sldId id="543" r:id="rId13"/>
    <p:sldId id="546" r:id="rId14"/>
    <p:sldId id="552" r:id="rId15"/>
    <p:sldId id="554" r:id="rId16"/>
    <p:sldId id="555" r:id="rId17"/>
    <p:sldId id="558" r:id="rId18"/>
    <p:sldId id="559" r:id="rId19"/>
    <p:sldId id="562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2" r:id="rId28"/>
    <p:sldId id="573" r:id="rId29"/>
  </p:sldIdLst>
  <p:sldSz cx="9144000" cy="6858000" type="screen4x3"/>
  <p:notesSz cx="7102475" cy="10231438"/>
  <p:defaultTextStyle>
    <a:defPPr>
      <a:defRPr lang="zh-CN"/>
    </a:defPPr>
    <a:lvl1pPr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ctr">
      <a:spcBef>
        <a:spcPct val="0"/>
      </a:spcBef>
      <a:spcAft>
        <a:spcPct val="0"/>
      </a:spcAft>
      <a:buSzPct val="65000"/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ZTtqlGROV/5rxKHtlxDQ6w==" hashData="AbXWghm6bz6JTNAfUkz5ztIAvco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96600" autoAdjust="0"/>
  </p:normalViewPr>
  <p:slideViewPr>
    <p:cSldViewPr>
      <p:cViewPr varScale="1">
        <p:scale>
          <a:sx n="82" d="100"/>
          <a:sy n="82" d="100"/>
        </p:scale>
        <p:origin x="85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F8F96D63-3C4E-46B8-BB61-9AA4FC9220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103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</a:defRPr>
            </a:lvl1pPr>
          </a:lstStyle>
          <a:p>
            <a:pPr>
              <a:defRPr/>
            </a:pPr>
            <a:fld id="{215F7D2D-2231-4254-8A30-96677451EE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2124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课堂笔记：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85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FCAA6-CD80-44AC-8A03-42DA4C2B3C1D}" type="slidenum">
              <a:rPr lang="en-US" altLang="zh-CN" smtClean="0">
                <a:latin typeface="Arial" charset="0"/>
                <a:ea typeface="宋体" charset="-122"/>
              </a:rPr>
              <a:pPr/>
              <a:t>11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64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849AB-86A4-44D9-B025-93309C17EDDB}" type="slidenum">
              <a:rPr lang="en-US" altLang="zh-CN" smtClean="0">
                <a:latin typeface="Arial" charset="0"/>
                <a:ea typeface="宋体" charset="-122"/>
              </a:rPr>
              <a:pPr/>
              <a:t>12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13735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48835-33DB-49B4-9882-92864A5AE0E4}" type="slidenum">
              <a:rPr lang="en-US" altLang="zh-CN" smtClean="0">
                <a:latin typeface="Arial" charset="0"/>
                <a:ea typeface="宋体" charset="-122"/>
              </a:rPr>
              <a:pPr/>
              <a:t>13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886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1DB28-5A64-4128-88DE-60211A0A3619}" type="slidenum">
              <a:rPr lang="en-US" altLang="zh-CN" smtClean="0">
                <a:latin typeface="Arial" charset="0"/>
                <a:ea typeface="宋体" charset="-122"/>
              </a:rPr>
              <a:pPr/>
              <a:t>14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158494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1AAF1-4A8F-440D-ACA0-FA5840A99D87}" type="slidenum">
              <a:rPr lang="en-US" altLang="zh-CN" smtClean="0">
                <a:latin typeface="Arial" charset="0"/>
                <a:ea typeface="宋体" charset="-122"/>
              </a:rPr>
              <a:pPr/>
              <a:t>15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z="1300" smtClean="0">
                <a:latin typeface="Times New Roman" pitchFamily="18" charset="0"/>
                <a:ea typeface="宋体" charset="-122"/>
              </a:rPr>
              <a:t>课堂笔记：</a:t>
            </a:r>
            <a:endParaRPr lang="zh-CN" altLang="en-US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57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63686-5E0A-4CCC-910A-3F4E76D63D11}" type="slidenum">
              <a:rPr lang="en-US" altLang="zh-CN" smtClean="0">
                <a:latin typeface="Arial" charset="0"/>
                <a:ea typeface="宋体" charset="-122"/>
              </a:rPr>
              <a:pPr/>
              <a:t>16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20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603F7-F4C4-4F81-9D24-67E010E392D2}" type="slidenum">
              <a:rPr lang="en-US" altLang="zh-CN" smtClean="0">
                <a:latin typeface="Arial" charset="0"/>
                <a:ea typeface="宋体" charset="-122"/>
              </a:rPr>
              <a:pPr/>
              <a:t>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39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2DDA0-94D9-40A7-A9AB-6801910609E7}" type="slidenum">
              <a:rPr lang="en-US" altLang="zh-CN" smtClean="0">
                <a:latin typeface="Arial" charset="0"/>
                <a:ea typeface="宋体" charset="-122"/>
              </a:rPr>
              <a:pPr/>
              <a:t>18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976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C5826-1085-47DD-8025-E97563141B77}" type="slidenum">
              <a:rPr lang="en-US" altLang="zh-CN" smtClean="0">
                <a:latin typeface="Arial" charset="0"/>
                <a:ea typeface="宋体" charset="-122"/>
              </a:rPr>
              <a:pPr/>
              <a:t>19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57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A9ACE6-AB78-46D6-903C-5E06C2E397D0}" type="slidenum">
              <a:rPr lang="en-US" altLang="zh-CN" smtClean="0">
                <a:latin typeface="Arial" charset="0"/>
                <a:ea typeface="宋体" charset="-122"/>
              </a:rPr>
              <a:pPr/>
              <a:t>20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27808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971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16C093-161B-4FB1-8CA6-B97B85F03E7F}" type="slidenum">
              <a:rPr lang="en-US" altLang="zh-CN" smtClean="0">
                <a:latin typeface="Arial" charset="0"/>
                <a:ea typeface="宋体" charset="-122"/>
              </a:rPr>
              <a:pPr/>
              <a:t>21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195178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D89AD-266B-4CC9-9E45-FB4D8777309E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155357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4E314-62B5-4816-B487-37449434F668}" type="slidenum">
              <a:rPr lang="en-US" altLang="zh-CN" smtClean="0">
                <a:latin typeface="Arial" charset="0"/>
                <a:ea typeface="宋体" charset="-122"/>
              </a:rPr>
              <a:pPr/>
              <a:t>23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496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89C15-6B67-4C68-9EF8-74558477A8C0}" type="slidenum">
              <a:rPr lang="en-US" altLang="zh-CN" smtClean="0">
                <a:latin typeface="Arial" charset="0"/>
                <a:ea typeface="宋体" charset="-122"/>
              </a:rPr>
              <a:pPr/>
              <a:t>24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532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29778-3E39-4DB7-8442-C43B1C95C53B}" type="slidenum">
              <a:rPr lang="en-US" altLang="zh-CN" smtClean="0">
                <a:latin typeface="Arial" charset="0"/>
                <a:ea typeface="宋体" charset="-122"/>
              </a:rPr>
              <a:pPr/>
              <a:t>25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52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25CBB2-075B-4803-96DB-33F60EE5BF26}" type="slidenum">
              <a:rPr lang="en-US" altLang="zh-CN" smtClean="0">
                <a:latin typeface="Arial" charset="0"/>
                <a:ea typeface="宋体" charset="-122"/>
              </a:rPr>
              <a:pPr/>
              <a:t>26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63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58E40-C700-4D50-8827-A9D8DC325E03}" type="slidenum">
              <a:rPr lang="en-US" altLang="zh-CN" smtClean="0">
                <a:latin typeface="Arial" charset="0"/>
                <a:ea typeface="宋体" charset="-122"/>
              </a:rPr>
              <a:pPr/>
              <a:t>27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918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1D30A-3C21-4C7D-A841-A598F3F72106}" type="slidenum">
              <a:rPr lang="en-US" altLang="zh-CN" smtClean="0">
                <a:latin typeface="Arial" charset="0"/>
                <a:ea typeface="宋体" charset="-122"/>
              </a:rPr>
              <a:pPr/>
              <a:t>28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13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80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41481-7C7D-4D47-B1F3-B8FE6E47825D}" type="slidenum">
              <a:rPr lang="en-US" altLang="zh-CN" smtClean="0">
                <a:latin typeface="Arial" charset="0"/>
                <a:ea typeface="宋体" charset="-122"/>
              </a:rPr>
              <a:pPr/>
              <a:t>4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13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D8F17-3499-43D0-A975-67D34425A131}" type="slidenum">
              <a:rPr lang="en-US" altLang="zh-CN" smtClean="0">
                <a:latin typeface="Arial" charset="0"/>
                <a:ea typeface="宋体" charset="-122"/>
              </a:rPr>
              <a:pPr/>
              <a:t>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  <a:ea typeface="宋体" charset="-122"/>
              </a:rPr>
              <a:t>课堂笔记：</a:t>
            </a:r>
            <a:endParaRPr lang="en-US" altLang="zh-CN" dirty="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21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DD5C29-5272-4C51-8C6F-EB2B5C7A88B2}" type="slidenum">
              <a:rPr lang="en-US" altLang="zh-CN" smtClean="0">
                <a:latin typeface="Arial" charset="0"/>
                <a:ea typeface="宋体" charset="-122"/>
              </a:rPr>
              <a:pPr/>
              <a:t>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9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71EEF-B99E-413F-98AD-B251DC84DFA1}" type="slidenum">
              <a:rPr lang="en-US" altLang="zh-CN" smtClean="0">
                <a:latin typeface="Arial" charset="0"/>
                <a:ea typeface="宋体" charset="-122"/>
              </a:rPr>
              <a:pPr/>
              <a:t>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7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793A3-1CBA-4FC6-96EB-EF3DDF4E4C8D}" type="slidenum">
              <a:rPr lang="en-US" altLang="zh-CN" smtClean="0">
                <a:latin typeface="Arial" charset="0"/>
                <a:ea typeface="宋体" charset="-122"/>
              </a:rPr>
              <a:pPr/>
              <a:t>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  <a:endParaRPr lang="zh-CN" altLang="en-US" sz="1100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9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64AB7-E7CE-4FDA-AB40-017502D141D4}" type="slidenum">
              <a:rPr lang="en-US" altLang="zh-CN" smtClean="0">
                <a:latin typeface="Arial" charset="0"/>
                <a:ea typeface="宋体" charset="-122"/>
              </a:rPr>
              <a:pPr/>
              <a:t>10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>
                <a:latin typeface="Arial" charset="0"/>
                <a:ea typeface="宋体" charset="-122"/>
              </a:rPr>
              <a:t>课堂笔记：</a:t>
            </a:r>
          </a:p>
        </p:txBody>
      </p:sp>
    </p:spTree>
    <p:extLst>
      <p:ext uri="{BB962C8B-B14F-4D97-AF65-F5344CB8AC3E}">
        <p14:creationId xmlns:p14="http://schemas.microsoft.com/office/powerpoint/2010/main" val="318796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029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3"/>
            <a:ext cx="8147050" cy="49688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83450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8147050" cy="2408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613150"/>
            <a:ext cx="8147050" cy="24082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69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940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403648" y="2852936"/>
            <a:ext cx="614425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403648" y="2132856"/>
            <a:ext cx="6336704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1401981" y="1556792"/>
            <a:ext cx="6145868" cy="1152128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6507"/>
            <a:ext cx="9144000" cy="215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372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235" y="2852936"/>
            <a:ext cx="6911101" cy="15843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l"/>
            <a:r>
              <a:rPr lang="zh-CN" altLang="en-US" dirty="0" smtClean="0"/>
              <a:t>副标题</a:t>
            </a:r>
            <a:r>
              <a:rPr lang="en-US" altLang="zh-CN" sz="30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000" dirty="0" smtClean="0">
                <a:latin typeface="微软雅黑" pitchFamily="34" charset="-122"/>
                <a:ea typeface="微软雅黑" pitchFamily="34" charset="-122"/>
              </a:rPr>
              <a:t>黑体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685234" y="2132856"/>
            <a:ext cx="7496405" cy="57512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ea"/>
                <a:ea typeface="+mj-ea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500" dirty="0" smtClean="0">
                <a:solidFill>
                  <a:srgbClr val="333333"/>
                </a:solidFill>
              </a:rPr>
              <a:t>主标题</a:t>
            </a:r>
          </a:p>
        </p:txBody>
      </p:sp>
      <p:sp>
        <p:nvSpPr>
          <p:cNvPr id="17" name="标题 5"/>
          <p:cNvSpPr>
            <a:spLocks noGrp="1"/>
          </p:cNvSpPr>
          <p:nvPr>
            <p:ph type="title" hasCustomPrompt="1"/>
          </p:nvPr>
        </p:nvSpPr>
        <p:spPr>
          <a:xfrm>
            <a:off x="683568" y="1556792"/>
            <a:ext cx="6912920" cy="1152128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dirty="0" smtClean="0"/>
              <a:t>主标题样式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47887"/>
            <a:ext cx="9144000" cy="29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517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2BCA28B-B398-4DE1-874F-CAEBC3CDD0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170" name="Picture 2" descr="D:\07 公司资料\PPT+Word模版\首页白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08720"/>
            <a:ext cx="9144001" cy="598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0" y="3573016"/>
            <a:ext cx="9144000" cy="3284984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783824" y="6309320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685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" y="217081"/>
            <a:ext cx="9139011" cy="666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039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51520" y="217081"/>
            <a:ext cx="1802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694" y="4509120"/>
            <a:ext cx="8229600" cy="18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09888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457D8C-62F5-4186-9152-2C1D8AA24829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A98B65-C7B3-495A-AF17-9B1676A83D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2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264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07 公司资料\PPT+Word模版\logo蓝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0608" cy="22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129410" y="6383923"/>
            <a:ext cx="2036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www.neuedu.com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4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 b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 b="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 b="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8424" y="6464369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华文细黑" pitchFamily="2" charset="-122"/>
                <a:ea typeface="华文细黑" pitchFamily="2" charset="-122"/>
              </a:rPr>
              <a:t>V1.0</a:t>
            </a:r>
            <a:endParaRPr lang="zh-CN" altLang="en-US" sz="12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Oracle-SQL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开发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用户、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权限与角色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20" y="1357298"/>
            <a:ext cx="86106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修改密码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lang="en-US" altLang="zh-CN" sz="2800" kern="0" dirty="0" smtClean="0">
              <a:latin typeface="黑体" pitchFamily="49" charset="-122"/>
              <a:ea typeface="黑体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•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DBA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可以修改任何普通用户的密码，而不需要知道用户的旧密码。</a:t>
            </a:r>
          </a:p>
          <a:p>
            <a:pPr marL="742950" lvl="1" indent="-285750" algn="l" fontAlgn="base">
              <a:buClr>
                <a:srgbClr val="777777"/>
              </a:buClr>
              <a:buSzPct val="85000"/>
              <a:buFontTx/>
              <a:buChar char="–"/>
            </a:pP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200" kern="0" dirty="0" err="1" smtClean="0">
                <a:latin typeface="黑体" pitchFamily="49" charset="-122"/>
                <a:ea typeface="黑体" pitchFamily="49" charset="-122"/>
              </a:rPr>
              <a:t>sqlplus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下执行</a:t>
            </a:r>
            <a:r>
              <a:rPr lang="en-US" altLang="zh-CN" sz="2200" kern="0" dirty="0" smtClean="0">
                <a:latin typeface="黑体" pitchFamily="49" charset="-122"/>
                <a:ea typeface="黑体" pitchFamily="49" charset="-122"/>
              </a:rPr>
              <a:t>password</a:t>
            </a:r>
            <a:r>
              <a:rPr lang="zh-CN" altLang="en-US" sz="2200" kern="0" dirty="0" smtClean="0">
                <a:latin typeface="黑体" pitchFamily="49" charset="-122"/>
                <a:ea typeface="黑体" pitchFamily="49" charset="-122"/>
              </a:rPr>
              <a:t>命令来修改登录用户自己的密码，提示会输入旧密码和新密码。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85000"/>
              <a:buFontTx/>
              <a:buChar char="–"/>
              <a:tabLst/>
              <a:defRPr/>
            </a:pP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28662" y="2268534"/>
            <a:ext cx="7848600" cy="660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IDENTIFIED BY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新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377348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用户状态</a:t>
            </a:r>
            <a:endParaRPr lang="en-US" altLang="zh-CN" sz="2800" dirty="0" smtClean="0"/>
          </a:p>
          <a:p>
            <a:pPr lvl="1" eaLnBrk="1" hangingPunct="1"/>
            <a:r>
              <a:rPr lang="en-US" altLang="zh-CN" dirty="0" smtClean="0"/>
              <a:t>OPEN</a:t>
            </a:r>
            <a:r>
              <a:rPr lang="zh-CN" altLang="en-US" dirty="0" smtClean="0"/>
              <a:t>：正常状态，为用户帐号初始创建后状态。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EXPIRED</a:t>
            </a:r>
            <a:r>
              <a:rPr lang="zh-CN" altLang="en-US" dirty="0" smtClean="0"/>
              <a:t>：密码过期状态，用户下次登录的时候需要修改密码；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LOCKED</a:t>
            </a:r>
            <a:r>
              <a:rPr lang="zh-CN" altLang="en-US" dirty="0" smtClean="0"/>
              <a:t>：锁定状态，不能执行任何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相关操作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状态管理语句：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3509970"/>
            <a:ext cx="7848600" cy="990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PASSWORD EXPIRE;--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密码过期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ACCOUNT LOCK[UNLOCK];--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帐户锁定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/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解锁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删除用户</a:t>
            </a:r>
            <a:endParaRPr lang="en-US" altLang="zh-CN" sz="2800" dirty="0" smtClean="0"/>
          </a:p>
          <a:p>
            <a:pPr lvl="1" eaLnBrk="1" hangingPunct="1"/>
            <a:endParaRPr lang="zh-CN" altLang="en-US" b="1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CASCADE</a:t>
            </a:r>
            <a:r>
              <a:rPr lang="zh-CN" altLang="en-US" dirty="0" smtClean="0"/>
              <a:t>表示系统先自动删除该用户下的所有对象，然后再删除该用户的定义。</a:t>
            </a:r>
          </a:p>
          <a:p>
            <a:pPr lvl="1" eaLnBrk="1" hangingPunct="1"/>
            <a:r>
              <a:rPr lang="zh-CN" altLang="en-US" dirty="0" smtClean="0"/>
              <a:t>已经登录的用户是不允许被删除的。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28662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[CASCADE]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权限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07085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权限概述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数据库用户要想在数据库上执行任何操作，必须首先要拥有权限，包括建立会话。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权限分类</a:t>
            </a:r>
            <a:endParaRPr lang="en-US" altLang="zh-CN" sz="2800" dirty="0" smtClean="0"/>
          </a:p>
          <a:p>
            <a:pPr lvl="1" eaLnBrk="1" hangingPunct="1"/>
            <a:r>
              <a:rPr lang="zh-CN" altLang="en-US" b="1" dirty="0" smtClean="0"/>
              <a:t>系统权限：</a:t>
            </a:r>
            <a:r>
              <a:rPr lang="zh-CN" altLang="en-US" dirty="0" smtClean="0"/>
              <a:t>允许用户在数据库中执行指定的行为，一般可以理解成比较通用的一类权限。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/>
              <a:t>对象权限：</a:t>
            </a:r>
            <a:r>
              <a:rPr lang="zh-CN" altLang="en-US" dirty="0" smtClean="0"/>
              <a:t>允许用户访问和操作一个指定的对象，该对象是一个确切存储在数据库中的命名对象。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系统特权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SYSOPER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启动停止数据库，恢复数据库等；</a:t>
            </a:r>
            <a:endParaRPr lang="en-US" altLang="zh-CN" dirty="0" smtClean="0"/>
          </a:p>
          <a:p>
            <a:pPr lvl="1" eaLnBrk="1" hangingPunct="1"/>
            <a:r>
              <a:rPr lang="en-US" altLang="zh-CN" b="1" dirty="0" smtClean="0"/>
              <a:t>SYSDBA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所有</a:t>
            </a:r>
            <a:r>
              <a:rPr lang="en-US" altLang="zh-CN" dirty="0" smtClean="0"/>
              <a:t>SYSOPER</a:t>
            </a:r>
            <a:r>
              <a:rPr lang="zh-CN" altLang="en-US" dirty="0" smtClean="0"/>
              <a:t>功能的管理权限；创建数据库等权限。</a:t>
            </a:r>
          </a:p>
          <a:p>
            <a:pPr lvl="1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686800" cy="49688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授予系统权限</a:t>
            </a:r>
            <a:endParaRPr lang="en-US" altLang="zh-CN" dirty="0" smtClean="0"/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eaLnBrk="1" hangingPunct="1"/>
            <a:endParaRPr lang="en-US" altLang="zh-CN" i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sys_priv_list</a:t>
            </a:r>
            <a:r>
              <a:rPr lang="zh-CN" altLang="en-US" sz="2400" dirty="0" smtClean="0">
                <a:solidFill>
                  <a:srgbClr val="000000"/>
                </a:solidFill>
              </a:rPr>
              <a:t>：系统特权列表，由逗号分隔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err="1" smtClean="0">
                <a:solidFill>
                  <a:srgbClr val="000000"/>
                </a:solidFill>
              </a:rPr>
              <a:t>user_list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</a:rPr>
              <a:t>用户列表，由逗号分隔</a:t>
            </a:r>
            <a:r>
              <a:rPr lang="en-US" altLang="zh-CN" sz="2400" dirty="0" smtClean="0">
                <a:solidFill>
                  <a:srgbClr val="000000"/>
                </a:solidFill>
              </a:rPr>
              <a:t>;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00"/>
                </a:solidFill>
              </a:rPr>
              <a:t>WITH ADMIN OPTION</a:t>
            </a:r>
            <a:r>
              <a:rPr lang="zh-CN" altLang="en-US" sz="2400" dirty="0" smtClean="0">
                <a:solidFill>
                  <a:srgbClr val="000000"/>
                </a:solidFill>
              </a:rPr>
              <a:t>：允许权限的接受者再把此特权授予其他用户。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endParaRPr lang="en-US" altLang="zh-CN" sz="2400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b="1" dirty="0" smtClean="0"/>
              <a:t>例：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权限，并且允许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把该权限授予别人。</a:t>
            </a:r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2" eaLnBrk="1" hangingPunct="1"/>
            <a:endParaRPr lang="zh-CN" altLang="en-US" dirty="0" smtClean="0"/>
          </a:p>
          <a:p>
            <a:pPr lvl="1" eaLnBrk="1" hangingPunct="1"/>
            <a:endParaRPr lang="zh-CN" alt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28662" y="1785926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sys_priv_list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user_list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[WITH ADMIN OPTION]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66804" y="5064140"/>
            <a:ext cx="7848600" cy="508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 WITH ADMIN OPTION;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系统权限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1038" cy="414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回收系统权限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 smtClean="0"/>
              <a:t>注意：使用 </a:t>
            </a:r>
            <a:r>
              <a:rPr lang="en-US" altLang="zh-CN" sz="2100" dirty="0" smtClean="0"/>
              <a:t>WITH ADMIN OPTION </a:t>
            </a:r>
            <a:r>
              <a:rPr lang="zh-CN" altLang="en-US" sz="2100" dirty="0" smtClean="0"/>
              <a:t>选项授予的权限，在回收时候的回收策略如下：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r>
              <a:rPr lang="zh-CN" altLang="en-US" sz="2100" dirty="0" smtClean="0"/>
              <a:t>如果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授予权限给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又把该权限赋予给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 ，如果此时</a:t>
            </a:r>
            <a:r>
              <a:rPr lang="en-US" altLang="zh-CN" sz="2100" dirty="0" smtClean="0"/>
              <a:t>A</a:t>
            </a:r>
            <a:r>
              <a:rPr lang="zh-CN" altLang="en-US" sz="2100" dirty="0" smtClean="0"/>
              <a:t>把权限从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处收回，那么</a:t>
            </a:r>
            <a:r>
              <a:rPr lang="en-US" altLang="zh-CN" sz="2100" dirty="0" smtClean="0"/>
              <a:t>B</a:t>
            </a:r>
            <a:r>
              <a:rPr lang="zh-CN" altLang="en-US" sz="2100" dirty="0" smtClean="0"/>
              <a:t>给予出去的权限是</a:t>
            </a:r>
            <a:r>
              <a:rPr lang="zh-CN" altLang="en-US" sz="2100" b="1" dirty="0" smtClean="0">
                <a:solidFill>
                  <a:srgbClr val="FF0000"/>
                </a:solidFill>
              </a:rPr>
              <a:t>继续保留</a:t>
            </a:r>
            <a:r>
              <a:rPr lang="zh-CN" altLang="en-US" sz="2100" dirty="0" smtClean="0"/>
              <a:t>，即</a:t>
            </a:r>
            <a:r>
              <a:rPr lang="en-US" altLang="zh-CN" sz="2100" dirty="0" smtClean="0"/>
              <a:t>C</a:t>
            </a:r>
            <a:r>
              <a:rPr lang="zh-CN" altLang="en-US" sz="2100" dirty="0" smtClean="0"/>
              <a:t>继续拥有该权限。</a:t>
            </a: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sz="2100" dirty="0" smtClean="0"/>
          </a:p>
          <a:p>
            <a:pPr lvl="2" eaLnBrk="1" hangingPunct="1">
              <a:lnSpc>
                <a:spcPct val="90000"/>
              </a:lnSpc>
            </a:pPr>
            <a:endParaRPr lang="en-US" altLang="zh-CN" sz="21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57224" y="1714488"/>
            <a:ext cx="7391400" cy="576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sys_priv_list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user_list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305800" cy="21272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对象权限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 是在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的表、视图、序列或过程上执行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指定</a:t>
            </a:r>
            <a:r>
              <a:rPr lang="zh-CN" altLang="en-US" dirty="0" smtClean="0">
                <a:latin typeface="Times New Roman" pitchFamily="18" charset="0"/>
              </a:rPr>
              <a:t>动作的权限或权利。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每种对象都有一个特殊的可授予的权限集。</a:t>
            </a:r>
            <a:endParaRPr lang="en-US" altLang="zh-CN" dirty="0" smtClean="0">
              <a:latin typeface="Times New Roman" pitchFamily="18" charset="0"/>
            </a:endParaRPr>
          </a:p>
          <a:p>
            <a:pPr lvl="1" eaLnBrk="1" hangingPunct="1"/>
            <a:r>
              <a:rPr lang="zh-CN" altLang="en-US" dirty="0" smtClean="0">
                <a:latin typeface="Times New Roman" pitchFamily="18" charset="0"/>
              </a:rPr>
              <a:t>对象的所有者自动拥有该对象的所有权限，并且能够把权限授予其它用户。</a:t>
            </a:r>
          </a:p>
        </p:txBody>
      </p:sp>
      <p:graphicFrame>
        <p:nvGraphicFramePr>
          <p:cNvPr id="4" name="Group 67"/>
          <p:cNvGraphicFramePr>
            <a:graphicFrameLocks noGrp="1"/>
          </p:cNvGraphicFramePr>
          <p:nvPr>
            <p:ph sz="half" idx="2"/>
          </p:nvPr>
        </p:nvGraphicFramePr>
        <p:xfrm>
          <a:off x="1079524" y="3612850"/>
          <a:ext cx="6850062" cy="2316480"/>
        </p:xfrm>
        <a:graphic>
          <a:graphicData uri="http://schemas.openxmlformats.org/drawingml/2006/table">
            <a:tbl>
              <a:tblPr/>
              <a:tblGrid>
                <a:gridCol w="1984375"/>
                <a:gridCol w="1168400"/>
                <a:gridCol w="1174750"/>
                <a:gridCol w="1152525"/>
                <a:gridCol w="1370012"/>
              </a:tblGrid>
              <a:tr h="317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权限分类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﹨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对象类型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(Table)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(View)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序列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(Sequence)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存储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(Procedure)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SELECT(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INSERT(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插入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UPDATE(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更改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ALTER(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修改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REFERENCE(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EXECUTE(</a:t>
                      </a:r>
                      <a:r>
                        <a:rPr kumimoji="0" lang="zh-CN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执行</a:t>
                      </a: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777777"/>
                        </a:buClr>
                        <a:buSzPct val="85000"/>
                        <a:buFontTx/>
                        <a:buNone/>
                        <a:tabLst/>
                      </a:pPr>
                      <a:endParaRPr kumimoji="0" lang="zh-CN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○</a:t>
                      </a:r>
                      <a:endParaRPr kumimoji="0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60455"/>
            <a:ext cx="81470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sz="18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2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object_priv</a:t>
            </a:r>
            <a:r>
              <a:rPr lang="zh-CN" altLang="en-US" dirty="0" smtClean="0"/>
              <a:t>：是将被授予的对象权限；</a:t>
            </a:r>
            <a:r>
              <a:rPr lang="en-US" altLang="zh-CN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ALL PRIVILEGES</a:t>
            </a:r>
            <a:r>
              <a:rPr lang="zh-CN" altLang="en-US" dirty="0" smtClean="0"/>
              <a:t>：指定对象的所有权限；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column</a:t>
            </a:r>
            <a:r>
              <a:rPr lang="zh-CN" altLang="en-US" dirty="0" smtClean="0"/>
              <a:t>：在授予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REFERENCES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权限时可以指定列；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ON object</a:t>
            </a:r>
            <a:r>
              <a:rPr lang="zh-CN" altLang="en-US" dirty="0" smtClean="0"/>
              <a:t>：指定的对象名；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user</a:t>
            </a:r>
            <a:r>
              <a:rPr lang="zh-CN" altLang="en-US" dirty="0" smtClean="0"/>
              <a:t>：指定权限被授予谁；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TO PUBLIC</a:t>
            </a:r>
            <a:r>
              <a:rPr lang="zh-CN" altLang="en-US" dirty="0" smtClean="0"/>
              <a:t>：授予权限给所有用户；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WITH GRANT OPTION</a:t>
            </a:r>
            <a:r>
              <a:rPr lang="zh-CN" altLang="en-US" dirty="0" smtClean="0"/>
              <a:t>：允许被授予权限的用户再授予对象权限给其它用户；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SCHEMA</a:t>
            </a:r>
            <a:r>
              <a:rPr lang="zh-CN" altLang="en-US" dirty="0" smtClean="0"/>
              <a:t>：指定用户名，如果省略，默认为当前用户；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sz="1800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071538" y="1500174"/>
            <a:ext cx="7848600" cy="1233486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object_priv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| [ALL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PRIVILEGES ]|[(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column)]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[schema.]object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{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user|PUBLIC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} [WITH GRANT OPTION];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对象权限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授予对象权限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例：把员工表的查询权限给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用户；</a:t>
            </a:r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sz="2200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回收对象权限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对象的权限</a:t>
            </a:r>
            <a:r>
              <a:rPr lang="zh-CN" altLang="en-US" b="1" dirty="0" smtClean="0">
                <a:solidFill>
                  <a:srgbClr val="FF0000"/>
                </a:solidFill>
              </a:rPr>
              <a:t>会级联回收</a:t>
            </a:r>
            <a:r>
              <a:rPr lang="zh-CN" altLang="en-US" dirty="0" smtClean="0"/>
              <a:t>。</a:t>
            </a:r>
          </a:p>
          <a:p>
            <a:pPr lvl="1" eaLnBrk="1" hangingPunct="1"/>
            <a:endParaRPr lang="en-US" altLang="zh-CN" sz="2200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14348" y="2000240"/>
            <a:ext cx="7848600" cy="525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select on employees To test;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3928" y="3844932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对象权限种类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对象名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角色（</a:t>
            </a:r>
            <a:r>
              <a:rPr lang="en-US" altLang="zh-CN" dirty="0" smtClean="0"/>
              <a:t>ROLE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角色是权限的集合。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角色作用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简化权限管理。 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000125" y="3143248"/>
            <a:ext cx="7229475" cy="2819400"/>
            <a:chOff x="630" y="1632"/>
            <a:chExt cx="4554" cy="1776"/>
          </a:xfrm>
        </p:grpSpPr>
        <p:sp>
          <p:nvSpPr>
            <p:cNvPr id="38917" name="Line 23"/>
            <p:cNvSpPr>
              <a:spLocks noChangeShapeType="1"/>
            </p:cNvSpPr>
            <p:nvPr/>
          </p:nvSpPr>
          <p:spPr bwMode="auto">
            <a:xfrm>
              <a:off x="862" y="2112"/>
              <a:ext cx="0" cy="62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8" name="Line 24"/>
            <p:cNvSpPr>
              <a:spLocks noChangeShapeType="1"/>
            </p:cNvSpPr>
            <p:nvPr/>
          </p:nvSpPr>
          <p:spPr bwMode="auto">
            <a:xfrm>
              <a:off x="910" y="2112"/>
              <a:ext cx="336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19" name="Line 26"/>
            <p:cNvSpPr>
              <a:spLocks noChangeShapeType="1"/>
            </p:cNvSpPr>
            <p:nvPr/>
          </p:nvSpPr>
          <p:spPr bwMode="auto">
            <a:xfrm>
              <a:off x="910" y="2112"/>
              <a:ext cx="768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0" name="Line 27"/>
            <p:cNvSpPr>
              <a:spLocks noChangeShapeType="1"/>
            </p:cNvSpPr>
            <p:nvPr/>
          </p:nvSpPr>
          <p:spPr bwMode="auto">
            <a:xfrm>
              <a:off x="958" y="2112"/>
              <a:ext cx="1152" cy="6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1" name="Line 28"/>
            <p:cNvSpPr>
              <a:spLocks noChangeShapeType="1"/>
            </p:cNvSpPr>
            <p:nvPr/>
          </p:nvSpPr>
          <p:spPr bwMode="auto">
            <a:xfrm flipH="1">
              <a:off x="910" y="2112"/>
              <a:ext cx="624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2" name="Line 29"/>
            <p:cNvSpPr>
              <a:spLocks noChangeShapeType="1"/>
            </p:cNvSpPr>
            <p:nvPr/>
          </p:nvSpPr>
          <p:spPr bwMode="auto">
            <a:xfrm flipH="1">
              <a:off x="1294" y="2064"/>
              <a:ext cx="288" cy="67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3" name="Line 30"/>
            <p:cNvSpPr>
              <a:spLocks noChangeShapeType="1"/>
            </p:cNvSpPr>
            <p:nvPr/>
          </p:nvSpPr>
          <p:spPr bwMode="auto">
            <a:xfrm>
              <a:off x="1582" y="2112"/>
              <a:ext cx="96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4" name="Line 31"/>
            <p:cNvSpPr>
              <a:spLocks noChangeShapeType="1"/>
            </p:cNvSpPr>
            <p:nvPr/>
          </p:nvSpPr>
          <p:spPr bwMode="auto">
            <a:xfrm>
              <a:off x="1630" y="2112"/>
              <a:ext cx="480" cy="624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32"/>
            <p:cNvSpPr>
              <a:spLocks noChangeShapeType="1"/>
            </p:cNvSpPr>
            <p:nvPr/>
          </p:nvSpPr>
          <p:spPr bwMode="auto">
            <a:xfrm flipH="1">
              <a:off x="910" y="2112"/>
              <a:ext cx="1296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33"/>
            <p:cNvSpPr>
              <a:spLocks noChangeShapeType="1"/>
            </p:cNvSpPr>
            <p:nvPr/>
          </p:nvSpPr>
          <p:spPr bwMode="auto">
            <a:xfrm flipH="1">
              <a:off x="1342" y="2112"/>
              <a:ext cx="864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34"/>
            <p:cNvSpPr>
              <a:spLocks noChangeShapeType="1"/>
            </p:cNvSpPr>
            <p:nvPr/>
          </p:nvSpPr>
          <p:spPr bwMode="auto">
            <a:xfrm flipH="1">
              <a:off x="1774" y="2112"/>
              <a:ext cx="432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35"/>
            <p:cNvSpPr>
              <a:spLocks noChangeShapeType="1"/>
            </p:cNvSpPr>
            <p:nvPr/>
          </p:nvSpPr>
          <p:spPr bwMode="auto">
            <a:xfrm>
              <a:off x="2206" y="2112"/>
              <a:ext cx="0" cy="62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36"/>
            <p:cNvSpPr>
              <a:spLocks noChangeShapeType="1"/>
            </p:cNvSpPr>
            <p:nvPr/>
          </p:nvSpPr>
          <p:spPr bwMode="auto">
            <a:xfrm>
              <a:off x="3504" y="2112"/>
              <a:ext cx="624" cy="19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42"/>
            <p:cNvSpPr>
              <a:spLocks noChangeShapeType="1"/>
            </p:cNvSpPr>
            <p:nvPr/>
          </p:nvSpPr>
          <p:spPr bwMode="auto">
            <a:xfrm>
              <a:off x="4224" y="2112"/>
              <a:ext cx="0" cy="192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44"/>
            <p:cNvSpPr>
              <a:spLocks noChangeShapeType="1"/>
            </p:cNvSpPr>
            <p:nvPr/>
          </p:nvSpPr>
          <p:spPr bwMode="auto">
            <a:xfrm flipH="1">
              <a:off x="3552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45"/>
            <p:cNvSpPr>
              <a:spLocks noChangeShapeType="1"/>
            </p:cNvSpPr>
            <p:nvPr/>
          </p:nvSpPr>
          <p:spPr bwMode="auto">
            <a:xfrm flipH="1">
              <a:off x="3984" y="2544"/>
              <a:ext cx="192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Line 46"/>
            <p:cNvSpPr>
              <a:spLocks noChangeShapeType="1"/>
            </p:cNvSpPr>
            <p:nvPr/>
          </p:nvSpPr>
          <p:spPr bwMode="auto">
            <a:xfrm>
              <a:off x="4272" y="2544"/>
              <a:ext cx="144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47"/>
            <p:cNvSpPr>
              <a:spLocks noChangeShapeType="1"/>
            </p:cNvSpPr>
            <p:nvPr/>
          </p:nvSpPr>
          <p:spPr bwMode="auto">
            <a:xfrm>
              <a:off x="4320" y="2544"/>
              <a:ext cx="528" cy="19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Text Box 12"/>
            <p:cNvSpPr txBox="1">
              <a:spLocks noChangeArrowheads="1"/>
            </p:cNvSpPr>
            <p:nvPr/>
          </p:nvSpPr>
          <p:spPr bwMode="auto">
            <a:xfrm>
              <a:off x="2544" y="2745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/>
                <a:t>权限</a:t>
              </a:r>
            </a:p>
          </p:txBody>
        </p:sp>
        <p:pic>
          <p:nvPicPr>
            <p:cNvPr id="38936" name="Picture 14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718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7" name="Picture 16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15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8" name="Picture 17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58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39" name="Picture 18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201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0" name="Picture 19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360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1" name="Picture 20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792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2" name="Picture 21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224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3" name="Picture 22" descr="J01997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4656" y="2736"/>
              <a:ext cx="33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4" name="Picture 5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02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5" name="Picture 6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3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6" name="Picture 7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350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7" name="Picture 8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264" y="1632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8" name="Picture 9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99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49" name="Picture 10" descr="J01953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712" y="1641"/>
              <a:ext cx="472" cy="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544" y="1728"/>
              <a:ext cx="6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/>
                <a:t>用户</a:t>
              </a:r>
            </a:p>
          </p:txBody>
        </p:sp>
        <p:sp>
          <p:nvSpPr>
            <p:cNvPr id="38951" name="Text Box 49"/>
            <p:cNvSpPr txBox="1">
              <a:spLocks noChangeArrowheads="1"/>
            </p:cNvSpPr>
            <p:nvPr/>
          </p:nvSpPr>
          <p:spPr bwMode="auto">
            <a:xfrm>
              <a:off x="1102" y="3168"/>
              <a:ext cx="100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单独授予权限</a:t>
              </a:r>
            </a:p>
          </p:txBody>
        </p:sp>
        <p:sp>
          <p:nvSpPr>
            <p:cNvPr id="38952" name="Text Box 50"/>
            <p:cNvSpPr txBox="1">
              <a:spLocks noChangeArrowheads="1"/>
            </p:cNvSpPr>
            <p:nvPr/>
          </p:nvSpPr>
          <p:spPr bwMode="auto">
            <a:xfrm>
              <a:off x="3504" y="3177"/>
              <a:ext cx="13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/>
                <a:t>使用角色授予权限</a:t>
              </a:r>
            </a:p>
          </p:txBody>
        </p:sp>
        <p:sp>
          <p:nvSpPr>
            <p:cNvPr id="38953" name="Oval 53"/>
            <p:cNvSpPr>
              <a:spLocks noChangeArrowheads="1"/>
            </p:cNvSpPr>
            <p:nvPr/>
          </p:nvSpPr>
          <p:spPr bwMode="auto">
            <a:xfrm>
              <a:off x="3840" y="2304"/>
              <a:ext cx="768" cy="24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33CC"/>
                  </a:solidFill>
                </a:rPr>
                <a:t>role</a:t>
              </a:r>
            </a:p>
          </p:txBody>
        </p:sp>
        <p:sp>
          <p:nvSpPr>
            <p:cNvPr id="38954" name="Line 54"/>
            <p:cNvSpPr>
              <a:spLocks noChangeShapeType="1"/>
            </p:cNvSpPr>
            <p:nvPr/>
          </p:nvSpPr>
          <p:spPr bwMode="auto">
            <a:xfrm flipH="1">
              <a:off x="4320" y="2112"/>
              <a:ext cx="624" cy="19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章节目标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20000"/>
              </a:lnSpc>
            </a:pP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通过本章学习，学员应达到如下目标：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理解用户概念；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掌握创建用户方法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权限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理解如何进行权限分配和收回；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理解角色概念；</a:t>
            </a:r>
            <a:endParaRPr lang="en-US" altLang="zh-CN" sz="2400" dirty="0" smtClean="0">
              <a:latin typeface="黑体" pitchFamily="2" charset="-122"/>
              <a:ea typeface="黑体" pitchFamily="2" charset="-122"/>
            </a:endParaRPr>
          </a:p>
          <a:p>
            <a:pPr lvl="1" fontAlgn="ctr">
              <a:lnSpc>
                <a:spcPct val="120000"/>
              </a:lnSpc>
            </a:pP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理解如何通过角色进行权限分配；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创建角色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的用户身份建立测试角色</a:t>
            </a:r>
            <a:r>
              <a:rPr lang="en-US" altLang="zh-CN" dirty="0" err="1" smtClean="0"/>
              <a:t>tr</a:t>
            </a: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071538" y="1643050"/>
            <a:ext cx="6858000" cy="57150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role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000100" y="2928934"/>
            <a:ext cx="68580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ROLE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为角色授权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为角色授予权限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例：给角色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授予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的权限</a:t>
            </a:r>
          </a:p>
          <a:p>
            <a:pPr lvl="1" eaLnBrk="1" hangingPunct="1">
              <a:buFontTx/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928662" y="1643050"/>
            <a:ext cx="7848600" cy="381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列表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857224" y="285749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sequence TO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通过角色为用户授权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例：通过角色为用户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授权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用户登录，验证是否已拥有相关权限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642910" y="2928934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TO test;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42910" y="4286256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session_privs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714348" y="1714488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角色列表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To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用户列表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通过角色从用户收回权限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从角色收回权限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删除角色</a:t>
            </a:r>
            <a:endParaRPr lang="en-US" altLang="zh-CN" dirty="0" smtClean="0"/>
          </a:p>
          <a:p>
            <a:pPr lvl="2" eaLnBrk="1" hangingPunct="1"/>
            <a:endParaRPr lang="en-US" altLang="zh-CN" dirty="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3928" y="2928934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权限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14348" y="1571612"/>
            <a:ext cx="7848600" cy="457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REVOKE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FROM 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23928" y="4214818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DROP ROLE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角色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smtClean="0"/>
              <a:t>Oracle</a:t>
            </a:r>
            <a:r>
              <a:rPr lang="zh-CN" altLang="en-US" sz="2200" dirty="0" smtClean="0"/>
              <a:t>数据库预先定义好的角色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通常包括：</a:t>
            </a:r>
            <a:endParaRPr lang="en-US" altLang="zh-CN" sz="2200" dirty="0" smtClean="0"/>
          </a:p>
          <a:p>
            <a:pPr lvl="1" eaLnBrk="1" hangingPunct="1"/>
            <a:r>
              <a:rPr lang="en-US" altLang="zh-CN" dirty="0" smtClean="0"/>
              <a:t>DBA</a:t>
            </a:r>
            <a:r>
              <a:rPr lang="zh-CN" altLang="en-US" dirty="0" smtClean="0"/>
              <a:t>角色</a:t>
            </a:r>
            <a:r>
              <a:rPr lang="en-US" altLang="zh-CN" dirty="0" smtClean="0"/>
              <a:t>:</a:t>
            </a:r>
            <a:r>
              <a:rPr lang="zh-CN" altLang="en-US" dirty="0" smtClean="0"/>
              <a:t>该角色中的权限通常赋给数据库管理员；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角色、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角色；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是相对较安全的角色，角色中包含的权限仅限于用户自己的对象范围，因此，经常使用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来简化权限管理。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472518" cy="536735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预定义角色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DBA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角色中包含的系统权限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查看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角色中包含的系统权限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14348" y="4572008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'RESOURCE‘;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85786" y="3187704"/>
            <a:ext cx="7848600" cy="812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GRANTEE='CONNECT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‘;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85786" y="1857364"/>
            <a:ext cx="7848600" cy="830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SELECT * FROM DBA_SYS_PRIVS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WHERE GRANTEE=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'DBA’;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</a:t>
            </a:r>
          </a:p>
          <a:p>
            <a:pPr lvl="1" eaLnBrk="1" hangingPunct="1"/>
            <a:r>
              <a:rPr lang="en-US" altLang="zh-CN" dirty="0" smtClean="0"/>
              <a:t>PUBLIC</a:t>
            </a:r>
            <a:r>
              <a:rPr lang="zh-CN" altLang="en-US" dirty="0" smtClean="0"/>
              <a:t>对象既不是用户，也不是角色，代表公众，公开；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中拥有的所有权限，所有数据库的用户都会自动拥有；为安全起见，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中不应该拥有任何权限。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例：给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赋予</a:t>
            </a:r>
            <a:r>
              <a:rPr lang="en-US" altLang="zh-CN" dirty="0" smtClean="0"/>
              <a:t>create session 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执行上述语句后，所有的用户都会自动从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中获得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的权限。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47328" y="3321050"/>
            <a:ext cx="7848600" cy="431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public;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本章重点总结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用户的管理</a:t>
            </a:r>
          </a:p>
          <a:p>
            <a:pPr eaLnBrk="1" hangingPunct="1"/>
            <a:r>
              <a:rPr lang="zh-CN" altLang="en-US" smtClean="0"/>
              <a:t>权限的管理</a:t>
            </a:r>
          </a:p>
          <a:p>
            <a:pPr eaLnBrk="1" hangingPunct="1"/>
            <a:r>
              <a:rPr lang="zh-CN" altLang="en-US" smtClean="0"/>
              <a:t>角色的管理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课后作业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1.</a:t>
            </a:r>
            <a:r>
              <a:rPr lang="zh-CN" altLang="en-US" sz="2400" dirty="0" smtClean="0"/>
              <a:t>建立新用户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2.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使其能够登录到数据库，能够查询</a:t>
            </a:r>
            <a:r>
              <a:rPr lang="en-US" altLang="zh-CN" sz="2400" dirty="0" err="1" smtClean="0"/>
              <a:t>scott</a:t>
            </a:r>
            <a:r>
              <a:rPr lang="zh-CN" altLang="en-US" sz="2400" dirty="0" smtClean="0"/>
              <a:t>下的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表，能修改</a:t>
            </a:r>
            <a:r>
              <a:rPr lang="en-US" altLang="zh-CN" sz="2400" dirty="0" err="1" smtClean="0"/>
              <a:t>emp</a:t>
            </a:r>
            <a:r>
              <a:rPr lang="zh-CN" altLang="en-US" sz="2400" dirty="0" smtClean="0"/>
              <a:t>表的</a:t>
            </a:r>
            <a:r>
              <a:rPr lang="en-US" altLang="zh-CN" sz="2400" dirty="0" err="1" smtClean="0"/>
              <a:t>sal,ename</a:t>
            </a:r>
            <a:r>
              <a:rPr lang="zh-CN" altLang="en-US" sz="2400" dirty="0" smtClean="0"/>
              <a:t>两个字段</a:t>
            </a:r>
          </a:p>
          <a:p>
            <a:pPr eaLnBrk="1" hangingPunct="1"/>
            <a:r>
              <a:rPr lang="en-US" altLang="zh-CN" sz="2400" dirty="0" smtClean="0"/>
              <a:t>3.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的登录权限</a:t>
            </a:r>
          </a:p>
          <a:p>
            <a:pPr eaLnBrk="1" hangingPunct="1"/>
            <a:r>
              <a:rPr lang="en-US" altLang="zh-CN" sz="2400" dirty="0" smtClean="0"/>
              <a:t>4.</a:t>
            </a:r>
            <a:r>
              <a:rPr lang="zh-CN" altLang="en-US" sz="2400" dirty="0" smtClean="0"/>
              <a:t>回收用户</a:t>
            </a:r>
            <a:r>
              <a:rPr lang="en-US" altLang="zh-CN" sz="2400" dirty="0" err="1" smtClean="0"/>
              <a:t>neu</a:t>
            </a:r>
            <a:r>
              <a:rPr lang="zh-CN" altLang="en-US" sz="2400" dirty="0" smtClean="0"/>
              <a:t>的所有对象权限</a:t>
            </a:r>
          </a:p>
          <a:p>
            <a:pPr eaLnBrk="1" hangingPunct="1"/>
            <a:r>
              <a:rPr lang="en-US" altLang="zh-CN" sz="2400" dirty="0" smtClean="0"/>
              <a:t>5.</a:t>
            </a:r>
            <a:r>
              <a:rPr lang="zh-CN" altLang="en-US" sz="2400" dirty="0" smtClean="0"/>
              <a:t>建立角色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6.</a:t>
            </a:r>
            <a:r>
              <a:rPr lang="zh-CN" altLang="en-US" sz="2400" dirty="0" smtClean="0"/>
              <a:t>给角色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授权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使其能够登录到数据库</a:t>
            </a:r>
          </a:p>
          <a:p>
            <a:pPr eaLnBrk="1" hangingPunct="1"/>
            <a:r>
              <a:rPr lang="en-US" altLang="zh-CN" sz="2400" dirty="0" smtClean="0"/>
              <a:t>7.</a:t>
            </a:r>
            <a:r>
              <a:rPr lang="zh-CN" altLang="en-US" sz="2400" dirty="0" smtClean="0"/>
              <a:t>赋角色</a:t>
            </a:r>
            <a:r>
              <a:rPr lang="en-US" altLang="zh-CN" sz="2400" dirty="0" err="1" smtClean="0"/>
              <a:t>role_neu</a:t>
            </a:r>
            <a:r>
              <a:rPr lang="zh-CN" altLang="en-US" sz="2400" dirty="0" smtClean="0"/>
              <a:t>给用户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8.</a:t>
            </a:r>
            <a:r>
              <a:rPr lang="zh-CN" altLang="en-US" sz="2400" dirty="0" smtClean="0"/>
              <a:t>删除角色</a:t>
            </a:r>
            <a:r>
              <a:rPr lang="en-US" altLang="zh-CN" sz="2400" dirty="0" err="1" smtClean="0"/>
              <a:t>role_neu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9.</a:t>
            </a:r>
            <a:r>
              <a:rPr lang="zh-CN" altLang="en-US" sz="2400" dirty="0" smtClean="0"/>
              <a:t>删除用户</a:t>
            </a:r>
            <a:r>
              <a:rPr lang="en-US" altLang="zh-CN" sz="2400" dirty="0" err="1" smtClean="0"/>
              <a:t>neu</a:t>
            </a:r>
            <a:endParaRPr lang="en-US" altLang="zh-CN" sz="2400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本章内容</a:t>
            </a:r>
            <a:endParaRPr lang="zh-CN" altLang="en-US" dirty="0"/>
          </a:p>
        </p:txBody>
      </p:sp>
      <p:pic>
        <p:nvPicPr>
          <p:cNvPr id="4" name="内容占位符 3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09226" y="1052513"/>
            <a:ext cx="4042997" cy="496887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用户是数据库的使用者。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用户一般是由</a:t>
            </a:r>
            <a:r>
              <a:rPr lang="en-US" altLang="zh-CN" dirty="0" smtClean="0"/>
              <a:t>DBA</a:t>
            </a:r>
            <a:r>
              <a:rPr lang="zh-CN" altLang="en-US" dirty="0" smtClean="0"/>
              <a:t>来创建和维护的，创建用户后，用户不可以执行任何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操作（包括建立会话），只有赋予用户相关的权限，用户才能执行权限允许范围内的操作。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 smtClean="0"/>
              <a:t>语法</a:t>
            </a:r>
            <a:endParaRPr lang="en-US" altLang="zh-CN" sz="2200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 smtClean="0"/>
              <a:t>deafult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用户的默认表空间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temporary </a:t>
            </a:r>
            <a:r>
              <a:rPr lang="en-US" altLang="zh-CN" dirty="0" err="1" smtClean="0"/>
              <a:t>tablespace</a:t>
            </a:r>
            <a:r>
              <a:rPr lang="en-US" altLang="zh-CN" dirty="0" smtClean="0"/>
              <a:t>: </a:t>
            </a:r>
            <a:r>
              <a:rPr lang="zh-CN" altLang="en-US" dirty="0" smtClean="0"/>
              <a:t>用户的临时表空间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quota  on :</a:t>
            </a:r>
            <a:r>
              <a:rPr lang="zh-CN" altLang="en-US" dirty="0" smtClean="0"/>
              <a:t>表示允许该用户在表空间中使用的空间大小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可以设置多个不同的表空间</a:t>
            </a:r>
            <a:r>
              <a:rPr lang="en-US" altLang="zh-CN" dirty="0" smtClean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执行该语句的用户需要有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zh-CN" altLang="en-US" dirty="0" smtClean="0"/>
              <a:t>创建用户</a:t>
            </a:r>
            <a:r>
              <a:rPr lang="zh-CN" altLang="en-US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的权限，一般为系统的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用户。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42910" y="1928802"/>
            <a:ext cx="8286808" cy="135732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             			   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IDENTIFIED BY  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password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[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default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默认表空间名 </a:t>
            </a:r>
            <a:endParaRPr kumimoji="1" lang="en-US" altLang="zh-CN" sz="1800" b="1" dirty="0" smtClean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temp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tablespace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临时表空间名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配额大小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200" dirty="0" smtClean="0"/>
              <a:t>例</a:t>
            </a:r>
            <a:r>
              <a:rPr lang="en-US" altLang="zh-CN" sz="2200" dirty="0" smtClean="0"/>
              <a:t>:</a:t>
            </a:r>
            <a:r>
              <a:rPr lang="zh-CN" altLang="en-US" dirty="0" smtClean="0"/>
              <a:t>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用户登录，创建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用户被创建后，没有任何权限，包括登录。用户如果想登录，至少需要有</a:t>
            </a:r>
            <a:r>
              <a:rPr lang="zh-CN" altLang="en-US" dirty="0" smtClean="0">
                <a:latin typeface="R Frutiger Roman" charset="0"/>
              </a:rPr>
              <a:t>“</a:t>
            </a:r>
            <a:r>
              <a:rPr lang="en-US" altLang="zh-CN" dirty="0" smtClean="0"/>
              <a:t>CREATE SESSION</a:t>
            </a:r>
            <a:r>
              <a:rPr lang="en-US" altLang="zh-CN" dirty="0" smtClean="0">
                <a:latin typeface="R Frutiger Roman" charset="0"/>
              </a:rPr>
              <a:t>”</a:t>
            </a:r>
            <a:r>
              <a:rPr lang="zh-CN" altLang="en-US" dirty="0" smtClean="0"/>
              <a:t>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用户身份建表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>
              <a:buNone/>
            </a:pPr>
            <a:endParaRPr lang="zh-CN" altLang="en-US" dirty="0" smtClean="0"/>
          </a:p>
          <a:p>
            <a:pPr lvl="1" eaLnBrk="1" hangingPunct="1"/>
            <a:endParaRPr lang="zh-CN" altLang="en-US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4348" y="2000240"/>
            <a:ext cx="7848600" cy="5334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USER test IDENTIFIED BY test;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8" y="3643314"/>
            <a:ext cx="7848600" cy="5842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SESSION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348" y="5000636"/>
            <a:ext cx="7858180" cy="1285884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name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),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			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返回权限不足。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创建用户</a:t>
            </a:r>
            <a:endParaRPr lang="en-US" altLang="zh-CN" sz="2800" dirty="0" smtClean="0"/>
          </a:p>
          <a:p>
            <a:pPr lvl="1" eaLnBrk="1" hangingPunct="1"/>
            <a:r>
              <a:rPr lang="zh-CN" altLang="en-US" dirty="0" smtClean="0"/>
              <a:t>对新建用户，默认情况没有创建对象的权限，用户要想创建对象，需要有对象的创建权限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CREATE SEQUENCE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赋予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用户创建表的权限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例：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用户身份执行建表操作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2490" y="3243266"/>
            <a:ext cx="7848600" cy="68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Conn system/oracle;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GRANT CREATE TABLE TO test;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2490" y="4610115"/>
            <a:ext cx="7848600" cy="1033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返回错误“表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空间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中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无权限</a:t>
            </a:r>
            <a:r>
              <a:rPr kumimoji="1" lang="zh-CN" altLang="en-US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”</a:t>
            </a:r>
            <a:endParaRPr kumimoji="1" lang="zh-CN" altLang="en-US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自己尝试创建一个用户</a:t>
            </a:r>
            <a:r>
              <a:rPr lang="en-US" altLang="zh-CN" dirty="0" smtClean="0"/>
              <a:t>user1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使用管理员账户为用户</a:t>
            </a:r>
            <a:r>
              <a:rPr lang="en-US" altLang="zh-CN" dirty="0" smtClean="0"/>
              <a:t>user1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create session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的权限。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用户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修改配额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用户身份执行，给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分配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表空间的</a:t>
            </a:r>
            <a:r>
              <a:rPr lang="en-US" altLang="zh-CN" dirty="0" smtClean="0"/>
              <a:t>10M</a:t>
            </a:r>
            <a:r>
              <a:rPr lang="zh-CN" altLang="en-US" dirty="0" smtClean="0"/>
              <a:t>配额</a:t>
            </a: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342900" lvl="2" indent="-342900" eaLnBrk="1" hangingPunct="1">
              <a:lnSpc>
                <a:spcPct val="90000"/>
              </a:lnSpc>
            </a:pPr>
            <a:endParaRPr lang="en-US" altLang="zh-CN" dirty="0" smtClean="0"/>
          </a:p>
          <a:p>
            <a:pPr marL="800100" lvl="3" indent="-342900" eaLnBrk="1" hangingPunct="1">
              <a:lnSpc>
                <a:spcPct val="90000"/>
              </a:lnSpc>
            </a:pPr>
            <a:r>
              <a:rPr lang="zh-CN" altLang="en-US" dirty="0" smtClean="0"/>
              <a:t>例：以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用户身份执行建表命令</a:t>
            </a:r>
          </a:p>
          <a:p>
            <a:pPr marL="342900" lvl="2" indent="-342900"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85786" y="1785926"/>
            <a:ext cx="7848600" cy="7540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用户名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</a:t>
            </a:r>
            <a:r>
              <a:rPr kumimoji="1" lang="en-US" altLang="zh-CN" sz="1800" b="1" dirty="0" err="1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10m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ON </a:t>
            </a: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表空间名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;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8242" y="3369654"/>
            <a:ext cx="7848600" cy="7540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ALTER USER test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QUOTA 10m ON 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users; </a:t>
            </a:r>
            <a:endParaRPr kumimoji="1" lang="en-US" altLang="zh-CN" sz="1800" b="1" dirty="0">
              <a:solidFill>
                <a:srgbClr val="000000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4907433"/>
            <a:ext cx="8001056" cy="11858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CREATE TABLE emp1(id 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NUMBER,name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VARCHAR2(20),</a:t>
            </a:r>
            <a:r>
              <a:rPr kumimoji="1" lang="en-US" altLang="zh-CN" sz="1800" b="1" dirty="0" err="1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sal</a:t>
            </a:r>
            <a:r>
              <a:rPr kumimoji="1" lang="en-US" altLang="zh-CN" sz="1800" b="1" dirty="0" smtClean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 </a:t>
            </a:r>
            <a:r>
              <a:rPr kumimoji="1" lang="en-US" altLang="zh-CN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NUMBER);</a:t>
            </a:r>
          </a:p>
          <a:p>
            <a:pPr marL="342900" indent="-342900" algn="l" eaLnBrk="0" fontAlgn="base" hangingPunct="0">
              <a:buClr>
                <a:srgbClr val="777777"/>
              </a:buClr>
              <a:buSzPct val="85000"/>
              <a:tabLst>
                <a:tab pos="1200150" algn="l"/>
              </a:tabLst>
              <a:defRPr/>
            </a:pPr>
            <a:r>
              <a:rPr kumimoji="1" lang="zh-CN" altLang="en-US" sz="1800" b="1" dirty="0">
                <a:solidFill>
                  <a:srgbClr val="000000"/>
                </a:solidFill>
                <a:latin typeface="Courier New" pitchFamily="49" charset="0"/>
                <a:ea typeface="宋体" charset="-122"/>
              </a:rPr>
              <a:t>表已创建。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默认设计模板">
  <a:themeElements>
    <a:clrScheme name="2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2_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18900000" algn="ctr" rotWithShape="0">
            <a:schemeClr val="bg2">
              <a:alpha val="50000"/>
            </a:schemeClr>
          </a:outerShdw>
        </a:effectLst>
      </a:spPr>
      <a:bodyPr vert="horz" wrap="none" lIns="78298" tIns="39151" rIns="78298" bIns="39151" numCol="1" anchor="ctr" anchorCtr="0" compatLnSpc="1">
        <a:prstTxWarp prst="textNoShape">
          <a:avLst/>
        </a:prstTxWarp>
      </a:bodyPr>
      <a:lstStyle>
        <a:defPPr marL="0" marR="0" indent="0" algn="ctr" defTabSz="7842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5822</TotalTime>
  <Words>1655</Words>
  <Application>Microsoft Office PowerPoint</Application>
  <PresentationFormat>全屏显示(4:3)</PresentationFormat>
  <Paragraphs>370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R Frutiger Roman</vt:lpstr>
      <vt:lpstr>黑体</vt:lpstr>
      <vt:lpstr>华文细黑</vt:lpstr>
      <vt:lpstr>宋体</vt:lpstr>
      <vt:lpstr>微软雅黑</vt:lpstr>
      <vt:lpstr>Arial</vt:lpstr>
      <vt:lpstr>Courier New</vt:lpstr>
      <vt:lpstr>Times New Roman</vt:lpstr>
      <vt:lpstr>5_默认设计模板</vt:lpstr>
      <vt:lpstr>Oracle-SQL开发 ---- 用户、权限与角色 </vt:lpstr>
      <vt:lpstr>章节目标</vt:lpstr>
      <vt:lpstr>本章内容</vt:lpstr>
      <vt:lpstr>用户</vt:lpstr>
      <vt:lpstr>用户</vt:lpstr>
      <vt:lpstr>用户</vt:lpstr>
      <vt:lpstr>用户</vt:lpstr>
      <vt:lpstr>练习1</vt:lpstr>
      <vt:lpstr>用户</vt:lpstr>
      <vt:lpstr>用户</vt:lpstr>
      <vt:lpstr>用户</vt:lpstr>
      <vt:lpstr>用户</vt:lpstr>
      <vt:lpstr>权限</vt:lpstr>
      <vt:lpstr>系统权限</vt:lpstr>
      <vt:lpstr>系统权限</vt:lpstr>
      <vt:lpstr>对象权限</vt:lpstr>
      <vt:lpstr>对象权限</vt:lpstr>
      <vt:lpstr>对象权限</vt:lpstr>
      <vt:lpstr>角色</vt:lpstr>
      <vt:lpstr>创建角色</vt:lpstr>
      <vt:lpstr>为角色授权</vt:lpstr>
      <vt:lpstr>通过角色为用户授权</vt:lpstr>
      <vt:lpstr>通过角色从用户收回权限 </vt:lpstr>
      <vt:lpstr>预定义角色</vt:lpstr>
      <vt:lpstr>预定义角色</vt:lpstr>
      <vt:lpstr>PUBLIC</vt:lpstr>
      <vt:lpstr>本章重点总结</vt:lpstr>
      <vt:lpstr>课后作业</vt:lpstr>
    </vt:vector>
  </TitlesOfParts>
  <Company>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Administrator</cp:lastModifiedBy>
  <cp:revision>1275</cp:revision>
  <dcterms:created xsi:type="dcterms:W3CDTF">2004-04-25T08:53:43Z</dcterms:created>
  <dcterms:modified xsi:type="dcterms:W3CDTF">2018-09-04T07:39:10Z</dcterms:modified>
</cp:coreProperties>
</file>