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6"/>
  </p:notesMasterIdLst>
  <p:handoutMasterIdLst>
    <p:handoutMasterId r:id="rId37"/>
  </p:handoutMasterIdLst>
  <p:sldIdLst>
    <p:sldId id="518" r:id="rId2"/>
    <p:sldId id="597" r:id="rId3"/>
    <p:sldId id="598" r:id="rId4"/>
    <p:sldId id="536" r:id="rId5"/>
    <p:sldId id="562" r:id="rId6"/>
    <p:sldId id="596" r:id="rId7"/>
    <p:sldId id="539" r:id="rId8"/>
    <p:sldId id="564" r:id="rId9"/>
    <p:sldId id="565" r:id="rId10"/>
    <p:sldId id="566" r:id="rId11"/>
    <p:sldId id="568" r:id="rId12"/>
    <p:sldId id="567" r:id="rId13"/>
    <p:sldId id="591" r:id="rId14"/>
    <p:sldId id="569" r:id="rId15"/>
    <p:sldId id="570" r:id="rId16"/>
    <p:sldId id="571" r:id="rId17"/>
    <p:sldId id="573" r:id="rId18"/>
    <p:sldId id="592" r:id="rId19"/>
    <p:sldId id="574" r:id="rId20"/>
    <p:sldId id="575" r:id="rId21"/>
    <p:sldId id="576" r:id="rId22"/>
    <p:sldId id="577" r:id="rId23"/>
    <p:sldId id="593" r:id="rId24"/>
    <p:sldId id="578" r:id="rId25"/>
    <p:sldId id="595" r:id="rId26"/>
    <p:sldId id="580" r:id="rId27"/>
    <p:sldId id="581" r:id="rId28"/>
    <p:sldId id="582" r:id="rId29"/>
    <p:sldId id="583" r:id="rId30"/>
    <p:sldId id="594" r:id="rId31"/>
    <p:sldId id="590" r:id="rId32"/>
    <p:sldId id="554" r:id="rId33"/>
    <p:sldId id="557" r:id="rId34"/>
    <p:sldId id="558" r:id="rId35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modifyVerifier cryptProviderType="rsaFull" cryptAlgorithmClass="hash" cryptAlgorithmType="typeAny" cryptAlgorithmSid="4" spinCount="100000" saltData="eafW1P75De5l9wcfXHIRPA==" hashData="aqbThwT9eeGfghq2lNo6ZH6Afx0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4" autoAdjust="0"/>
    <p:restoredTop sz="87634" autoAdjust="0"/>
  </p:normalViewPr>
  <p:slideViewPr>
    <p:cSldViewPr>
      <p:cViewPr>
        <p:scale>
          <a:sx n="70" d="100"/>
          <a:sy n="70" d="100"/>
        </p:scale>
        <p:origin x="-118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830FE7D-7FC0-42A2-BD2E-365C8C4873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1068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88E349E-5FEC-470E-9D26-73EA4D134F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20422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latin typeface="Times New Roman" pitchFamily="18" charset="0"/>
              <a:ea typeface="宋体" charset="-122"/>
            </a:endParaRPr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4022725" y="-3175"/>
            <a:ext cx="30829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-4763" y="-3175"/>
            <a:ext cx="308133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5632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80188" cy="4937125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EDE7A6-555A-4592-968C-6E5E02C5F255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4021138" y="0"/>
            <a:ext cx="30829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-3175" y="0"/>
            <a:ext cx="307975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614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021138" y="0"/>
            <a:ext cx="30829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-3175" y="0"/>
            <a:ext cx="307975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634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625475" y="6691313"/>
            <a:ext cx="5978525" cy="2871787"/>
            <a:chOff x="378" y="3761"/>
            <a:chExt cx="3616" cy="1614"/>
          </a:xfrm>
        </p:grpSpPr>
        <p:sp>
          <p:nvSpPr>
            <p:cNvPr id="64517" name="Rectangle 5"/>
            <p:cNvSpPr>
              <a:spLocks noChangeArrowheads="1"/>
            </p:cNvSpPr>
            <p:nvPr/>
          </p:nvSpPr>
          <p:spPr bwMode="auto">
            <a:xfrm>
              <a:off x="378" y="3761"/>
              <a:ext cx="3616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6838" tIns="50800" rIns="96838" bIns="50800"/>
            <a:lstStyle/>
            <a:p>
              <a:pPr algn="ctr" defTabSz="1127125" fontAlgn="ctr"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SQL&gt; SELECT ename ||': '||'1'||' Month salary = '||sal Monthly </a:t>
              </a:r>
            </a:p>
            <a:p>
              <a:pPr algn="ctr" defTabSz="1127125" fontAlgn="ctr"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2  FROM   emp;</a:t>
              </a:r>
            </a:p>
          </p:txBody>
        </p:sp>
        <p:sp>
          <p:nvSpPr>
            <p:cNvPr id="64518" name="Rectangle 6"/>
            <p:cNvSpPr>
              <a:spLocks noChangeArrowheads="1"/>
            </p:cNvSpPr>
            <p:nvPr/>
          </p:nvSpPr>
          <p:spPr bwMode="auto">
            <a:xfrm>
              <a:off x="378" y="4127"/>
              <a:ext cx="3604" cy="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6838" tIns="50800" rIns="96838" bIns="50800"/>
            <a:lstStyle/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MONTHLY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---------------------------------------------------------------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KING: 1 Month salary = 5000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BLAKE: 1 Month salary = 2850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CLARK: 1 Month salary = 2450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JONES: 1 Month salary = 2975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MARTIN: 1 Month salary = 1250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ALLEN: 1 Month salary = 1600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TURNER: 1 Month salary = 1500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...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14 rows selected.</a:t>
              </a:r>
            </a:p>
          </p:txBody>
        </p:sp>
      </p:grp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625475" y="6488113"/>
            <a:ext cx="58197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01" tIns="51673" rIns="99901" bIns="51673"/>
          <a:lstStyle/>
          <a:p>
            <a:pPr algn="ctr" defTabSz="1022350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 SELECT	 DISTINCT deptno, job</a:t>
            </a:r>
          </a:p>
          <a:p>
            <a:pPr algn="ctr" defTabSz="1022350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  FROM	 emp;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630238" y="7296150"/>
            <a:ext cx="58197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7175" y="173038"/>
            <a:ext cx="6584950" cy="4938712"/>
          </a:xfrm>
          <a:ln cap="flat"/>
        </p:spPr>
      </p:sp>
      <p:sp>
        <p:nvSpPr>
          <p:cNvPr id="68611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E05E7E-2E02-4A2A-AB75-F2B71A3462CC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E88A92-6456-4304-B405-CBD5AB0DEB5F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5122C-6F34-4801-A4E4-AAC83C1CD43B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744165-E10A-4D64-A214-FAD17FA8A1D1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71531-9C4A-4A9A-B6DC-7B12B89100C7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976DD-B857-4DE9-B2F0-86FBC4B653A8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30238" y="6870700"/>
            <a:ext cx="58197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01" tIns="51673" rIns="99901" bIns="51673"/>
          <a:lstStyle/>
          <a:p>
            <a:pPr algn="ctr" defTabSz="1022350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 SELECT	 deptno, dname, loc</a:t>
            </a:r>
          </a:p>
          <a:p>
            <a:pPr algn="ctr" defTabSz="1022350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  FROM 	 dept;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pPr lvl="1"/>
            <a:endParaRPr lang="en-US" altLang="zh-CN" b="1" smtClean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630238" y="6870700"/>
            <a:ext cx="58197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01" tIns="51673" rIns="99901" bIns="51673"/>
          <a:lstStyle/>
          <a:p>
            <a:pPr algn="ctr" defTabSz="1022350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 SELECT	 deptno, dname, loc</a:t>
            </a:r>
          </a:p>
          <a:p>
            <a:pPr algn="ctr" defTabSz="1022350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  FROM 	 dept;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600075" y="6850063"/>
            <a:ext cx="5819775" cy="1878012"/>
            <a:chOff x="363" y="3850"/>
            <a:chExt cx="3519" cy="1055"/>
          </a:xfrm>
        </p:grpSpPr>
        <p:sp>
          <p:nvSpPr>
            <p:cNvPr id="49157" name="Rectangle 5"/>
            <p:cNvSpPr>
              <a:spLocks noChangeArrowheads="1"/>
            </p:cNvSpPr>
            <p:nvPr/>
          </p:nvSpPr>
          <p:spPr bwMode="auto">
            <a:xfrm>
              <a:off x="363" y="3850"/>
              <a:ext cx="35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6838" tIns="50800" rIns="96838" bIns="50800"/>
            <a:lstStyle/>
            <a:p>
              <a:pPr algn="ctr" defTabSz="1127125" fontAlgn="ctr"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SQL&gt; SELECT	loc, deptno</a:t>
              </a:r>
            </a:p>
            <a:p>
              <a:pPr algn="ctr" defTabSz="1127125" fontAlgn="ctr"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2  FROM 	dept;</a:t>
              </a:r>
            </a:p>
          </p:txBody>
        </p:sp>
        <p:sp>
          <p:nvSpPr>
            <p:cNvPr id="49158" name="Rectangle 6"/>
            <p:cNvSpPr>
              <a:spLocks noChangeArrowheads="1"/>
            </p:cNvSpPr>
            <p:nvPr/>
          </p:nvSpPr>
          <p:spPr bwMode="auto">
            <a:xfrm>
              <a:off x="363" y="4195"/>
              <a:ext cx="3519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6838" tIns="50800" rIns="96838" bIns="50800"/>
            <a:lstStyle/>
            <a:p>
              <a:pPr algn="ctr" defTabSz="1127125" fontAlgn="ctr">
                <a:buSzPct val="65000"/>
                <a:tabLst>
                  <a:tab pos="1922463" algn="l"/>
                  <a:tab pos="2473325" algn="l"/>
                </a:tabLst>
              </a:pPr>
              <a:r>
                <a:rPr lang="en-US" altLang="zh-CN" sz="1200">
                  <a:latin typeface="Courier New" pitchFamily="49" charset="0"/>
                </a:rPr>
                <a:t>LOC              DEPTNO          </a:t>
              </a:r>
              <a:endParaRPr lang="en-US" altLang="zh-CN" sz="1200" b="1">
                <a:latin typeface="Courier New" pitchFamily="49" charset="0"/>
              </a:endParaRPr>
            </a:p>
            <a:p>
              <a:pPr algn="ctr" defTabSz="1127125" fontAlgn="ctr">
                <a:buSzPct val="65000"/>
                <a:tabLst>
                  <a:tab pos="1922463" algn="l"/>
                  <a:tab pos="2473325" algn="l"/>
                </a:tabLst>
              </a:pPr>
              <a:r>
                <a:rPr lang="en-US" altLang="zh-CN" sz="1200">
                  <a:latin typeface="Courier New" pitchFamily="49" charset="0"/>
                </a:rPr>
                <a:t>------------- ---------</a:t>
              </a:r>
            </a:p>
            <a:p>
              <a:pPr algn="ctr" defTabSz="1127125" fontAlgn="ctr">
                <a:buSzPct val="65000"/>
                <a:tabLst>
                  <a:tab pos="1922463" algn="l"/>
                  <a:tab pos="2473325" algn="l"/>
                </a:tabLst>
              </a:pPr>
              <a:r>
                <a:rPr lang="en-US" altLang="zh-CN" sz="1200">
                  <a:latin typeface="Courier New" pitchFamily="49" charset="0"/>
                </a:rPr>
                <a:t>NEW YORK             10</a:t>
              </a:r>
            </a:p>
            <a:p>
              <a:pPr algn="ctr" defTabSz="1127125" fontAlgn="ctr">
                <a:buSzPct val="65000"/>
                <a:tabLst>
                  <a:tab pos="1922463" algn="l"/>
                  <a:tab pos="2473325" algn="l"/>
                </a:tabLst>
              </a:pPr>
              <a:r>
                <a:rPr lang="en-US" altLang="zh-CN" sz="1200">
                  <a:latin typeface="Courier New" pitchFamily="49" charset="0"/>
                </a:rPr>
                <a:t>DALLAS               20</a:t>
              </a:r>
            </a:p>
            <a:p>
              <a:pPr algn="ctr" defTabSz="1127125" fontAlgn="ctr">
                <a:buSzPct val="65000"/>
                <a:tabLst>
                  <a:tab pos="1922463" algn="l"/>
                  <a:tab pos="2473325" algn="l"/>
                </a:tabLst>
              </a:pPr>
              <a:r>
                <a:rPr lang="en-US" altLang="zh-CN" sz="1200">
                  <a:latin typeface="Courier New" pitchFamily="49" charset="0"/>
                </a:rPr>
                <a:t>CHICAGO              30</a:t>
              </a:r>
            </a:p>
            <a:p>
              <a:pPr algn="ctr" defTabSz="1127125" fontAlgn="ctr">
                <a:buSzPct val="65000"/>
                <a:tabLst>
                  <a:tab pos="1922463" algn="l"/>
                  <a:tab pos="2473325" algn="l"/>
                </a:tabLst>
              </a:pPr>
              <a:r>
                <a:rPr lang="en-US" altLang="zh-CN" sz="1200">
                  <a:latin typeface="Courier New" pitchFamily="49" charset="0"/>
                </a:rPr>
                <a:t>BOSTON               40</a:t>
              </a:r>
            </a:p>
          </p:txBody>
        </p:sp>
      </p:grp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5" b="7863"/>
          <a:stretch/>
        </p:blipFill>
        <p:spPr>
          <a:xfrm>
            <a:off x="-16190" y="-27384"/>
            <a:ext cx="9160190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708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74280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01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5856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570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75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8207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6036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7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359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512" y="4725144"/>
            <a:ext cx="6961188" cy="120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en-US" sz="4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sz="4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开发</a:t>
            </a:r>
            <a:endParaRPr lang="en-US" altLang="zh-CN" sz="40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3200" b="1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---- 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编写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简单的查询语句</a:t>
            </a:r>
            <a:endParaRPr lang="zh-CN" altLang="en-US" sz="32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V1.0</a:t>
            </a:r>
            <a:endParaRPr lang="zh-CN" altLang="en-US" sz="12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blackWhite">
          <a:xfrm>
            <a:off x="904875" y="2949575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blackWhite">
          <a:xfrm>
            <a:off x="900113" y="1831975"/>
            <a:ext cx="7319962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  <a:tab pos="1658938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ltGray">
          <a:xfrm>
            <a:off x="2571750" y="1885950"/>
            <a:ext cx="280988" cy="357188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ltGray">
          <a:xfrm>
            <a:off x="952500" y="2990850"/>
            <a:ext cx="5314950" cy="16764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选择列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blackWhite">
          <a:xfrm>
            <a:off x="912813" y="2962275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DNAME          LOC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-------------- -------------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ACCOUNTING     NEW YORK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RESEARCH       DALLAS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SALES          CHICAGO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40 OPERATIONS     BOSTON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blackWhite">
          <a:xfrm>
            <a:off x="925513" y="1822450"/>
            <a:ext cx="7278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*</a:t>
            </a:r>
          </a:p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	dept;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18488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选择所有列</a:t>
            </a: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animBg="1"/>
      <p:bldP spid="1556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blackWhite">
          <a:xfrm>
            <a:off x="904875" y="2949575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blackWhite">
          <a:xfrm>
            <a:off x="900113" y="1831975"/>
            <a:ext cx="7319962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  <a:tab pos="1658938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ltGray">
          <a:xfrm>
            <a:off x="2571750" y="1885950"/>
            <a:ext cx="2357438" cy="357188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ltGray">
          <a:xfrm>
            <a:off x="952500" y="2990850"/>
            <a:ext cx="5314950" cy="16764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选择列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blackWhite">
          <a:xfrm>
            <a:off x="912813" y="2962275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DNAME          LOC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-------------- -------------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ACCOUNTING     NEW YORK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RESEARCH       DALLAS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SALES          CHICAGO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40 OPERATIONS     BOSTON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blackWhite">
          <a:xfrm>
            <a:off x="925513" y="1822450"/>
            <a:ext cx="7278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deptno,dname,loc</a:t>
            </a:r>
          </a:p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	dept;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18488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选择所有列</a:t>
            </a: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8" name="矩形 9"/>
          <p:cNvSpPr>
            <a:spLocks noChangeArrowheads="1"/>
          </p:cNvSpPr>
          <p:nvPr/>
        </p:nvSpPr>
        <p:spPr bwMode="auto">
          <a:xfrm>
            <a:off x="1000125" y="5091113"/>
            <a:ext cx="41624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fontAlgn="ctr">
              <a:buSzPct val="65000"/>
            </a:pP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试比较哪条语句执行效率更高？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animBg="1"/>
      <p:bldP spid="1556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blackWhite">
          <a:xfrm>
            <a:off x="935038" y="2887663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blackWhite">
          <a:xfrm>
            <a:off x="927100" y="1831975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ltGray">
          <a:xfrm>
            <a:off x="2595563" y="1882775"/>
            <a:ext cx="1687512" cy="36036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ltGray">
          <a:xfrm>
            <a:off x="1014413" y="2930525"/>
            <a:ext cx="3214687" cy="1679575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选择列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blackWhite">
          <a:xfrm>
            <a:off x="928688" y="2900363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LOC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NEW YORK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DALLAS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CHICAGO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40 BOSTON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blackWhite">
          <a:xfrm>
            <a:off x="914400" y="1792288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deptno, loc</a:t>
            </a:r>
          </a:p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dept;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18488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选择指定的列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animBg="1"/>
      <p:bldP spid="1577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使用两种方式查询所有员工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(EMP)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信息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(EMP)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员工编号、员工姓名、员工职位、员工月薪、工作部门编号。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488950"/>
            <a:ext cx="7769225" cy="731838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算术运算符</a:t>
            </a:r>
            <a:endParaRPr lang="en-US" altLang="zh-CN" sz="3300" smtClean="0">
              <a:solidFill>
                <a:schemeClr val="bg2"/>
              </a:solidFill>
              <a:latin typeface="黑体" pitchFamily="2" charset="-122"/>
              <a:ea typeface="宋体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427163"/>
            <a:ext cx="7864475" cy="1016000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算术运算符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可以在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语句中使用算术运算符，改变输出结果。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blackWhite">
          <a:xfrm>
            <a:off x="1617663" y="2786063"/>
            <a:ext cx="1293812" cy="24193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运算符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</a:rPr>
              <a:t>+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</a:rPr>
              <a:t>-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</a:rPr>
              <a:t>*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</a:rPr>
              <a:t>      /       	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blackWhite">
          <a:xfrm>
            <a:off x="2916238" y="2786063"/>
            <a:ext cx="3883025" cy="2428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描述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加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减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乘 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除</a:t>
            </a:r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1611313" y="4213225"/>
            <a:ext cx="51831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>
            <a:off x="1617663" y="3708400"/>
            <a:ext cx="5191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>
            <a:off x="1617663" y="4706938"/>
            <a:ext cx="51768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>
            <a:off x="1622425" y="3236913"/>
            <a:ext cx="5191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blackWhite">
          <a:xfrm>
            <a:off x="922338" y="2057400"/>
            <a:ext cx="7265987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算术运算符</a:t>
            </a:r>
            <a:endParaRPr lang="zh-CN" altLang="en-US" smtClean="0">
              <a:solidFill>
                <a:srgbClr val="000099"/>
              </a:solidFill>
              <a:latin typeface="黑体" pitchFamily="2" charset="-122"/>
              <a:ea typeface="宋体" charset="-122"/>
            </a:endParaRPr>
          </a:p>
        </p:txBody>
      </p:sp>
      <p:sp>
        <p:nvSpPr>
          <p:cNvPr id="16388" name="Arc 4"/>
          <p:cNvSpPr>
            <a:spLocks/>
          </p:cNvSpPr>
          <p:nvPr/>
        </p:nvSpPr>
        <p:spPr bwMode="ltGray">
          <a:xfrm>
            <a:off x="5461000" y="2949575"/>
            <a:ext cx="211138" cy="225425"/>
          </a:xfrm>
          <a:custGeom>
            <a:avLst/>
            <a:gdLst>
              <a:gd name="T0" fmla="*/ 20173979 w 21600"/>
              <a:gd name="T1" fmla="*/ 24552666 h 21600"/>
              <a:gd name="T2" fmla="*/ 0 w 21600"/>
              <a:gd name="T3" fmla="*/ 0 h 21600"/>
              <a:gd name="T4" fmla="*/ 20173979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blackWhite">
          <a:xfrm>
            <a:off x="885825" y="3136900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ltGray">
          <a:xfrm>
            <a:off x="4267200" y="2152650"/>
            <a:ext cx="1112838" cy="346075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ltGray">
          <a:xfrm>
            <a:off x="3789363" y="3165475"/>
            <a:ext cx="1385887" cy="22479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blackWhite">
          <a:xfrm>
            <a:off x="925513" y="2044700"/>
            <a:ext cx="72913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sal, sal+300</a:t>
            </a:r>
          </a:p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emp;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blackWhite">
          <a:xfrm>
            <a:off x="889000" y="3124200"/>
            <a:ext cx="7340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  SAL   SAL+300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     5000      5300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BLAKE           2850      3150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     2450      2750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JONES           2975      3275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     1250      1550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     1600      1900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39738" y="1489075"/>
            <a:ext cx="7864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b="1" kern="0" dirty="0">
                <a:latin typeface="黑体" pitchFamily="49" charset="-122"/>
              </a:rPr>
              <a:t>算术运算符</a:t>
            </a:r>
            <a:endParaRPr lang="en-US" altLang="zh-CN" sz="2200" kern="0" dirty="0">
              <a:latin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6" grpId="0" animBg="1"/>
      <p:bldP spid="1638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169863"/>
            <a:ext cx="7283450" cy="706437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算术运算符</a:t>
            </a:r>
            <a:endParaRPr lang="en-US" altLang="zh-CN" smtClean="0">
              <a:solidFill>
                <a:srgbClr val="000099"/>
              </a:solidFill>
              <a:latin typeface="黑体" pitchFamily="2" charset="-122"/>
              <a:ea typeface="宋体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8625" y="1008063"/>
            <a:ext cx="7864475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算术运算符优先级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乘除优先于加减</a:t>
            </a: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相同优先权的表达式按照从左至右的顺序依次计算</a:t>
            </a: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括弧可以提高优先权，并使表达式的描述更为清晰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200" kern="0" dirty="0">
              <a:latin typeface="黑体" pitchFamily="49" charset="-122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blackWhite">
          <a:xfrm>
            <a:off x="1179513" y="2892425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blackWhite">
          <a:xfrm>
            <a:off x="1173163" y="3708400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46550" y="2968625"/>
            <a:ext cx="1919288" cy="3009900"/>
            <a:chOff x="2453" y="1236"/>
            <a:chExt cx="1209" cy="1896"/>
          </a:xfrm>
        </p:grpSpPr>
        <p:sp>
          <p:nvSpPr>
            <p:cNvPr id="17417" name="Rectangle 6"/>
            <p:cNvSpPr>
              <a:spLocks noChangeArrowheads="1"/>
            </p:cNvSpPr>
            <p:nvPr/>
          </p:nvSpPr>
          <p:spPr bwMode="ltGray">
            <a:xfrm>
              <a:off x="2672" y="1236"/>
              <a:ext cx="990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7418" name="Rectangle 7"/>
            <p:cNvSpPr>
              <a:spLocks noChangeArrowheads="1"/>
            </p:cNvSpPr>
            <p:nvPr/>
          </p:nvSpPr>
          <p:spPr bwMode="ltGray">
            <a:xfrm>
              <a:off x="2453" y="1742"/>
              <a:ext cx="919" cy="139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7415" name="Rectangle 8"/>
          <p:cNvSpPr>
            <a:spLocks noChangeArrowheads="1"/>
          </p:cNvSpPr>
          <p:nvPr/>
        </p:nvSpPr>
        <p:spPr bwMode="blackWhite">
          <a:xfrm>
            <a:off x="1185863" y="2857500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sal, 12*sal+100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blackWhite">
          <a:xfrm>
            <a:off x="1204913" y="3721100"/>
            <a:ext cx="72898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  SAL 12*SAL+100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     5000      60100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BLAKE           2850      34300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     2450      29500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JONES           2975      35800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     1250      15100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     1600      19300</a:t>
            </a:r>
          </a:p>
          <a:p>
            <a:pPr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14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rows selected.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blackWhite">
          <a:xfrm>
            <a:off x="857250" y="2244725"/>
            <a:ext cx="7435850" cy="8572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blackWhite">
          <a:xfrm>
            <a:off x="844550" y="3340100"/>
            <a:ext cx="744855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算术运算符</a:t>
            </a:r>
            <a:endParaRPr lang="zh-CN" altLang="en-US" smtClean="0">
              <a:solidFill>
                <a:srgbClr val="000099"/>
              </a:solidFill>
              <a:latin typeface="黑体" pitchFamily="2" charset="-122"/>
              <a:ea typeface="宋体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86188" y="2352675"/>
            <a:ext cx="2171700" cy="2970213"/>
            <a:chOff x="2385" y="1080"/>
            <a:chExt cx="1368" cy="1871"/>
          </a:xfrm>
        </p:grpSpPr>
        <p:sp>
          <p:nvSpPr>
            <p:cNvPr id="18441" name="Rectangle 6"/>
            <p:cNvSpPr>
              <a:spLocks noChangeArrowheads="1"/>
            </p:cNvSpPr>
            <p:nvPr/>
          </p:nvSpPr>
          <p:spPr bwMode="ltGray">
            <a:xfrm>
              <a:off x="2639" y="1080"/>
              <a:ext cx="1114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8442" name="Rectangle 7"/>
            <p:cNvSpPr>
              <a:spLocks noChangeArrowheads="1"/>
            </p:cNvSpPr>
            <p:nvPr/>
          </p:nvSpPr>
          <p:spPr bwMode="ltGray">
            <a:xfrm>
              <a:off x="2385" y="1740"/>
              <a:ext cx="1077" cy="121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8438" name="Rectangle 8"/>
          <p:cNvSpPr>
            <a:spLocks noChangeArrowheads="1"/>
          </p:cNvSpPr>
          <p:nvPr/>
        </p:nvSpPr>
        <p:spPr bwMode="blackWhite">
          <a:xfrm>
            <a:off x="863600" y="2232025"/>
            <a:ext cx="74612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sal, 12*(sal+100)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blackWhite">
          <a:xfrm>
            <a:off x="876300" y="3352800"/>
            <a:ext cx="742315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  SAL 12*(SAL+100)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     5000       61200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BLAKE           2850       35400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     2450       30600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JONES           2975       36900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     1250       16200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8440" name="Rectangle 3"/>
          <p:cNvSpPr txBox="1">
            <a:spLocks noChangeArrowheads="1"/>
          </p:cNvSpPr>
          <p:nvPr/>
        </p:nvSpPr>
        <p:spPr bwMode="auto">
          <a:xfrm>
            <a:off x="439738" y="1500188"/>
            <a:ext cx="786447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使用括号改变优先级</a:t>
            </a:r>
            <a:endParaRPr lang="en-US" altLang="zh-CN" sz="28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员工转正后，月薪上调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20%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，请查询出所有员工转正后的月薪。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员工试用期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个月，转正后月薪上调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20%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，请查询出所有员工工作第一年的年薪所得（不考虑奖金部分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年薪的试用期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个月的月薪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转正后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个月的月薪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)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blackWhite">
          <a:xfrm>
            <a:off x="906463" y="3898900"/>
            <a:ext cx="7291387" cy="22606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blackWhite">
          <a:xfrm>
            <a:off x="919163" y="2941638"/>
            <a:ext cx="7265987" cy="7794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601788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72037" name="Rectangle 5"/>
          <p:cNvSpPr>
            <a:spLocks noGrp="1" noChangeArrowheads="1"/>
          </p:cNvSpPr>
          <p:nvPr>
            <p:ph idx="1"/>
          </p:nvPr>
        </p:nvSpPr>
        <p:spPr>
          <a:xfrm>
            <a:off x="860425" y="1223963"/>
            <a:ext cx="7783513" cy="1422400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1200" dirty="0" smtClean="0"/>
              <a:t>空值</a:t>
            </a:r>
            <a:r>
              <a:rPr lang="en-US" altLang="zh-CN" kern="1200" dirty="0" smtClean="0"/>
              <a:t>NULL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空值是指一种无效的、未赋值、未知的或不可用的值。</a:t>
            </a:r>
            <a:endParaRPr lang="en-US" altLang="zh-CN" kern="12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空值不同于零或者空格。</a:t>
            </a: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ltGray">
          <a:xfrm>
            <a:off x="4937125" y="3025775"/>
            <a:ext cx="696913" cy="3175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ltGray">
          <a:xfrm>
            <a:off x="5713413" y="3987800"/>
            <a:ext cx="1312862" cy="16891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blackWhite">
          <a:xfrm>
            <a:off x="919163" y="3932238"/>
            <a:ext cx="7265987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JOB       	SAL      COMM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BLAKE      MANAGER	      2850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TURNER     SALESMAN       1500   	      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blackWhite">
          <a:xfrm>
            <a:off x="944563" y="2928938"/>
            <a:ext cx="4008437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60178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job, sal, comm</a:t>
            </a:r>
          </a:p>
          <a:p>
            <a:pPr fontAlgn="ctr">
              <a:buSzPct val="65000"/>
              <a:tabLst>
                <a:tab pos="160178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609600" y="285750"/>
            <a:ext cx="728345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defRPr/>
            </a:pPr>
            <a:r>
              <a:rPr lang="zh-CN" altLang="en-US" sz="3600" b="1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空值</a:t>
            </a:r>
            <a:r>
              <a:rPr lang="en-US" altLang="zh-CN" sz="3600" b="1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NULL</a:t>
            </a:r>
            <a:endParaRPr lang="zh-CN" altLang="en-US" sz="3600" b="1" kern="0" dirty="0">
              <a:solidFill>
                <a:srgbClr val="000099"/>
              </a:solidFill>
              <a:latin typeface="黑体" pitchFamily="49" charset="-122"/>
              <a:cs typeface="+mj-c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8" grpId="0" animBg="1"/>
      <p:bldP spid="1720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eaLnBrk="0" fontAlgn="ctr" hangingPunct="0">
              <a:buSzPct val="65000"/>
              <a:defRPr/>
            </a:pPr>
            <a:r>
              <a:rPr lang="zh-CN" altLang="en-US" sz="3600" dirty="0">
                <a:solidFill>
                  <a:schemeClr val="tx2"/>
                </a:solidFill>
                <a:latin typeface="宋体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dirty="0">
              <a:solidFill>
                <a:schemeClr val="tx2"/>
              </a:solidFill>
              <a:latin typeface="宋体" charset="-122"/>
              <a:ea typeface="黑体" pitchFamily="49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 typeface="Arial" pitchFamily="34" charset="0"/>
              <a:buChar char="•"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sz="28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理解结构化查询语言的作用、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分类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;</a:t>
            </a:r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理解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语句的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作用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;</a:t>
            </a:r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掌握选择所有列、指定列、表达式、带空值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NULL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列别名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、连接操作符、消除重复行的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语句书写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blackWhite">
          <a:xfrm>
            <a:off x="858838" y="2908300"/>
            <a:ext cx="7434262" cy="11366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blackWhite">
          <a:xfrm>
            <a:off x="877888" y="4652963"/>
            <a:ext cx="7415212" cy="941387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4085" name="Rectangle 5"/>
          <p:cNvSpPr>
            <a:spLocks noGrp="1" noChangeArrowheads="1"/>
          </p:cNvSpPr>
          <p:nvPr>
            <p:ph idx="1"/>
          </p:nvPr>
        </p:nvSpPr>
        <p:spPr>
          <a:xfrm>
            <a:off x="714375" y="1214438"/>
            <a:ext cx="7385050" cy="1422400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1200" dirty="0" smtClean="0"/>
              <a:t>算术表达式中的空值</a:t>
            </a:r>
            <a:r>
              <a:rPr lang="en-US" altLang="zh-CN" kern="1200" dirty="0" smtClean="0"/>
              <a:t>NULL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任何包含空值的算术表达式运算后的结果都为空值</a:t>
            </a:r>
            <a:r>
              <a:rPr lang="en-US" altLang="zh-CN" kern="1200" dirty="0" smtClean="0"/>
              <a:t>NULL</a:t>
            </a:r>
            <a:r>
              <a:rPr lang="zh-CN" altLang="en-US" kern="1200" dirty="0" smtClean="0"/>
              <a:t>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57450" y="3013075"/>
            <a:ext cx="2719388" cy="2530475"/>
            <a:chOff x="1548" y="1898"/>
            <a:chExt cx="1713" cy="1594"/>
          </a:xfrm>
        </p:grpSpPr>
        <p:sp>
          <p:nvSpPr>
            <p:cNvPr id="21513" name="Rectangle 7"/>
            <p:cNvSpPr>
              <a:spLocks noChangeArrowheads="1"/>
            </p:cNvSpPr>
            <p:nvPr/>
          </p:nvSpPr>
          <p:spPr bwMode="ltGray">
            <a:xfrm>
              <a:off x="2225" y="1898"/>
              <a:ext cx="1036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1514" name="Rectangle 8"/>
            <p:cNvSpPr>
              <a:spLocks noChangeArrowheads="1"/>
            </p:cNvSpPr>
            <p:nvPr/>
          </p:nvSpPr>
          <p:spPr bwMode="ltGray">
            <a:xfrm>
              <a:off x="1548" y="2952"/>
              <a:ext cx="996" cy="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1510" name="Rectangle 9"/>
          <p:cNvSpPr>
            <a:spLocks noChangeArrowheads="1"/>
          </p:cNvSpPr>
          <p:nvPr/>
        </p:nvSpPr>
        <p:spPr bwMode="blackWhite">
          <a:xfrm>
            <a:off x="865188" y="2895600"/>
            <a:ext cx="7459662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12*sal+comm 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ename='KING';</a:t>
            </a:r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blackWhite">
          <a:xfrm>
            <a:off x="884238" y="4640263"/>
            <a:ext cx="74406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12*SAL+COMM 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defRPr/>
            </a:pPr>
            <a:r>
              <a:rPr lang="zh-CN" altLang="en-US" sz="3600" b="1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空值</a:t>
            </a:r>
            <a:r>
              <a:rPr lang="en-US" altLang="zh-CN" sz="3600" b="1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NULL</a:t>
            </a:r>
            <a:endParaRPr lang="zh-CN" altLang="en-US" sz="3600" b="1" kern="0" dirty="0">
              <a:solidFill>
                <a:srgbClr val="000099"/>
              </a:solidFill>
              <a:latin typeface="黑体" pitchFamily="49" charset="-122"/>
              <a:cs typeface="+mj-c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列别名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860425" y="1196975"/>
            <a:ext cx="7385050" cy="5411788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1200" dirty="0" smtClean="0"/>
              <a:t>列别名</a:t>
            </a:r>
            <a:endParaRPr lang="en-US" altLang="zh-CN" kern="12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用来重新</a:t>
            </a:r>
            <a:r>
              <a:rPr lang="zh-CN" altLang="en-US" kern="1200" dirty="0"/>
              <a:t>命名</a:t>
            </a:r>
            <a:r>
              <a:rPr lang="zh-CN" altLang="en-US" kern="1200" dirty="0" smtClean="0"/>
              <a:t>列的显示标题</a:t>
            </a:r>
            <a:endParaRPr lang="zh-CN" altLang="en-US" kern="1200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如果</a:t>
            </a:r>
            <a:r>
              <a:rPr lang="en-US" altLang="zh-CN" kern="1200" dirty="0" smtClean="0"/>
              <a:t>SELECT</a:t>
            </a:r>
            <a:r>
              <a:rPr lang="zh-CN" altLang="en-US" kern="1200" dirty="0" smtClean="0"/>
              <a:t>语句中包含计算列，通常使用列别名来重新定义列标题。</a:t>
            </a:r>
            <a:endParaRPr lang="zh-CN" altLang="en-US" kern="1200" dirty="0"/>
          </a:p>
          <a:p>
            <a:pPr>
              <a:lnSpc>
                <a:spcPct val="120000"/>
              </a:lnSpc>
              <a:defRPr/>
            </a:pPr>
            <a:r>
              <a:rPr lang="zh-CN" altLang="en-US" kern="1200" dirty="0" smtClean="0"/>
              <a:t>使用列别名的方法</a:t>
            </a:r>
            <a:endParaRPr lang="en-US" altLang="zh-CN" kern="12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：列名 列别名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：列名 </a:t>
            </a:r>
            <a:r>
              <a:rPr lang="en-US" altLang="zh-CN" dirty="0" smtClean="0"/>
              <a:t>AS </a:t>
            </a:r>
            <a:r>
              <a:rPr lang="zh-CN" altLang="en-US" dirty="0" smtClean="0"/>
              <a:t>列别名</a:t>
            </a:r>
            <a:endParaRPr lang="en-US" altLang="zh-CN" dirty="0" smtClean="0"/>
          </a:p>
          <a:p>
            <a:pPr marL="342900" lvl="1" indent="-342900">
              <a:lnSpc>
                <a:spcPct val="120000"/>
              </a:lnSpc>
              <a:buFontTx/>
              <a:buChar char="•"/>
              <a:defRPr/>
            </a:pPr>
            <a:r>
              <a:rPr lang="zh-CN" altLang="en-US" sz="2800" kern="1200" dirty="0" smtClean="0">
                <a:cs typeface="+mn-cs"/>
              </a:rPr>
              <a:t>以下三种情况列别名两侧需要添加双引号</a:t>
            </a:r>
            <a:endParaRPr lang="en-US" altLang="zh-CN" sz="2800" kern="1200" dirty="0" smtClean="0">
              <a:cs typeface="+mn-cs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列别名中包含有空格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列别名中要求区分大小写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列别名中包含有特殊字符</a:t>
            </a:r>
          </a:p>
          <a:p>
            <a:pPr>
              <a:lnSpc>
                <a:spcPct val="120000"/>
              </a:lnSpc>
              <a:defRPr/>
            </a:pPr>
            <a:endParaRPr lang="en-US" altLang="zh-CN" kern="1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blackWhite">
          <a:xfrm>
            <a:off x="844550" y="1585913"/>
            <a:ext cx="72263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blackWhite">
          <a:xfrm>
            <a:off x="839788" y="2605088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blackWhite">
          <a:xfrm>
            <a:off x="838200" y="4022725"/>
            <a:ext cx="72644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blackWhite">
          <a:xfrm>
            <a:off x="839788" y="5345113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>
          <a:xfrm>
            <a:off x="615950" y="188913"/>
            <a:ext cx="7772400" cy="1143000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列别名</a:t>
            </a:r>
            <a:endParaRPr lang="zh-CN" altLang="en-US" smtClean="0">
              <a:solidFill>
                <a:srgbClr val="000099"/>
              </a:solidFill>
              <a:latin typeface="黑体" pitchFamily="2" charset="-122"/>
              <a:ea typeface="宋体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04875" y="1636713"/>
            <a:ext cx="5240338" cy="1416050"/>
            <a:chOff x="614" y="848"/>
            <a:chExt cx="3301" cy="892"/>
          </a:xfrm>
        </p:grpSpPr>
        <p:sp>
          <p:nvSpPr>
            <p:cNvPr id="23572" name="Rectangle 8"/>
            <p:cNvSpPr>
              <a:spLocks noChangeArrowheads="1"/>
            </p:cNvSpPr>
            <p:nvPr/>
          </p:nvSpPr>
          <p:spPr bwMode="ltGray">
            <a:xfrm>
              <a:off x="2408" y="848"/>
              <a:ext cx="508" cy="24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3573" name="Rectangle 9"/>
            <p:cNvSpPr>
              <a:spLocks noChangeArrowheads="1"/>
            </p:cNvSpPr>
            <p:nvPr/>
          </p:nvSpPr>
          <p:spPr bwMode="ltGray">
            <a:xfrm>
              <a:off x="614" y="1503"/>
              <a:ext cx="478" cy="23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3574" name="Rectangle 10"/>
            <p:cNvSpPr>
              <a:spLocks noChangeArrowheads="1"/>
            </p:cNvSpPr>
            <p:nvPr/>
          </p:nvSpPr>
          <p:spPr bwMode="ltGray">
            <a:xfrm>
              <a:off x="3300" y="848"/>
              <a:ext cx="615" cy="24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3575" name="Rectangle 11"/>
            <p:cNvSpPr>
              <a:spLocks noChangeArrowheads="1"/>
            </p:cNvSpPr>
            <p:nvPr/>
          </p:nvSpPr>
          <p:spPr bwMode="ltGray">
            <a:xfrm>
              <a:off x="2039" y="1497"/>
              <a:ext cx="615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78188" name="Rectangle 12"/>
          <p:cNvSpPr>
            <a:spLocks noChangeArrowheads="1"/>
          </p:cNvSpPr>
          <p:nvPr/>
        </p:nvSpPr>
        <p:spPr bwMode="ltGray">
          <a:xfrm>
            <a:off x="3556000" y="4094163"/>
            <a:ext cx="976313" cy="2921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78189" name="Rectangle 13"/>
          <p:cNvSpPr>
            <a:spLocks noChangeArrowheads="1"/>
          </p:cNvSpPr>
          <p:nvPr/>
        </p:nvSpPr>
        <p:spPr bwMode="ltGray">
          <a:xfrm>
            <a:off x="923925" y="5403850"/>
            <a:ext cx="704850" cy="37306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78190" name="Rectangle 14"/>
          <p:cNvSpPr>
            <a:spLocks noChangeArrowheads="1"/>
          </p:cNvSpPr>
          <p:nvPr/>
        </p:nvSpPr>
        <p:spPr bwMode="ltGray">
          <a:xfrm>
            <a:off x="3544888" y="4391025"/>
            <a:ext cx="2179637" cy="382588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78191" name="Rectangle 15"/>
          <p:cNvSpPr>
            <a:spLocks noChangeArrowheads="1"/>
          </p:cNvSpPr>
          <p:nvPr/>
        </p:nvSpPr>
        <p:spPr bwMode="ltGray">
          <a:xfrm>
            <a:off x="2887663" y="5411788"/>
            <a:ext cx="1862137" cy="38417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78192" name="Rectangle 16"/>
          <p:cNvSpPr>
            <a:spLocks noChangeArrowheads="1"/>
          </p:cNvSpPr>
          <p:nvPr/>
        </p:nvSpPr>
        <p:spPr bwMode="blackWhite">
          <a:xfrm>
            <a:off x="890588" y="2617788"/>
            <a:ext cx="7221537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3565" name="Rectangle 17"/>
          <p:cNvSpPr>
            <a:spLocks noChangeArrowheads="1"/>
          </p:cNvSpPr>
          <p:nvPr/>
        </p:nvSpPr>
        <p:spPr bwMode="blackWhite">
          <a:xfrm>
            <a:off x="869950" y="1573213"/>
            <a:ext cx="72517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 AS name, sal salary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3566" name="Rectangle 18"/>
          <p:cNvSpPr>
            <a:spLocks noChangeArrowheads="1"/>
          </p:cNvSpPr>
          <p:nvPr/>
        </p:nvSpPr>
        <p:spPr bwMode="blackWhite">
          <a:xfrm>
            <a:off x="908050" y="2582863"/>
            <a:ext cx="335597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fontAlgn="ctr">
              <a:lnSpc>
                <a:spcPct val="125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NAME             SALARY</a:t>
            </a:r>
          </a:p>
          <a:p>
            <a:pPr fontAlgn="ctr">
              <a:lnSpc>
                <a:spcPct val="125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------------- ---------</a:t>
            </a:r>
            <a:b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23567" name="Rectangle 19"/>
          <p:cNvSpPr>
            <a:spLocks noChangeArrowheads="1"/>
          </p:cNvSpPr>
          <p:nvPr/>
        </p:nvSpPr>
        <p:spPr bwMode="blackWhite">
          <a:xfrm>
            <a:off x="863600" y="4010025"/>
            <a:ext cx="72898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  "Name",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       sal*12 "Annual Salary"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  <p:grpSp>
        <p:nvGrpSpPr>
          <p:cNvPr id="23568" name="Group 20"/>
          <p:cNvGrpSpPr>
            <a:grpSpLocks/>
          </p:cNvGrpSpPr>
          <p:nvPr/>
        </p:nvGrpSpPr>
        <p:grpSpPr bwMode="auto">
          <a:xfrm>
            <a:off x="890588" y="5314950"/>
            <a:ext cx="7221537" cy="1131888"/>
            <a:chOff x="605" y="3165"/>
            <a:chExt cx="4549" cy="713"/>
          </a:xfrm>
        </p:grpSpPr>
        <p:sp>
          <p:nvSpPr>
            <p:cNvPr id="23570" name="Rectangle 21"/>
            <p:cNvSpPr>
              <a:spLocks noChangeArrowheads="1"/>
            </p:cNvSpPr>
            <p:nvPr/>
          </p:nvSpPr>
          <p:spPr bwMode="blackWhite">
            <a:xfrm>
              <a:off x="605" y="3192"/>
              <a:ext cx="4549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lnSpc>
                  <a:spcPct val="90000"/>
                </a:lnSpc>
                <a:buSzPct val="65000"/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0000"/>
                </a:lnSpc>
                <a:buSzPct val="65000"/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0000"/>
                </a:lnSpc>
                <a:buSzPct val="65000"/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0000"/>
                </a:lnSpc>
                <a:buSzPct val="65000"/>
              </a:pPr>
              <a:r>
                <a:rPr lang="zh-CN" altLang="en-US" sz="18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23571" name="Rectangle 22"/>
            <p:cNvSpPr>
              <a:spLocks noChangeArrowheads="1"/>
            </p:cNvSpPr>
            <p:nvPr/>
          </p:nvSpPr>
          <p:spPr bwMode="blackWhite">
            <a:xfrm>
              <a:off x="616" y="3165"/>
              <a:ext cx="2462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fontAlgn="ctr">
                <a:lnSpc>
                  <a:spcPct val="125000"/>
                </a:lnSpc>
                <a:buSzPct val="65000"/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Name          Annual Salary</a:t>
              </a:r>
            </a:p>
            <a:p>
              <a:pPr fontAlgn="ctr">
                <a:lnSpc>
                  <a:spcPct val="125000"/>
                </a:lnSpc>
                <a:buSzPct val="65000"/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------------- -------------</a:t>
              </a:r>
              <a:b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</a:b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...</a:t>
              </a:r>
            </a:p>
          </p:txBody>
        </p:sp>
      </p:grpSp>
      <p:sp>
        <p:nvSpPr>
          <p:cNvPr id="23569" name="Rectangle 3"/>
          <p:cNvSpPr txBox="1">
            <a:spLocks noChangeArrowheads="1"/>
          </p:cNvSpPr>
          <p:nvPr/>
        </p:nvSpPr>
        <p:spPr bwMode="auto">
          <a:xfrm>
            <a:off x="757238" y="1016000"/>
            <a:ext cx="738505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列别名使用</a:t>
            </a:r>
            <a:endParaRPr lang="en-US" altLang="zh-CN" sz="28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8" grpId="0" animBg="1"/>
      <p:bldP spid="178189" grpId="0" animBg="1"/>
      <p:bldP spid="178190" grpId="0" animBg="1"/>
      <p:bldP spid="178191" grpId="0" animBg="1"/>
      <p:bldP spid="17819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员工试用期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个月，转正后月薪上调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20%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，请查询出所有员工工作第一年的所有收入（需考虑奖金部分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，要求显示列标题为员工姓名，工资收入，奖金收入，总收入。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连接操作符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062912" cy="1828800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1200" dirty="0" smtClean="0"/>
              <a:t>连接操作符</a:t>
            </a:r>
            <a:endParaRPr lang="en-US" altLang="zh-CN" kern="12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用于</a:t>
            </a:r>
            <a:r>
              <a:rPr lang="zh-CN" altLang="en-US" kern="1200" dirty="0"/>
              <a:t>连接列与列、列和</a:t>
            </a:r>
            <a:r>
              <a:rPr lang="zh-CN" altLang="en-US" kern="1200" dirty="0" smtClean="0"/>
              <a:t>字符</a:t>
            </a:r>
            <a:endParaRPr lang="en-US" altLang="zh-CN" kern="12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形式</a:t>
            </a:r>
            <a:r>
              <a:rPr lang="zh-CN" altLang="en-US" kern="1200" dirty="0"/>
              <a:t>上是以两个竖杠</a:t>
            </a:r>
            <a:r>
              <a:rPr lang="en-US" altLang="zh-CN" kern="1200" dirty="0" smtClean="0"/>
              <a:t>||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用于</a:t>
            </a:r>
            <a:r>
              <a:rPr lang="zh-CN" altLang="en-US" kern="1200" dirty="0"/>
              <a:t>创建字符表达式的结果列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993775" y="1949450"/>
            <a:ext cx="7127875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977900" y="3060700"/>
            <a:ext cx="71755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连接操作符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046163" y="2016125"/>
            <a:ext cx="2814637" cy="3546475"/>
            <a:chOff x="659" y="1270"/>
            <a:chExt cx="1773" cy="223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2269" y="1270"/>
              <a:ext cx="163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659" y="1964"/>
              <a:ext cx="1709" cy="1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blackWhite">
          <a:xfrm>
            <a:off x="981075" y="1936750"/>
            <a:ext cx="71532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ename||job AS "Employees"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	emp;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blackWhite">
          <a:xfrm>
            <a:off x="990600" y="3073400"/>
            <a:ext cx="71501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Employees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-------------------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KINGPRESIDENT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BLAKEMANAGER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CLARKMANAGER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JONESMANAGER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MARTINSALESMAN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ALLENSALESMAN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5800" y="1484313"/>
            <a:ext cx="806291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200">
                <a:latin typeface="黑体" pitchFamily="2" charset="-122"/>
                <a:ea typeface="黑体" pitchFamily="2" charset="-122"/>
              </a:rPr>
              <a:t>连接操作符使用</a:t>
            </a:r>
            <a:endParaRPr lang="en-US" altLang="zh-CN" sz="22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原义字符串 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688975" y="1677988"/>
            <a:ext cx="7770813" cy="3209925"/>
          </a:xfrm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原义字符串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原</a:t>
            </a:r>
            <a:r>
              <a:rPr lang="zh-CN" altLang="en-US" kern="1200" dirty="0"/>
              <a:t>义字符串是包含在</a:t>
            </a:r>
            <a:r>
              <a:rPr lang="en-US" altLang="zh-CN" kern="1200" dirty="0"/>
              <a:t>SELECT</a:t>
            </a:r>
            <a:r>
              <a:rPr lang="zh-CN" altLang="en-US" kern="1200" dirty="0"/>
              <a:t>列表中的一个字符、一个数字或一个日期</a:t>
            </a:r>
            <a:r>
              <a:rPr lang="zh-CN" altLang="en-US" kern="1200" dirty="0" smtClean="0"/>
              <a:t>。</a:t>
            </a:r>
            <a:endParaRPr lang="en-US" altLang="zh-CN" kern="12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日期</a:t>
            </a:r>
            <a:r>
              <a:rPr lang="zh-CN" altLang="en-US" kern="1200" dirty="0"/>
              <a:t>和字符字面值必须用单引号引起来</a:t>
            </a:r>
            <a:r>
              <a:rPr lang="zh-CN" altLang="en-US" kern="1200" dirty="0" smtClean="0"/>
              <a:t>。</a:t>
            </a:r>
            <a:endParaRPr lang="en-US" altLang="zh-CN" kern="12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每个原义字符串</a:t>
            </a:r>
            <a:r>
              <a:rPr lang="zh-CN" altLang="en-US" kern="1200" dirty="0"/>
              <a:t>都会在每个数据行输出中出现。</a:t>
            </a:r>
            <a:endParaRPr lang="en-US" altLang="zh-CN" kern="1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blackWhite">
          <a:xfrm>
            <a:off x="954088" y="2044700"/>
            <a:ext cx="72898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  <a:tab pos="2452688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  <a:tab pos="2452688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731838" y="530225"/>
            <a:ext cx="7618412" cy="881063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原义字符串 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blackWhite">
          <a:xfrm>
            <a:off x="971550" y="3089275"/>
            <a:ext cx="731520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Employee Details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-------------------------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is a PRESIDENT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BLAKE is a MANAGER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is a MANAGER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JONES is a MANAGER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is a SALESMAN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ltGray">
          <a:xfrm>
            <a:off x="3803650" y="2165350"/>
            <a:ext cx="1073150" cy="3175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blackWhite">
          <a:xfrm>
            <a:off x="974725" y="2097088"/>
            <a:ext cx="7315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245268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	||' is a '||job </a:t>
            </a:r>
          </a:p>
          <a:p>
            <a:pPr fontAlgn="ctr">
              <a:buSzPct val="65000"/>
              <a:tabLst>
                <a:tab pos="1200150" algn="l"/>
                <a:tab pos="245268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	         	AS "Employee Details"</a:t>
            </a:r>
          </a:p>
          <a:p>
            <a:pPr fontAlgn="ctr">
              <a:buSzPct val="65000"/>
              <a:tabLst>
                <a:tab pos="1200150" algn="l"/>
                <a:tab pos="245268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  <p:sp>
        <p:nvSpPr>
          <p:cNvPr id="28679" name="Rectangle 3"/>
          <p:cNvSpPr txBox="1">
            <a:spLocks noChangeArrowheads="1"/>
          </p:cNvSpPr>
          <p:nvPr/>
        </p:nvSpPr>
        <p:spPr bwMode="auto">
          <a:xfrm>
            <a:off x="685800" y="1484313"/>
            <a:ext cx="806291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200">
                <a:latin typeface="黑体" pitchFamily="2" charset="-122"/>
                <a:ea typeface="黑体" pitchFamily="2" charset="-122"/>
              </a:rPr>
              <a:t>原义字符串使用</a:t>
            </a:r>
            <a:endParaRPr lang="en-US" altLang="zh-CN" sz="22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blackWhite">
          <a:xfrm>
            <a:off x="1016000" y="3495675"/>
            <a:ext cx="7315200" cy="23145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消除重复行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idx="1"/>
          </p:nvPr>
        </p:nvSpPr>
        <p:spPr>
          <a:xfrm>
            <a:off x="860425" y="1300163"/>
            <a:ext cx="7599363" cy="1422400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重复行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>
                <a:cs typeface="+mn-cs"/>
              </a:rPr>
              <a:t>以下查询的结果默认输出所有行，其中包含了重复行。</a:t>
            </a:r>
            <a:endParaRPr lang="en-US" altLang="zh-CN" dirty="0" smtClean="0">
              <a:cs typeface="+mn-cs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blackWhite">
          <a:xfrm>
            <a:off x="1030288" y="2374900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deptno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14538" y="4057650"/>
            <a:ext cx="404812" cy="866775"/>
            <a:chOff x="1269" y="2556"/>
            <a:chExt cx="255" cy="546"/>
          </a:xfrm>
        </p:grpSpPr>
        <p:sp>
          <p:nvSpPr>
            <p:cNvPr id="29704" name="Rectangle 7"/>
            <p:cNvSpPr>
              <a:spLocks noChangeArrowheads="1"/>
            </p:cNvSpPr>
            <p:nvPr/>
          </p:nvSpPr>
          <p:spPr bwMode="ltGray">
            <a:xfrm>
              <a:off x="1269" y="2556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9705" name="Rectangle 8"/>
            <p:cNvSpPr>
              <a:spLocks noChangeArrowheads="1"/>
            </p:cNvSpPr>
            <p:nvPr/>
          </p:nvSpPr>
          <p:spPr bwMode="ltGray">
            <a:xfrm>
              <a:off x="1269" y="2904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9703" name="Rectangle 9"/>
          <p:cNvSpPr>
            <a:spLocks noChangeArrowheads="1"/>
          </p:cNvSpPr>
          <p:nvPr/>
        </p:nvSpPr>
        <p:spPr bwMode="blackWhite">
          <a:xfrm>
            <a:off x="1028700" y="3508375"/>
            <a:ext cx="72898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     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blackWhite">
          <a:xfrm>
            <a:off x="935038" y="2374900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blackWhite">
          <a:xfrm>
            <a:off x="909638" y="3527425"/>
            <a:ext cx="7315200" cy="14906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消除重复行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71550" y="2403475"/>
            <a:ext cx="2871788" cy="2587625"/>
            <a:chOff x="612" y="1514"/>
            <a:chExt cx="1809" cy="1630"/>
          </a:xfrm>
        </p:grpSpPr>
        <p:sp>
          <p:nvSpPr>
            <p:cNvPr id="30729" name="Rectangle 7"/>
            <p:cNvSpPr>
              <a:spLocks noChangeArrowheads="1"/>
            </p:cNvSpPr>
            <p:nvPr/>
          </p:nvSpPr>
          <p:spPr bwMode="ltGray">
            <a:xfrm>
              <a:off x="1680" y="1514"/>
              <a:ext cx="741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0730" name="Rectangle 8"/>
            <p:cNvSpPr>
              <a:spLocks noChangeArrowheads="1"/>
            </p:cNvSpPr>
            <p:nvPr/>
          </p:nvSpPr>
          <p:spPr bwMode="ltGray">
            <a:xfrm>
              <a:off x="612" y="2256"/>
              <a:ext cx="864" cy="88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30726" name="Rectangle 9"/>
          <p:cNvSpPr>
            <a:spLocks noChangeArrowheads="1"/>
          </p:cNvSpPr>
          <p:nvPr/>
        </p:nvSpPr>
        <p:spPr bwMode="blackWhite">
          <a:xfrm>
            <a:off x="941388" y="2362200"/>
            <a:ext cx="73152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DISTINCT deptno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30727" name="Rectangle 10"/>
          <p:cNvSpPr>
            <a:spLocks noChangeArrowheads="1"/>
          </p:cNvSpPr>
          <p:nvPr/>
        </p:nvSpPr>
        <p:spPr bwMode="blackWhite">
          <a:xfrm>
            <a:off x="941388" y="3540125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algn="ctr"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  <p:sp>
        <p:nvSpPr>
          <p:cNvPr id="30728" name="Rectangle 3"/>
          <p:cNvSpPr txBox="1">
            <a:spLocks noChangeArrowheads="1"/>
          </p:cNvSpPr>
          <p:nvPr/>
        </p:nvSpPr>
        <p:spPr bwMode="auto">
          <a:xfrm>
            <a:off x="611188" y="1285875"/>
            <a:ext cx="8062912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消除重复行</a:t>
            </a:r>
            <a:endParaRPr lang="en-US" altLang="zh-CN" sz="2800">
              <a:latin typeface="黑体" pitchFamily="2" charset="-122"/>
              <a:ea typeface="黑体" pitchFamily="2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z="220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2200">
                <a:latin typeface="黑体" pitchFamily="2" charset="-122"/>
                <a:ea typeface="黑体" pitchFamily="2" charset="-122"/>
              </a:rPr>
              <a:t>字句中使用关键字</a:t>
            </a:r>
            <a:r>
              <a:rPr lang="en-US" altLang="zh-CN" sz="2200">
                <a:latin typeface="黑体" pitchFamily="2" charset="-122"/>
                <a:ea typeface="黑体" pitchFamily="2" charset="-122"/>
              </a:rPr>
              <a:t>DISTINCT</a:t>
            </a:r>
            <a:r>
              <a:rPr lang="zh-CN" altLang="en-US" sz="2200">
                <a:latin typeface="黑体" pitchFamily="2" charset="-122"/>
                <a:ea typeface="黑体" pitchFamily="2" charset="-122"/>
              </a:rPr>
              <a:t>可消除重复行。</a:t>
            </a:r>
            <a:endParaRPr lang="en-US" altLang="zh-CN" sz="2200">
              <a:latin typeface="黑体" pitchFamily="2" charset="-122"/>
              <a:ea typeface="黑体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2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4048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eaLnBrk="0" fontAlgn="ctr" hangingPunct="0">
              <a:buSzPct val="65000"/>
              <a:defRPr/>
            </a:pPr>
            <a:r>
              <a:rPr lang="zh-CN" altLang="en-US" sz="3600" dirty="0">
                <a:solidFill>
                  <a:schemeClr val="tx2"/>
                </a:solidFill>
                <a:latin typeface="宋体" charset="-122"/>
                <a:ea typeface="黑体" pitchFamily="49" charset="-122"/>
                <a:cs typeface="+mj-cs"/>
              </a:rPr>
              <a:t>本章内容</a:t>
            </a:r>
            <a:endParaRPr lang="en-US" altLang="zh-CN" sz="3600" dirty="0">
              <a:solidFill>
                <a:schemeClr val="tx2"/>
              </a:solidFill>
              <a:latin typeface="宋体" charset="-122"/>
              <a:ea typeface="黑体" pitchFamily="49" charset="-122"/>
              <a:cs typeface="+mj-cs"/>
            </a:endParaRPr>
          </a:p>
        </p:txBody>
      </p:sp>
      <p:pic>
        <p:nvPicPr>
          <p:cNvPr id="5" name="图片 3" descr="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981075"/>
            <a:ext cx="8569325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员工试用期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个月，转正后月薪上调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20%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，请查询出所有员工工作第一年的所有收入（需考虑奖金部分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，要求显示格式为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:XXX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的第一年总收入为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XXX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查询员工表中一共有哪几种岗位类型。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buFontTx/>
              <a:buNone/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19125"/>
            <a:ext cx="6629400" cy="674688"/>
          </a:xfrm>
        </p:spPr>
        <p:txBody>
          <a:bodyPr lIns="92075" tIns="46038" rIns="92075" bIns="46038"/>
          <a:lstStyle/>
          <a:p>
            <a:r>
              <a:rPr lang="zh-CN" altLang="en-US" sz="330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显示表的结构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8975" y="1677988"/>
            <a:ext cx="7769225" cy="1127125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SQL*Plus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中，可以使用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DESCRIBE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命令来查看表结构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blackWhite">
          <a:xfrm>
            <a:off x="935038" y="3003550"/>
            <a:ext cx="7289800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DESC[RIBE] 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</a:rPr>
              <a:t>tablename</a:t>
            </a:r>
            <a:endParaRPr lang="en-US" altLang="zh-CN" sz="1800" b="1" i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893175" cy="114300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z="3200" smtClean="0">
                <a:latin typeface="黑体" pitchFamily="2" charset="-122"/>
                <a:ea typeface="黑体" pitchFamily="2" charset="-122"/>
              </a:rPr>
              <a:t>语句与</a:t>
            </a:r>
            <a:r>
              <a:rPr lang="en-US" altLang="zh-CN" sz="3200" smtClean="0">
                <a:latin typeface="黑体" pitchFamily="2" charset="-122"/>
                <a:ea typeface="黑体" pitchFamily="2" charset="-122"/>
              </a:rPr>
              <a:t>SQL*PLUS</a:t>
            </a:r>
            <a:r>
              <a:rPr lang="zh-CN" altLang="en-US" sz="3200" smtClean="0">
                <a:latin typeface="黑体" pitchFamily="2" charset="-122"/>
                <a:ea typeface="黑体" pitchFamily="2" charset="-122"/>
              </a:rPr>
              <a:t>命令的区别</a:t>
            </a:r>
            <a:r>
              <a:rPr lang="en-US" altLang="zh-CN" sz="3200" smtClean="0"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3200" smtClean="0">
                <a:latin typeface="黑体" pitchFamily="2" charset="-122"/>
                <a:ea typeface="黑体" pitchFamily="2" charset="-122"/>
              </a:rPr>
            </a:br>
            <a:endParaRPr lang="zh-CN" altLang="en-US" sz="320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8218487" cy="45354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语句与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SQL*PLUS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命令的区别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是关系型数据库的标准操作语言，而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SQL*Plus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是一个客户端工具，除了执行标准的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外，还可以执行工具本身的一些命令，比如登录等。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语句不可以缩写，而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SQL*PLUS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命令可以缩写。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本章重点总结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18488" cy="4248150"/>
          </a:xfrm>
        </p:spPr>
        <p:txBody>
          <a:bodyPr lIns="90433" tIns="45217" rIns="90433" bIns="45217"/>
          <a:lstStyle/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结构化查询语言的作用和分类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基本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语句的作用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概念和规则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选择所有列、指定列、表达式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空值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NULL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列别名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连接操作符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消除重复行的关键字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Distinct</a:t>
            </a:r>
            <a:endParaRPr lang="zh-CN" altLang="en-US" sz="200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语句与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SQL*PLUS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命令的区别</a:t>
            </a:r>
          </a:p>
          <a:p>
            <a:pPr eaLnBrk="1" hangingPunct="1">
              <a:lnSpc>
                <a:spcPct val="120000"/>
              </a:lnSpc>
            </a:pPr>
            <a:endParaRPr lang="zh-CN" altLang="en-US" sz="200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课后作业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4"/>
            <a:ext cx="8280598" cy="4464273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分别选择员工表、部门表、薪资等级表中的所有数据。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分别查看员工表、部门表、薪资等级表的表结构。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结构化查询语言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结构化查询语言简介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结构化查询语言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(Structured Query Language)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简称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SQL,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是操作和检索关系型数据库的标准语言，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世纪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70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年代由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IBM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公司开发，目前应用于各种关系型数据库。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的发展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1974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年首次提出，当时叫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SEQUEL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1980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年改名为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1986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年，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ANSI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定义关系数据库语言的标准，并公布了标准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1992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年，通过的修改标准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SQL-92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1999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年，发布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SQL99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标准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2003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年，发布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SQL2003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标准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结构化查询语言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052513"/>
            <a:ext cx="8497888" cy="49688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结构化查询语言分类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结构化查询语言可分为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类：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数据查询语言（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DQL:Data Query Language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）：语句主要包括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，用于从表中检索数据。</a:t>
            </a: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数据操作语言（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DML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Data Manipulation Language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）：语句主要包括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INSERT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UPDATE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DELETE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，用于添加，修改和删除表中的行数据。</a:t>
            </a: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事务处理语言（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TPL:Transaction Process Language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）：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语句主要包括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COMMIT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ROLLBACK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，用于提交和回滚。</a:t>
            </a: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数据控制语言（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DCL:Data Control Language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）：语句主要包括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GRANT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REVOKE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，用于进行授权和收回权限。</a:t>
            </a: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数据定义语言（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DDL:Data Definition Language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）：语句主要包括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CREATE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DROP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ALTER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，用于定义、销毁、修改数据库对象。</a:t>
            </a: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031875"/>
            <a:ext cx="8147050" cy="49688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基本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SELECT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语句作用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White">
          <a:xfrm>
            <a:off x="1612900" y="4310063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1617663" y="2124075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627188" y="2287588"/>
            <a:ext cx="1825625" cy="1066800"/>
            <a:chOff x="1043" y="1492"/>
            <a:chExt cx="1150" cy="672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ltGray">
            <a:xfrm>
              <a:off x="1043" y="1684"/>
              <a:ext cx="1150" cy="91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ltGray">
            <a:xfrm>
              <a:off x="1043" y="1969"/>
              <a:ext cx="1150" cy="19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ltGray">
            <a:xfrm>
              <a:off x="1043" y="1492"/>
              <a:ext cx="1150" cy="8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586038" y="211137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890713" y="211137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604963" y="22828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604963" y="24352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604963" y="25876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604963" y="27400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1604963" y="28924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604963" y="30448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604963" y="31972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604963" y="33496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2857500" y="211137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182938" y="210978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0"/>
          <p:cNvSpPr>
            <a:spLocks noGrp="1" noChangeArrowheads="1"/>
          </p:cNvSpPr>
          <p:nvPr>
            <p:ph type="title"/>
          </p:nvPr>
        </p:nvSpPr>
        <p:spPr>
          <a:xfrm>
            <a:off x="428625" y="273050"/>
            <a:ext cx="7283450" cy="706438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基本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blackWhite">
          <a:xfrm>
            <a:off x="5630863" y="2124075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blackWhite">
          <a:xfrm>
            <a:off x="5622925" y="4311650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5913438" y="2135188"/>
            <a:ext cx="1274762" cy="1327150"/>
            <a:chOff x="3743" y="1396"/>
            <a:chExt cx="803" cy="836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ltGray">
            <a:xfrm>
              <a:off x="3743" y="1396"/>
              <a:ext cx="42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ltGray">
            <a:xfrm>
              <a:off x="4351" y="1396"/>
              <a:ext cx="19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3187700" y="4318000"/>
            <a:ext cx="2708275" cy="1330325"/>
            <a:chOff x="2026" y="2771"/>
            <a:chExt cx="1706" cy="838"/>
          </a:xfrm>
        </p:grpSpPr>
        <p:sp>
          <p:nvSpPr>
            <p:cNvPr id="30" name="Rectangle 27"/>
            <p:cNvSpPr>
              <a:spLocks noChangeArrowheads="1"/>
            </p:cNvSpPr>
            <p:nvPr/>
          </p:nvSpPr>
          <p:spPr bwMode="ltGray">
            <a:xfrm>
              <a:off x="2026" y="2771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ltGray">
            <a:xfrm>
              <a:off x="3567" y="2774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665288" y="1587500"/>
            <a:ext cx="154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选择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902325" y="1570038"/>
            <a:ext cx="1455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投影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581275" y="429736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1885950" y="429736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1600200" y="446881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1600200" y="462121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1600200" y="477361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600200" y="492601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600200" y="507841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1600200" y="523081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1600200" y="538321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1600200" y="553561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2852738" y="429736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3178175" y="429577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6323013" y="43116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5895975" y="42989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5610225" y="44704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5610225" y="46228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>
            <a:off x="5610225" y="47752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5610225" y="49276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5610225" y="50800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5610225" y="52324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5610225" y="53848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5610225" y="55372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6862763" y="42989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>
            <a:off x="7188200" y="429736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Line 55"/>
          <p:cNvSpPr>
            <a:spLocks noChangeShapeType="1"/>
          </p:cNvSpPr>
          <p:nvPr/>
        </p:nvSpPr>
        <p:spPr bwMode="auto">
          <a:xfrm>
            <a:off x="6615113" y="429418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2143125" y="57150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 1</a:t>
            </a: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6257925" y="57150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 2</a:t>
            </a: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2198688" y="3525838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表1</a:t>
            </a: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6186488" y="35179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 1</a:t>
            </a:r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6599238" y="211137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5903913" y="211137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5618163" y="22828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5618163" y="24352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5618163" y="25876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>
            <a:off x="5618163" y="27400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5618163" y="28924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Line 67"/>
          <p:cNvSpPr>
            <a:spLocks noChangeShapeType="1"/>
          </p:cNvSpPr>
          <p:nvPr/>
        </p:nvSpPr>
        <p:spPr bwMode="auto">
          <a:xfrm>
            <a:off x="5618163" y="30448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Line 68"/>
          <p:cNvSpPr>
            <a:spLocks noChangeShapeType="1"/>
          </p:cNvSpPr>
          <p:nvPr/>
        </p:nvSpPr>
        <p:spPr bwMode="auto">
          <a:xfrm>
            <a:off x="5618163" y="31972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Line 69"/>
          <p:cNvSpPr>
            <a:spLocks noChangeShapeType="1"/>
          </p:cNvSpPr>
          <p:nvPr/>
        </p:nvSpPr>
        <p:spPr bwMode="auto">
          <a:xfrm>
            <a:off x="5618163" y="33496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6870700" y="211137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7196138" y="210978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3713163" y="4410075"/>
            <a:ext cx="1501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连接</a:t>
            </a:r>
          </a:p>
        </p:txBody>
      </p:sp>
      <p:sp>
        <p:nvSpPr>
          <p:cNvPr id="76" name="Line 73"/>
          <p:cNvSpPr>
            <a:spLocks noChangeShapeType="1"/>
          </p:cNvSpPr>
          <p:nvPr/>
        </p:nvSpPr>
        <p:spPr bwMode="auto">
          <a:xfrm flipV="1">
            <a:off x="3590925" y="4999038"/>
            <a:ext cx="1962150" cy="63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6563"/>
            <a:ext cx="7283450" cy="706437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基本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89925" cy="39608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基本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语句语法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子句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表示所需检索的数据列。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FROM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子句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表示检索的数据来自哪个表。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blackWhite">
          <a:xfrm>
            <a:off x="928688" y="2219325"/>
            <a:ext cx="7385050" cy="923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 	[DISTINCT]{*|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column|expression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],...}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table;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概念和规则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317625"/>
            <a:ext cx="8358187" cy="49688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语句相关概念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关键字（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Keyword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）：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语言保留的字符串，例如，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FROM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都是关键字。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语句（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statement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）：一条完整的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命令。例如，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 * FROM dept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是一条语句。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子句（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clause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）：部分的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语句，通常是由关键字加上其它语法元素构成，例如，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 *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是一个子句，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FROM table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也是一个子句。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概念和规则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18488" cy="48736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语句的书写规则 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不区分大小写，也就是说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，执行时效果是一样的。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可以单行来书写，也可以书写多行，建议分多行书写，增强代码可读性，通常以子句为单位进行分行。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关键字不可以缩写、分开以及跨行书写，如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不可以写成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SEL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或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SELE CT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等形式。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关键字最好使用大写，其它语法元素（如列名、表名等）小写。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Tab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和缩进的使用可以提高程序的可读性。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6153</TotalTime>
  <Words>1880</Words>
  <Application>Microsoft Office PowerPoint</Application>
  <PresentationFormat>全屏显示(4:3)</PresentationFormat>
  <Paragraphs>438</Paragraphs>
  <Slides>34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5_默认设计模板</vt:lpstr>
      <vt:lpstr>PowerPoint 演示文稿</vt:lpstr>
      <vt:lpstr>PowerPoint 演示文稿</vt:lpstr>
      <vt:lpstr>PowerPoint 演示文稿</vt:lpstr>
      <vt:lpstr>结构化查询语言</vt:lpstr>
      <vt:lpstr>结构化查询语言</vt:lpstr>
      <vt:lpstr>基本SELECT语句</vt:lpstr>
      <vt:lpstr>基本SELECT语句</vt:lpstr>
      <vt:lpstr>SQL概念和规则</vt:lpstr>
      <vt:lpstr>SQL概念和规则</vt:lpstr>
      <vt:lpstr>选择列</vt:lpstr>
      <vt:lpstr>选择列</vt:lpstr>
      <vt:lpstr>选择列</vt:lpstr>
      <vt:lpstr>练习1</vt:lpstr>
      <vt:lpstr>算术运算符</vt:lpstr>
      <vt:lpstr>算术运算符</vt:lpstr>
      <vt:lpstr>算术运算符</vt:lpstr>
      <vt:lpstr>算术运算符</vt:lpstr>
      <vt:lpstr>练习2</vt:lpstr>
      <vt:lpstr>PowerPoint 演示文稿</vt:lpstr>
      <vt:lpstr>PowerPoint 演示文稿</vt:lpstr>
      <vt:lpstr>列别名</vt:lpstr>
      <vt:lpstr>列别名</vt:lpstr>
      <vt:lpstr>练习3</vt:lpstr>
      <vt:lpstr>连接操作符</vt:lpstr>
      <vt:lpstr>连接操作符</vt:lpstr>
      <vt:lpstr>原义字符串 </vt:lpstr>
      <vt:lpstr>原义字符串 </vt:lpstr>
      <vt:lpstr>消除重复行</vt:lpstr>
      <vt:lpstr>消除重复行</vt:lpstr>
      <vt:lpstr>练习4</vt:lpstr>
      <vt:lpstr>显示表的结构</vt:lpstr>
      <vt:lpstr>SQL语句与SQL*PLUS命令的区别 </vt:lpstr>
      <vt:lpstr>本章重点总结</vt:lpstr>
      <vt:lpstr>课后作业</vt:lpstr>
    </vt:vector>
  </TitlesOfParts>
  <Company>LERY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new</cp:lastModifiedBy>
  <cp:revision>1322</cp:revision>
  <dcterms:created xsi:type="dcterms:W3CDTF">2004-04-25T08:53:43Z</dcterms:created>
  <dcterms:modified xsi:type="dcterms:W3CDTF">2016-11-24T09:28:16Z</dcterms:modified>
</cp:coreProperties>
</file>