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63"/>
  </p:notesMasterIdLst>
  <p:handoutMasterIdLst>
    <p:handoutMasterId r:id="rId64"/>
  </p:handoutMasterIdLst>
  <p:sldIdLst>
    <p:sldId id="518" r:id="rId2"/>
    <p:sldId id="610" r:id="rId3"/>
    <p:sldId id="454" r:id="rId4"/>
    <p:sldId id="531" r:id="rId5"/>
    <p:sldId id="532" r:id="rId6"/>
    <p:sldId id="533" r:id="rId7"/>
    <p:sldId id="534" r:id="rId8"/>
    <p:sldId id="535" r:id="rId9"/>
    <p:sldId id="537" r:id="rId10"/>
    <p:sldId id="538" r:id="rId11"/>
    <p:sldId id="585" r:id="rId12"/>
    <p:sldId id="539" r:id="rId13"/>
    <p:sldId id="617" r:id="rId14"/>
    <p:sldId id="584" r:id="rId15"/>
    <p:sldId id="540" r:id="rId16"/>
    <p:sldId id="541" r:id="rId17"/>
    <p:sldId id="542" r:id="rId18"/>
    <p:sldId id="611" r:id="rId19"/>
    <p:sldId id="544" r:id="rId20"/>
    <p:sldId id="586" r:id="rId21"/>
    <p:sldId id="587" r:id="rId22"/>
    <p:sldId id="588" r:id="rId23"/>
    <p:sldId id="612" r:id="rId24"/>
    <p:sldId id="589" r:id="rId25"/>
    <p:sldId id="590" r:id="rId26"/>
    <p:sldId id="591" r:id="rId27"/>
    <p:sldId id="599" r:id="rId28"/>
    <p:sldId id="615" r:id="rId29"/>
    <p:sldId id="548" r:id="rId30"/>
    <p:sldId id="549" r:id="rId31"/>
    <p:sldId id="550" r:id="rId32"/>
    <p:sldId id="551" r:id="rId33"/>
    <p:sldId id="552" r:id="rId34"/>
    <p:sldId id="553" r:id="rId35"/>
    <p:sldId id="613" r:id="rId36"/>
    <p:sldId id="555" r:id="rId37"/>
    <p:sldId id="556" r:id="rId38"/>
    <p:sldId id="557" r:id="rId39"/>
    <p:sldId id="558" r:id="rId40"/>
    <p:sldId id="593" r:id="rId41"/>
    <p:sldId id="594" r:id="rId42"/>
    <p:sldId id="595" r:id="rId43"/>
    <p:sldId id="596" r:id="rId44"/>
    <p:sldId id="597" r:id="rId45"/>
    <p:sldId id="598" r:id="rId46"/>
    <p:sldId id="600" r:id="rId47"/>
    <p:sldId id="614" r:id="rId48"/>
    <p:sldId id="570" r:id="rId49"/>
    <p:sldId id="571" r:id="rId50"/>
    <p:sldId id="601" r:id="rId51"/>
    <p:sldId id="602" r:id="rId52"/>
    <p:sldId id="603" r:id="rId53"/>
    <p:sldId id="574" r:id="rId54"/>
    <p:sldId id="575" r:id="rId55"/>
    <p:sldId id="576" r:id="rId56"/>
    <p:sldId id="577" r:id="rId57"/>
    <p:sldId id="604" r:id="rId58"/>
    <p:sldId id="605" r:id="rId59"/>
    <p:sldId id="580" r:id="rId60"/>
    <p:sldId id="581" r:id="rId61"/>
    <p:sldId id="582" r:id="rId62"/>
  </p:sldIdLst>
  <p:sldSz cx="9144000" cy="6858000" type="screen4x3"/>
  <p:notesSz cx="7102475" cy="102314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modifyVerifier cryptProviderType="rsaFull" cryptAlgorithmClass="hash" cryptAlgorithmType="typeAny" cryptAlgorithmSid="4" spinCount="100000" saltData="q26IZwnFgwEc25/Tyvuu7Q==" hashData="q5sfgE59spNT/YFaYaKXpLn5cK0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13" autoAdjust="0"/>
    <p:restoredTop sz="95179" autoAdjust="0"/>
  </p:normalViewPr>
  <p:slideViewPr>
    <p:cSldViewPr>
      <p:cViewPr varScale="1">
        <p:scale>
          <a:sx n="86" d="100"/>
          <a:sy n="86" d="100"/>
        </p:scale>
        <p:origin x="114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11F01569-D1DF-49C9-A588-95B58CA6DF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41479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909BB196-4F3B-461E-9FEC-083F41A0AC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38808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659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7FD078-ACC9-4C65-BA81-5D60330A0FF8}" type="slidenum">
              <a:rPr lang="en-US" altLang="zh-CN" smtClean="0">
                <a:latin typeface="Arial" pitchFamily="34" charset="0"/>
              </a:rPr>
              <a:pPr/>
              <a:t>10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en-US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58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5276850"/>
            <a:ext cx="6437313" cy="4203700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7373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625475" y="6891338"/>
            <a:ext cx="2252663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99" tIns="44861" rIns="94899" bIns="44861">
            <a:spAutoFit/>
          </a:bodyPr>
          <a:lstStyle/>
          <a:p>
            <a:pPr algn="ctr" defTabSz="395288" fontAlgn="ctr">
              <a:buSzPct val="65000"/>
            </a:pPr>
            <a:r>
              <a:rPr lang="zh-CN" altLang="en-US" sz="1200" b="1">
                <a:latin typeface="Courier New" pitchFamily="49" charset="0"/>
              </a:rPr>
              <a:t>… </a:t>
            </a:r>
            <a:r>
              <a:rPr lang="en-US" altLang="zh-CN" sz="1200" b="1">
                <a:latin typeface="Courier New" pitchFamily="49" charset="0"/>
              </a:rPr>
              <a:t>WHERE	ename = 'BLAKE'</a:t>
            </a:r>
          </a:p>
        </p:txBody>
      </p:sp>
      <p:grpSp>
        <p:nvGrpSpPr>
          <p:cNvPr id="73735" name="Group 7"/>
          <p:cNvGrpSpPr>
            <a:grpSpLocks/>
          </p:cNvGrpSpPr>
          <p:nvPr/>
        </p:nvGrpSpPr>
        <p:grpSpPr bwMode="auto">
          <a:xfrm>
            <a:off x="700088" y="8021638"/>
            <a:ext cx="5881687" cy="676275"/>
            <a:chOff x="368" y="4586"/>
            <a:chExt cx="3556" cy="380"/>
          </a:xfrm>
        </p:grpSpPr>
        <p:sp>
          <p:nvSpPr>
            <p:cNvPr id="73736" name="Rectangle 8"/>
            <p:cNvSpPr>
              <a:spLocks noChangeArrowheads="1"/>
            </p:cNvSpPr>
            <p:nvPr/>
          </p:nvSpPr>
          <p:spPr bwMode="auto">
            <a:xfrm>
              <a:off x="368" y="4586"/>
              <a:ext cx="3556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73737" name="Rectangle 9"/>
            <p:cNvSpPr>
              <a:spLocks noChangeArrowheads="1"/>
            </p:cNvSpPr>
            <p:nvPr/>
          </p:nvSpPr>
          <p:spPr bwMode="auto">
            <a:xfrm>
              <a:off x="402" y="4604"/>
              <a:ext cx="2577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796" tIns="44601" rIns="90796" bIns="44601">
              <a:spAutoFit/>
            </a:bodyPr>
            <a:lstStyle/>
            <a:p>
              <a:pPr algn="ctr" defTabSz="944563" fontAlgn="ctr">
                <a:buSzPct val="65000"/>
                <a:tabLst>
                  <a:tab pos="1311275" algn="l"/>
                </a:tabLst>
              </a:pPr>
              <a:r>
                <a:rPr lang="en-US" altLang="zh-CN" sz="1200" b="1">
                  <a:solidFill>
                    <a:srgbClr val="000000"/>
                  </a:solidFill>
                  <a:latin typeface="Courier New" pitchFamily="49" charset="0"/>
                </a:rPr>
                <a:t>SQL&gt; SELECT   	empno, INITCAP(ename), deptno</a:t>
              </a:r>
            </a:p>
            <a:p>
              <a:pPr algn="ctr" defTabSz="944563" fontAlgn="ctr">
                <a:buSzPct val="65000"/>
                <a:tabLst>
                  <a:tab pos="1311275" algn="l"/>
                </a:tabLst>
              </a:pPr>
              <a:r>
                <a:rPr lang="en-US" altLang="zh-CN" sz="1200" b="1">
                  <a:solidFill>
                    <a:srgbClr val="000000"/>
                  </a:solidFill>
                  <a:latin typeface="Courier New" pitchFamily="49" charset="0"/>
                </a:rPr>
                <a:t>  2  FROM	emp</a:t>
              </a:r>
            </a:p>
            <a:p>
              <a:pPr algn="ctr" defTabSz="944563" fontAlgn="ctr">
                <a:buSzPct val="65000"/>
                <a:tabLst>
                  <a:tab pos="1311275" algn="l"/>
                </a:tabLst>
              </a:pPr>
              <a:r>
                <a:rPr lang="en-US" altLang="zh-CN" sz="1200" b="1">
                  <a:solidFill>
                    <a:srgbClr val="000000"/>
                  </a:solidFill>
                  <a:latin typeface="Courier New" pitchFamily="49" charset="0"/>
                </a:rPr>
                <a:t>  3  WHERE    ename = UPPER(</a:t>
              </a:r>
              <a:r>
                <a:rPr lang="en-US" altLang="zh-CN" sz="1200" b="1">
                  <a:latin typeface="Courier New" pitchFamily="49" charset="0"/>
                </a:rPr>
                <a:t>'</a:t>
              </a:r>
              <a:r>
                <a:rPr lang="en-US" altLang="zh-CN" sz="1200" b="1">
                  <a:solidFill>
                    <a:srgbClr val="000000"/>
                  </a:solidFill>
                  <a:latin typeface="Courier New" pitchFamily="49" charset="0"/>
                </a:rPr>
                <a:t>blake</a:t>
              </a:r>
              <a:r>
                <a:rPr lang="en-US" altLang="zh-CN" sz="1200" b="1">
                  <a:latin typeface="Courier New" pitchFamily="49" charset="0"/>
                </a:rPr>
                <a:t>')</a:t>
              </a:r>
              <a:r>
                <a:rPr lang="en-US" altLang="zh-CN" sz="1200" b="1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654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ACE012-B094-493E-B49C-41713D17FAE6}" type="slidenum">
              <a:rPr lang="en-US" altLang="zh-CN" smtClean="0">
                <a:latin typeface="Arial" pitchFamily="34" charset="0"/>
              </a:rPr>
              <a:pPr/>
              <a:t>12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517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pitchFamily="34" charset="0"/>
              </a:rPr>
              <a:t>课堂笔记：</a:t>
            </a:r>
            <a:endParaRPr lang="zh-CN" altLang="zh-CN" dirty="0" smtClean="0">
              <a:latin typeface="Arial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249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8756F1-3536-43DF-866C-E4A8B1B11FF6}" type="slidenum">
              <a:rPr lang="en-US" altLang="zh-CN" smtClean="0">
                <a:latin typeface="Arial" pitchFamily="34" charset="0"/>
              </a:rPr>
              <a:pPr/>
              <a:t>14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677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B869E6-0254-4491-8682-9413B3AF58E1}" type="slidenum">
              <a:rPr lang="en-US" altLang="zh-CN" smtClean="0">
                <a:latin typeface="Arial" pitchFamily="34" charset="0"/>
              </a:rPr>
              <a:pPr/>
              <a:t>15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626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253E54-91B8-4E71-9347-330632EF4BA7}" type="slidenum">
              <a:rPr lang="en-US" altLang="zh-CN" smtClean="0">
                <a:latin typeface="Arial" pitchFamily="34" charset="0"/>
              </a:rPr>
              <a:pPr/>
              <a:t>16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6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86389A-AD21-4AAC-B6ED-B96ACB415E78}" type="slidenum">
              <a:rPr lang="en-US" altLang="zh-CN" smtClean="0">
                <a:latin typeface="Arial" pitchFamily="34" charset="0"/>
              </a:rPr>
              <a:pPr/>
              <a:t>17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pitchFamily="34" charset="0"/>
              </a:rPr>
              <a:t>课堂笔记：</a:t>
            </a:r>
            <a:endParaRPr lang="zh-CN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341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pitchFamily="34" charset="0"/>
              </a:rPr>
              <a:t>课堂笔记：</a:t>
            </a:r>
            <a:endParaRPr lang="zh-CN" altLang="zh-CN" dirty="0" smtClean="0">
              <a:latin typeface="Arial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105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2FCC43-C5AB-463D-A16A-FB632FEAC0CB}" type="slidenum">
              <a:rPr lang="en-US" altLang="zh-CN" smtClean="0">
                <a:latin typeface="Arial" pitchFamily="34" charset="0"/>
              </a:rPr>
              <a:pPr/>
              <a:t>19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en-US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022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课堂笔记：</a:t>
            </a:r>
          </a:p>
        </p:txBody>
      </p:sp>
    </p:spTree>
    <p:extLst>
      <p:ext uri="{BB962C8B-B14F-4D97-AF65-F5344CB8AC3E}">
        <p14:creationId xmlns:p14="http://schemas.microsoft.com/office/powerpoint/2010/main" val="35493595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188" y="190500"/>
            <a:ext cx="6637337" cy="4979988"/>
          </a:xfrm>
          <a:ln cap="flat"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5337175"/>
            <a:ext cx="6188075" cy="4254500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en-US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6215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819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</p:spTree>
    <p:extLst>
      <p:ext uri="{BB962C8B-B14F-4D97-AF65-F5344CB8AC3E}">
        <p14:creationId xmlns:p14="http://schemas.microsoft.com/office/powerpoint/2010/main" val="71016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en-US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111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pitchFamily="34" charset="0"/>
              </a:rPr>
              <a:t>课堂笔记：</a:t>
            </a:r>
            <a:endParaRPr lang="zh-CN" altLang="zh-CN" dirty="0" smtClean="0">
              <a:latin typeface="Arial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61240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5925" y="5233988"/>
            <a:ext cx="6245225" cy="4203700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  <p:sp>
        <p:nvSpPr>
          <p:cNvPr id="839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719138" y="9164638"/>
            <a:ext cx="30273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4" tIns="46587" rIns="96624" bIns="46587">
            <a:spAutoFit/>
          </a:bodyPr>
          <a:lstStyle/>
          <a:p>
            <a:pPr algn="ctr" defTabSz="855663" fontAlgn="ctr">
              <a:buSzPct val="65000"/>
              <a:tabLst>
                <a:tab pos="1246188" algn="l"/>
              </a:tabLst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</a:rPr>
              <a:t>SQL&gt; SELECT	SYSDATE</a:t>
            </a:r>
          </a:p>
          <a:p>
            <a:pPr algn="ctr" defTabSz="855663" fontAlgn="ctr">
              <a:buSzPct val="65000"/>
              <a:tabLst>
                <a:tab pos="1246188" algn="l"/>
              </a:tabLst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</a:rPr>
              <a:t>  2  FROM	DUAL;</a:t>
            </a:r>
          </a:p>
        </p:txBody>
      </p:sp>
    </p:spTree>
    <p:extLst>
      <p:ext uri="{BB962C8B-B14F-4D97-AF65-F5344CB8AC3E}">
        <p14:creationId xmlns:p14="http://schemas.microsoft.com/office/powerpoint/2010/main" val="30036036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  <p:sp>
        <p:nvSpPr>
          <p:cNvPr id="8499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graphicFrame>
        <p:nvGraphicFramePr>
          <p:cNvPr id="207878" name="Group 6"/>
          <p:cNvGraphicFramePr>
            <a:graphicFrameLocks noGrp="1"/>
          </p:cNvGraphicFramePr>
          <p:nvPr/>
        </p:nvGraphicFramePr>
        <p:xfrm>
          <a:off x="1150938" y="6324600"/>
          <a:ext cx="4048125" cy="1281113"/>
        </p:xfrm>
        <a:graphic>
          <a:graphicData uri="http://schemas.openxmlformats.org/drawingml/2006/table">
            <a:tbl>
              <a:tblPr/>
              <a:tblGrid>
                <a:gridCol w="1071948"/>
                <a:gridCol w="595161"/>
                <a:gridCol w="2380644"/>
              </a:tblGrid>
              <a:tr h="256133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操作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结果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描述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日期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+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数字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日期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在某日期的基础上加上一定的天数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日期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数字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日期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在某日期的基础上减去一定的天数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日期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日期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天数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一个日期减去另一个日期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日期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+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数字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/24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日期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在某日期的基础上加上小时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5537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3972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C1DD9E-0E93-484F-A0D5-08BA86AF5066}" type="slidenum">
              <a:rPr lang="en-US" altLang="zh-CN" smtClean="0">
                <a:latin typeface="Arial" pitchFamily="34" charset="0"/>
              </a:rPr>
              <a:pPr/>
              <a:t>27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9074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3FBB7F-5F0D-4148-BA53-61F0F6FA6DCB}" type="slidenum">
              <a:rPr lang="en-US" altLang="zh-CN" smtClean="0">
                <a:latin typeface="Arial" pitchFamily="34" charset="0"/>
              </a:rPr>
              <a:pPr/>
              <a:t>29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en-US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4564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54CA0-2EFF-4876-B19F-BC4060EC33CE}" type="slidenum">
              <a:rPr lang="en-US" altLang="zh-CN" smtClean="0">
                <a:latin typeface="Arial" pitchFamily="34" charset="0"/>
              </a:rPr>
              <a:pPr/>
              <a:t>30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3542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FF055E-A61D-44F9-9463-9508D8A2EC39}" type="slidenum">
              <a:rPr lang="en-US" altLang="zh-CN" smtClean="0">
                <a:latin typeface="Arial" pitchFamily="34" charset="0"/>
              </a:rPr>
              <a:pPr/>
              <a:t>31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7494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2580A-CF68-4029-85D2-74CBE6127B53}" type="slidenum">
              <a:rPr lang="en-US" altLang="zh-CN" smtClean="0">
                <a:latin typeface="Arial" pitchFamily="34" charset="0"/>
              </a:rPr>
              <a:pPr/>
              <a:t>32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837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41A85E-921A-4E90-BC77-014328EF1B1E}" type="slidenum">
              <a:rPr lang="en-US" altLang="zh-CN" smtClean="0">
                <a:latin typeface="Arial" pitchFamily="34" charset="0"/>
              </a:rPr>
              <a:pPr/>
              <a:t>33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5766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1C8014-EC68-4886-A82A-497089836030}" type="slidenum">
              <a:rPr lang="en-US" altLang="zh-CN" smtClean="0">
                <a:latin typeface="Arial" pitchFamily="34" charset="0"/>
              </a:rPr>
              <a:pPr/>
              <a:t>34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5033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pitchFamily="34" charset="0"/>
              </a:rPr>
              <a:t>课堂笔记：</a:t>
            </a:r>
            <a:endParaRPr lang="zh-CN" altLang="zh-CN" dirty="0" smtClean="0">
              <a:latin typeface="Arial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0852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5BC501-2E92-4786-A973-EB42F43DA343}" type="slidenum">
              <a:rPr lang="en-US" altLang="zh-CN" smtClean="0">
                <a:latin typeface="Arial" pitchFamily="34" charset="0"/>
              </a:rPr>
              <a:pPr/>
              <a:t>36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8381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EC08ED-D197-4F6A-8F75-B17E4B91E0CB}" type="slidenum">
              <a:rPr lang="en-US" altLang="zh-CN" smtClean="0">
                <a:latin typeface="Arial" pitchFamily="34" charset="0"/>
              </a:rPr>
              <a:pPr/>
              <a:t>37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1361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F9804-93FF-4F8D-A7C7-5A9E4912FC17}" type="slidenum">
              <a:rPr lang="en-US" altLang="zh-CN" smtClean="0">
                <a:latin typeface="Arial" pitchFamily="34" charset="0"/>
              </a:rPr>
              <a:pPr/>
              <a:t>38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9513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6D7CFC-D71D-44BC-8E9E-909E7DBCFC4B}" type="slidenum">
              <a:rPr lang="en-US" altLang="zh-CN" smtClean="0">
                <a:latin typeface="Arial" pitchFamily="34" charset="0"/>
              </a:rPr>
              <a:pPr/>
              <a:t>39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9987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639763" y="8186738"/>
            <a:ext cx="5883275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215900" y="8208963"/>
            <a:ext cx="60134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99" tIns="44861" rIns="94899" bIns="44861">
            <a:spAutoFit/>
          </a:bodyPr>
          <a:lstStyle/>
          <a:p>
            <a:pPr marL="460375" lvl="1" algn="ctr" defTabSz="855663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SQL&gt; SELECT  empno, TO_CHAR(hiredate, 'MM/YY') Month_Hired</a:t>
            </a:r>
          </a:p>
          <a:p>
            <a:pPr marL="460375" lvl="1" algn="ctr" defTabSz="855663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2  FROM    emp</a:t>
            </a:r>
          </a:p>
          <a:p>
            <a:pPr marL="460375" lvl="1" algn="ctr" defTabSz="855663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3  WHERE   ename = 'BLAKE';</a:t>
            </a:r>
          </a:p>
          <a:p>
            <a:pPr algn="ctr" defTabSz="855663" fontAlgn="ctr">
              <a:buSzPct val="65000"/>
            </a:pPr>
            <a:endParaRPr lang="zh-CN" altLang="en-US" sz="12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479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79BFCB-D07E-4FA7-B5AD-BE7D54C2898F}" type="slidenum">
              <a:rPr lang="en-US" altLang="zh-CN" smtClean="0">
                <a:latin typeface="Arial" pitchFamily="34" charset="0"/>
              </a:rPr>
              <a:pPr/>
              <a:t>4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7890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199063"/>
            <a:ext cx="6245225" cy="4200525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  <p:graphicFrame>
        <p:nvGraphicFramePr>
          <p:cNvPr id="234500" name="Group 4"/>
          <p:cNvGraphicFramePr>
            <a:graphicFrameLocks noGrp="1"/>
          </p:cNvGraphicFramePr>
          <p:nvPr/>
        </p:nvGraphicFramePr>
        <p:xfrm>
          <a:off x="700088" y="5518150"/>
          <a:ext cx="5097462" cy="3992563"/>
        </p:xfrm>
        <a:graphic>
          <a:graphicData uri="http://schemas.openxmlformats.org/drawingml/2006/table">
            <a:tbl>
              <a:tblPr/>
              <a:tblGrid>
                <a:gridCol w="1293900"/>
                <a:gridCol w="3802783"/>
              </a:tblGrid>
              <a:tr h="256133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日期格式元素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描述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AD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A.D.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AD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指示符。可带句点也可不带句点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BC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B.C.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BC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指示符。可带句点也可不带句点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AM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A..M.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午前指示符。可带句点也可不带句点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PM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P..M.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午后指示符。可带句点也可不带句点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CC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SCC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世纪。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SCC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作为负数返回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BC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日期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一周中的星期几。用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1~7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表示（星期一为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）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DD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月中第几天。用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1~31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表示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DDD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年中的第几天。用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1~366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表示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DY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星期几的英文简写。用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个英文字符表示，大小写敏感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DAY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星期几的英文全称。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位字符，不足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位的用空格填充，大小写敏感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MM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月份。用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1~12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表示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MON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月份的英文简写，大小写敏感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MONTH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月份的英文全称。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位字符，不足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位的用空格填充，大小写敏感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RM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罗马数字中的月份。用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I~XII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表示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6285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4021138" y="0"/>
            <a:ext cx="308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-3175" y="0"/>
            <a:ext cx="3078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7038" y="5302250"/>
            <a:ext cx="6245225" cy="4203700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z="1100" smtClean="0">
                <a:latin typeface="Arial" pitchFamily="34" charset="0"/>
              </a:rPr>
              <a:t>课堂笔记：</a:t>
            </a:r>
            <a:endParaRPr lang="zh-CN" altLang="zh-CN" sz="1100" smtClean="0">
              <a:latin typeface="Arial" pitchFamily="34" charset="0"/>
            </a:endParaRPr>
          </a:p>
        </p:txBody>
      </p:sp>
      <p:sp>
        <p:nvSpPr>
          <p:cNvPr id="10035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288" y="190500"/>
            <a:ext cx="6559550" cy="4919663"/>
          </a:xfrm>
          <a:ln cap="flat"/>
        </p:spPr>
      </p:sp>
      <p:graphicFrame>
        <p:nvGraphicFramePr>
          <p:cNvPr id="236550" name="Group 6"/>
          <p:cNvGraphicFramePr>
            <a:graphicFrameLocks noGrp="1"/>
          </p:cNvGraphicFramePr>
          <p:nvPr/>
        </p:nvGraphicFramePr>
        <p:xfrm>
          <a:off x="850900" y="5681663"/>
          <a:ext cx="5097463" cy="3224212"/>
        </p:xfrm>
        <a:graphic>
          <a:graphicData uri="http://schemas.openxmlformats.org/drawingml/2006/table">
            <a:tbl>
              <a:tblPr/>
              <a:tblGrid>
                <a:gridCol w="1293900"/>
                <a:gridCol w="3802783"/>
              </a:tblGrid>
              <a:tr h="256133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日期格式元素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描述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Y,YYY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年份。用逗号进行分位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YYYY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SYYY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四位年份。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SYYY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将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BC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日期作为负数返回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YEAR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SYEAR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年份的名字。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SYEAR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将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BC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日期作为负数返回，大小写敏感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YYY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YY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年份的最后三、二、一位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RR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世纪中年份的最后两位数字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IYYY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IYY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IY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ISO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年中标准的四位数、最后三、二、一位数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HH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HH12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一天中的时间。用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1~12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表示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HH24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一天中的时间。用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1~24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表示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MI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分。用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0~59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表示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SS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秒。用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0~59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表示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SSSS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从午夜开始过去的秒数。用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0~86399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表示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8765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19825" cy="4202112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  <p:sp>
        <p:nvSpPr>
          <p:cNvPr id="1013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638175" y="6740525"/>
            <a:ext cx="61388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639763" y="7681913"/>
            <a:ext cx="613727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688975" y="7526338"/>
            <a:ext cx="5468938" cy="14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8350" tIns="48312" rIns="98350" bIns="48312" anchor="ctr"/>
          <a:lstStyle/>
          <a:p>
            <a:pPr algn="ctr" defTabSz="855663" fontAlgn="ctr">
              <a:buSzPct val="65000"/>
            </a:pPr>
            <a:endParaRPr lang="zh-CN" altLang="en-US" sz="1200">
              <a:latin typeface="Courier New" pitchFamily="49" charset="0"/>
            </a:endParaRPr>
          </a:p>
          <a:p>
            <a:pPr algn="ctr" defTabSz="855663" fontAlgn="ctr">
              <a:buSzPct val="65000"/>
            </a:pPr>
            <a:r>
              <a:rPr lang="en-US" altLang="zh-CN" sz="1200">
                <a:latin typeface="Courier New" pitchFamily="49" charset="0"/>
              </a:rPr>
              <a:t>ENAME      HIREDATE</a:t>
            </a:r>
          </a:p>
          <a:p>
            <a:pPr algn="ctr" defTabSz="855663" fontAlgn="ctr">
              <a:buSzPct val="65000"/>
            </a:pPr>
            <a:r>
              <a:rPr lang="en-US" altLang="zh-CN" sz="1200">
                <a:latin typeface="Courier New" pitchFamily="49" charset="0"/>
              </a:rPr>
              <a:t>---------- ------------------------------------------------</a:t>
            </a:r>
          </a:p>
          <a:p>
            <a:pPr algn="ctr" defTabSz="855663" fontAlgn="ctr">
              <a:buSzPct val="65000"/>
            </a:pPr>
            <a:r>
              <a:rPr lang="en-US" altLang="zh-CN" sz="1200">
                <a:latin typeface="Courier New" pitchFamily="49" charset="0"/>
              </a:rPr>
              <a:t>KING       Seventeenth of November 1981 12:00:00 AM</a:t>
            </a:r>
          </a:p>
          <a:p>
            <a:pPr algn="ctr" defTabSz="855663" fontAlgn="ctr">
              <a:buSzPct val="65000"/>
            </a:pPr>
            <a:r>
              <a:rPr lang="en-US" altLang="zh-CN" sz="1200">
                <a:latin typeface="Courier New" pitchFamily="49" charset="0"/>
              </a:rPr>
              <a:t>BLAKE      First of May 1981 12:00:00 AM</a:t>
            </a:r>
          </a:p>
          <a:p>
            <a:pPr algn="ctr" defTabSz="855663" fontAlgn="ctr">
              <a:buSzPct val="65000"/>
            </a:pPr>
            <a:r>
              <a:rPr lang="en-US" altLang="zh-CN" sz="1200">
                <a:latin typeface="Courier New" pitchFamily="49" charset="0"/>
              </a:rPr>
              <a:t>...</a:t>
            </a:r>
          </a:p>
          <a:p>
            <a:pPr algn="ctr" defTabSz="855663" fontAlgn="ctr">
              <a:buSzPct val="65000"/>
            </a:pPr>
            <a:r>
              <a:rPr lang="en-US" altLang="zh-CN" sz="1200">
                <a:latin typeface="Courier New" pitchFamily="49" charset="0"/>
              </a:rPr>
              <a:t>14 rows selected.</a:t>
            </a: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693738" y="6762750"/>
            <a:ext cx="61880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4" tIns="46587" rIns="96624" bIns="46587">
            <a:spAutoFit/>
          </a:bodyPr>
          <a:lstStyle/>
          <a:p>
            <a:pPr algn="ctr" defTabSz="855663" fontAlgn="ctr">
              <a:buSzPct val="65000"/>
              <a:tabLst>
                <a:tab pos="1246188" algn="l"/>
              </a:tabLst>
            </a:pPr>
            <a:r>
              <a:rPr lang="en-US" altLang="zh-CN" sz="1100" b="1">
                <a:solidFill>
                  <a:srgbClr val="000000"/>
                </a:solidFill>
                <a:latin typeface="Courier New" pitchFamily="49" charset="0"/>
              </a:rPr>
              <a:t>SQL&gt; SELECT  ename, </a:t>
            </a:r>
          </a:p>
          <a:p>
            <a:pPr algn="ctr" defTabSz="855663" fontAlgn="ctr">
              <a:buSzPct val="65000"/>
              <a:tabLst>
                <a:tab pos="1246188" algn="l"/>
              </a:tabLst>
            </a:pPr>
            <a:r>
              <a:rPr lang="en-US" altLang="zh-CN" sz="1100" b="1">
                <a:solidFill>
                  <a:srgbClr val="000000"/>
                </a:solidFill>
                <a:latin typeface="Courier New" pitchFamily="49" charset="0"/>
              </a:rPr>
              <a:t>  2          TO_CHAR(hiredate, 'fmDdspth "of" Month YYYY fmHH:MI:SS AM') </a:t>
            </a:r>
          </a:p>
          <a:p>
            <a:pPr algn="ctr" defTabSz="855663" fontAlgn="ctr">
              <a:buSzPct val="65000"/>
              <a:tabLst>
                <a:tab pos="1246188" algn="l"/>
              </a:tabLst>
            </a:pPr>
            <a:r>
              <a:rPr lang="en-US" altLang="zh-CN" sz="1100" b="1">
                <a:solidFill>
                  <a:srgbClr val="000000"/>
                </a:solidFill>
                <a:latin typeface="Courier New" pitchFamily="49" charset="0"/>
              </a:rPr>
              <a:t>  3          HIREDATE</a:t>
            </a:r>
          </a:p>
          <a:p>
            <a:pPr algn="ctr" defTabSz="855663" fontAlgn="ctr">
              <a:buSzPct val="65000"/>
              <a:tabLst>
                <a:tab pos="1246188" algn="l"/>
              </a:tabLst>
            </a:pPr>
            <a:r>
              <a:rPr lang="en-US" altLang="zh-CN" sz="1100" b="1">
                <a:solidFill>
                  <a:srgbClr val="000000"/>
                </a:solidFill>
                <a:latin typeface="Courier New" pitchFamily="49" charset="0"/>
              </a:rPr>
              <a:t>  4  FROM    emp;</a:t>
            </a:r>
          </a:p>
        </p:txBody>
      </p:sp>
    </p:spTree>
    <p:extLst>
      <p:ext uri="{BB962C8B-B14F-4D97-AF65-F5344CB8AC3E}">
        <p14:creationId xmlns:p14="http://schemas.microsoft.com/office/powerpoint/2010/main" val="36299168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  <p:graphicFrame>
        <p:nvGraphicFramePr>
          <p:cNvPr id="240644" name="Group 4"/>
          <p:cNvGraphicFramePr>
            <a:graphicFrameLocks noGrp="1"/>
          </p:cNvGraphicFramePr>
          <p:nvPr/>
        </p:nvGraphicFramePr>
        <p:xfrm>
          <a:off x="625475" y="6616700"/>
          <a:ext cx="6078538" cy="3482975"/>
        </p:xfrm>
        <a:graphic>
          <a:graphicData uri="http://schemas.openxmlformats.org/drawingml/2006/table">
            <a:tbl>
              <a:tblPr/>
              <a:tblGrid>
                <a:gridCol w="526109"/>
                <a:gridCol w="3748528"/>
                <a:gridCol w="966726"/>
                <a:gridCol w="836843"/>
              </a:tblGrid>
              <a:tr h="256133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元素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描述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范例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结果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9604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每个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表示一个有效位，转换值的有效位应和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的各位相同，如果要转换的是负数则应有前导负号，前导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视为空格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9999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1234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返回不包括空格的前导或后继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0999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或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9990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001234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$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返回带前导美元符号的数值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$9999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$1234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当整数为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时，将小数的整数部分填充为空格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B9999.99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1234.00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MI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该值如为负数，则加后继负号，如非负则加一后继占位符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999999MI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1234-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在前，为数据加前导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或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号、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在后，为数据加后继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或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号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S9999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或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9999S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+1234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如为负值，用尖括号括起，如为正值，则前导后继各加一空格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9999PR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&lt;1234&gt;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在指定的位置上返回本地货币号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L999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RMB123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在指定的位置返回一个逗号，而不管指定的千分位分隔符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99,999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1,234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.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在指定的位置返回一个小数点，而不管指定的小数点分隔符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9999.99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1234.00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V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返回与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的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次方的相乘的值，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是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后面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的个数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9999V99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123400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EEEE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以科学计算法返回值</a:t>
                      </a:r>
                      <a:endParaRPr kumimoji="0" lang="zh-CN" alt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9.999EEEE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1.234E+03</a:t>
                      </a:r>
                      <a:endParaRPr kumimoji="0" lang="en-US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7245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  <p:sp>
        <p:nvSpPr>
          <p:cNvPr id="10342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8" y="193675"/>
            <a:ext cx="6572250" cy="4929188"/>
          </a:xfrm>
          <a:ln cap="flat"/>
        </p:spPr>
      </p:sp>
    </p:spTree>
    <p:extLst>
      <p:ext uri="{BB962C8B-B14F-4D97-AF65-F5344CB8AC3E}">
        <p14:creationId xmlns:p14="http://schemas.microsoft.com/office/powerpoint/2010/main" val="29583360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  <p:sp>
        <p:nvSpPr>
          <p:cNvPr id="1044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grpSp>
        <p:nvGrpSpPr>
          <p:cNvPr id="104454" name="Group 6"/>
          <p:cNvGrpSpPr>
            <a:grpSpLocks/>
          </p:cNvGrpSpPr>
          <p:nvPr/>
        </p:nvGrpSpPr>
        <p:grpSpPr bwMode="auto">
          <a:xfrm>
            <a:off x="476250" y="6811963"/>
            <a:ext cx="6451600" cy="742950"/>
            <a:chOff x="373" y="3780"/>
            <a:chExt cx="3902" cy="418"/>
          </a:xfrm>
        </p:grpSpPr>
        <p:sp>
          <p:nvSpPr>
            <p:cNvPr id="104458" name="Rectangle 7"/>
            <p:cNvSpPr>
              <a:spLocks noChangeArrowheads="1"/>
            </p:cNvSpPr>
            <p:nvPr/>
          </p:nvSpPr>
          <p:spPr bwMode="auto">
            <a:xfrm>
              <a:off x="387" y="3780"/>
              <a:ext cx="3814" cy="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04459" name="Rectangle 8"/>
            <p:cNvSpPr>
              <a:spLocks noChangeArrowheads="1"/>
            </p:cNvSpPr>
            <p:nvPr/>
          </p:nvSpPr>
          <p:spPr bwMode="auto">
            <a:xfrm>
              <a:off x="373" y="3780"/>
              <a:ext cx="3902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88" tIns="46195" rIns="92388" bIns="46195" anchor="ctr"/>
            <a:lstStyle/>
            <a:p>
              <a:pPr algn="ctr" defTabSz="944563" fontAlgn="ctr">
                <a:buSzPct val="65000"/>
              </a:pPr>
              <a:r>
                <a:rPr lang="en-US" altLang="zh-CN" sz="1100" b="1">
                  <a:solidFill>
                    <a:srgbClr val="000000"/>
                  </a:solidFill>
                  <a:latin typeface="Courier New" pitchFamily="49" charset="0"/>
                </a:rPr>
                <a:t>SQL&gt; SELECT ename, hiredate</a:t>
              </a:r>
            </a:p>
            <a:p>
              <a:pPr algn="ctr" defTabSz="944563" fontAlgn="ctr">
                <a:buSzPct val="65000"/>
              </a:pPr>
              <a:r>
                <a:rPr lang="en-US" altLang="zh-CN" sz="1100" b="1">
                  <a:solidFill>
                    <a:srgbClr val="000000"/>
                  </a:solidFill>
                  <a:latin typeface="Courier New" pitchFamily="49" charset="0"/>
                </a:rPr>
                <a:t>  2  FROM   emp</a:t>
              </a:r>
            </a:p>
            <a:p>
              <a:pPr algn="ctr" defTabSz="944563" fontAlgn="ctr">
                <a:buSzPct val="65000"/>
              </a:pPr>
              <a:r>
                <a:rPr lang="en-US" altLang="zh-CN" sz="1100" b="1">
                  <a:solidFill>
                    <a:srgbClr val="000000"/>
                  </a:solidFill>
                  <a:latin typeface="Courier New" pitchFamily="49" charset="0"/>
                </a:rPr>
                <a:t>  3  WHERE  hiredate = TO_DATE('February 22, 1981', 'Month dd,  YYYY');</a:t>
              </a:r>
            </a:p>
          </p:txBody>
        </p:sp>
      </p:grpSp>
      <p:grpSp>
        <p:nvGrpSpPr>
          <p:cNvPr id="104455" name="Group 9"/>
          <p:cNvGrpSpPr>
            <a:grpSpLocks/>
          </p:cNvGrpSpPr>
          <p:nvPr/>
        </p:nvGrpSpPr>
        <p:grpSpPr bwMode="auto">
          <a:xfrm>
            <a:off x="619125" y="7588250"/>
            <a:ext cx="6338888" cy="676275"/>
            <a:chOff x="375" y="4265"/>
            <a:chExt cx="3833" cy="380"/>
          </a:xfrm>
        </p:grpSpPr>
        <p:sp>
          <p:nvSpPr>
            <p:cNvPr id="104456" name="Rectangle 10"/>
            <p:cNvSpPr>
              <a:spLocks noChangeArrowheads="1"/>
            </p:cNvSpPr>
            <p:nvPr/>
          </p:nvSpPr>
          <p:spPr bwMode="auto">
            <a:xfrm>
              <a:off x="387" y="4265"/>
              <a:ext cx="3821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04457" name="Rectangle 11"/>
            <p:cNvSpPr>
              <a:spLocks noChangeArrowheads="1"/>
            </p:cNvSpPr>
            <p:nvPr/>
          </p:nvSpPr>
          <p:spPr bwMode="auto">
            <a:xfrm>
              <a:off x="375" y="4268"/>
              <a:ext cx="1398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88" tIns="46195" rIns="92388" bIns="46195" anchor="ctr"/>
            <a:lstStyle/>
            <a:p>
              <a:pPr algn="ctr" defTabSz="944563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ENAME      HIREDATE</a:t>
              </a:r>
            </a:p>
            <a:p>
              <a:pPr algn="ctr" defTabSz="944563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---------- --------</a:t>
              </a:r>
            </a:p>
            <a:p>
              <a:pPr algn="ctr" defTabSz="944563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WARD       22-FEB-81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11713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pitchFamily="34" charset="0"/>
              </a:rPr>
              <a:t>课堂笔记：</a:t>
            </a:r>
            <a:endParaRPr lang="zh-CN" altLang="zh-CN" dirty="0" smtClean="0">
              <a:latin typeface="Arial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8217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532228-A558-401E-8DB1-B9532127F828}" type="slidenum">
              <a:rPr lang="en-US" altLang="zh-CN" smtClean="0">
                <a:latin typeface="Arial" pitchFamily="34" charset="0"/>
              </a:rPr>
              <a:pPr/>
              <a:t>48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0506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1DD384-BE1F-40D2-9F5C-B6BBFDBC89A2}" type="slidenum">
              <a:rPr lang="en-US" altLang="zh-CN" smtClean="0">
                <a:latin typeface="Arial" pitchFamily="34" charset="0"/>
              </a:rPr>
              <a:pPr/>
              <a:t>49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3499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188" y="190500"/>
            <a:ext cx="6637337" cy="4979988"/>
          </a:xfrm>
          <a:ln cap="flat"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5337175"/>
            <a:ext cx="6200775" cy="4254500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704850" y="6567488"/>
            <a:ext cx="5784850" cy="183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grpSp>
        <p:nvGrpSpPr>
          <p:cNvPr id="107525" name="Group 5"/>
          <p:cNvGrpSpPr>
            <a:grpSpLocks/>
          </p:cNvGrpSpPr>
          <p:nvPr/>
        </p:nvGrpSpPr>
        <p:grpSpPr bwMode="auto">
          <a:xfrm>
            <a:off x="400050" y="6891338"/>
            <a:ext cx="6215063" cy="477837"/>
            <a:chOff x="165" y="3378"/>
            <a:chExt cx="3759" cy="269"/>
          </a:xfrm>
        </p:grpSpPr>
        <p:sp>
          <p:nvSpPr>
            <p:cNvPr id="107527" name="Rectangle 6"/>
            <p:cNvSpPr>
              <a:spLocks noChangeArrowheads="1"/>
            </p:cNvSpPr>
            <p:nvPr/>
          </p:nvSpPr>
          <p:spPr bwMode="auto">
            <a:xfrm>
              <a:off x="427" y="3392"/>
              <a:ext cx="3497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07528" name="Rectangle 7"/>
            <p:cNvSpPr>
              <a:spLocks noChangeArrowheads="1"/>
            </p:cNvSpPr>
            <p:nvPr/>
          </p:nvSpPr>
          <p:spPr bwMode="auto">
            <a:xfrm>
              <a:off x="165" y="3378"/>
              <a:ext cx="266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88" tIns="46195" rIns="92388" bIns="46195" anchor="ctr"/>
            <a:lstStyle/>
            <a:p>
              <a:pPr marL="484188" lvl="1" algn="ctr" defTabSz="944563" fontAlgn="ctr">
                <a:buSzPct val="65000"/>
              </a:pPr>
              <a:r>
                <a:rPr lang="en-US" altLang="zh-CN" sz="1100" b="1">
                  <a:solidFill>
                    <a:srgbClr val="000000"/>
                  </a:solidFill>
                  <a:latin typeface="Courier New" pitchFamily="49" charset="0"/>
                </a:rPr>
                <a:t>SQL&gt; SELECT ename, sal, comm, (sal*12)+comm</a:t>
              </a:r>
            </a:p>
            <a:p>
              <a:pPr marL="484188" lvl="1" algn="ctr" defTabSz="944563" fontAlgn="ctr">
                <a:buSzPct val="65000"/>
              </a:pPr>
              <a:r>
                <a:rPr lang="en-US" altLang="zh-CN" sz="1100" b="1">
                  <a:solidFill>
                    <a:srgbClr val="000000"/>
                  </a:solidFill>
                  <a:latin typeface="Courier New" pitchFamily="49" charset="0"/>
                </a:rPr>
                <a:t>  2  FROM   emp;</a:t>
              </a:r>
            </a:p>
          </p:txBody>
        </p:sp>
      </p:grpSp>
      <p:sp>
        <p:nvSpPr>
          <p:cNvPr id="107526" name="Rectangle 8"/>
          <p:cNvSpPr>
            <a:spLocks noChangeArrowheads="1"/>
          </p:cNvSpPr>
          <p:nvPr/>
        </p:nvSpPr>
        <p:spPr bwMode="auto">
          <a:xfrm>
            <a:off x="476250" y="7537450"/>
            <a:ext cx="4727575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24" tIns="46587" rIns="96624" bIns="46587">
            <a:spAutoFit/>
          </a:bodyPr>
          <a:lstStyle/>
          <a:p>
            <a:pPr marL="471488" lvl="1" algn="ctr" defTabSz="900113" fontAlgn="ctr">
              <a:buSzPct val="65000"/>
            </a:pPr>
            <a:r>
              <a:rPr lang="en-US" altLang="zh-CN" sz="1200">
                <a:latin typeface="Courier New" pitchFamily="49" charset="0"/>
              </a:rPr>
              <a:t>ENAME            SAL      COMM (SAL*12)+COMM</a:t>
            </a:r>
          </a:p>
          <a:p>
            <a:pPr marL="471488" lvl="1" algn="ctr" defTabSz="900113" fontAlgn="ctr">
              <a:buSzPct val="65000"/>
            </a:pPr>
            <a:r>
              <a:rPr lang="en-US" altLang="zh-CN" sz="1200">
                <a:latin typeface="Courier New" pitchFamily="49" charset="0"/>
              </a:rPr>
              <a:t>---------- --------- --------- -------------</a:t>
            </a:r>
          </a:p>
          <a:p>
            <a:pPr marL="471488" lvl="1" algn="ctr" defTabSz="900113" fontAlgn="ctr">
              <a:buSzPct val="65000"/>
            </a:pPr>
            <a:r>
              <a:rPr lang="en-US" altLang="zh-CN" sz="1200">
                <a:latin typeface="Courier New" pitchFamily="49" charset="0"/>
              </a:rPr>
              <a:t>KING            5000</a:t>
            </a:r>
          </a:p>
          <a:p>
            <a:pPr marL="471488" lvl="1" algn="ctr" defTabSz="900113" fontAlgn="ctr">
              <a:buSzPct val="65000"/>
            </a:pPr>
            <a:r>
              <a:rPr lang="en-US" altLang="zh-CN" sz="1200">
                <a:latin typeface="Courier New" pitchFamily="49" charset="0"/>
              </a:rPr>
              <a:t>BLAKE           2850</a:t>
            </a:r>
          </a:p>
          <a:p>
            <a:pPr marL="471488" lvl="1" algn="ctr" defTabSz="900113" fontAlgn="ctr">
              <a:buSzPct val="65000"/>
            </a:pPr>
            <a:r>
              <a:rPr lang="en-US" altLang="zh-CN" sz="1200">
                <a:latin typeface="Courier New" pitchFamily="49" charset="0"/>
              </a:rPr>
              <a:t>CLARK           2450         </a:t>
            </a:r>
          </a:p>
          <a:p>
            <a:pPr marL="471488" lvl="1" algn="ctr" defTabSz="900113" fontAlgn="ctr">
              <a:buSzPct val="65000"/>
            </a:pPr>
            <a:r>
              <a:rPr lang="en-US" altLang="zh-CN" sz="1200">
                <a:latin typeface="Courier New" pitchFamily="49" charset="0"/>
              </a:rPr>
              <a:t>JONES           2975</a:t>
            </a:r>
          </a:p>
          <a:p>
            <a:pPr marL="471488" lvl="1" algn="ctr" defTabSz="900113" fontAlgn="ctr">
              <a:buSzPct val="65000"/>
            </a:pPr>
            <a:r>
              <a:rPr lang="en-US" altLang="zh-CN" sz="1200">
                <a:latin typeface="Courier New" pitchFamily="49" charset="0"/>
              </a:rPr>
              <a:t>MARTIN          1250      1400         16400</a:t>
            </a:r>
          </a:p>
          <a:p>
            <a:pPr marL="471488" lvl="1" algn="ctr" defTabSz="900113" fontAlgn="ctr">
              <a:buSzPct val="65000"/>
            </a:pPr>
            <a:r>
              <a:rPr lang="en-US" altLang="zh-CN" sz="1200">
                <a:latin typeface="Courier New" pitchFamily="49" charset="0"/>
              </a:rPr>
              <a:t>...</a:t>
            </a:r>
          </a:p>
          <a:p>
            <a:pPr marL="471488" lvl="1" algn="ctr" defTabSz="900113" fontAlgn="ctr">
              <a:buSzPct val="65000"/>
            </a:pPr>
            <a:r>
              <a:rPr lang="en-US" altLang="zh-CN" sz="1200"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1484901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A8D86-8F5A-4308-A97E-2C6C7C36DA51}" type="slidenum">
              <a:rPr lang="en-US" altLang="zh-CN" smtClean="0">
                <a:latin typeface="Arial" pitchFamily="34" charset="0"/>
              </a:rPr>
              <a:pPr/>
              <a:t>5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5924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  <a:p>
            <a:endParaRPr lang="zh-CN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9258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3290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63D56E-F4BD-4845-AB1E-B41395424D07}" type="slidenum">
              <a:rPr lang="en-US" altLang="zh-CN" smtClean="0">
                <a:latin typeface="Arial" pitchFamily="34" charset="0"/>
              </a:rPr>
              <a:pPr/>
              <a:t>53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44435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D44A98-01BA-4D0D-BB37-11BE743F0755}" type="slidenum">
              <a:rPr lang="en-US" altLang="zh-CN" smtClean="0">
                <a:latin typeface="Arial" pitchFamily="34" charset="0"/>
              </a:rPr>
              <a:pPr/>
              <a:t>54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2108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A2F88-4EFA-4EFC-BD12-F3A67AC89163}" type="slidenum">
              <a:rPr lang="en-US" altLang="zh-CN" smtClean="0">
                <a:latin typeface="Arial" pitchFamily="34" charset="0"/>
              </a:rPr>
              <a:pPr/>
              <a:t>55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8059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187B5C-EEA0-4FBA-A057-7356E88398BC}" type="slidenum">
              <a:rPr lang="en-US" altLang="zh-CN" smtClean="0">
                <a:latin typeface="Arial" pitchFamily="34" charset="0"/>
              </a:rPr>
              <a:pPr/>
              <a:t>56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en-US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7559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02203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159375"/>
            <a:ext cx="6245225" cy="4203700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5222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C00ECB-451B-489E-B60C-0FE0F3923D48}" type="slidenum">
              <a:rPr lang="en-US" altLang="zh-CN" smtClean="0">
                <a:latin typeface="Arial" pitchFamily="34" charset="0"/>
              </a:rPr>
              <a:pPr/>
              <a:t>59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64569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016574-57AD-42A4-A077-727995EDDA8C}" type="slidenum">
              <a:rPr lang="en-US" altLang="zh-CN" smtClean="0">
                <a:latin typeface="Arial" pitchFamily="34" charset="0"/>
              </a:rPr>
              <a:pPr/>
              <a:t>60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604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2F5D9-4948-4F25-9BA8-923171B0314A}" type="slidenum">
              <a:rPr lang="en-US" altLang="zh-CN" smtClean="0">
                <a:latin typeface="Arial" pitchFamily="34" charset="0"/>
              </a:rPr>
              <a:pPr/>
              <a:t>6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42925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CE4465-893A-444D-82AA-0E37901B14E8}" type="slidenum">
              <a:rPr lang="en-US" altLang="zh-CN" smtClean="0">
                <a:latin typeface="Arial" pitchFamily="34" charset="0"/>
              </a:rPr>
              <a:pPr/>
              <a:t>61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559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90621-1C9B-4053-AA74-397E66B90F67}" type="slidenum">
              <a:rPr lang="en-US" altLang="zh-CN" smtClean="0">
                <a:latin typeface="Arial" pitchFamily="34" charset="0"/>
              </a:rPr>
              <a:pPr/>
              <a:t>7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en-US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128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4FDB4B-ED71-4799-8A5D-C1B5C58A6A99}" type="slidenum">
              <a:rPr lang="en-US" altLang="zh-CN" smtClean="0">
                <a:latin typeface="Arial" pitchFamily="34" charset="0"/>
              </a:rPr>
              <a:pPr/>
              <a:t>8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635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A00759-37AF-4792-8515-410FA7FD10FF}" type="slidenum">
              <a:rPr lang="en-US" altLang="zh-CN" smtClean="0">
                <a:latin typeface="Arial" pitchFamily="34" charset="0"/>
              </a:rPr>
              <a:pPr/>
              <a:t>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86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40051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630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63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0478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1569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170" name="Picture 2" descr="D:\07 公司资料\PPT+Word模版\首页白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08720"/>
            <a:ext cx="9144001" cy="59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0" y="3573016"/>
            <a:ext cx="9144000" cy="3284984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783824" y="6309320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291160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" y="217081"/>
            <a:ext cx="9139011" cy="666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251520" y="217081"/>
            <a:ext cx="1802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68542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57D8C-62F5-4186-9152-2C1D8AA2482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A98B65-C7B3-495A-AF17-9B1676A83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29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59697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648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53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129410" y="6383923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948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 b="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8424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Oracle-SQL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开发</a:t>
            </a: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</a:b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----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 单行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函数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字符函数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大小写转换函数</a:t>
            </a:r>
            <a:endParaRPr lang="en-US" altLang="zh-CN" sz="240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LOWER(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列名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|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表达式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：将大写或大小写混合的字符转换成小写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UPPER(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列名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|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表达式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) 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：将小写或大小写混合的字符转换成大写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INITCAP(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列名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|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表达式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) 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：将每个单词的第一个字母转换成大写，其余的字母都转换成小写</a:t>
            </a:r>
            <a:r>
              <a:rPr lang="zh-CN" altLang="en-US" sz="1500" smtClean="0">
                <a:latin typeface="华文细黑" pitchFamily="2" charset="-122"/>
                <a:ea typeface="黑体" pitchFamily="2" charset="-122"/>
              </a:rPr>
              <a:t/>
            </a:r>
            <a:br>
              <a:rPr lang="zh-CN" altLang="en-US" sz="1500" smtClean="0">
                <a:latin typeface="华文细黑" pitchFamily="2" charset="-122"/>
                <a:ea typeface="黑体" pitchFamily="2" charset="-122"/>
              </a:rPr>
            </a:br>
            <a:endParaRPr lang="zh-CN" altLang="en-US" sz="1500" smtClean="0">
              <a:latin typeface="华文细黑" pitchFamily="2" charset="-122"/>
              <a:ea typeface="黑体" pitchFamily="2" charset="-122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blackWhite">
          <a:xfrm>
            <a:off x="825500" y="3573463"/>
            <a:ext cx="3746500" cy="4651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algn="ctr" fontAlgn="ctr">
              <a:buSzPct val="65000"/>
            </a:pPr>
            <a:r>
              <a:rPr lang="zh-CN" altLang="en-US"/>
              <a:t>函数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blackWhite">
          <a:xfrm>
            <a:off x="4597400" y="3573463"/>
            <a:ext cx="3540125" cy="4651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algn="ctr" fontAlgn="ctr">
              <a:buSzPct val="65000"/>
            </a:pPr>
            <a:r>
              <a:rPr lang="zh-CN" altLang="en-US"/>
              <a:t>结果</a:t>
            </a:r>
          </a:p>
        </p:txBody>
      </p:sp>
      <p:sp>
        <p:nvSpPr>
          <p:cNvPr id="11270" name="Arc 6"/>
          <p:cNvSpPr>
            <a:spLocks/>
          </p:cNvSpPr>
          <p:nvPr/>
        </p:nvSpPr>
        <p:spPr bwMode="ltGray">
          <a:xfrm>
            <a:off x="5359400" y="2974975"/>
            <a:ext cx="211138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blackWhite">
          <a:xfrm>
            <a:off x="827088" y="4062413"/>
            <a:ext cx="3822700" cy="14176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fontAlgn="ctr">
              <a:buSzPct val="65000"/>
            </a:pPr>
            <a:r>
              <a:rPr lang="en-US" altLang="zh-CN"/>
              <a:t>LOWER(</a:t>
            </a: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'</a:t>
            </a:r>
            <a:r>
              <a:rPr lang="en-US" altLang="zh-CN"/>
              <a:t>SQL Course</a:t>
            </a: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'</a:t>
            </a:r>
            <a:r>
              <a:rPr lang="en-US" altLang="zh-CN"/>
              <a:t>)</a:t>
            </a:r>
          </a:p>
          <a:p>
            <a:pPr fontAlgn="ctr">
              <a:buSzPct val="65000"/>
            </a:pPr>
            <a:r>
              <a:rPr lang="en-US" altLang="zh-CN"/>
              <a:t>UPPER(</a:t>
            </a: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'</a:t>
            </a:r>
            <a:r>
              <a:rPr lang="en-US" altLang="zh-CN"/>
              <a:t>SQL Course</a:t>
            </a: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'</a:t>
            </a:r>
            <a:r>
              <a:rPr lang="en-US" altLang="zh-CN"/>
              <a:t>)</a:t>
            </a:r>
          </a:p>
          <a:p>
            <a:pPr fontAlgn="ctr">
              <a:buSzPct val="65000"/>
            </a:pPr>
            <a:r>
              <a:rPr lang="en-US" altLang="zh-CN"/>
              <a:t>INITCAP(</a:t>
            </a: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'</a:t>
            </a:r>
            <a:r>
              <a:rPr lang="en-US" altLang="zh-CN"/>
              <a:t>SQL Course</a:t>
            </a: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'</a:t>
            </a:r>
            <a:r>
              <a:rPr lang="en-US" altLang="zh-CN"/>
              <a:t>)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blackWhite">
          <a:xfrm>
            <a:off x="4603750" y="4083050"/>
            <a:ext cx="3540125" cy="1417638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fontAlgn="ctr">
              <a:buSzPct val="65000"/>
            </a:pPr>
            <a:r>
              <a:rPr lang="en-US" altLang="zh-CN"/>
              <a:t>sql course</a:t>
            </a:r>
          </a:p>
          <a:p>
            <a:pPr fontAlgn="ctr">
              <a:buSzPct val="65000"/>
            </a:pPr>
            <a:r>
              <a:rPr lang="en-US" altLang="zh-CN"/>
              <a:t>SQL COURSE</a:t>
            </a:r>
          </a:p>
          <a:p>
            <a:pPr fontAlgn="ctr">
              <a:buSzPct val="65000"/>
            </a:pPr>
            <a:r>
              <a:rPr lang="en-US" altLang="zh-CN"/>
              <a:t>Sql Course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字符函数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42938" y="1785938"/>
            <a:ext cx="7385050" cy="381000"/>
          </a:xfrm>
          <a:prstGeom prst="rect">
            <a:avLst/>
          </a:prstGeom>
        </p:spPr>
        <p:txBody>
          <a:bodyPr lIns="92075" tIns="46038" rIns="92075" bIns="46038">
            <a:spAutoFit/>
          </a:bodyPr>
          <a:lstStyle/>
          <a:p>
            <a:pPr lvl="1" eaLnBrk="1" hangingPunct="1">
              <a:lnSpc>
                <a:spcPct val="120000"/>
              </a:lnSpc>
            </a:pPr>
            <a:r>
              <a:rPr lang="zh-CN" altLang="en-US" sz="1800" smtClean="0">
                <a:latin typeface="黑体" pitchFamily="2" charset="-122"/>
                <a:ea typeface="黑体" pitchFamily="2" charset="-122"/>
              </a:rPr>
              <a:t>显示</a:t>
            </a:r>
            <a:r>
              <a:rPr lang="en-US" altLang="zh-CN" sz="1800" smtClean="0">
                <a:latin typeface="黑体" pitchFamily="2" charset="-122"/>
                <a:ea typeface="黑体" pitchFamily="2" charset="-122"/>
              </a:rPr>
              <a:t>Blake</a:t>
            </a:r>
            <a:r>
              <a:rPr lang="zh-CN" altLang="en-US" sz="1800" smtClean="0">
                <a:latin typeface="黑体" pitchFamily="2" charset="-122"/>
                <a:ea typeface="黑体" pitchFamily="2" charset="-122"/>
              </a:rPr>
              <a:t>的雇员编号、姓名和部门编号。</a:t>
            </a:r>
          </a:p>
        </p:txBody>
      </p:sp>
      <p:sp>
        <p:nvSpPr>
          <p:cNvPr id="190468" name="Rectangle 4"/>
          <p:cNvSpPr>
            <a:spLocks noChangeArrowheads="1"/>
          </p:cNvSpPr>
          <p:nvPr/>
        </p:nvSpPr>
        <p:spPr bwMode="blackWhite">
          <a:xfrm>
            <a:off x="917575" y="2336800"/>
            <a:ext cx="7399338" cy="12414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SELECT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 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FROM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  WHERE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= '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blake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';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charset="-122"/>
              </a:rPr>
              <a:t>no rows selected</a:t>
            </a: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blackWhite">
          <a:xfrm>
            <a:off x="914400" y="3813175"/>
            <a:ext cx="7356475" cy="10953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blackWhite">
          <a:xfrm>
            <a:off x="925513" y="5176838"/>
            <a:ext cx="7315200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EMPNO ENAME         DEPTNO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---------- ---------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7698 BLAKE             30</a:t>
            </a:r>
          </a:p>
        </p:txBody>
      </p:sp>
      <p:sp>
        <p:nvSpPr>
          <p:cNvPr id="190471" name="Rectangle 7"/>
          <p:cNvSpPr>
            <a:spLocks noChangeArrowheads="1"/>
          </p:cNvSpPr>
          <p:nvPr/>
        </p:nvSpPr>
        <p:spPr bwMode="ltGray">
          <a:xfrm>
            <a:off x="2789238" y="4489450"/>
            <a:ext cx="3260725" cy="3048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2295" name="Rectangle 8"/>
          <p:cNvSpPr>
            <a:spLocks noChangeArrowheads="1"/>
          </p:cNvSpPr>
          <p:nvPr/>
        </p:nvSpPr>
        <p:spPr bwMode="blackWhite">
          <a:xfrm>
            <a:off x="928688" y="3800475"/>
            <a:ext cx="7381875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empno, ename, deptno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 	ename = UPPER('blake');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42938" y="1165225"/>
            <a:ext cx="738505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400" kern="0" dirty="0">
                <a:latin typeface="黑体" pitchFamily="49" charset="-122"/>
                <a:ea typeface="黑体" pitchFamily="49" charset="-122"/>
              </a:rPr>
              <a:t>大小写转换函数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字符函数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16" name="Rectangle 11"/>
          <p:cNvSpPr>
            <a:spLocks noGrp="1" noChangeArrowheads="1"/>
          </p:cNvSpPr>
          <p:nvPr>
            <p:ph idx="4294967295"/>
          </p:nvPr>
        </p:nvSpPr>
        <p:spPr>
          <a:xfrm>
            <a:off x="458788" y="1266825"/>
            <a:ext cx="8399462" cy="5162550"/>
          </a:xfrm>
          <a:prstGeom prst="rect">
            <a:avLst/>
          </a:prstGeom>
        </p:spPr>
        <p:txBody>
          <a:bodyPr lIns="90423" tIns="45212" rIns="90423" bIns="45212"/>
          <a:lstStyle/>
          <a:p>
            <a:pPr eaLnBrk="1" hangingPunct="1">
              <a:lnSpc>
                <a:spcPct val="8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字符处理函数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CONCAT(column1|expression1,column2|expression2)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连接两个值 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等同于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||</a:t>
            </a:r>
            <a:br>
              <a:rPr lang="en-US" altLang="zh-CN" sz="2000" smtClean="0">
                <a:latin typeface="黑体" pitchFamily="2" charset="-122"/>
                <a:ea typeface="黑体" pitchFamily="2" charset="-122"/>
              </a:rPr>
            </a:b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80000"/>
              </a:lnSpc>
            </a:pP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SUBSTR (column|expression,n1[,n2])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返回第一个参数中，从第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n1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位开始，长度为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n2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的子串。</a:t>
            </a: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lvl="3" eaLnBrk="1" hangingPunct="1">
              <a:lnSpc>
                <a:spcPct val="8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如果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n2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省略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取第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n1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位开始的所有字符。</a:t>
            </a: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lvl="3" eaLnBrk="1" hangingPunct="1">
              <a:lnSpc>
                <a:spcPct val="8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如果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n1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是负值，表示从第一个参数的后面第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abs(n1)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位开始向右取长度为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n2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的子串。</a:t>
            </a:r>
            <a:br>
              <a:rPr lang="zh-CN" altLang="en-US" sz="2000" smtClean="0">
                <a:latin typeface="黑体" pitchFamily="2" charset="-122"/>
                <a:ea typeface="黑体" pitchFamily="2" charset="-122"/>
              </a:rPr>
            </a:b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LENGTH(column | expression)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取字符长度</a:t>
            </a:r>
            <a:br>
              <a:rPr lang="zh-CN" altLang="en-US" sz="2000" smtClean="0">
                <a:latin typeface="黑体" pitchFamily="2" charset="-122"/>
                <a:ea typeface="黑体" pitchFamily="2" charset="-122"/>
              </a:rPr>
            </a:br>
            <a:endParaRPr lang="en-US" altLang="zh-CN" sz="140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15" name="Arc 8"/>
          <p:cNvSpPr>
            <a:spLocks/>
          </p:cNvSpPr>
          <p:nvPr/>
        </p:nvSpPr>
        <p:spPr bwMode="ltGray">
          <a:xfrm>
            <a:off x="5591175" y="3262313"/>
            <a:ext cx="211138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435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写一个查询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用首字母大写，其它字母小写显示雇员的 </a:t>
            </a:r>
            <a:r>
              <a:rPr lang="en-US" altLang="zh-CN" sz="2000" dirty="0" err="1" smtClean="0">
                <a:latin typeface="黑体" pitchFamily="2" charset="-122"/>
                <a:ea typeface="黑体" pitchFamily="2" charset="-122"/>
              </a:rPr>
              <a:t>ename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，显示名字的长度，并给每列一个适当的标签，条件是满足所有雇员名字的开始字母是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J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A 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或 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M 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的雇员，并对查询结果按雇员的</a:t>
            </a:r>
            <a:r>
              <a:rPr lang="en-US" altLang="zh-CN" sz="2000" dirty="0" err="1" smtClean="0">
                <a:latin typeface="黑体" pitchFamily="2" charset="-122"/>
                <a:ea typeface="黑体" pitchFamily="2" charset="-122"/>
              </a:rPr>
              <a:t>ename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升序排序。（提示：使用</a:t>
            </a:r>
            <a:r>
              <a:rPr lang="en-US" altLang="zh-CN" sz="2000" dirty="0" err="1" smtClean="0">
                <a:latin typeface="黑体" pitchFamily="2" charset="-122"/>
                <a:ea typeface="黑体" pitchFamily="2" charset="-122"/>
              </a:rPr>
              <a:t>initcap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length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err="1" smtClean="0">
                <a:latin typeface="黑体" pitchFamily="2" charset="-122"/>
                <a:ea typeface="黑体" pitchFamily="2" charset="-122"/>
              </a:rPr>
              <a:t>substr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）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0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字符函数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340" name="Rectangle 11"/>
          <p:cNvSpPr>
            <a:spLocks noGrp="1" noChangeArrowheads="1"/>
          </p:cNvSpPr>
          <p:nvPr>
            <p:ph idx="4294967295"/>
          </p:nvPr>
        </p:nvSpPr>
        <p:spPr>
          <a:xfrm>
            <a:off x="530225" y="1195388"/>
            <a:ext cx="8399463" cy="5162550"/>
          </a:xfrm>
          <a:prstGeom prst="rect">
            <a:avLst/>
          </a:prstGeom>
        </p:spPr>
        <p:txBody>
          <a:bodyPr lIns="90423" tIns="45212" rIns="90423" bIns="45212"/>
          <a:lstStyle/>
          <a:p>
            <a:pPr eaLnBrk="1" hangingPunct="1">
              <a:lnSpc>
                <a:spcPct val="8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字符处理函数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INSTR(s1,s2,[,n1],[n2]) 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返回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s1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中，子串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s2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从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n1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开始，第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n2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次出现的位置。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n1,n2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默认值为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1</a:t>
            </a:r>
            <a:br>
              <a:rPr lang="en-US" altLang="zh-CN" sz="2000" smtClean="0">
                <a:latin typeface="黑体" pitchFamily="2" charset="-122"/>
                <a:ea typeface="黑体" pitchFamily="2" charset="-122"/>
              </a:rPr>
            </a:b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LPAD(s1,n1,s2)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返回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s1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被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s2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从左面填充到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n1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长度后的字符串。</a:t>
            </a:r>
            <a:br>
              <a:rPr lang="zh-CN" altLang="en-US" sz="2000" smtClean="0">
                <a:latin typeface="黑体" pitchFamily="2" charset="-122"/>
                <a:ea typeface="黑体" pitchFamily="2" charset="-122"/>
              </a:rPr>
            </a:b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RPAD(s1,n1,s2) 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返回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s1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被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s2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从右面填充到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n1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长度后的字符串。</a:t>
            </a:r>
            <a:br>
              <a:rPr lang="zh-CN" altLang="en-US" sz="2000" smtClean="0">
                <a:latin typeface="黑体" pitchFamily="2" charset="-122"/>
                <a:ea typeface="黑体" pitchFamily="2" charset="-122"/>
              </a:rPr>
            </a:b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TRIM: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去除字符串头部或尾部（头尾）的字符</a:t>
            </a:r>
            <a:br>
              <a:rPr lang="zh-CN" altLang="en-US" sz="2000" smtClean="0">
                <a:latin typeface="黑体" pitchFamily="2" charset="-122"/>
                <a:ea typeface="黑体" pitchFamily="2" charset="-122"/>
              </a:rPr>
            </a:b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格式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:TRIM(leading | trailing | both trim_character From trim_source)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REPLACE(s1,s2,s3) 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把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s1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中的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s2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用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s3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替换。</a:t>
            </a:r>
            <a:br>
              <a:rPr lang="zh-CN" altLang="en-US" sz="2000" smtClean="0">
                <a:latin typeface="黑体" pitchFamily="2" charset="-122"/>
                <a:ea typeface="黑体" pitchFamily="2" charset="-122"/>
              </a:rPr>
            </a:br>
            <a:r>
              <a:rPr lang="en-US" altLang="zh-CN" sz="1400" smtClean="0"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sz="1400" smtClean="0">
                <a:latin typeface="黑体" pitchFamily="2" charset="-122"/>
                <a:ea typeface="黑体" pitchFamily="2" charset="-122"/>
              </a:rPr>
            </a:br>
            <a:endParaRPr lang="en-US" altLang="zh-CN" sz="140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339" name="Arc 8"/>
          <p:cNvSpPr>
            <a:spLocks/>
          </p:cNvSpPr>
          <p:nvPr/>
        </p:nvSpPr>
        <p:spPr bwMode="ltGray">
          <a:xfrm>
            <a:off x="5591175" y="3262313"/>
            <a:ext cx="211138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字符函数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68" name="内容占位符 2"/>
          <p:cNvSpPr>
            <a:spLocks noGrp="1"/>
          </p:cNvSpPr>
          <p:nvPr>
            <p:ph idx="4294967295"/>
          </p:nvPr>
        </p:nvSpPr>
        <p:spPr>
          <a:xfrm>
            <a:off x="428625" y="1071563"/>
            <a:ext cx="8147050" cy="49688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字符处理函数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blackWhite">
          <a:xfrm>
            <a:off x="941388" y="3192463"/>
            <a:ext cx="5175250" cy="1893887"/>
          </a:xfrm>
          <a:prstGeom prst="rect">
            <a:avLst/>
          </a:prstGeom>
          <a:solidFill>
            <a:srgbClr val="CC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fontAlgn="ctr">
              <a:buSzPct val="65000"/>
            </a:pPr>
            <a:r>
              <a:rPr lang="en-US" altLang="zh-CN">
                <a:latin typeface="Courier New" pitchFamily="49" charset="0"/>
              </a:rPr>
              <a:t>CONCAT('Good', 'String')</a:t>
            </a:r>
          </a:p>
          <a:p>
            <a:pPr fontAlgn="ctr">
              <a:buSzPct val="65000"/>
            </a:pPr>
            <a:r>
              <a:rPr lang="en-US" altLang="zh-CN">
                <a:latin typeface="Courier New" pitchFamily="49" charset="0"/>
              </a:rPr>
              <a:t>SUBSTR('String</a:t>
            </a: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'</a:t>
            </a:r>
            <a:r>
              <a:rPr lang="en-US" altLang="zh-CN">
                <a:latin typeface="Courier New" pitchFamily="49" charset="0"/>
              </a:rPr>
              <a:t>,1,3)</a:t>
            </a:r>
          </a:p>
          <a:p>
            <a:pPr fontAlgn="ctr">
              <a:buSzPct val="65000"/>
            </a:pPr>
            <a:r>
              <a:rPr lang="en-US" altLang="zh-CN">
                <a:latin typeface="Courier New" pitchFamily="49" charset="0"/>
              </a:rPr>
              <a:t>LENGTH('String')</a:t>
            </a:r>
          </a:p>
          <a:p>
            <a:pPr fontAlgn="ctr">
              <a:buSzPct val="65000"/>
            </a:pPr>
            <a:r>
              <a:rPr lang="en-US" altLang="zh-CN">
                <a:latin typeface="Courier New" pitchFamily="49" charset="0"/>
              </a:rPr>
              <a:t>INSTR('String', 'r')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blackWhite">
          <a:xfrm>
            <a:off x="6084888" y="3192463"/>
            <a:ext cx="2185987" cy="1893887"/>
          </a:xfrm>
          <a:prstGeom prst="rect">
            <a:avLst/>
          </a:prstGeom>
          <a:solidFill>
            <a:srgbClr val="CC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fontAlgn="ctr">
              <a:buSzPct val="65000"/>
            </a:pPr>
            <a:r>
              <a:rPr lang="en-US" altLang="zh-CN">
                <a:latin typeface="Courier New" pitchFamily="49" charset="0"/>
              </a:rPr>
              <a:t>GoodString</a:t>
            </a:r>
          </a:p>
          <a:p>
            <a:pPr fontAlgn="ctr">
              <a:buSzPct val="65000"/>
            </a:pPr>
            <a:r>
              <a:rPr lang="en-US" altLang="zh-CN">
                <a:latin typeface="Courier New" pitchFamily="49" charset="0"/>
              </a:rPr>
              <a:t>Str</a:t>
            </a:r>
          </a:p>
          <a:p>
            <a:pPr fontAlgn="ctr">
              <a:buSzPct val="65000"/>
            </a:pPr>
            <a:r>
              <a:rPr lang="en-US" altLang="zh-CN">
                <a:latin typeface="Courier New" pitchFamily="49" charset="0"/>
              </a:rPr>
              <a:t>6</a:t>
            </a:r>
          </a:p>
          <a:p>
            <a:pPr fontAlgn="ctr">
              <a:buSzPct val="65000"/>
            </a:pPr>
            <a:r>
              <a:rPr lang="en-US" altLang="zh-CN">
                <a:latin typeface="Courier New" pitchFamily="49" charset="0"/>
              </a:rPr>
              <a:t>3</a:t>
            </a:r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blackWhite">
          <a:xfrm>
            <a:off x="941388" y="2736850"/>
            <a:ext cx="5399087" cy="465138"/>
          </a:xfrm>
          <a:prstGeom prst="rect">
            <a:avLst/>
          </a:prstGeom>
          <a:solidFill>
            <a:srgbClr val="CC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algn="ctr" fontAlgn="ctr">
              <a:buSzPct val="65000"/>
            </a:pPr>
            <a:r>
              <a:rPr lang="zh-CN" altLang="en-US"/>
              <a:t>函数</a:t>
            </a:r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blackWhite">
          <a:xfrm>
            <a:off x="6084888" y="2736850"/>
            <a:ext cx="2184400" cy="465138"/>
          </a:xfrm>
          <a:prstGeom prst="rect">
            <a:avLst/>
          </a:prstGeom>
          <a:solidFill>
            <a:srgbClr val="CC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algn="ctr" fontAlgn="ctr">
              <a:buSzPct val="65000"/>
            </a:pPr>
            <a:r>
              <a:rPr lang="zh-CN" altLang="en-US"/>
              <a:t>结果</a:t>
            </a:r>
          </a:p>
        </p:txBody>
      </p:sp>
      <p:sp>
        <p:nvSpPr>
          <p:cNvPr id="15367" name="Arc 8"/>
          <p:cNvSpPr>
            <a:spLocks/>
          </p:cNvSpPr>
          <p:nvPr/>
        </p:nvSpPr>
        <p:spPr bwMode="ltGray">
          <a:xfrm>
            <a:off x="5591175" y="2714625"/>
            <a:ext cx="211138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283450" cy="481012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字符函数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392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字符处理函数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blackWhite">
          <a:xfrm>
            <a:off x="827088" y="3263900"/>
            <a:ext cx="5175250" cy="1893888"/>
          </a:xfrm>
          <a:prstGeom prst="rect">
            <a:avLst/>
          </a:prstGeom>
          <a:solidFill>
            <a:srgbClr val="CC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fontAlgn="ctr">
              <a:buSzPct val="65000"/>
            </a:pPr>
            <a:r>
              <a:rPr lang="en-US" altLang="zh-CN">
                <a:latin typeface="Courier New" pitchFamily="49" charset="0"/>
              </a:rPr>
              <a:t>LPAD(sal,10,</a:t>
            </a: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'</a:t>
            </a:r>
            <a:r>
              <a:rPr lang="en-US" altLang="zh-CN">
                <a:latin typeface="Courier New" pitchFamily="49" charset="0"/>
              </a:rPr>
              <a:t>*</a:t>
            </a: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'</a:t>
            </a:r>
            <a:r>
              <a:rPr lang="en-US" altLang="zh-CN">
                <a:latin typeface="Courier New" pitchFamily="49" charset="0"/>
              </a:rPr>
              <a:t>)</a:t>
            </a:r>
          </a:p>
          <a:p>
            <a:pPr fontAlgn="ctr">
              <a:buSzPct val="65000"/>
            </a:pPr>
            <a:r>
              <a:rPr lang="en-US" altLang="zh-CN">
                <a:latin typeface="Courier New" pitchFamily="49" charset="0"/>
              </a:rPr>
              <a:t>RPAD(sal,10,</a:t>
            </a: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'</a:t>
            </a:r>
            <a:r>
              <a:rPr lang="en-US" altLang="zh-CN">
                <a:latin typeface="Courier New" pitchFamily="49" charset="0"/>
              </a:rPr>
              <a:t>*</a:t>
            </a: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'</a:t>
            </a:r>
            <a:r>
              <a:rPr lang="en-US" altLang="zh-CN">
                <a:latin typeface="Courier New" pitchFamily="49" charset="0"/>
              </a:rPr>
              <a:t>)</a:t>
            </a:r>
          </a:p>
          <a:p>
            <a:pPr fontAlgn="ctr">
              <a:buSzPct val="65000"/>
            </a:pPr>
            <a:r>
              <a:rPr lang="en-US" altLang="zh-CN">
                <a:latin typeface="Courier New" pitchFamily="49" charset="0"/>
              </a:rPr>
              <a:t>TRIM('S' FROM 'SSMITH')</a:t>
            </a:r>
          </a:p>
          <a:p>
            <a:pPr fontAlgn="ctr">
              <a:buSzPct val="65000"/>
            </a:pPr>
            <a:r>
              <a:rPr lang="en-US" altLang="en-US">
                <a:latin typeface="Courier New" pitchFamily="49" charset="0"/>
              </a:rPr>
              <a:t>REPLACE（'abc','b','d')</a:t>
            </a:r>
            <a:endParaRPr lang="en-US" altLang="zh-CN">
              <a:latin typeface="Courier New" pitchFamily="49" charset="0"/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blackWhite">
          <a:xfrm>
            <a:off x="5970588" y="3263900"/>
            <a:ext cx="2185987" cy="1893888"/>
          </a:xfrm>
          <a:prstGeom prst="rect">
            <a:avLst/>
          </a:prstGeom>
          <a:solidFill>
            <a:srgbClr val="CC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fontAlgn="ctr">
              <a:buSzPct val="65000"/>
            </a:pPr>
            <a:r>
              <a:rPr lang="en-US" altLang="zh-CN">
                <a:latin typeface="Courier New" pitchFamily="49" charset="0"/>
              </a:rPr>
              <a:t>******5000</a:t>
            </a:r>
          </a:p>
          <a:p>
            <a:pPr fontAlgn="ctr">
              <a:buSzPct val="65000"/>
            </a:pPr>
            <a:r>
              <a:rPr lang="en-US" altLang="zh-CN">
                <a:latin typeface="Courier New" pitchFamily="49" charset="0"/>
              </a:rPr>
              <a:t>5000******</a:t>
            </a:r>
          </a:p>
          <a:p>
            <a:pPr fontAlgn="ctr">
              <a:buSzPct val="65000"/>
            </a:pPr>
            <a:r>
              <a:rPr lang="en-US" altLang="zh-CN">
                <a:latin typeface="Courier New" pitchFamily="49" charset="0"/>
              </a:rPr>
              <a:t>MITH</a:t>
            </a:r>
          </a:p>
          <a:p>
            <a:pPr fontAlgn="ctr">
              <a:buSzPct val="65000"/>
            </a:pPr>
            <a:r>
              <a:rPr lang="en-US" altLang="zh-CN"/>
              <a:t>adc</a:t>
            </a:r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blackWhite">
          <a:xfrm>
            <a:off x="827088" y="2808288"/>
            <a:ext cx="5399087" cy="465137"/>
          </a:xfrm>
          <a:prstGeom prst="rect">
            <a:avLst/>
          </a:prstGeom>
          <a:solidFill>
            <a:srgbClr val="CC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algn="ctr" fontAlgn="ctr">
              <a:buSzPct val="65000"/>
            </a:pPr>
            <a:r>
              <a:rPr lang="zh-CN" altLang="en-US"/>
              <a:t>函数</a:t>
            </a:r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blackWhite">
          <a:xfrm>
            <a:off x="5970588" y="2808288"/>
            <a:ext cx="2184400" cy="465137"/>
          </a:xfrm>
          <a:prstGeom prst="rect">
            <a:avLst/>
          </a:prstGeom>
          <a:solidFill>
            <a:srgbClr val="CC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algn="ctr" fontAlgn="ctr">
              <a:buSzPct val="65000"/>
            </a:pPr>
            <a:r>
              <a:rPr lang="zh-CN" altLang="en-US"/>
              <a:t>结果</a:t>
            </a:r>
          </a:p>
        </p:txBody>
      </p:sp>
      <p:sp>
        <p:nvSpPr>
          <p:cNvPr id="16391" name="Arc 8"/>
          <p:cNvSpPr>
            <a:spLocks/>
          </p:cNvSpPr>
          <p:nvPr/>
        </p:nvSpPr>
        <p:spPr bwMode="ltGray">
          <a:xfrm>
            <a:off x="5476875" y="2786063"/>
            <a:ext cx="211138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字符函数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00063" y="1174750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字符处理函数</a:t>
            </a: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blackWhite">
          <a:xfrm>
            <a:off x="963613" y="3735388"/>
            <a:ext cx="7710487" cy="1490662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blackWhite">
          <a:xfrm>
            <a:off x="963613" y="2168525"/>
            <a:ext cx="7691437" cy="1330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374900" y="2192338"/>
            <a:ext cx="3860800" cy="2976562"/>
            <a:chOff x="1496" y="1381"/>
            <a:chExt cx="2432" cy="1875"/>
          </a:xfrm>
        </p:grpSpPr>
        <p:sp>
          <p:nvSpPr>
            <p:cNvPr id="17425" name="Rectangle 6"/>
            <p:cNvSpPr>
              <a:spLocks noChangeArrowheads="1"/>
            </p:cNvSpPr>
            <p:nvPr/>
          </p:nvSpPr>
          <p:spPr bwMode="ltGray">
            <a:xfrm>
              <a:off x="2256" y="1381"/>
              <a:ext cx="1672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7426" name="Rectangle 7"/>
            <p:cNvSpPr>
              <a:spLocks noChangeArrowheads="1"/>
            </p:cNvSpPr>
            <p:nvPr/>
          </p:nvSpPr>
          <p:spPr bwMode="ltGray">
            <a:xfrm>
              <a:off x="1496" y="2377"/>
              <a:ext cx="1519" cy="8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838700" y="2190750"/>
            <a:ext cx="3479800" cy="2978150"/>
            <a:chOff x="3048" y="1380"/>
            <a:chExt cx="2192" cy="1876"/>
          </a:xfrm>
        </p:grpSpPr>
        <p:sp>
          <p:nvSpPr>
            <p:cNvPr id="17423" name="Rectangle 9"/>
            <p:cNvSpPr>
              <a:spLocks noChangeArrowheads="1"/>
            </p:cNvSpPr>
            <p:nvPr/>
          </p:nvSpPr>
          <p:spPr bwMode="ltGray">
            <a:xfrm>
              <a:off x="4048" y="1380"/>
              <a:ext cx="1192" cy="226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7424" name="Rectangle 10"/>
            <p:cNvSpPr>
              <a:spLocks noChangeArrowheads="1"/>
            </p:cNvSpPr>
            <p:nvPr/>
          </p:nvSpPr>
          <p:spPr bwMode="ltGray">
            <a:xfrm>
              <a:off x="3048" y="2376"/>
              <a:ext cx="1040" cy="880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654300" y="2587625"/>
            <a:ext cx="5918200" cy="2581275"/>
            <a:chOff x="1672" y="1630"/>
            <a:chExt cx="3728" cy="1626"/>
          </a:xfrm>
        </p:grpSpPr>
        <p:sp>
          <p:nvSpPr>
            <p:cNvPr id="17421" name="Rectangle 12"/>
            <p:cNvSpPr>
              <a:spLocks noChangeArrowheads="1"/>
            </p:cNvSpPr>
            <p:nvPr/>
          </p:nvSpPr>
          <p:spPr bwMode="ltGray">
            <a:xfrm>
              <a:off x="1672" y="1630"/>
              <a:ext cx="1512" cy="180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7422" name="Rectangle 13"/>
            <p:cNvSpPr>
              <a:spLocks noChangeArrowheads="1"/>
            </p:cNvSpPr>
            <p:nvPr/>
          </p:nvSpPr>
          <p:spPr bwMode="ltGray">
            <a:xfrm>
              <a:off x="4120" y="2376"/>
              <a:ext cx="1280" cy="880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7417" name="Rectangle 14"/>
          <p:cNvSpPr>
            <a:spLocks noChangeArrowheads="1"/>
          </p:cNvSpPr>
          <p:nvPr/>
        </p:nvSpPr>
        <p:spPr bwMode="blackWhite">
          <a:xfrm>
            <a:off x="950913" y="2155825"/>
            <a:ext cx="7315200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lnSpc>
                <a:spcPct val="110000"/>
              </a:lnSpc>
              <a:buSzPct val="65000"/>
              <a:tabLst>
                <a:tab pos="16637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ename, CONCAT (ename, job), LENGTH(ename),</a:t>
            </a:r>
          </a:p>
          <a:p>
            <a:pPr fontAlgn="ctr">
              <a:lnSpc>
                <a:spcPct val="110000"/>
              </a:lnSpc>
              <a:buSzPct val="65000"/>
              <a:tabLst>
                <a:tab pos="16637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2 	INSTR(ename, 'A')</a:t>
            </a:r>
          </a:p>
          <a:p>
            <a:pPr fontAlgn="ctr">
              <a:lnSpc>
                <a:spcPct val="110000"/>
              </a:lnSpc>
              <a:buSzPct val="65000"/>
              <a:tabLst>
                <a:tab pos="16637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3 FROM   emp</a:t>
            </a:r>
          </a:p>
          <a:p>
            <a:pPr fontAlgn="ctr">
              <a:lnSpc>
                <a:spcPct val="110000"/>
              </a:lnSpc>
              <a:buSzPct val="65000"/>
              <a:tabLst>
                <a:tab pos="16637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4 WHERE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2654300" y="3125788"/>
            <a:ext cx="3454400" cy="288925"/>
          </a:xfrm>
          <a:prstGeom prst="rect">
            <a:avLst/>
          </a:prstGeom>
          <a:solidFill>
            <a:srgbClr val="CC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7419" name="Rectangle 16"/>
          <p:cNvSpPr>
            <a:spLocks noChangeArrowheads="1"/>
          </p:cNvSpPr>
          <p:nvPr/>
        </p:nvSpPr>
        <p:spPr bwMode="auto">
          <a:xfrm>
            <a:off x="2597150" y="3048000"/>
            <a:ext cx="37338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SUBSTR(job,1,5) = 'SALES';</a:t>
            </a:r>
          </a:p>
        </p:txBody>
      </p:sp>
      <p:sp>
        <p:nvSpPr>
          <p:cNvPr id="17420" name="Rectangle 17"/>
          <p:cNvSpPr>
            <a:spLocks noChangeArrowheads="1"/>
          </p:cNvSpPr>
          <p:nvPr/>
        </p:nvSpPr>
        <p:spPr bwMode="blackWhite">
          <a:xfrm>
            <a:off x="1014413" y="3692525"/>
            <a:ext cx="7653337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b="1">
                <a:solidFill>
                  <a:srgbClr val="000000"/>
                </a:solidFill>
                <a:latin typeface="Courier New" pitchFamily="49" charset="0"/>
              </a:rPr>
              <a:t>ENAME      CONCAT(ENAME,JOB)   LENGTH(ENAME) INSTR(ENAME,'A')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b="1">
                <a:solidFill>
                  <a:srgbClr val="000000"/>
                </a:solidFill>
                <a:latin typeface="Courier New" pitchFamily="49" charset="0"/>
              </a:rPr>
              <a:t>---------- ------------------- ------------- ----------------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b="1">
                <a:solidFill>
                  <a:srgbClr val="000000"/>
                </a:solidFill>
                <a:latin typeface="Courier New" pitchFamily="49" charset="0"/>
              </a:rPr>
              <a:t>MARTIN     MARTINSALESMAN                  6                2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b="1">
                <a:solidFill>
                  <a:srgbClr val="000000"/>
                </a:solidFill>
                <a:latin typeface="Courier New" pitchFamily="49" charset="0"/>
              </a:rPr>
              <a:t>ALLEN      ALLENSALESMAN                   5                1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b="1">
                <a:solidFill>
                  <a:srgbClr val="000000"/>
                </a:solidFill>
                <a:latin typeface="Courier New" pitchFamily="49" charset="0"/>
              </a:rPr>
              <a:t>TURNER     TURNERSALESMAN                  6                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b="1">
                <a:solidFill>
                  <a:srgbClr val="000000"/>
                </a:solidFill>
                <a:latin typeface="Courier New" pitchFamily="49" charset="0"/>
              </a:rPr>
              <a:t>WARD       WARDSALESMAN                    4               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435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查询员工姓名中中包含大写或小写字母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的员工姓名。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查询部门编号为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或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20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，入职日期在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81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日之后，并且姓名中包含大写字母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的员工姓名，员工姓名长度（提示，要求使用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INSTR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函数，不能使用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like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进行判断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)</a:t>
            </a:r>
          </a:p>
          <a:p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查询每个职工的编号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姓名，工资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要求将查询到的数据按照一定的格式合并成一个字符串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.</a:t>
            </a:r>
          </a:p>
          <a:p>
            <a:pPr lvl="1"/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前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位：编号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不足部分用*填充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左对齐</a:t>
            </a:r>
          </a:p>
          <a:p>
            <a:pPr lvl="1"/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中间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位：姓名，不足部分用*填充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左对齐</a:t>
            </a:r>
          </a:p>
          <a:p>
            <a:pPr lvl="1"/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后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位：工资，不足部分用*填充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右对齐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0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数值函数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09638"/>
            <a:ext cx="8329613" cy="5662612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数值函数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ROUND: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将列或表达式所表示的数值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四舍五入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到小数点后的第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位。</a:t>
            </a:r>
            <a:br>
              <a:rPr lang="zh-CN" altLang="en-US" sz="2000" dirty="0" smtClean="0">
                <a:latin typeface="黑体" pitchFamily="2" charset="-122"/>
                <a:ea typeface="黑体" pitchFamily="2" charset="-122"/>
              </a:rPr>
            </a:b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格式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: ROUND(column| expression, n)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	ROUND(45.926, 2) -&gt; 45.93</a:t>
            </a:r>
          </a:p>
          <a:p>
            <a:pPr lvl="1">
              <a:lnSpc>
                <a:spcPct val="120000"/>
              </a:lnSpc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TRUNC: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将列或表达式所表示的数值截取到小数点后的第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位。</a:t>
            </a:r>
            <a:br>
              <a:rPr lang="zh-CN" altLang="en-US" sz="2000" dirty="0" smtClean="0">
                <a:latin typeface="黑体" pitchFamily="2" charset="-122"/>
                <a:ea typeface="黑体" pitchFamily="2" charset="-122"/>
              </a:rPr>
            </a:b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格式：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TRUNC(column| expression, n)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	TRUNC(45.926, 2) -&gt; 45.92</a:t>
            </a:r>
          </a:p>
          <a:p>
            <a:pPr lvl="1">
              <a:lnSpc>
                <a:spcPct val="120000"/>
              </a:lnSpc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MOD: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取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m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除以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后得到的余数</a:t>
            </a:r>
            <a:br>
              <a:rPr lang="zh-CN" altLang="en-US" sz="2000" dirty="0" smtClean="0">
                <a:latin typeface="黑体" pitchFamily="2" charset="-122"/>
                <a:ea typeface="黑体" pitchFamily="2" charset="-122"/>
              </a:rPr>
            </a:b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格式：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MOD(</a:t>
            </a:r>
            <a:r>
              <a:rPr lang="en-US" altLang="zh-CN" sz="2000" dirty="0" err="1" smtClean="0">
                <a:latin typeface="黑体" pitchFamily="2" charset="-122"/>
                <a:ea typeface="黑体" pitchFamily="2" charset="-122"/>
              </a:rPr>
              <a:t>m,n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)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	MOD(1600, 300)	-&gt;100</a:t>
            </a:r>
          </a:p>
          <a:p>
            <a:pPr lvl="1" eaLnBrk="1" hangingPunct="1">
              <a:lnSpc>
                <a:spcPct val="120000"/>
              </a:lnSpc>
            </a:pPr>
            <a:endParaRPr lang="en-US" altLang="zh-CN" sz="2000" b="1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endParaRPr lang="zh-CN" altLang="en-US" sz="2000" b="1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557213"/>
            <a:ext cx="7769225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>
              <a:buSzPct val="65000"/>
              <a:defRPr/>
            </a:pPr>
            <a:r>
              <a:rPr lang="zh-CN" altLang="en-US" sz="3600" b="1" dirty="0">
                <a:latin typeface="黑体" pitchFamily="49" charset="-122"/>
                <a:ea typeface="黑体" pitchFamily="49" charset="-122"/>
                <a:cs typeface="+mj-cs"/>
              </a:rPr>
              <a:t>章节目标</a:t>
            </a:r>
            <a:endParaRPr lang="en-US" altLang="zh-CN" sz="3600" b="1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075" name="Rectangle 3"/>
          <p:cNvSpPr txBox="1">
            <a:spLocks noChangeArrowheads="1"/>
          </p:cNvSpPr>
          <p:nvPr/>
        </p:nvSpPr>
        <p:spPr bwMode="auto">
          <a:xfrm>
            <a:off x="747713" y="1714500"/>
            <a:ext cx="8072437" cy="290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85000"/>
              <a:buFont typeface="Arial" pitchFamily="34" charset="0"/>
              <a:buChar char="•"/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通过本章学习，学员应达到如下目标：</a:t>
            </a:r>
            <a:endParaRPr lang="en-US" altLang="zh-CN" sz="2800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理解函数的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作用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;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掌握常用的字符、数值、日期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函数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;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掌握转换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函数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;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endParaRPr lang="en-US" altLang="zh-CN" sz="28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blackWhite">
          <a:xfrm>
            <a:off x="963613" y="4611688"/>
            <a:ext cx="7283450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blackWhite">
          <a:xfrm>
            <a:off x="963613" y="3062288"/>
            <a:ext cx="7289800" cy="8905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50913" y="3081338"/>
            <a:ext cx="3811587" cy="2359025"/>
            <a:chOff x="599" y="1266"/>
            <a:chExt cx="2401" cy="1486"/>
          </a:xfrm>
        </p:grpSpPr>
        <p:sp>
          <p:nvSpPr>
            <p:cNvPr id="20495" name="Rectangle 6"/>
            <p:cNvSpPr>
              <a:spLocks noChangeArrowheads="1"/>
            </p:cNvSpPr>
            <p:nvPr/>
          </p:nvSpPr>
          <p:spPr bwMode="ltGray">
            <a:xfrm>
              <a:off x="599" y="2256"/>
              <a:ext cx="1364" cy="49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0496" name="Rectangle 7"/>
            <p:cNvSpPr>
              <a:spLocks noChangeArrowheads="1"/>
            </p:cNvSpPr>
            <p:nvPr/>
          </p:nvSpPr>
          <p:spPr bwMode="ltGray">
            <a:xfrm>
              <a:off x="1660" y="1266"/>
              <a:ext cx="1340" cy="17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205163" y="3081338"/>
            <a:ext cx="3894137" cy="2359025"/>
            <a:chOff x="2019" y="1266"/>
            <a:chExt cx="2453" cy="1486"/>
          </a:xfrm>
        </p:grpSpPr>
        <p:sp>
          <p:nvSpPr>
            <p:cNvPr id="20493" name="Rectangle 9"/>
            <p:cNvSpPr>
              <a:spLocks noChangeArrowheads="1"/>
            </p:cNvSpPr>
            <p:nvPr/>
          </p:nvSpPr>
          <p:spPr bwMode="ltGray">
            <a:xfrm>
              <a:off x="2019" y="2256"/>
              <a:ext cx="1314" cy="496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0494" name="Rectangle 10"/>
            <p:cNvSpPr>
              <a:spLocks noChangeArrowheads="1"/>
            </p:cNvSpPr>
            <p:nvPr/>
          </p:nvSpPr>
          <p:spPr bwMode="ltGray">
            <a:xfrm>
              <a:off x="3144" y="1266"/>
              <a:ext cx="1328" cy="173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613025" y="3379788"/>
            <a:ext cx="5133975" cy="2060575"/>
            <a:chOff x="1646" y="1454"/>
            <a:chExt cx="3234" cy="1298"/>
          </a:xfrm>
        </p:grpSpPr>
        <p:sp>
          <p:nvSpPr>
            <p:cNvPr id="20491" name="Rectangle 12"/>
            <p:cNvSpPr>
              <a:spLocks noChangeArrowheads="1"/>
            </p:cNvSpPr>
            <p:nvPr/>
          </p:nvSpPr>
          <p:spPr bwMode="ltGray">
            <a:xfrm>
              <a:off x="3390" y="2256"/>
              <a:ext cx="1490" cy="496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0492" name="Rectangle 13"/>
            <p:cNvSpPr>
              <a:spLocks noChangeArrowheads="1"/>
            </p:cNvSpPr>
            <p:nvPr/>
          </p:nvSpPr>
          <p:spPr bwMode="ltGray">
            <a:xfrm>
              <a:off x="1646" y="1454"/>
              <a:ext cx="1440" cy="188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20487" name="Rectangle 14"/>
          <p:cNvSpPr>
            <a:spLocks noChangeArrowheads="1"/>
          </p:cNvSpPr>
          <p:nvPr/>
        </p:nvSpPr>
        <p:spPr bwMode="blackWhite">
          <a:xfrm>
            <a:off x="950913" y="2732088"/>
            <a:ext cx="73152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  <a:tab pos="166370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SQL&gt; SELECT ROUND(45.923,2), ROUND(45.923,0),</a:t>
            </a:r>
          </a:p>
          <a:p>
            <a:pPr fontAlgn="ctr">
              <a:buSzPct val="65000"/>
              <a:tabLst>
                <a:tab pos="1200150" algn="l"/>
                <a:tab pos="166370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2  		ROUND(45.923,-1)</a:t>
            </a:r>
          </a:p>
          <a:p>
            <a:pPr fontAlgn="ctr">
              <a:buSzPct val="65000"/>
              <a:tabLst>
                <a:tab pos="1200150" algn="l"/>
                <a:tab pos="166370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3  FROM   DUAL;</a:t>
            </a:r>
          </a:p>
        </p:txBody>
      </p:sp>
      <p:sp>
        <p:nvSpPr>
          <p:cNvPr id="20488" name="Rectangle 15"/>
          <p:cNvSpPr>
            <a:spLocks noChangeArrowheads="1"/>
          </p:cNvSpPr>
          <p:nvPr/>
        </p:nvSpPr>
        <p:spPr bwMode="blackWhite">
          <a:xfrm>
            <a:off x="976313" y="4624388"/>
            <a:ext cx="72580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ROUND(45.923,2) ROUND(45.923,0) ROUND(45.923,-1)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--------------- -------------- -----------------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   45.92             46                50</a:t>
            </a:r>
          </a:p>
        </p:txBody>
      </p:sp>
      <p:sp>
        <p:nvSpPr>
          <p:cNvPr id="204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ROUND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</a:t>
            </a:r>
          </a:p>
        </p:txBody>
      </p:sp>
      <p:sp>
        <p:nvSpPr>
          <p:cNvPr id="18" name="矩形 17"/>
          <p:cNvSpPr/>
          <p:nvPr/>
        </p:nvSpPr>
        <p:spPr>
          <a:xfrm>
            <a:off x="500063" y="1214438"/>
            <a:ext cx="8215312" cy="186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400" kern="0" dirty="0">
                <a:latin typeface="黑体" pitchFamily="49" charset="-122"/>
                <a:ea typeface="黑体" pitchFamily="49" charset="-122"/>
              </a:rPr>
              <a:t>DUAL</a:t>
            </a:r>
            <a:r>
              <a:rPr lang="zh-CN" altLang="en-US" sz="2400" kern="0" dirty="0">
                <a:latin typeface="黑体" pitchFamily="49" charset="-122"/>
                <a:ea typeface="黑体" pitchFamily="49" charset="-122"/>
              </a:rPr>
              <a:t>：是一张虚表，不能保存任何数据，只有一个字段，一行记录。当我们不希望从任何表中读取数据，同时又想利用</a:t>
            </a:r>
            <a:r>
              <a:rPr lang="en-US" altLang="zh-CN" sz="2400" kern="0" dirty="0">
                <a:latin typeface="黑体" pitchFamily="49" charset="-122"/>
                <a:ea typeface="黑体" pitchFamily="49" charset="-122"/>
              </a:rPr>
              <a:t>SQL</a:t>
            </a:r>
            <a:r>
              <a:rPr lang="zh-CN" altLang="en-US" sz="2400" kern="0" dirty="0">
                <a:latin typeface="黑体" pitchFamily="49" charset="-122"/>
                <a:ea typeface="黑体" pitchFamily="49" charset="-122"/>
              </a:rPr>
              <a:t>引擎中的计算表达式的能力帮我们运算时，就可以使用</a:t>
            </a:r>
            <a:r>
              <a:rPr lang="en-US" altLang="zh-CN" sz="2400" kern="0" dirty="0">
                <a:latin typeface="黑体" pitchFamily="49" charset="-122"/>
                <a:ea typeface="黑体" pitchFamily="49" charset="-122"/>
              </a:rPr>
              <a:t>DUAL</a:t>
            </a:r>
            <a:r>
              <a:rPr lang="zh-CN" altLang="en-US" sz="2400" kern="0" dirty="0">
                <a:latin typeface="黑体" pitchFamily="49" charset="-122"/>
                <a:ea typeface="黑体" pitchFamily="49" charset="-122"/>
              </a:rPr>
              <a:t>表。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blackWhite">
          <a:xfrm>
            <a:off x="954088" y="2146300"/>
            <a:ext cx="7289800" cy="107473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blackWhite">
          <a:xfrm>
            <a:off x="949325" y="3786188"/>
            <a:ext cx="7315200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50913" y="2193925"/>
            <a:ext cx="3811587" cy="2457450"/>
            <a:chOff x="599" y="1382"/>
            <a:chExt cx="2401" cy="1548"/>
          </a:xfrm>
        </p:grpSpPr>
        <p:sp>
          <p:nvSpPr>
            <p:cNvPr id="21518" name="Rectangle 5"/>
            <p:cNvSpPr>
              <a:spLocks noChangeArrowheads="1"/>
            </p:cNvSpPr>
            <p:nvPr/>
          </p:nvSpPr>
          <p:spPr bwMode="ltGray">
            <a:xfrm>
              <a:off x="599" y="2378"/>
              <a:ext cx="1393" cy="55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1519" name="Rectangle 6"/>
            <p:cNvSpPr>
              <a:spLocks noChangeArrowheads="1"/>
            </p:cNvSpPr>
            <p:nvPr/>
          </p:nvSpPr>
          <p:spPr bwMode="ltGray">
            <a:xfrm>
              <a:off x="1660" y="1382"/>
              <a:ext cx="1340" cy="22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219450" y="2193925"/>
            <a:ext cx="3638550" cy="2457450"/>
            <a:chOff x="2028" y="1382"/>
            <a:chExt cx="2292" cy="1548"/>
          </a:xfrm>
        </p:grpSpPr>
        <p:sp>
          <p:nvSpPr>
            <p:cNvPr id="21516" name="Rectangle 8"/>
            <p:cNvSpPr>
              <a:spLocks noChangeArrowheads="1"/>
            </p:cNvSpPr>
            <p:nvPr/>
          </p:nvSpPr>
          <p:spPr bwMode="ltGray">
            <a:xfrm>
              <a:off x="2028" y="2378"/>
              <a:ext cx="1188" cy="55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1517" name="Rectangle 9"/>
            <p:cNvSpPr>
              <a:spLocks noChangeArrowheads="1"/>
            </p:cNvSpPr>
            <p:nvPr/>
          </p:nvSpPr>
          <p:spPr bwMode="ltGray">
            <a:xfrm>
              <a:off x="3132" y="1382"/>
              <a:ext cx="1188" cy="226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628900" y="2571750"/>
            <a:ext cx="4781550" cy="2079625"/>
            <a:chOff x="1656" y="1620"/>
            <a:chExt cx="3012" cy="1310"/>
          </a:xfrm>
        </p:grpSpPr>
        <p:sp>
          <p:nvSpPr>
            <p:cNvPr id="21514" name="Rectangle 11"/>
            <p:cNvSpPr>
              <a:spLocks noChangeArrowheads="1"/>
            </p:cNvSpPr>
            <p:nvPr/>
          </p:nvSpPr>
          <p:spPr bwMode="ltGray">
            <a:xfrm>
              <a:off x="3244" y="2378"/>
              <a:ext cx="1424" cy="552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1515" name="Rectangle 12"/>
            <p:cNvSpPr>
              <a:spLocks noChangeArrowheads="1"/>
            </p:cNvSpPr>
            <p:nvPr/>
          </p:nvSpPr>
          <p:spPr bwMode="ltGray">
            <a:xfrm>
              <a:off x="1656" y="1620"/>
              <a:ext cx="1424" cy="180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21511" name="Rectangle 13"/>
          <p:cNvSpPr>
            <a:spLocks noChangeArrowheads="1"/>
          </p:cNvSpPr>
          <p:nvPr/>
        </p:nvSpPr>
        <p:spPr bwMode="blackWhite">
          <a:xfrm>
            <a:off x="950913" y="1908175"/>
            <a:ext cx="73152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  <a:tab pos="16637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	TRUNC(45.923,2), TRUNC(45.923),</a:t>
            </a:r>
          </a:p>
          <a:p>
            <a:pPr fontAlgn="ctr">
              <a:buSzPct val="65000"/>
              <a:tabLst>
                <a:tab pos="1200150" algn="l"/>
                <a:tab pos="16637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		TRUNC(45.923,-1)</a:t>
            </a:r>
          </a:p>
          <a:p>
            <a:pPr fontAlgn="ctr">
              <a:buSzPct val="65000"/>
              <a:tabLst>
                <a:tab pos="1200150" algn="l"/>
                <a:tab pos="16637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FROM   DUAL;</a:t>
            </a:r>
          </a:p>
        </p:txBody>
      </p:sp>
      <p:sp>
        <p:nvSpPr>
          <p:cNvPr id="21512" name="Rectangle 14"/>
          <p:cNvSpPr>
            <a:spLocks noChangeArrowheads="1"/>
          </p:cNvSpPr>
          <p:nvPr/>
        </p:nvSpPr>
        <p:spPr bwMode="blackWhite">
          <a:xfrm>
            <a:off x="950913" y="3790950"/>
            <a:ext cx="72898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TRUNC(45.923,2) TRUNC(45.923) TRUNC(45.923,-1)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--------------- ------------- ---------------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   45.92            45              40</a:t>
            </a:r>
          </a:p>
        </p:txBody>
      </p:sp>
      <p:sp>
        <p:nvSpPr>
          <p:cNvPr id="215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TRUNC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blackWhite">
          <a:xfrm>
            <a:off x="906463" y="4268788"/>
            <a:ext cx="7315200" cy="16033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253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MOD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idx="4294967295"/>
          </p:nvPr>
        </p:nvSpPr>
        <p:spPr>
          <a:xfrm>
            <a:off x="860425" y="1382713"/>
            <a:ext cx="7385050" cy="1201737"/>
          </a:xfrm>
          <a:prstGeom prst="rect">
            <a:avLst/>
          </a:prstGeom>
        </p:spPr>
        <p:txBody>
          <a:bodyPr lIns="92075" tIns="46038" rIns="92075" bIns="46038">
            <a:spAutoFit/>
          </a:bodyPr>
          <a:lstStyle/>
          <a:p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MOD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函数</a:t>
            </a:r>
            <a:endParaRPr lang="en-US" altLang="zh-CN" b="1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计算工作为</a:t>
            </a:r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SALESMAN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的雇员的月薪和奖金相除后的余数。</a:t>
            </a:r>
            <a:endParaRPr lang="en-US" altLang="zh-CN" b="1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blackWhite">
          <a:xfrm>
            <a:off x="900113" y="2921000"/>
            <a:ext cx="7289800" cy="105251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1117600" y="2901950"/>
            <a:ext cx="1841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endParaRPr lang="zh-CN" altLang="en-US" sz="2400">
              <a:latin typeface="Times New Roman" pitchFamily="18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164138" y="3035300"/>
            <a:ext cx="2135187" cy="2789238"/>
            <a:chOff x="3253" y="1912"/>
            <a:chExt cx="1345" cy="1757"/>
          </a:xfrm>
        </p:grpSpPr>
        <p:sp>
          <p:nvSpPr>
            <p:cNvPr id="22538" name="Rectangle 8"/>
            <p:cNvSpPr>
              <a:spLocks noChangeArrowheads="1"/>
            </p:cNvSpPr>
            <p:nvPr/>
          </p:nvSpPr>
          <p:spPr bwMode="ltGray">
            <a:xfrm>
              <a:off x="3353" y="1912"/>
              <a:ext cx="1245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2539" name="Rectangle 9"/>
            <p:cNvSpPr>
              <a:spLocks noChangeArrowheads="1"/>
            </p:cNvSpPr>
            <p:nvPr/>
          </p:nvSpPr>
          <p:spPr bwMode="ltGray">
            <a:xfrm>
              <a:off x="3253" y="2709"/>
              <a:ext cx="1190" cy="96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22535" name="Rectangle 10"/>
          <p:cNvSpPr>
            <a:spLocks noChangeArrowheads="1"/>
          </p:cNvSpPr>
          <p:nvPr/>
        </p:nvSpPr>
        <p:spPr bwMode="auto">
          <a:xfrm>
            <a:off x="1003300" y="3014663"/>
            <a:ext cx="71501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ename, sal, comm, MOD(sal, comm)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	job = 'SALESMAN';</a:t>
            </a:r>
            <a:endParaRPr lang="en-US" altLang="zh-CN" sz="1800" b="1">
              <a:solidFill>
                <a:schemeClr val="bg2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22536" name="Rectangle 11"/>
          <p:cNvSpPr>
            <a:spLocks noChangeArrowheads="1"/>
          </p:cNvSpPr>
          <p:nvPr/>
        </p:nvSpPr>
        <p:spPr bwMode="blackWhite">
          <a:xfrm>
            <a:off x="882650" y="4281488"/>
            <a:ext cx="7289800" cy="159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      SAL      COMM MOD(SAL,COMM)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 --------- -------------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MARTIN          1250      1400          1250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ALLEN           1600       300           100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TURNER          1500         0          1500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WARD            1250       500           250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写一个查询，分别计算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100.456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四舍五入到小数点后第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位，第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位，整数位的值。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写一个查询，分别计算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100.456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从小数点后第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位，第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位，整数位截断的值。</a:t>
            </a:r>
          </a:p>
          <a:p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428625"/>
            <a:ext cx="7769225" cy="762000"/>
          </a:xfrm>
        </p:spPr>
        <p:txBody>
          <a:bodyPr lIns="92075" tIns="46038" rIns="92075" bIns="46038"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日期的处理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84225" y="1490663"/>
            <a:ext cx="7788275" cy="1447192"/>
          </a:xfrm>
          <a:prstGeom prst="rect">
            <a:avLst/>
          </a:prstGeom>
        </p:spPr>
        <p:txBody>
          <a:bodyPr lIns="92075" tIns="46038" rIns="92075" bIns="46038">
            <a:spAutoFit/>
          </a:bodyPr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Oracle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是以一种内部的数值形式存储日期的，即：世纪、年、月、日、小时、分、秒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默认的日期形式是：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DD-MON-RR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442913"/>
            <a:ext cx="7769225" cy="914400"/>
          </a:xfrm>
        </p:spPr>
        <p:txBody>
          <a:bodyPr lIns="92075" tIns="46038" rIns="92075" bIns="46038"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日期的运算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174750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日期类型数学运算</a:t>
            </a: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日期类型可以加减数字，功能是在该日期上加减对应的天数。如：’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10-AUG-06’+15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结果是’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25-AUG-06’</a:t>
            </a:r>
          </a:p>
          <a:p>
            <a:pPr marL="742950" lvl="1" indent="-285750" eaLnBrk="0" hangingPunct="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日期类型之间可以进行减操作，功能是计算两个日期之间间隔了多少天。如：’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10-AUG-06’-‘4-AUG-06’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结果四舍五入后是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天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如果需要对一个日期进行加减相应小时操作，可以使用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n/24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来实现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SYSDATE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：返回系统当前日期</a:t>
            </a:r>
          </a:p>
          <a:p>
            <a:pPr marL="742950" lvl="1" indent="-285750" eaLnBrk="0" hangingPunct="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zh-CN" altLang="en-US" sz="22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85000"/>
              <a:defRPr/>
            </a:pP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blackWhite">
          <a:xfrm>
            <a:off x="949325" y="2405063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blackWhite">
          <a:xfrm>
            <a:off x="949325" y="3903663"/>
            <a:ext cx="7291388" cy="13557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日期的运算</a:t>
            </a:r>
            <a:endParaRPr lang="zh-CN" altLang="en-US" smtClean="0">
              <a:solidFill>
                <a:srgbClr val="000099"/>
              </a:solidFill>
              <a:latin typeface="黑体" pitchFamily="2" charset="-122"/>
              <a:ea typeface="宋体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00300" y="2441575"/>
            <a:ext cx="4076700" cy="2759075"/>
            <a:chOff x="1512" y="1538"/>
            <a:chExt cx="2568" cy="1738"/>
          </a:xfrm>
        </p:grpSpPr>
        <p:sp>
          <p:nvSpPr>
            <p:cNvPr id="26632" name="Rectangle 6"/>
            <p:cNvSpPr>
              <a:spLocks noChangeArrowheads="1"/>
            </p:cNvSpPr>
            <p:nvPr/>
          </p:nvSpPr>
          <p:spPr bwMode="ltGray">
            <a:xfrm>
              <a:off x="2292" y="1538"/>
              <a:ext cx="1788" cy="21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6633" name="Rectangle 7"/>
            <p:cNvSpPr>
              <a:spLocks noChangeArrowheads="1"/>
            </p:cNvSpPr>
            <p:nvPr/>
          </p:nvSpPr>
          <p:spPr bwMode="ltGray">
            <a:xfrm>
              <a:off x="1512" y="2474"/>
              <a:ext cx="996" cy="80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26630" name="Rectangle 8"/>
          <p:cNvSpPr>
            <a:spLocks noChangeArrowheads="1"/>
          </p:cNvSpPr>
          <p:nvPr/>
        </p:nvSpPr>
        <p:spPr bwMode="blackWhite">
          <a:xfrm>
            <a:off x="949325" y="2155825"/>
            <a:ext cx="731520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SQL&gt; SELECT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(SYSDATE-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hiredate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)/7 WEEKS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3  WHERE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= 10;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blackWhite">
          <a:xfrm>
            <a:off x="950913" y="3908425"/>
            <a:ext cx="728980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    WEEKS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      830.93709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CLARK      853.93709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MILLER     821.36566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RR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日期格式</a:t>
            </a:r>
          </a:p>
        </p:txBody>
      </p:sp>
      <p:sp>
        <p:nvSpPr>
          <p:cNvPr id="27650" name="内容占位符 2"/>
          <p:cNvSpPr>
            <a:spLocks noGrp="1"/>
          </p:cNvSpPr>
          <p:nvPr>
            <p:ph idx="4294967295"/>
          </p:nvPr>
        </p:nvSpPr>
        <p:spPr>
          <a:xfrm>
            <a:off x="457200" y="1196975"/>
            <a:ext cx="8147050" cy="49688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RR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日期格式：用来判定按照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DD-MON-RR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格式给定的日期实际代表的日期是多少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blackWhite">
          <a:xfrm>
            <a:off x="822325" y="2103438"/>
            <a:ext cx="1662113" cy="1277937"/>
          </a:xfrm>
          <a:prstGeom prst="rect">
            <a:avLst/>
          </a:prstGeom>
          <a:gradFill rotWithShape="0">
            <a:gsLst>
              <a:gs pos="0">
                <a:srgbClr val="E5B75C"/>
              </a:gs>
              <a:gs pos="50000">
                <a:srgbClr val="FFCC66"/>
              </a:gs>
              <a:gs pos="100000">
                <a:srgbClr val="E5B75C"/>
              </a:gs>
            </a:gsLst>
            <a:lin ang="2700000" scaled="1"/>
          </a:gra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  <a:tabLst>
                <a:tab pos="1028700" algn="l"/>
              </a:tabLst>
            </a:pPr>
            <a:r>
              <a:rPr lang="zh-CN" altLang="en-US" sz="1500" dirty="0"/>
              <a:t>当前年份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 dirty="0"/>
              <a:t>1995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 dirty="0"/>
              <a:t>1995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 dirty="0"/>
              <a:t>2001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 dirty="0"/>
              <a:t>2001</a:t>
            </a:r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blackWhite">
          <a:xfrm>
            <a:off x="2487613" y="2103438"/>
            <a:ext cx="1941512" cy="1277937"/>
          </a:xfrm>
          <a:prstGeom prst="rect">
            <a:avLst/>
          </a:prstGeom>
          <a:gradFill rotWithShape="0">
            <a:gsLst>
              <a:gs pos="0">
                <a:srgbClr val="E5B75C"/>
              </a:gs>
              <a:gs pos="50000">
                <a:srgbClr val="FFCC66"/>
              </a:gs>
              <a:gs pos="100000">
                <a:srgbClr val="E5B75C"/>
              </a:gs>
            </a:gsLst>
            <a:lin ang="2700000" scaled="1"/>
          </a:gra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  <a:tabLst>
                <a:tab pos="1028700" algn="l"/>
              </a:tabLst>
            </a:pPr>
            <a:r>
              <a:rPr lang="zh-CN" altLang="en-US" sz="1500" dirty="0"/>
              <a:t>指定的日期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 dirty="0" smtClean="0"/>
              <a:t>27-OCT-95</a:t>
            </a:r>
            <a:endParaRPr lang="en-US" altLang="zh-CN" sz="1500" dirty="0"/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 dirty="0" smtClean="0"/>
              <a:t>27-OCT-17</a:t>
            </a:r>
            <a:endParaRPr lang="en-US" altLang="zh-CN" sz="1500" dirty="0"/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 dirty="0"/>
              <a:t>27-OCT-17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 dirty="0"/>
              <a:t>27-OCT-95</a:t>
            </a:r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blackWhite">
          <a:xfrm>
            <a:off x="4425950" y="2103438"/>
            <a:ext cx="1254125" cy="1277937"/>
          </a:xfrm>
          <a:prstGeom prst="rect">
            <a:avLst/>
          </a:prstGeom>
          <a:gradFill rotWithShape="0">
            <a:gsLst>
              <a:gs pos="0">
                <a:srgbClr val="E5B75C"/>
              </a:gs>
              <a:gs pos="50000">
                <a:srgbClr val="FFCC66"/>
              </a:gs>
              <a:gs pos="100000">
                <a:srgbClr val="E5B75C"/>
              </a:gs>
            </a:gsLst>
            <a:lin ang="2700000" scaled="1"/>
          </a:gra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 dirty="0"/>
              <a:t>RR </a:t>
            </a:r>
            <a:r>
              <a:rPr lang="zh-CN" altLang="en-US" sz="1500" dirty="0"/>
              <a:t>格式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 dirty="0"/>
              <a:t>1995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 dirty="0"/>
              <a:t>2017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 dirty="0"/>
              <a:t>2017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 dirty="0"/>
              <a:t>1995</a:t>
            </a:r>
          </a:p>
        </p:txBody>
      </p:sp>
      <p:sp>
        <p:nvSpPr>
          <p:cNvPr id="27655" name="Rectangle 8"/>
          <p:cNvSpPr>
            <a:spLocks noChangeArrowheads="1"/>
          </p:cNvSpPr>
          <p:nvPr/>
        </p:nvSpPr>
        <p:spPr bwMode="blackWhite">
          <a:xfrm>
            <a:off x="5695950" y="2103438"/>
            <a:ext cx="1365250" cy="1277937"/>
          </a:xfrm>
          <a:prstGeom prst="rect">
            <a:avLst/>
          </a:prstGeom>
          <a:gradFill rotWithShape="0">
            <a:gsLst>
              <a:gs pos="0">
                <a:srgbClr val="E5B75C"/>
              </a:gs>
              <a:gs pos="50000">
                <a:srgbClr val="FFCC66"/>
              </a:gs>
              <a:gs pos="100000">
                <a:srgbClr val="E5B75C"/>
              </a:gs>
            </a:gsLst>
            <a:lin ang="2700000" scaled="1"/>
          </a:gra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 dirty="0"/>
              <a:t>YY </a:t>
            </a:r>
            <a:r>
              <a:rPr lang="zh-CN" altLang="en-US" sz="1500" dirty="0"/>
              <a:t>格式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 dirty="0"/>
              <a:t>1995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 dirty="0"/>
              <a:t>1917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 dirty="0"/>
              <a:t>2017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 dirty="0"/>
              <a:t>2095</a:t>
            </a:r>
          </a:p>
        </p:txBody>
      </p:sp>
      <p:sp>
        <p:nvSpPr>
          <p:cNvPr id="27656" name="Line 9"/>
          <p:cNvSpPr>
            <a:spLocks noChangeShapeType="1"/>
          </p:cNvSpPr>
          <p:nvPr/>
        </p:nvSpPr>
        <p:spPr bwMode="auto">
          <a:xfrm>
            <a:off x="815975" y="2378075"/>
            <a:ext cx="6256338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7" name="Rectangle 10"/>
          <p:cNvSpPr>
            <a:spLocks noChangeArrowheads="1"/>
          </p:cNvSpPr>
          <p:nvPr/>
        </p:nvSpPr>
        <p:spPr bwMode="blackWhite">
          <a:xfrm>
            <a:off x="827088" y="3794125"/>
            <a:ext cx="6245225" cy="2281238"/>
          </a:xfrm>
          <a:prstGeom prst="rect">
            <a:avLst/>
          </a:prstGeom>
          <a:gradFill rotWithShape="0">
            <a:gsLst>
              <a:gs pos="0">
                <a:srgbClr val="5CB7E5"/>
              </a:gs>
              <a:gs pos="50000">
                <a:srgbClr val="66CCFF"/>
              </a:gs>
              <a:gs pos="100000">
                <a:srgbClr val="5CB7E5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27658" name="Line 11"/>
          <p:cNvSpPr>
            <a:spLocks noChangeShapeType="1"/>
          </p:cNvSpPr>
          <p:nvPr/>
        </p:nvSpPr>
        <p:spPr bwMode="auto">
          <a:xfrm flipH="1">
            <a:off x="817563" y="4549775"/>
            <a:ext cx="6254750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9" name="Line 12"/>
          <p:cNvSpPr>
            <a:spLocks noChangeShapeType="1"/>
          </p:cNvSpPr>
          <p:nvPr/>
        </p:nvSpPr>
        <p:spPr bwMode="auto">
          <a:xfrm>
            <a:off x="2093913" y="4557713"/>
            <a:ext cx="1587" cy="1482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0" name="Line 13"/>
          <p:cNvSpPr>
            <a:spLocks noChangeShapeType="1"/>
          </p:cNvSpPr>
          <p:nvPr/>
        </p:nvSpPr>
        <p:spPr bwMode="auto">
          <a:xfrm>
            <a:off x="4922838" y="4092575"/>
            <a:ext cx="1587" cy="19462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1" name="Rectangle 14"/>
          <p:cNvSpPr>
            <a:spLocks noChangeArrowheads="1"/>
          </p:cNvSpPr>
          <p:nvPr/>
        </p:nvSpPr>
        <p:spPr bwMode="auto">
          <a:xfrm>
            <a:off x="841375" y="4543425"/>
            <a:ext cx="133985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</a:pPr>
            <a:r>
              <a:rPr lang="zh-CN" altLang="en-US" sz="1500" dirty="0"/>
              <a:t>如果当前年份的最后两位数是：</a:t>
            </a:r>
          </a:p>
        </p:txBody>
      </p:sp>
      <p:sp>
        <p:nvSpPr>
          <p:cNvPr id="27662" name="Rectangle 15"/>
          <p:cNvSpPr>
            <a:spLocks noChangeArrowheads="1"/>
          </p:cNvSpPr>
          <p:nvPr/>
        </p:nvSpPr>
        <p:spPr bwMode="auto">
          <a:xfrm>
            <a:off x="2181225" y="4756150"/>
            <a:ext cx="81756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</a:pPr>
            <a:r>
              <a:rPr lang="en-US" altLang="zh-CN" sz="1500" dirty="0"/>
              <a:t>0</a:t>
            </a:r>
            <a:r>
              <a:rPr lang="en-US" altLang="zh-CN" sz="1500" dirty="0">
                <a:solidFill>
                  <a:schemeClr val="bg2"/>
                </a:solidFill>
              </a:rPr>
              <a:t>–</a:t>
            </a:r>
            <a:r>
              <a:rPr lang="en-US" altLang="zh-CN" sz="1500" dirty="0"/>
              <a:t>49</a:t>
            </a:r>
          </a:p>
        </p:txBody>
      </p:sp>
      <p:sp>
        <p:nvSpPr>
          <p:cNvPr id="27663" name="Rectangle 16"/>
          <p:cNvSpPr>
            <a:spLocks noChangeArrowheads="1"/>
          </p:cNvSpPr>
          <p:nvPr/>
        </p:nvSpPr>
        <p:spPr bwMode="auto">
          <a:xfrm>
            <a:off x="3532188" y="4259263"/>
            <a:ext cx="1001712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</a:pPr>
            <a:r>
              <a:rPr lang="en-US" altLang="zh-CN" sz="1500" dirty="0"/>
              <a:t>0–49</a:t>
            </a:r>
          </a:p>
        </p:txBody>
      </p:sp>
      <p:sp>
        <p:nvSpPr>
          <p:cNvPr id="27664" name="Rectangle 17"/>
          <p:cNvSpPr>
            <a:spLocks noChangeArrowheads="1"/>
          </p:cNvSpPr>
          <p:nvPr/>
        </p:nvSpPr>
        <p:spPr bwMode="auto">
          <a:xfrm>
            <a:off x="5634038" y="4259263"/>
            <a:ext cx="990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</a:pPr>
            <a:r>
              <a:rPr lang="en-US" altLang="zh-CN" sz="1500" dirty="0"/>
              <a:t>50–99</a:t>
            </a:r>
          </a:p>
        </p:txBody>
      </p:sp>
      <p:sp>
        <p:nvSpPr>
          <p:cNvPr id="27665" name="Rectangle 18"/>
          <p:cNvSpPr>
            <a:spLocks noChangeArrowheads="1"/>
          </p:cNvSpPr>
          <p:nvPr/>
        </p:nvSpPr>
        <p:spPr bwMode="auto">
          <a:xfrm>
            <a:off x="2127250" y="5600700"/>
            <a:ext cx="992188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</a:pPr>
            <a:r>
              <a:rPr lang="en-US" altLang="zh-CN" sz="1500" dirty="0"/>
              <a:t>50</a:t>
            </a:r>
            <a:r>
              <a:rPr lang="en-US" altLang="zh-CN" sz="1500" dirty="0">
                <a:solidFill>
                  <a:schemeClr val="bg2"/>
                </a:solidFill>
              </a:rPr>
              <a:t>–</a:t>
            </a:r>
            <a:r>
              <a:rPr lang="en-US" altLang="zh-CN" sz="1500" dirty="0"/>
              <a:t>99</a:t>
            </a:r>
          </a:p>
        </p:txBody>
      </p:sp>
      <p:sp>
        <p:nvSpPr>
          <p:cNvPr id="27666" name="Rectangle 19"/>
          <p:cNvSpPr>
            <a:spLocks noChangeArrowheads="1"/>
          </p:cNvSpPr>
          <p:nvPr/>
        </p:nvSpPr>
        <p:spPr bwMode="auto">
          <a:xfrm>
            <a:off x="2867025" y="4575175"/>
            <a:ext cx="2105025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  <a:tabLst>
                <a:tab pos="1028700" algn="l"/>
              </a:tabLst>
            </a:pPr>
            <a:r>
              <a:rPr lang="zh-CN" altLang="en-US" sz="1500" dirty="0"/>
              <a:t>返回的日期是当前世纪的日期</a:t>
            </a:r>
          </a:p>
        </p:txBody>
      </p:sp>
      <p:sp>
        <p:nvSpPr>
          <p:cNvPr id="27667" name="Rectangle 20"/>
          <p:cNvSpPr>
            <a:spLocks noChangeArrowheads="1"/>
          </p:cNvSpPr>
          <p:nvPr/>
        </p:nvSpPr>
        <p:spPr bwMode="auto">
          <a:xfrm>
            <a:off x="2871788" y="5297488"/>
            <a:ext cx="2028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</a:pPr>
            <a:r>
              <a:rPr lang="zh-CN" altLang="en-US" sz="1500" dirty="0"/>
              <a:t>返回的日期是下一个世纪的日期</a:t>
            </a:r>
          </a:p>
        </p:txBody>
      </p:sp>
      <p:sp>
        <p:nvSpPr>
          <p:cNvPr id="27668" name="Rectangle 21"/>
          <p:cNvSpPr>
            <a:spLocks noChangeArrowheads="1"/>
          </p:cNvSpPr>
          <p:nvPr/>
        </p:nvSpPr>
        <p:spPr bwMode="auto">
          <a:xfrm>
            <a:off x="5024438" y="4559300"/>
            <a:ext cx="21050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</a:pPr>
            <a:r>
              <a:rPr lang="zh-CN" altLang="en-US" sz="1500" dirty="0"/>
              <a:t>返回的日期是上一个世纪的日期</a:t>
            </a:r>
          </a:p>
        </p:txBody>
      </p:sp>
      <p:sp>
        <p:nvSpPr>
          <p:cNvPr id="27669" name="Rectangle 22"/>
          <p:cNvSpPr>
            <a:spLocks noChangeArrowheads="1"/>
          </p:cNvSpPr>
          <p:nvPr/>
        </p:nvSpPr>
        <p:spPr bwMode="auto">
          <a:xfrm>
            <a:off x="5024438" y="5310188"/>
            <a:ext cx="21050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</a:pPr>
            <a:r>
              <a:rPr lang="zh-CN" altLang="en-US" sz="1500" dirty="0"/>
              <a:t>返回的日期是当前世纪的日期</a:t>
            </a:r>
          </a:p>
        </p:txBody>
      </p:sp>
      <p:sp>
        <p:nvSpPr>
          <p:cNvPr id="27670" name="Rectangle 23"/>
          <p:cNvSpPr>
            <a:spLocks noChangeArrowheads="1"/>
          </p:cNvSpPr>
          <p:nvPr/>
        </p:nvSpPr>
        <p:spPr bwMode="blackWhite">
          <a:xfrm>
            <a:off x="2820988" y="3797300"/>
            <a:ext cx="4251325" cy="458788"/>
          </a:xfrm>
          <a:prstGeom prst="rect">
            <a:avLst/>
          </a:prstGeom>
          <a:gradFill rotWithShape="0">
            <a:gsLst>
              <a:gs pos="0">
                <a:srgbClr val="5CB7E5"/>
              </a:gs>
              <a:gs pos="50000">
                <a:srgbClr val="66CCFF"/>
              </a:gs>
              <a:gs pos="100000">
                <a:srgbClr val="5CB7E5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27671" name="Rectangle 24"/>
          <p:cNvSpPr>
            <a:spLocks noChangeArrowheads="1"/>
          </p:cNvSpPr>
          <p:nvPr/>
        </p:nvSpPr>
        <p:spPr bwMode="auto">
          <a:xfrm>
            <a:off x="2905125" y="3792538"/>
            <a:ext cx="35115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</a:pPr>
            <a:r>
              <a:rPr lang="zh-CN" altLang="en-US" sz="1500">
                <a:latin typeface="Arial Narrow" pitchFamily="34" charset="0"/>
              </a:rPr>
              <a:t>如果指定两位数年份是：</a:t>
            </a:r>
          </a:p>
        </p:txBody>
      </p:sp>
      <p:sp>
        <p:nvSpPr>
          <p:cNvPr id="27672" name="Line 25"/>
          <p:cNvSpPr>
            <a:spLocks noChangeShapeType="1"/>
          </p:cNvSpPr>
          <p:nvPr/>
        </p:nvSpPr>
        <p:spPr bwMode="auto">
          <a:xfrm>
            <a:off x="2822575" y="4092575"/>
            <a:ext cx="1588" cy="19462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73" name="Line 26"/>
          <p:cNvSpPr>
            <a:spLocks noChangeShapeType="1"/>
          </p:cNvSpPr>
          <p:nvPr/>
        </p:nvSpPr>
        <p:spPr bwMode="auto">
          <a:xfrm>
            <a:off x="2098675" y="5305425"/>
            <a:ext cx="498951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51520" y="1052513"/>
            <a:ext cx="8748464" cy="49688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200" dirty="0" smtClean="0"/>
              <a:t>1.</a:t>
            </a:r>
            <a:r>
              <a:rPr lang="zh-CN" altLang="en-US" sz="2200" dirty="0" smtClean="0"/>
              <a:t>查询每个员工截止到现在一共入职多少天？</a:t>
            </a:r>
            <a:endParaRPr lang="en-US" altLang="zh-CN" sz="2200" dirty="0" smtClean="0"/>
          </a:p>
          <a:p>
            <a:r>
              <a:rPr lang="en-US" altLang="zh-CN" sz="2200" dirty="0" smtClean="0"/>
              <a:t>2.</a:t>
            </a:r>
            <a:r>
              <a:rPr lang="zh-CN" altLang="en-US" sz="2200" dirty="0" smtClean="0"/>
              <a:t>当前日期为</a:t>
            </a:r>
            <a:r>
              <a:rPr lang="en-US" altLang="zh-CN" sz="2200" dirty="0" smtClean="0"/>
              <a:t>2015</a:t>
            </a:r>
            <a:r>
              <a:rPr lang="zh-CN" altLang="en-US" sz="2200" dirty="0" smtClean="0"/>
              <a:t>年，指定日期格式为</a:t>
            </a:r>
            <a:r>
              <a:rPr lang="en-US" altLang="zh-CN" sz="2200" dirty="0" smtClean="0"/>
              <a:t>DD-MON-RR,</a:t>
            </a:r>
            <a:r>
              <a:rPr lang="zh-CN" altLang="en-US" sz="2200" dirty="0" smtClean="0"/>
              <a:t>指定日期为</a:t>
            </a:r>
            <a:r>
              <a:rPr lang="en-US" altLang="zh-CN" sz="2200" dirty="0" smtClean="0"/>
              <a:t>01-1</a:t>
            </a:r>
            <a:r>
              <a:rPr lang="zh-CN" altLang="en-US" sz="2200" dirty="0" smtClean="0"/>
              <a:t>月</a:t>
            </a:r>
            <a:r>
              <a:rPr lang="en-US" altLang="zh-CN" sz="2200" dirty="0" smtClean="0"/>
              <a:t>-01</a:t>
            </a:r>
            <a:r>
              <a:rPr lang="zh-CN" altLang="en-US" sz="2200" dirty="0" smtClean="0"/>
              <a:t>，该日期实际所代表的日期为？</a:t>
            </a:r>
            <a:endParaRPr lang="en-US" altLang="zh-CN" sz="2200" dirty="0" smtClean="0"/>
          </a:p>
          <a:p>
            <a:r>
              <a:rPr lang="en-US" altLang="zh-CN" sz="2200" dirty="0" smtClean="0"/>
              <a:t>3.</a:t>
            </a:r>
            <a:r>
              <a:rPr lang="zh-CN" altLang="en-US" sz="2200" dirty="0" smtClean="0"/>
              <a:t>当前日期为</a:t>
            </a:r>
            <a:r>
              <a:rPr lang="en-US" altLang="zh-CN" sz="2200" dirty="0" smtClean="0"/>
              <a:t>2015</a:t>
            </a:r>
            <a:r>
              <a:rPr lang="zh-CN" altLang="en-US" sz="2200" dirty="0" smtClean="0"/>
              <a:t>年，指定日期格式为</a:t>
            </a:r>
            <a:r>
              <a:rPr lang="en-US" altLang="zh-CN" sz="2200" dirty="0" smtClean="0"/>
              <a:t>DD-MON-RR,</a:t>
            </a:r>
            <a:r>
              <a:rPr lang="zh-CN" altLang="en-US" sz="2200" dirty="0" smtClean="0"/>
              <a:t>指定日期为</a:t>
            </a:r>
            <a:r>
              <a:rPr lang="en-US" altLang="zh-CN" sz="2200" dirty="0" smtClean="0"/>
              <a:t>01-1</a:t>
            </a:r>
            <a:r>
              <a:rPr lang="zh-CN" altLang="en-US" sz="2200" dirty="0" smtClean="0"/>
              <a:t>月</a:t>
            </a:r>
            <a:r>
              <a:rPr lang="en-US" altLang="zh-CN" sz="2200" dirty="0" smtClean="0"/>
              <a:t>-95</a:t>
            </a:r>
            <a:r>
              <a:rPr lang="zh-CN" altLang="en-US" sz="2200" dirty="0" smtClean="0"/>
              <a:t>，该日期实际所代表的日期为？</a:t>
            </a:r>
            <a:endParaRPr lang="en-US" altLang="zh-CN" sz="2200" dirty="0" smtClean="0"/>
          </a:p>
          <a:p>
            <a:r>
              <a:rPr lang="en-US" altLang="zh-CN" sz="2200" dirty="0" smtClean="0"/>
              <a:t>4.</a:t>
            </a:r>
            <a:r>
              <a:rPr lang="zh-CN" altLang="en-US" sz="2200" dirty="0" smtClean="0"/>
              <a:t>当前日期为</a:t>
            </a:r>
            <a:r>
              <a:rPr lang="en-US" altLang="zh-CN" sz="2200" dirty="0" smtClean="0"/>
              <a:t>1998</a:t>
            </a:r>
            <a:r>
              <a:rPr lang="zh-CN" altLang="en-US" sz="2200" dirty="0" smtClean="0"/>
              <a:t>年，指定日期格式为</a:t>
            </a:r>
            <a:r>
              <a:rPr lang="en-US" altLang="zh-CN" sz="2200" dirty="0" smtClean="0"/>
              <a:t>DD-MON-RR,</a:t>
            </a:r>
            <a:r>
              <a:rPr lang="zh-CN" altLang="en-US" sz="2200" dirty="0" smtClean="0"/>
              <a:t>指定日期为</a:t>
            </a:r>
            <a:r>
              <a:rPr lang="en-US" altLang="zh-CN" sz="2200" dirty="0" smtClean="0"/>
              <a:t>01-1</a:t>
            </a:r>
            <a:r>
              <a:rPr lang="zh-CN" altLang="en-US" sz="2200" dirty="0" smtClean="0"/>
              <a:t>月</a:t>
            </a:r>
            <a:r>
              <a:rPr lang="en-US" altLang="zh-CN" sz="2200" dirty="0" smtClean="0"/>
              <a:t>-01</a:t>
            </a:r>
            <a:r>
              <a:rPr lang="zh-CN" altLang="en-US" sz="2200" dirty="0" smtClean="0"/>
              <a:t>，该日期实际所代表的日期为？</a:t>
            </a:r>
            <a:endParaRPr lang="en-US" altLang="zh-CN" sz="2200" dirty="0" smtClean="0"/>
          </a:p>
          <a:p>
            <a:r>
              <a:rPr lang="en-US" altLang="zh-CN" sz="2200" dirty="0" smtClean="0"/>
              <a:t>5.</a:t>
            </a:r>
            <a:r>
              <a:rPr lang="zh-CN" altLang="en-US" sz="2200" dirty="0" smtClean="0"/>
              <a:t>当前日期为</a:t>
            </a:r>
            <a:r>
              <a:rPr lang="en-US" altLang="zh-CN" sz="2200" dirty="0" smtClean="0"/>
              <a:t>1998</a:t>
            </a:r>
            <a:r>
              <a:rPr lang="zh-CN" altLang="en-US" sz="2200" dirty="0" smtClean="0"/>
              <a:t>年，指定日期格式为</a:t>
            </a:r>
            <a:r>
              <a:rPr lang="en-US" altLang="zh-CN" sz="2200" dirty="0" smtClean="0"/>
              <a:t>DD-MON-RR,</a:t>
            </a:r>
            <a:r>
              <a:rPr lang="zh-CN" altLang="en-US" sz="2200" dirty="0" smtClean="0"/>
              <a:t>指定日期为</a:t>
            </a:r>
            <a:r>
              <a:rPr lang="en-US" altLang="zh-CN" sz="2200" dirty="0" smtClean="0"/>
              <a:t>01-1</a:t>
            </a:r>
            <a:r>
              <a:rPr lang="zh-CN" altLang="en-US" sz="2200" dirty="0" smtClean="0"/>
              <a:t>月</a:t>
            </a:r>
            <a:r>
              <a:rPr lang="en-US" altLang="zh-CN" sz="2200" dirty="0" smtClean="0"/>
              <a:t>-95</a:t>
            </a:r>
            <a:r>
              <a:rPr lang="zh-CN" altLang="en-US" sz="2200" dirty="0" smtClean="0"/>
              <a:t>，该日期实际所代表的日期为？</a:t>
            </a:r>
            <a:endParaRPr lang="en-US" altLang="zh-CN" sz="2200" dirty="0" smtClean="0"/>
          </a:p>
          <a:p>
            <a:r>
              <a:rPr lang="en-US" altLang="zh-CN" sz="2200" dirty="0" smtClean="0"/>
              <a:t>6.</a:t>
            </a:r>
            <a:r>
              <a:rPr lang="zh-CN" altLang="en-US" sz="2200" dirty="0" smtClean="0"/>
              <a:t>当前日期为</a:t>
            </a:r>
            <a:r>
              <a:rPr lang="en-US" altLang="zh-CN" sz="2200" dirty="0" smtClean="0"/>
              <a:t>2015</a:t>
            </a:r>
            <a:r>
              <a:rPr lang="zh-CN" altLang="en-US" sz="2200" dirty="0" smtClean="0"/>
              <a:t>年，指定日期格式为</a:t>
            </a:r>
            <a:r>
              <a:rPr lang="en-US" altLang="zh-CN" sz="2200" dirty="0" smtClean="0"/>
              <a:t>DD-MON-YY,</a:t>
            </a:r>
            <a:r>
              <a:rPr lang="zh-CN" altLang="en-US" sz="2200" dirty="0" smtClean="0"/>
              <a:t>指定日期为</a:t>
            </a:r>
            <a:r>
              <a:rPr lang="en-US" altLang="zh-CN" sz="2200" dirty="0" smtClean="0"/>
              <a:t>01-1</a:t>
            </a:r>
            <a:r>
              <a:rPr lang="zh-CN" altLang="en-US" sz="2200" dirty="0" smtClean="0"/>
              <a:t>月</a:t>
            </a:r>
            <a:r>
              <a:rPr lang="en-US" altLang="zh-CN" sz="2200" dirty="0" smtClean="0"/>
              <a:t>-01</a:t>
            </a:r>
            <a:r>
              <a:rPr lang="zh-CN" altLang="en-US" sz="2200" dirty="0" smtClean="0"/>
              <a:t>，该日期实际所代表的日期为？</a:t>
            </a:r>
            <a:endParaRPr lang="en-US" altLang="zh-CN" sz="2200" dirty="0" smtClean="0"/>
          </a:p>
          <a:p>
            <a:r>
              <a:rPr lang="en-US" altLang="zh-CN" sz="2200" dirty="0" smtClean="0"/>
              <a:t>7.</a:t>
            </a:r>
            <a:r>
              <a:rPr lang="zh-CN" altLang="en-US" sz="2200" dirty="0" smtClean="0"/>
              <a:t>当前日期为</a:t>
            </a:r>
            <a:r>
              <a:rPr lang="en-US" altLang="zh-CN" sz="2200" dirty="0" smtClean="0"/>
              <a:t>1998</a:t>
            </a:r>
            <a:r>
              <a:rPr lang="zh-CN" altLang="en-US" sz="2200" dirty="0" smtClean="0"/>
              <a:t>年，指定日期格式为</a:t>
            </a:r>
            <a:r>
              <a:rPr lang="en-US" altLang="zh-CN" sz="2200" dirty="0" smtClean="0"/>
              <a:t>DD-MON-YY,</a:t>
            </a:r>
            <a:r>
              <a:rPr lang="zh-CN" altLang="en-US" sz="2200" dirty="0" smtClean="0"/>
              <a:t>指定日期为</a:t>
            </a:r>
            <a:r>
              <a:rPr lang="en-US" altLang="zh-CN" sz="2200" dirty="0" smtClean="0"/>
              <a:t>01-1</a:t>
            </a:r>
            <a:r>
              <a:rPr lang="zh-CN" altLang="en-US" sz="2200" dirty="0" smtClean="0"/>
              <a:t>月</a:t>
            </a:r>
            <a:r>
              <a:rPr lang="en-US" altLang="zh-CN" sz="2200" dirty="0" smtClean="0"/>
              <a:t>-95</a:t>
            </a:r>
            <a:r>
              <a:rPr lang="zh-CN" altLang="en-US" sz="2200" dirty="0" smtClean="0"/>
              <a:t>，该日期实际所代表的日期为？</a:t>
            </a:r>
            <a:endParaRPr lang="en-US" altLang="zh-CN" sz="2200" dirty="0" smtClean="0"/>
          </a:p>
          <a:p>
            <a:endParaRPr lang="en-US" altLang="zh-CN" sz="2200" dirty="0" smtClean="0"/>
          </a:p>
          <a:p>
            <a:endParaRPr lang="zh-CN" altLang="en-US" sz="2200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283450" cy="569912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日期函数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125538"/>
            <a:ext cx="8218488" cy="5183187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常用日期函数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1900" dirty="0" smtClean="0">
                <a:latin typeface="黑体" pitchFamily="2" charset="-122"/>
                <a:ea typeface="黑体" pitchFamily="2" charset="-122"/>
              </a:rPr>
              <a:t>SYSDATE</a:t>
            </a:r>
            <a:r>
              <a:rPr lang="zh-CN" altLang="en-US" sz="1900" dirty="0" smtClean="0">
                <a:latin typeface="黑体" pitchFamily="2" charset="-122"/>
                <a:ea typeface="黑体" pitchFamily="2" charset="-122"/>
              </a:rPr>
              <a:t>：返回系统日期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900" dirty="0" smtClean="0">
                <a:latin typeface="黑体" pitchFamily="2" charset="-122"/>
                <a:ea typeface="黑体" pitchFamily="2" charset="-122"/>
              </a:rPr>
              <a:t>MONTHS_BETWEEN</a:t>
            </a:r>
            <a:r>
              <a:rPr lang="zh-CN" altLang="en-US" sz="1900" dirty="0" smtClean="0">
                <a:latin typeface="黑体" pitchFamily="2" charset="-122"/>
                <a:ea typeface="黑体" pitchFamily="2" charset="-122"/>
              </a:rPr>
              <a:t>：返回两个日期类型数据之间间隔的自然月数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900" dirty="0" smtClean="0">
                <a:latin typeface="黑体" pitchFamily="2" charset="-122"/>
                <a:ea typeface="黑体" pitchFamily="2" charset="-122"/>
              </a:rPr>
              <a:t>ADD_MONTHS</a:t>
            </a:r>
            <a:r>
              <a:rPr lang="zh-CN" altLang="en-US" sz="1900" dirty="0" smtClean="0">
                <a:latin typeface="黑体" pitchFamily="2" charset="-122"/>
                <a:ea typeface="黑体" pitchFamily="2" charset="-122"/>
              </a:rPr>
              <a:t>：返回指定日期加上相应的月数后的日期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900" dirty="0" smtClean="0">
                <a:latin typeface="黑体" pitchFamily="2" charset="-122"/>
                <a:ea typeface="黑体" pitchFamily="2" charset="-122"/>
              </a:rPr>
              <a:t>NEXT_DAY</a:t>
            </a:r>
            <a:r>
              <a:rPr lang="zh-CN" altLang="en-US" sz="1900" dirty="0" smtClean="0">
                <a:latin typeface="黑体" pitchFamily="2" charset="-122"/>
                <a:ea typeface="黑体" pitchFamily="2" charset="-122"/>
              </a:rPr>
              <a:t>：返回某一日期的下一个指定日期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900" dirty="0" smtClean="0">
                <a:latin typeface="黑体" pitchFamily="2" charset="-122"/>
                <a:ea typeface="黑体" pitchFamily="2" charset="-122"/>
              </a:rPr>
              <a:t>LAST_DAY</a:t>
            </a:r>
            <a:r>
              <a:rPr lang="zh-CN" altLang="en-US" sz="1900" dirty="0" smtClean="0">
                <a:latin typeface="黑体" pitchFamily="2" charset="-122"/>
                <a:ea typeface="黑体" pitchFamily="2" charset="-122"/>
              </a:rPr>
              <a:t>：返回指定日期当月最后一天的日期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900" dirty="0" smtClean="0">
                <a:latin typeface="黑体" pitchFamily="2" charset="-122"/>
                <a:ea typeface="黑体" pitchFamily="2" charset="-122"/>
              </a:rPr>
              <a:t>ROUND(date[,‘</a:t>
            </a:r>
            <a:r>
              <a:rPr lang="en-US" altLang="zh-CN" sz="1900" dirty="0" err="1" smtClean="0">
                <a:latin typeface="黑体" pitchFamily="2" charset="-122"/>
                <a:ea typeface="黑体" pitchFamily="2" charset="-122"/>
              </a:rPr>
              <a:t>fmt</a:t>
            </a:r>
            <a:r>
              <a:rPr lang="en-US" altLang="zh-CN" sz="1900" dirty="0" smtClean="0">
                <a:latin typeface="黑体" pitchFamily="2" charset="-122"/>
                <a:ea typeface="黑体" pitchFamily="2" charset="-122"/>
              </a:rPr>
              <a:t>’])</a:t>
            </a:r>
            <a:r>
              <a:rPr lang="zh-CN" altLang="en-US" sz="1900" dirty="0" smtClean="0">
                <a:latin typeface="宋体" pitchFamily="2" charset="-122"/>
                <a:ea typeface="黑体" pitchFamily="2" charset="-122"/>
              </a:rPr>
              <a:t>将</a:t>
            </a:r>
            <a:r>
              <a:rPr lang="en-US" altLang="zh-CN" sz="1900" dirty="0" smtClean="0">
                <a:latin typeface="宋体" pitchFamily="2" charset="-122"/>
                <a:ea typeface="黑体" pitchFamily="2" charset="-122"/>
              </a:rPr>
              <a:t>date</a:t>
            </a:r>
            <a:r>
              <a:rPr lang="zh-CN" altLang="en-US" sz="1900" dirty="0" smtClean="0">
                <a:latin typeface="宋体" pitchFamily="2" charset="-122"/>
                <a:ea typeface="黑体" pitchFamily="2" charset="-122"/>
              </a:rPr>
              <a:t>按照</a:t>
            </a:r>
            <a:r>
              <a:rPr lang="en-US" altLang="zh-CN" sz="1900" dirty="0" err="1" smtClean="0">
                <a:latin typeface="宋体" pitchFamily="2" charset="-122"/>
                <a:ea typeface="黑体" pitchFamily="2" charset="-122"/>
              </a:rPr>
              <a:t>fmt</a:t>
            </a:r>
            <a:r>
              <a:rPr lang="zh-CN" altLang="en-US" sz="1900" dirty="0" smtClean="0">
                <a:latin typeface="宋体" pitchFamily="2" charset="-122"/>
                <a:ea typeface="黑体" pitchFamily="2" charset="-122"/>
              </a:rPr>
              <a:t>指定的格式进行四舍五入，</a:t>
            </a:r>
            <a:r>
              <a:rPr lang="en-US" altLang="zh-CN" sz="1900" dirty="0" err="1" smtClean="0">
                <a:latin typeface="宋体" pitchFamily="2" charset="-122"/>
                <a:ea typeface="黑体" pitchFamily="2" charset="-122"/>
              </a:rPr>
              <a:t>fmt</a:t>
            </a:r>
            <a:r>
              <a:rPr lang="zh-CN" altLang="en-US" sz="1900" dirty="0" smtClean="0">
                <a:latin typeface="宋体" pitchFamily="2" charset="-122"/>
                <a:ea typeface="黑体" pitchFamily="2" charset="-122"/>
              </a:rPr>
              <a:t>为可选项，如果没有指定</a:t>
            </a:r>
            <a:r>
              <a:rPr lang="en-US" altLang="zh-CN" sz="1900" dirty="0" err="1" smtClean="0">
                <a:latin typeface="宋体" pitchFamily="2" charset="-122"/>
                <a:ea typeface="黑体" pitchFamily="2" charset="-122"/>
              </a:rPr>
              <a:t>fmt</a:t>
            </a:r>
            <a:r>
              <a:rPr lang="zh-CN" altLang="en-US" sz="1900" dirty="0" smtClean="0">
                <a:latin typeface="宋体" pitchFamily="2" charset="-122"/>
                <a:ea typeface="黑体" pitchFamily="2" charset="-122"/>
              </a:rPr>
              <a:t>，则默认为</a:t>
            </a:r>
            <a:r>
              <a:rPr lang="en-US" altLang="zh-CN" sz="1900" dirty="0" smtClean="0">
                <a:latin typeface="宋体" pitchFamily="2" charset="-122"/>
                <a:ea typeface="黑体" pitchFamily="2" charset="-122"/>
              </a:rPr>
              <a:t>DD</a:t>
            </a:r>
            <a:r>
              <a:rPr lang="zh-CN" altLang="en-US" sz="1900" dirty="0" smtClean="0">
                <a:latin typeface="宋体" pitchFamily="2" charset="-122"/>
                <a:ea typeface="黑体" pitchFamily="2" charset="-122"/>
              </a:rPr>
              <a:t>，将</a:t>
            </a:r>
            <a:r>
              <a:rPr lang="en-US" altLang="zh-CN" sz="1900" dirty="0" smtClean="0">
                <a:latin typeface="宋体" pitchFamily="2" charset="-122"/>
                <a:ea typeface="黑体" pitchFamily="2" charset="-122"/>
              </a:rPr>
              <a:t>date</a:t>
            </a:r>
            <a:r>
              <a:rPr lang="zh-CN" altLang="en-US" sz="1900" dirty="0" smtClean="0">
                <a:latin typeface="宋体" pitchFamily="2" charset="-122"/>
                <a:ea typeface="黑体" pitchFamily="2" charset="-122"/>
              </a:rPr>
              <a:t>四舍五入为最近的天。</a:t>
            </a:r>
          </a:p>
          <a:p>
            <a:pPr lvl="3" eaLnBrk="1" hangingPunct="1">
              <a:buFontTx/>
              <a:buNone/>
            </a:pPr>
            <a:r>
              <a:rPr lang="zh-CN" altLang="en-US" sz="1900" dirty="0" smtClean="0">
                <a:latin typeface="宋体" pitchFamily="2" charset="-122"/>
                <a:ea typeface="黑体" pitchFamily="2" charset="-122"/>
              </a:rPr>
              <a:t>格式码：世纪</a:t>
            </a:r>
            <a:r>
              <a:rPr lang="en-US" altLang="zh-CN" sz="1900" dirty="0" smtClean="0">
                <a:latin typeface="宋体" pitchFamily="2" charset="-122"/>
                <a:ea typeface="黑体" pitchFamily="2" charset="-122"/>
              </a:rPr>
              <a:t>CC,</a:t>
            </a:r>
            <a:r>
              <a:rPr lang="zh-CN" altLang="en-US" sz="1900" dirty="0" smtClean="0">
                <a:latin typeface="宋体" pitchFamily="2" charset="-122"/>
                <a:ea typeface="黑体" pitchFamily="2" charset="-122"/>
              </a:rPr>
              <a:t>年</a:t>
            </a:r>
            <a:r>
              <a:rPr lang="en-US" altLang="zh-CN" sz="1900" dirty="0" smtClean="0">
                <a:latin typeface="宋体" pitchFamily="2" charset="-122"/>
                <a:ea typeface="黑体" pitchFamily="2" charset="-122"/>
              </a:rPr>
              <a:t>YY</a:t>
            </a:r>
            <a:r>
              <a:rPr lang="zh-CN" altLang="en-US" sz="1900" dirty="0" smtClean="0">
                <a:latin typeface="宋体" pitchFamily="2" charset="-122"/>
                <a:ea typeface="黑体" pitchFamily="2" charset="-122"/>
              </a:rPr>
              <a:t>，月</a:t>
            </a:r>
            <a:r>
              <a:rPr lang="en-US" altLang="zh-CN" sz="1900" dirty="0" smtClean="0">
                <a:latin typeface="宋体" pitchFamily="2" charset="-122"/>
                <a:ea typeface="黑体" pitchFamily="2" charset="-122"/>
              </a:rPr>
              <a:t>MM,</a:t>
            </a:r>
            <a:r>
              <a:rPr lang="zh-CN" altLang="en-US" sz="1900" dirty="0" smtClean="0">
                <a:latin typeface="宋体" pitchFamily="2" charset="-122"/>
                <a:ea typeface="黑体" pitchFamily="2" charset="-122"/>
              </a:rPr>
              <a:t>日</a:t>
            </a:r>
            <a:r>
              <a:rPr lang="en-US" altLang="zh-CN" sz="1900" dirty="0" smtClean="0">
                <a:latin typeface="宋体" pitchFamily="2" charset="-122"/>
                <a:ea typeface="黑体" pitchFamily="2" charset="-122"/>
              </a:rPr>
              <a:t>DD</a:t>
            </a:r>
            <a:r>
              <a:rPr lang="zh-CN" altLang="en-US" sz="1900" dirty="0" smtClean="0">
                <a:latin typeface="宋体" pitchFamily="2" charset="-122"/>
                <a:ea typeface="黑体" pitchFamily="2" charset="-122"/>
              </a:rPr>
              <a:t>，小时</a:t>
            </a:r>
            <a:r>
              <a:rPr lang="en-US" altLang="zh-CN" sz="1900" dirty="0" smtClean="0">
                <a:latin typeface="宋体" pitchFamily="2" charset="-122"/>
                <a:ea typeface="黑体" pitchFamily="2" charset="-122"/>
              </a:rPr>
              <a:t>HH24</a:t>
            </a:r>
            <a:r>
              <a:rPr lang="zh-CN" altLang="en-US" sz="1900" dirty="0" smtClean="0">
                <a:latin typeface="宋体" pitchFamily="2" charset="-122"/>
                <a:ea typeface="黑体" pitchFamily="2" charset="-122"/>
              </a:rPr>
              <a:t>，分</a:t>
            </a:r>
            <a:r>
              <a:rPr lang="en-US" altLang="zh-CN" sz="1900" dirty="0" smtClean="0">
                <a:latin typeface="宋体" pitchFamily="2" charset="-122"/>
                <a:ea typeface="黑体" pitchFamily="2" charset="-122"/>
              </a:rPr>
              <a:t>MI</a:t>
            </a:r>
            <a:r>
              <a:rPr lang="zh-CN" altLang="en-US" sz="1900" dirty="0" smtClean="0">
                <a:latin typeface="宋体" pitchFamily="2" charset="-122"/>
                <a:ea typeface="黑体" pitchFamily="2" charset="-122"/>
              </a:rPr>
              <a:t>，秒</a:t>
            </a:r>
            <a:r>
              <a:rPr lang="en-US" altLang="zh-CN" sz="1900" dirty="0" smtClean="0">
                <a:latin typeface="宋体" pitchFamily="2" charset="-122"/>
                <a:ea typeface="黑体" pitchFamily="2" charset="-122"/>
              </a:rPr>
              <a:t>SS</a:t>
            </a:r>
            <a:endParaRPr lang="en-US" altLang="zh-CN" sz="1900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1900" dirty="0" smtClean="0">
                <a:latin typeface="黑体" pitchFamily="2" charset="-122"/>
                <a:ea typeface="黑体" pitchFamily="2" charset="-122"/>
              </a:rPr>
              <a:t>TRUNC(</a:t>
            </a:r>
            <a:r>
              <a:rPr lang="en-US" altLang="zh-CN" sz="1900" i="1" dirty="0" smtClean="0">
                <a:latin typeface="黑体" pitchFamily="2" charset="-122"/>
                <a:ea typeface="黑体" pitchFamily="2" charset="-122"/>
              </a:rPr>
              <a:t>date[,‘</a:t>
            </a:r>
            <a:r>
              <a:rPr lang="en-US" altLang="zh-CN" sz="1900" i="1" dirty="0" err="1" smtClean="0">
                <a:latin typeface="黑体" pitchFamily="2" charset="-122"/>
                <a:ea typeface="黑体" pitchFamily="2" charset="-122"/>
              </a:rPr>
              <a:t>fmt</a:t>
            </a:r>
            <a:r>
              <a:rPr lang="en-US" altLang="zh-CN" sz="1900" i="1" dirty="0" smtClean="0">
                <a:latin typeface="黑体" pitchFamily="2" charset="-122"/>
                <a:ea typeface="黑体" pitchFamily="2" charset="-122"/>
              </a:rPr>
              <a:t>’]</a:t>
            </a:r>
            <a:r>
              <a:rPr lang="en-US" altLang="zh-CN" sz="1900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1900" dirty="0" smtClean="0">
                <a:latin typeface="宋体" pitchFamily="2" charset="-122"/>
                <a:ea typeface="黑体" pitchFamily="2" charset="-122"/>
              </a:rPr>
              <a:t>将</a:t>
            </a:r>
            <a:r>
              <a:rPr lang="en-US" altLang="zh-CN" sz="1900" dirty="0" smtClean="0">
                <a:latin typeface="宋体" pitchFamily="2" charset="-122"/>
                <a:ea typeface="黑体" pitchFamily="2" charset="-122"/>
              </a:rPr>
              <a:t>date</a:t>
            </a:r>
            <a:r>
              <a:rPr lang="zh-CN" altLang="en-US" sz="1900" dirty="0" smtClean="0">
                <a:latin typeface="宋体" pitchFamily="2" charset="-122"/>
                <a:ea typeface="黑体" pitchFamily="2" charset="-122"/>
              </a:rPr>
              <a:t>按照</a:t>
            </a:r>
            <a:r>
              <a:rPr lang="en-US" altLang="zh-CN" sz="1900" dirty="0" err="1" smtClean="0">
                <a:latin typeface="宋体" pitchFamily="2" charset="-122"/>
                <a:ea typeface="黑体" pitchFamily="2" charset="-122"/>
              </a:rPr>
              <a:t>fmt</a:t>
            </a:r>
            <a:r>
              <a:rPr lang="zh-CN" altLang="en-US" sz="1900" dirty="0" smtClean="0">
                <a:latin typeface="宋体" pitchFamily="2" charset="-122"/>
                <a:ea typeface="黑体" pitchFamily="2" charset="-122"/>
              </a:rPr>
              <a:t>指定的格式进行截断，</a:t>
            </a:r>
            <a:r>
              <a:rPr lang="en-US" altLang="zh-CN" sz="1900" dirty="0" err="1" smtClean="0">
                <a:latin typeface="宋体" pitchFamily="2" charset="-122"/>
                <a:ea typeface="黑体" pitchFamily="2" charset="-122"/>
              </a:rPr>
              <a:t>fmt</a:t>
            </a:r>
            <a:r>
              <a:rPr lang="zh-CN" altLang="en-US" sz="1900" dirty="0" smtClean="0">
                <a:latin typeface="宋体" pitchFamily="2" charset="-122"/>
                <a:ea typeface="黑体" pitchFamily="2" charset="-122"/>
              </a:rPr>
              <a:t>为可选项，如果没有指定</a:t>
            </a:r>
            <a:r>
              <a:rPr lang="en-US" altLang="zh-CN" sz="1900" dirty="0" err="1" smtClean="0">
                <a:latin typeface="宋体" pitchFamily="2" charset="-122"/>
                <a:ea typeface="黑体" pitchFamily="2" charset="-122"/>
              </a:rPr>
              <a:t>fmt</a:t>
            </a:r>
            <a:r>
              <a:rPr lang="zh-CN" altLang="en-US" sz="1900" dirty="0" smtClean="0">
                <a:latin typeface="宋体" pitchFamily="2" charset="-122"/>
                <a:ea typeface="黑体" pitchFamily="2" charset="-122"/>
              </a:rPr>
              <a:t>，则默认为‘</a:t>
            </a:r>
            <a:r>
              <a:rPr lang="en-US" altLang="zh-CN" sz="1900" dirty="0" smtClean="0">
                <a:latin typeface="宋体" pitchFamily="2" charset="-122"/>
                <a:ea typeface="黑体" pitchFamily="2" charset="-122"/>
              </a:rPr>
              <a:t>DD’</a:t>
            </a:r>
            <a:r>
              <a:rPr lang="zh-CN" altLang="en-US" sz="1900" dirty="0" smtClean="0">
                <a:latin typeface="宋体" pitchFamily="2" charset="-122"/>
                <a:ea typeface="黑体" pitchFamily="2" charset="-122"/>
              </a:rPr>
              <a:t>，将</a:t>
            </a:r>
            <a:r>
              <a:rPr lang="en-US" altLang="zh-CN" sz="1900" dirty="0" smtClean="0">
                <a:latin typeface="宋体" pitchFamily="2" charset="-122"/>
                <a:ea typeface="黑体" pitchFamily="2" charset="-122"/>
              </a:rPr>
              <a:t>date</a:t>
            </a:r>
            <a:r>
              <a:rPr lang="zh-CN" altLang="en-US" sz="1900" dirty="0" smtClean="0">
                <a:latin typeface="宋体" pitchFamily="2" charset="-122"/>
                <a:ea typeface="黑体" pitchFamily="2" charset="-122"/>
              </a:rPr>
              <a:t>截取为最近的天。</a:t>
            </a:r>
            <a:r>
              <a:rPr lang="zh-CN" altLang="en-US" sz="1900" b="1" dirty="0" smtClean="0">
                <a:latin typeface="宋体" pitchFamily="2" charset="-122"/>
                <a:ea typeface="黑体" pitchFamily="2" charset="-122"/>
              </a:rPr>
              <a:t> </a:t>
            </a:r>
            <a:endParaRPr lang="zh-CN" altLang="en-US" sz="1900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1900" dirty="0" smtClean="0">
                <a:latin typeface="黑体" pitchFamily="2" charset="-122"/>
                <a:ea typeface="黑体" pitchFamily="2" charset="-122"/>
              </a:rPr>
              <a:t>EXTRACT</a:t>
            </a:r>
            <a:r>
              <a:rPr lang="zh-CN" altLang="en-US" sz="1900" dirty="0" smtClean="0">
                <a:latin typeface="黑体" pitchFamily="2" charset="-122"/>
                <a:ea typeface="黑体" pitchFamily="2" charset="-122"/>
              </a:rPr>
              <a:t>：返回日期类型数据中的年份、月份或者日。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4624"/>
            <a:ext cx="7283450" cy="706437"/>
          </a:xfrm>
        </p:spPr>
        <p:txBody>
          <a:bodyPr/>
          <a:lstStyle/>
          <a:p>
            <a:pPr eaLnBrk="1" hangingPunct="1">
              <a:buSzPct val="65000"/>
              <a:defRPr/>
            </a:pPr>
            <a:r>
              <a:rPr lang="zh-CN" altLang="en-US" kern="1200" dirty="0" smtClean="0">
                <a:solidFill>
                  <a:schemeClr val="tx1"/>
                </a:solidFill>
              </a:rPr>
              <a:t>本章内容</a:t>
            </a:r>
          </a:p>
        </p:txBody>
      </p:sp>
      <p:pic>
        <p:nvPicPr>
          <p:cNvPr id="4" name="图片 3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016" y="726901"/>
            <a:ext cx="8964488" cy="572643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日期函数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125538"/>
            <a:ext cx="8289925" cy="3773487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常用日期函数</a:t>
            </a:r>
            <a:endParaRPr lang="en-US" altLang="zh-CN" b="1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MONTHS_BETWEEN 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函数演示</a:t>
            </a:r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查询所有员工服务的月数。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 </a:t>
            </a:r>
          </a:p>
          <a:p>
            <a:pPr eaLnBrk="1" hangingPunct="1"/>
            <a:endParaRPr lang="zh-CN" altLang="en-US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sz="200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sz="200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sz="200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b="1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b="1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ADD_MONTHS 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函数演示</a:t>
            </a:r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查询</a:t>
            </a:r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82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年后入职的员工转正日期，按照</a:t>
            </a:r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个月试用期考虑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857250" y="2214563"/>
            <a:ext cx="7697788" cy="13684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sal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MONTHS_BETWEEN(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SYSDATE,hiredate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 months</a:t>
            </a: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 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ORDER BY months;</a:t>
            </a:r>
          </a:p>
        </p:txBody>
      </p:sp>
      <p:sp>
        <p:nvSpPr>
          <p:cNvPr id="562181" name="Rectangle 5"/>
          <p:cNvSpPr>
            <a:spLocks noChangeArrowheads="1"/>
          </p:cNvSpPr>
          <p:nvPr/>
        </p:nvSpPr>
        <p:spPr bwMode="auto">
          <a:xfrm>
            <a:off x="857250" y="4797425"/>
            <a:ext cx="7697788" cy="13684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sal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hiredate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ADD_MONTHS(hiredate,3)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new_date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	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WHERE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hiredate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&gt;'01-1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月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-82';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日期函数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常用日期函数</a:t>
            </a:r>
            <a:endParaRPr lang="en-US" altLang="zh-CN" b="1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NEXT_DAY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函数演示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返回在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02-2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-06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之后的下一个周一是什么日期。</a:t>
            </a:r>
          </a:p>
          <a:p>
            <a:pPr eaLnBrk="1" hangingPunct="1"/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LAST_DAY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函数演示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返回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06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日所在月份的最后一天。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565252" name="Rectangle 4"/>
          <p:cNvSpPr>
            <a:spLocks noChangeArrowheads="1"/>
          </p:cNvSpPr>
          <p:nvPr/>
        </p:nvSpPr>
        <p:spPr bwMode="auto">
          <a:xfrm>
            <a:off x="714375" y="2349500"/>
            <a:ext cx="7697788" cy="10080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 NEXT_DAY('02-2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月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-06','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星期一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') NEXT_DAY</a:t>
            </a: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 	DUAL;</a:t>
            </a:r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714375" y="5013325"/>
            <a:ext cx="7697788" cy="10080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LAST_DAY('02-2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月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-06') "LAST DAY"</a:t>
            </a: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	DUAL;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日期函数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196975"/>
            <a:ext cx="8289925" cy="377348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常用日期函数</a:t>
            </a:r>
            <a:endParaRPr lang="en-US" altLang="zh-CN" sz="2400" b="1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ROUND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函数演示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查询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81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年入职的员工姓名，入职日期按月四舍五入的日期。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1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sz="2400" b="1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sz="2400" b="1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en-US" altLang="zh-CN" sz="2400" b="1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1143000" y="2428875"/>
            <a:ext cx="7697788" cy="15128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hiredate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ROUND(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hiredate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'MONTH')</a:t>
            </a: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	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WHERE  SUBSTR(hiredate,-2,2)=‘81';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日期函数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125538"/>
            <a:ext cx="8289925" cy="3773487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常用日期函数</a:t>
            </a:r>
            <a:endParaRPr lang="en-US" altLang="zh-CN" sz="2400" b="1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TRUNC 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函数演示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查询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81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年入职的员工姓名，入职日期按月截断的日期。</a:t>
            </a:r>
            <a:endParaRPr lang="zh-CN" altLang="en-US" sz="2000" b="1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sz="2000" b="1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sz="2000" b="1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en-US" altLang="zh-CN" sz="2000" b="1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835025" y="2492375"/>
            <a:ext cx="7697788" cy="15128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hiredate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TRUNC(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hiredate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'MONTH')</a:t>
            </a: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	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WHERE	SUBSTR(hiredate,-2,2)=‘81';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日期函数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052513"/>
            <a:ext cx="8289925" cy="3773487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常用日期函数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EXTRACT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函数语法</a:t>
            </a:r>
          </a:p>
          <a:p>
            <a:pPr eaLnBrk="1" hangingPunct="1"/>
            <a:endParaRPr lang="zh-CN" altLang="en-US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Tx/>
              <a:buNone/>
            </a:pP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部门编号是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的部门中所有员工入职月份。</a:t>
            </a:r>
            <a:endParaRPr lang="zh-CN" altLang="en-US" dirty="0" smtClean="0">
              <a:solidFill>
                <a:srgbClr val="99336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23352" name="Rectangle 88"/>
          <p:cNvSpPr>
            <a:spLocks noChangeArrowheads="1"/>
          </p:cNvSpPr>
          <p:nvPr/>
        </p:nvSpPr>
        <p:spPr bwMode="auto">
          <a:xfrm>
            <a:off x="785813" y="2071688"/>
            <a:ext cx="7697787" cy="10080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EXTRACT ([YEAR] [MONTH][DAY] </a:t>
            </a:r>
          </a:p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	   [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日期类型表达式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])</a:t>
            </a:r>
          </a:p>
        </p:txBody>
      </p:sp>
      <p:sp>
        <p:nvSpPr>
          <p:cNvPr id="523353" name="Rectangle 89"/>
          <p:cNvSpPr>
            <a:spLocks noChangeArrowheads="1"/>
          </p:cNvSpPr>
          <p:nvPr/>
        </p:nvSpPr>
        <p:spPr bwMode="auto">
          <a:xfrm>
            <a:off x="857250" y="4071938"/>
            <a:ext cx="7697788" cy="17287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hiredate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</a:p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      EXTRACT (MONTH  FROM  HIREDATE) MONTH</a:t>
            </a:r>
          </a:p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 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WHERE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= 10;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5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819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查询服务器当前时间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查询部门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10,20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的员工截止到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2000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日，工作了多少个月，入职的月份。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提示：使用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months_between,extract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)</a:t>
            </a:r>
          </a:p>
          <a:p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如果员工试用期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个月，查询职位不是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MANAGER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的员工姓名，入职日期，转正日期，入职日期后的第一个星期一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入职当月的最后一天日期。（提示：使用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add_months,next_day,last_day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)</a:t>
            </a:r>
          </a:p>
          <a:p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4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转换函数</a:t>
            </a:r>
          </a:p>
        </p:txBody>
      </p:sp>
      <p:sp>
        <p:nvSpPr>
          <p:cNvPr id="35848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转换函数</a:t>
            </a:r>
          </a:p>
        </p:txBody>
      </p:sp>
      <p:sp>
        <p:nvSpPr>
          <p:cNvPr id="35843" name="Line 5"/>
          <p:cNvSpPr>
            <a:spLocks noChangeShapeType="1"/>
          </p:cNvSpPr>
          <p:nvPr/>
        </p:nvSpPr>
        <p:spPr bwMode="auto">
          <a:xfrm flipV="1">
            <a:off x="4610100" y="3122613"/>
            <a:ext cx="0" cy="59055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4" name="Freeform 6"/>
          <p:cNvSpPr>
            <a:spLocks/>
          </p:cNvSpPr>
          <p:nvPr/>
        </p:nvSpPr>
        <p:spPr bwMode="auto">
          <a:xfrm>
            <a:off x="2952750" y="3713163"/>
            <a:ext cx="3221038" cy="573087"/>
          </a:xfrm>
          <a:custGeom>
            <a:avLst/>
            <a:gdLst>
              <a:gd name="T0" fmla="*/ 0 w 2029"/>
              <a:gd name="T1" fmla="*/ 2147483647 h 361"/>
              <a:gd name="T2" fmla="*/ 0 w 2029"/>
              <a:gd name="T3" fmla="*/ 0 h 361"/>
              <a:gd name="T4" fmla="*/ 2147483647 w 2029"/>
              <a:gd name="T5" fmla="*/ 0 h 361"/>
              <a:gd name="T6" fmla="*/ 2147483647 w 2029"/>
              <a:gd name="T7" fmla="*/ 2147483647 h 361"/>
              <a:gd name="T8" fmla="*/ 0 60000 65536"/>
              <a:gd name="T9" fmla="*/ 0 60000 65536"/>
              <a:gd name="T10" fmla="*/ 0 60000 65536"/>
              <a:gd name="T11" fmla="*/ 0 60000 65536"/>
              <a:gd name="T12" fmla="*/ 0 w 2029"/>
              <a:gd name="T13" fmla="*/ 0 h 361"/>
              <a:gd name="T14" fmla="*/ 2029 w 2029"/>
              <a:gd name="T15" fmla="*/ 361 h 3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29" h="361">
                <a:moveTo>
                  <a:pt x="0" y="360"/>
                </a:moveTo>
                <a:lnTo>
                  <a:pt x="0" y="0"/>
                </a:lnTo>
                <a:lnTo>
                  <a:pt x="2028" y="0"/>
                </a:lnTo>
                <a:lnTo>
                  <a:pt x="2028" y="300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5736" name="Rectangle 8"/>
          <p:cNvSpPr>
            <a:spLocks noChangeArrowheads="1"/>
          </p:cNvSpPr>
          <p:nvPr/>
        </p:nvSpPr>
        <p:spPr bwMode="blackWhite">
          <a:xfrm>
            <a:off x="1600200" y="4032250"/>
            <a:ext cx="2768600" cy="1254125"/>
          </a:xfrm>
          <a:prstGeom prst="rect">
            <a:avLst/>
          </a:prstGeom>
          <a:gradFill rotWithShape="0">
            <a:gsLst>
              <a:gs pos="0">
                <a:srgbClr val="0066CC"/>
              </a:gs>
              <a:gs pos="100000">
                <a:srgbClr val="0066CC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隐式数据类型转换</a:t>
            </a:r>
          </a:p>
        </p:txBody>
      </p:sp>
      <p:sp>
        <p:nvSpPr>
          <p:cNvPr id="585737" name="Rectangle 9"/>
          <p:cNvSpPr>
            <a:spLocks noChangeArrowheads="1"/>
          </p:cNvSpPr>
          <p:nvPr/>
        </p:nvSpPr>
        <p:spPr bwMode="blackWhite">
          <a:xfrm>
            <a:off x="4800600" y="4032250"/>
            <a:ext cx="2768600" cy="1254125"/>
          </a:xfrm>
          <a:prstGeom prst="rect">
            <a:avLst/>
          </a:prstGeom>
          <a:gradFill rotWithShape="0">
            <a:gsLst>
              <a:gs pos="0">
                <a:srgbClr val="0066CC"/>
              </a:gs>
              <a:gs pos="100000">
                <a:srgbClr val="0066CC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  <a:defRPr/>
            </a:pPr>
            <a:r>
              <a:rPr lang="zh-CN" altLang="en-US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显式数据类型转换</a:t>
            </a:r>
          </a:p>
        </p:txBody>
      </p:sp>
      <p:sp>
        <p:nvSpPr>
          <p:cNvPr id="585738" name="Rectangle 10"/>
          <p:cNvSpPr>
            <a:spLocks noChangeArrowheads="1"/>
          </p:cNvSpPr>
          <p:nvPr/>
        </p:nvSpPr>
        <p:spPr bwMode="blackWhite">
          <a:xfrm>
            <a:off x="3217863" y="2146300"/>
            <a:ext cx="2768600" cy="1254125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990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数据类型转换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转换函数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28688"/>
            <a:ext cx="8147050" cy="49688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隐式数据类型转换规则</a:t>
            </a:r>
            <a:endParaRPr lang="en-US" altLang="zh-CN" sz="2400" b="1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1700" dirty="0" smtClean="0">
                <a:latin typeface="黑体" pitchFamily="2" charset="-122"/>
                <a:ea typeface="黑体" pitchFamily="2" charset="-122"/>
              </a:rPr>
              <a:t>不同的数据类型之间关联，如果不使用显式转换函数，则它会根据以下规则对数据进行隐式转换： </a:t>
            </a:r>
            <a:endParaRPr lang="en-US" altLang="zh-CN" sz="1700" dirty="0" smtClean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140000"/>
              </a:lnSpc>
            </a:pPr>
            <a:r>
              <a:rPr lang="zh-CN" altLang="en-US" sz="1700" dirty="0" smtClean="0">
                <a:latin typeface="黑体" pitchFamily="2" charset="-122"/>
                <a:ea typeface="黑体" pitchFamily="2" charset="-122"/>
              </a:rPr>
              <a:t>对于</a:t>
            </a:r>
            <a:r>
              <a:rPr lang="en-US" altLang="zh-CN" sz="1700" dirty="0" smtClean="0">
                <a:latin typeface="黑体" pitchFamily="2" charset="-122"/>
                <a:ea typeface="黑体" pitchFamily="2" charset="-122"/>
              </a:rPr>
              <a:t>INSERT</a:t>
            </a:r>
            <a:r>
              <a:rPr lang="zh-CN" altLang="en-US" sz="1700" dirty="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1700" dirty="0" smtClean="0">
                <a:latin typeface="黑体" pitchFamily="2" charset="-122"/>
                <a:ea typeface="黑体" pitchFamily="2" charset="-122"/>
              </a:rPr>
              <a:t>UPDATE</a:t>
            </a:r>
            <a:r>
              <a:rPr lang="zh-CN" altLang="en-US" sz="1700" dirty="0" smtClean="0">
                <a:latin typeface="黑体" pitchFamily="2" charset="-122"/>
                <a:ea typeface="黑体" pitchFamily="2" charset="-122"/>
              </a:rPr>
              <a:t>操作，</a:t>
            </a:r>
            <a:r>
              <a:rPr lang="en-US" altLang="zh-CN" sz="1700" dirty="0" smtClean="0">
                <a:latin typeface="黑体" pitchFamily="2" charset="-122"/>
                <a:ea typeface="黑体" pitchFamily="2" charset="-122"/>
              </a:rPr>
              <a:t>oracle</a:t>
            </a:r>
            <a:r>
              <a:rPr lang="zh-CN" altLang="en-US" sz="1700" dirty="0" smtClean="0">
                <a:latin typeface="黑体" pitchFamily="2" charset="-122"/>
                <a:ea typeface="黑体" pitchFamily="2" charset="-122"/>
              </a:rPr>
              <a:t>会把插入值或者更新值隐式转换为字段的数据类型</a:t>
            </a:r>
            <a:endParaRPr lang="en-US" altLang="zh-CN" sz="1700" dirty="0" smtClean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140000"/>
              </a:lnSpc>
            </a:pPr>
            <a:r>
              <a:rPr lang="zh-CN" altLang="en-US" sz="1700" dirty="0" smtClean="0">
                <a:latin typeface="黑体" pitchFamily="2" charset="-122"/>
                <a:ea typeface="黑体" pitchFamily="2" charset="-122"/>
              </a:rPr>
              <a:t>对于</a:t>
            </a:r>
            <a:r>
              <a:rPr lang="en-US" altLang="zh-CN" sz="1700" dirty="0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z="1700" dirty="0" smtClean="0">
                <a:latin typeface="黑体" pitchFamily="2" charset="-122"/>
                <a:ea typeface="黑体" pitchFamily="2" charset="-122"/>
              </a:rPr>
              <a:t>语句，</a:t>
            </a:r>
            <a:r>
              <a:rPr lang="en-US" altLang="zh-CN" sz="1700" dirty="0" smtClean="0">
                <a:latin typeface="黑体" pitchFamily="2" charset="-122"/>
                <a:ea typeface="黑体" pitchFamily="2" charset="-122"/>
              </a:rPr>
              <a:t>oracle</a:t>
            </a:r>
            <a:r>
              <a:rPr lang="zh-CN" altLang="en-US" sz="1700" dirty="0" smtClean="0">
                <a:latin typeface="黑体" pitchFamily="2" charset="-122"/>
                <a:ea typeface="黑体" pitchFamily="2" charset="-122"/>
              </a:rPr>
              <a:t>会把字段的数据类型隐式转换为变量的数据类型</a:t>
            </a:r>
            <a:endParaRPr lang="en-US" altLang="zh-CN" sz="1700" dirty="0" smtClean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140000"/>
              </a:lnSpc>
            </a:pPr>
            <a:r>
              <a:rPr lang="zh-CN" altLang="en-US" sz="1700" dirty="0" smtClean="0">
                <a:latin typeface="黑体" pitchFamily="2" charset="-122"/>
                <a:ea typeface="黑体" pitchFamily="2" charset="-122"/>
              </a:rPr>
              <a:t>当比较一个字符型和数值型的值时，</a:t>
            </a:r>
            <a:r>
              <a:rPr lang="en-US" altLang="zh-CN" sz="1700" dirty="0" smtClean="0">
                <a:latin typeface="黑体" pitchFamily="2" charset="-122"/>
                <a:ea typeface="黑体" pitchFamily="2" charset="-122"/>
              </a:rPr>
              <a:t>oracle</a:t>
            </a:r>
            <a:r>
              <a:rPr lang="zh-CN" altLang="en-US" sz="1700" dirty="0" smtClean="0">
                <a:latin typeface="黑体" pitchFamily="2" charset="-122"/>
                <a:ea typeface="黑体" pitchFamily="2" charset="-122"/>
              </a:rPr>
              <a:t>会把字符型的值隐式转换为数值型 当比较字符型和日期型的数据时，</a:t>
            </a:r>
            <a:r>
              <a:rPr lang="en-US" altLang="zh-CN" sz="1700" dirty="0" smtClean="0">
                <a:latin typeface="黑体" pitchFamily="2" charset="-122"/>
                <a:ea typeface="黑体" pitchFamily="2" charset="-122"/>
              </a:rPr>
              <a:t>oracle</a:t>
            </a:r>
            <a:r>
              <a:rPr lang="zh-CN" altLang="en-US" sz="1700" dirty="0" smtClean="0">
                <a:latin typeface="黑体" pitchFamily="2" charset="-122"/>
                <a:ea typeface="黑体" pitchFamily="2" charset="-122"/>
              </a:rPr>
              <a:t>会把字符型转换为日期型</a:t>
            </a:r>
            <a:endParaRPr lang="en-US" altLang="zh-CN" sz="1700" dirty="0" smtClean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140000"/>
              </a:lnSpc>
            </a:pPr>
            <a:r>
              <a:rPr lang="zh-CN" altLang="en-US" sz="1700" dirty="0" smtClean="0">
                <a:latin typeface="黑体" pitchFamily="2" charset="-122"/>
                <a:ea typeface="黑体" pitchFamily="2" charset="-122"/>
              </a:rPr>
              <a:t>用连接操作符</a:t>
            </a:r>
            <a:r>
              <a:rPr lang="en-US" altLang="zh-CN" sz="1700" dirty="0" smtClean="0">
                <a:latin typeface="黑体" pitchFamily="2" charset="-122"/>
                <a:ea typeface="黑体" pitchFamily="2" charset="-122"/>
              </a:rPr>
              <a:t>(||)</a:t>
            </a:r>
            <a:r>
              <a:rPr lang="zh-CN" altLang="en-US" sz="1700" dirty="0" smtClean="0">
                <a:latin typeface="黑体" pitchFamily="2" charset="-122"/>
                <a:ea typeface="黑体" pitchFamily="2" charset="-122"/>
              </a:rPr>
              <a:t>时，</a:t>
            </a:r>
            <a:r>
              <a:rPr lang="en-US" altLang="zh-CN" sz="1700" dirty="0" smtClean="0">
                <a:latin typeface="黑体" pitchFamily="2" charset="-122"/>
                <a:ea typeface="黑体" pitchFamily="2" charset="-122"/>
              </a:rPr>
              <a:t>oracle</a:t>
            </a:r>
            <a:r>
              <a:rPr lang="zh-CN" altLang="en-US" sz="1700" dirty="0" smtClean="0">
                <a:latin typeface="黑体" pitchFamily="2" charset="-122"/>
                <a:ea typeface="黑体" pitchFamily="2" charset="-122"/>
              </a:rPr>
              <a:t>会把非字符类型的数据转换为字符类型</a:t>
            </a:r>
            <a:endParaRPr lang="en-US" altLang="zh-CN" sz="1700" dirty="0" smtClean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140000"/>
              </a:lnSpc>
            </a:pPr>
            <a:r>
              <a:rPr lang="zh-CN" altLang="en-US" sz="1700" dirty="0" smtClean="0">
                <a:latin typeface="黑体" pitchFamily="2" charset="-122"/>
                <a:ea typeface="黑体" pitchFamily="2" charset="-122"/>
              </a:rPr>
              <a:t>如果字符类型的数据和非字符类型的数据</a:t>
            </a:r>
            <a:r>
              <a:rPr lang="en-US" altLang="zh-CN" sz="1700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1700" dirty="0" smtClean="0">
                <a:latin typeface="黑体" pitchFamily="2" charset="-122"/>
                <a:ea typeface="黑体" pitchFamily="2" charset="-122"/>
              </a:rPr>
              <a:t>如</a:t>
            </a:r>
            <a:r>
              <a:rPr lang="en-US" altLang="zh-CN" sz="1700" dirty="0" smtClean="0">
                <a:latin typeface="黑体" pitchFamily="2" charset="-122"/>
                <a:ea typeface="黑体" pitchFamily="2" charset="-122"/>
              </a:rPr>
              <a:t>number</a:t>
            </a:r>
            <a:r>
              <a:rPr lang="zh-CN" altLang="en-US" sz="17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1700" dirty="0" smtClean="0">
                <a:latin typeface="黑体" pitchFamily="2" charset="-122"/>
                <a:ea typeface="黑体" pitchFamily="2" charset="-122"/>
              </a:rPr>
              <a:t>date</a:t>
            </a:r>
            <a:r>
              <a:rPr lang="zh-CN" altLang="en-US" sz="17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1700" dirty="0" err="1" smtClean="0">
                <a:latin typeface="黑体" pitchFamily="2" charset="-122"/>
                <a:ea typeface="黑体" pitchFamily="2" charset="-122"/>
              </a:rPr>
              <a:t>rowid</a:t>
            </a:r>
            <a:r>
              <a:rPr lang="zh-CN" altLang="en-US" sz="1700" dirty="0" smtClean="0">
                <a:latin typeface="黑体" pitchFamily="2" charset="-122"/>
                <a:ea typeface="黑体" pitchFamily="2" charset="-122"/>
              </a:rPr>
              <a:t>等</a:t>
            </a:r>
            <a:r>
              <a:rPr lang="en-US" altLang="zh-CN" sz="1700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1700" dirty="0" smtClean="0">
                <a:latin typeface="黑体" pitchFamily="2" charset="-122"/>
                <a:ea typeface="黑体" pitchFamily="2" charset="-122"/>
              </a:rPr>
              <a:t>作算术运算，则</a:t>
            </a:r>
            <a:r>
              <a:rPr lang="en-US" altLang="zh-CN" sz="1700" dirty="0" smtClean="0">
                <a:latin typeface="黑体" pitchFamily="2" charset="-122"/>
                <a:ea typeface="黑体" pitchFamily="2" charset="-122"/>
              </a:rPr>
              <a:t>oracle</a:t>
            </a:r>
            <a:r>
              <a:rPr lang="zh-CN" altLang="en-US" sz="1700" dirty="0" smtClean="0">
                <a:latin typeface="黑体" pitchFamily="2" charset="-122"/>
                <a:ea typeface="黑体" pitchFamily="2" charset="-122"/>
              </a:rPr>
              <a:t>会将字符类型的数据转换为合适的数据类型，这些数据类型可能是</a:t>
            </a:r>
            <a:r>
              <a:rPr lang="en-US" altLang="zh-CN" sz="1700" dirty="0" smtClean="0">
                <a:latin typeface="黑体" pitchFamily="2" charset="-122"/>
                <a:ea typeface="黑体" pitchFamily="2" charset="-122"/>
              </a:rPr>
              <a:t>number</a:t>
            </a:r>
            <a:r>
              <a:rPr lang="zh-CN" altLang="en-US" sz="17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1700" dirty="0" smtClean="0">
                <a:latin typeface="黑体" pitchFamily="2" charset="-122"/>
                <a:ea typeface="黑体" pitchFamily="2" charset="-122"/>
              </a:rPr>
              <a:t>date</a:t>
            </a:r>
            <a:r>
              <a:rPr lang="zh-CN" altLang="en-US" sz="17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1700" dirty="0" err="1" smtClean="0">
                <a:latin typeface="黑体" pitchFamily="2" charset="-122"/>
                <a:ea typeface="黑体" pitchFamily="2" charset="-122"/>
              </a:rPr>
              <a:t>rowid</a:t>
            </a:r>
            <a:r>
              <a:rPr lang="zh-CN" altLang="en-US" sz="1700" dirty="0" smtClean="0">
                <a:latin typeface="黑体" pitchFamily="2" charset="-122"/>
                <a:ea typeface="黑体" pitchFamily="2" charset="-122"/>
              </a:rPr>
              <a:t>等</a:t>
            </a:r>
            <a:endParaRPr lang="en-US" altLang="zh-CN" sz="1700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endParaRPr lang="en-US" altLang="zh-CN" sz="17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转换函数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显式数据类型转换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通常是在字符类型、日期类型、数值类型之间进行显式转换。主要有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个显式转换函数： 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TO_CHAR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TO_NUMBER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TO_DATE</a:t>
            </a:r>
          </a:p>
          <a:p>
            <a:pPr eaLnBrk="1" hangingPunct="1"/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转换函数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926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显式数据类型转换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2644775" y="3605213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CHARACTER</a:t>
            </a:r>
          </a:p>
        </p:txBody>
      </p:sp>
      <p:sp>
        <p:nvSpPr>
          <p:cNvPr id="584709" name="Rectangle 5"/>
          <p:cNvSpPr>
            <a:spLocks noChangeArrowheads="1"/>
          </p:cNvSpPr>
          <p:nvPr/>
        </p:nvSpPr>
        <p:spPr bwMode="auto">
          <a:xfrm>
            <a:off x="2644775" y="1800225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DATE</a:t>
            </a:r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3149600" y="5543550"/>
            <a:ext cx="173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NUMBER</a:t>
            </a:r>
          </a:p>
        </p:txBody>
      </p:sp>
      <p:sp>
        <p:nvSpPr>
          <p:cNvPr id="584711" name="AutoShape 7"/>
          <p:cNvSpPr>
            <a:spLocks noChangeArrowheads="1"/>
          </p:cNvSpPr>
          <p:nvPr/>
        </p:nvSpPr>
        <p:spPr bwMode="auto">
          <a:xfrm>
            <a:off x="4300538" y="2303463"/>
            <a:ext cx="144462" cy="1223962"/>
          </a:xfrm>
          <a:prstGeom prst="upArrow">
            <a:avLst>
              <a:gd name="adj1" fmla="val 50000"/>
              <a:gd name="adj2" fmla="val 211814"/>
            </a:avLst>
          </a:prstGeom>
          <a:solidFill>
            <a:srgbClr val="E4A528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tx1"/>
            </a:outerShdw>
          </a:effectLst>
        </p:spPr>
        <p:txBody>
          <a:bodyPr wrap="none" anchor="ctr"/>
          <a:lstStyle/>
          <a:p>
            <a:pPr algn="ctr" fontAlgn="ctr">
              <a:buSzPct val="65000"/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84712" name="AutoShape 8"/>
          <p:cNvSpPr>
            <a:spLocks noChangeArrowheads="1"/>
          </p:cNvSpPr>
          <p:nvPr/>
        </p:nvSpPr>
        <p:spPr bwMode="auto">
          <a:xfrm>
            <a:off x="3508375" y="4032250"/>
            <a:ext cx="142875" cy="1439863"/>
          </a:xfrm>
          <a:prstGeom prst="upArrow">
            <a:avLst>
              <a:gd name="adj1" fmla="val 50000"/>
              <a:gd name="adj2" fmla="val 251944"/>
            </a:avLst>
          </a:prstGeom>
          <a:solidFill>
            <a:srgbClr val="E4A528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tx1"/>
            </a:outerShdw>
          </a:effectLst>
        </p:spPr>
        <p:txBody>
          <a:bodyPr wrap="none" anchor="ctr"/>
          <a:lstStyle/>
          <a:p>
            <a:pPr algn="ctr" fontAlgn="ctr">
              <a:buSzPct val="65000"/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84713" name="AutoShape 9"/>
          <p:cNvSpPr>
            <a:spLocks noChangeArrowheads="1"/>
          </p:cNvSpPr>
          <p:nvPr/>
        </p:nvSpPr>
        <p:spPr bwMode="auto">
          <a:xfrm>
            <a:off x="3508375" y="2303463"/>
            <a:ext cx="142875" cy="1223962"/>
          </a:xfrm>
          <a:prstGeom prst="downArrow">
            <a:avLst>
              <a:gd name="adj1" fmla="val 50000"/>
              <a:gd name="adj2" fmla="val 214167"/>
            </a:avLst>
          </a:prstGeom>
          <a:solidFill>
            <a:srgbClr val="E4A528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tx1"/>
            </a:outerShdw>
          </a:effectLst>
        </p:spPr>
        <p:txBody>
          <a:bodyPr wrap="none" anchor="ctr"/>
          <a:lstStyle/>
          <a:p>
            <a:pPr algn="ctr" fontAlgn="ctr">
              <a:buSzPct val="65000"/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84714" name="AutoShape 10"/>
          <p:cNvSpPr>
            <a:spLocks noChangeArrowheads="1"/>
          </p:cNvSpPr>
          <p:nvPr/>
        </p:nvSpPr>
        <p:spPr bwMode="auto">
          <a:xfrm>
            <a:off x="4302125" y="4103688"/>
            <a:ext cx="142875" cy="1368425"/>
          </a:xfrm>
          <a:prstGeom prst="downArrow">
            <a:avLst>
              <a:gd name="adj1" fmla="val 50000"/>
              <a:gd name="adj2" fmla="val 239444"/>
            </a:avLst>
          </a:prstGeom>
          <a:solidFill>
            <a:srgbClr val="E4A528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tx1"/>
            </a:outerShdw>
          </a:effectLst>
        </p:spPr>
        <p:txBody>
          <a:bodyPr wrap="none" anchor="ctr"/>
          <a:lstStyle/>
          <a:p>
            <a:pPr algn="ctr" fontAlgn="ctr">
              <a:buSzPct val="65000"/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84715" name="Rectangle 11"/>
          <p:cNvSpPr>
            <a:spLocks noChangeArrowheads="1"/>
          </p:cNvSpPr>
          <p:nvPr/>
        </p:nvSpPr>
        <p:spPr bwMode="auto">
          <a:xfrm>
            <a:off x="4733925" y="2638425"/>
            <a:ext cx="216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kumimoji="1"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TO_DATE</a:t>
            </a:r>
          </a:p>
        </p:txBody>
      </p:sp>
      <p:sp>
        <p:nvSpPr>
          <p:cNvPr id="584716" name="Rectangle 12"/>
          <p:cNvSpPr>
            <a:spLocks noChangeArrowheads="1"/>
          </p:cNvSpPr>
          <p:nvPr/>
        </p:nvSpPr>
        <p:spPr bwMode="auto">
          <a:xfrm>
            <a:off x="4660900" y="4608513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kumimoji="1"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TO_NUMBER</a:t>
            </a:r>
          </a:p>
        </p:txBody>
      </p:sp>
      <p:sp>
        <p:nvSpPr>
          <p:cNvPr id="584717" name="Rectangle 13"/>
          <p:cNvSpPr>
            <a:spLocks noChangeArrowheads="1"/>
          </p:cNvSpPr>
          <p:nvPr/>
        </p:nvSpPr>
        <p:spPr bwMode="auto">
          <a:xfrm>
            <a:off x="1042988" y="2638425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kumimoji="1"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TO_CHAR</a:t>
            </a:r>
          </a:p>
        </p:txBody>
      </p:sp>
      <p:sp>
        <p:nvSpPr>
          <p:cNvPr id="584718" name="Rectangle 14"/>
          <p:cNvSpPr>
            <a:spLocks noChangeArrowheads="1"/>
          </p:cNvSpPr>
          <p:nvPr/>
        </p:nvSpPr>
        <p:spPr bwMode="auto">
          <a:xfrm>
            <a:off x="1042988" y="4654550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kumimoji="1"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TO_CHAR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4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4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4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4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4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4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4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4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4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4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4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4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4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4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4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4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11" grpId="0" animBg="1"/>
      <p:bldP spid="584712" grpId="0" animBg="1"/>
      <p:bldP spid="584713" grpId="0" animBg="1"/>
      <p:bldP spid="584714" grpId="0" animBg="1"/>
      <p:bldP spid="584715" grpId="0"/>
      <p:bldP spid="584716" grpId="0"/>
      <p:bldP spid="584717" grpId="0"/>
      <p:bldP spid="5847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函数概述</a:t>
            </a:r>
          </a:p>
        </p:txBody>
      </p:sp>
      <p:sp>
        <p:nvSpPr>
          <p:cNvPr id="5127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函数概述</a:t>
            </a:r>
          </a:p>
        </p:txBody>
      </p:sp>
      <p:sp>
        <p:nvSpPr>
          <p:cNvPr id="551942" name="Rectangle 6"/>
          <p:cNvSpPr>
            <a:spLocks noChangeArrowheads="1"/>
          </p:cNvSpPr>
          <p:nvPr/>
        </p:nvSpPr>
        <p:spPr bwMode="blackWhite">
          <a:xfrm>
            <a:off x="3444875" y="2014538"/>
            <a:ext cx="2311400" cy="931862"/>
          </a:xfrm>
          <a:prstGeom prst="rect">
            <a:avLst/>
          </a:prstGeom>
          <a:gradFill rotWithShape="0">
            <a:gsLst>
              <a:gs pos="0">
                <a:srgbClr val="FF6633"/>
              </a:gs>
              <a:gs pos="100000">
                <a:srgbClr val="FF6633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函数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62000" y="2085975"/>
            <a:ext cx="2595563" cy="3163888"/>
            <a:chOff x="480" y="1314"/>
            <a:chExt cx="1635" cy="1993"/>
          </a:xfrm>
        </p:grpSpPr>
        <p:sp>
          <p:nvSpPr>
            <p:cNvPr id="551944" name="Rectangle 8"/>
            <p:cNvSpPr>
              <a:spLocks noChangeArrowheads="1"/>
            </p:cNvSpPr>
            <p:nvPr/>
          </p:nvSpPr>
          <p:spPr bwMode="auto">
            <a:xfrm>
              <a:off x="480" y="1314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fontAlgn="ctr">
                <a:buSzPct val="65000"/>
                <a:defRPr/>
              </a:pPr>
              <a:r>
                <a:rPr lang="zh-CN" altLang="en-US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输入</a:t>
              </a:r>
            </a:p>
          </p:txBody>
        </p:sp>
        <p:sp>
          <p:nvSpPr>
            <p:cNvPr id="5132" name="Freeform 9"/>
            <p:cNvSpPr>
              <a:spLocks/>
            </p:cNvSpPr>
            <p:nvPr/>
          </p:nvSpPr>
          <p:spPr bwMode="auto">
            <a:xfrm>
              <a:off x="1176" y="1374"/>
              <a:ext cx="939" cy="559"/>
            </a:xfrm>
            <a:custGeom>
              <a:avLst/>
              <a:gdLst>
                <a:gd name="T0" fmla="*/ 0 w 939"/>
                <a:gd name="T1" fmla="*/ 558 h 559"/>
                <a:gd name="T2" fmla="*/ 0 w 939"/>
                <a:gd name="T3" fmla="*/ 0 h 559"/>
                <a:gd name="T4" fmla="*/ 938 w 939"/>
                <a:gd name="T5" fmla="*/ 0 h 559"/>
                <a:gd name="T6" fmla="*/ 0 60000 65536"/>
                <a:gd name="T7" fmla="*/ 0 60000 65536"/>
                <a:gd name="T8" fmla="*/ 0 60000 65536"/>
                <a:gd name="T9" fmla="*/ 0 w 939"/>
                <a:gd name="T10" fmla="*/ 0 h 559"/>
                <a:gd name="T11" fmla="*/ 939 w 939"/>
                <a:gd name="T12" fmla="*/ 559 h 5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9" h="559">
                  <a:moveTo>
                    <a:pt x="0" y="558"/>
                  </a:moveTo>
                  <a:lnTo>
                    <a:pt x="0" y="0"/>
                  </a:lnTo>
                  <a:lnTo>
                    <a:pt x="938" y="0"/>
                  </a:lnTo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" name="Freeform 10"/>
            <p:cNvSpPr>
              <a:spLocks/>
            </p:cNvSpPr>
            <p:nvPr/>
          </p:nvSpPr>
          <p:spPr bwMode="auto">
            <a:xfrm>
              <a:off x="1704" y="1704"/>
              <a:ext cx="411" cy="1309"/>
            </a:xfrm>
            <a:custGeom>
              <a:avLst/>
              <a:gdLst>
                <a:gd name="T0" fmla="*/ 0 w 411"/>
                <a:gd name="T1" fmla="*/ 1308 h 1309"/>
                <a:gd name="T2" fmla="*/ 0 w 411"/>
                <a:gd name="T3" fmla="*/ 0 h 1309"/>
                <a:gd name="T4" fmla="*/ 410 w 411"/>
                <a:gd name="T5" fmla="*/ 0 h 1309"/>
                <a:gd name="T6" fmla="*/ 0 60000 65536"/>
                <a:gd name="T7" fmla="*/ 0 60000 65536"/>
                <a:gd name="T8" fmla="*/ 0 60000 65536"/>
                <a:gd name="T9" fmla="*/ 0 w 411"/>
                <a:gd name="T10" fmla="*/ 0 h 1309"/>
                <a:gd name="T11" fmla="*/ 411 w 411"/>
                <a:gd name="T12" fmla="*/ 1309 h 13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1" h="1309">
                  <a:moveTo>
                    <a:pt x="0" y="1308"/>
                  </a:moveTo>
                  <a:lnTo>
                    <a:pt x="0" y="0"/>
                  </a:lnTo>
                  <a:lnTo>
                    <a:pt x="410" y="0"/>
                  </a:lnTo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" name="Freeform 11"/>
            <p:cNvSpPr>
              <a:spLocks/>
            </p:cNvSpPr>
            <p:nvPr/>
          </p:nvSpPr>
          <p:spPr bwMode="auto">
            <a:xfrm>
              <a:off x="1440" y="1536"/>
              <a:ext cx="675" cy="745"/>
            </a:xfrm>
            <a:custGeom>
              <a:avLst/>
              <a:gdLst>
                <a:gd name="T0" fmla="*/ 0 w 675"/>
                <a:gd name="T1" fmla="*/ 744 h 745"/>
                <a:gd name="T2" fmla="*/ 0 w 675"/>
                <a:gd name="T3" fmla="*/ 0 h 745"/>
                <a:gd name="T4" fmla="*/ 674 w 675"/>
                <a:gd name="T5" fmla="*/ 0 h 745"/>
                <a:gd name="T6" fmla="*/ 0 60000 65536"/>
                <a:gd name="T7" fmla="*/ 0 60000 65536"/>
                <a:gd name="T8" fmla="*/ 0 60000 65536"/>
                <a:gd name="T9" fmla="*/ 0 w 675"/>
                <a:gd name="T10" fmla="*/ 0 h 745"/>
                <a:gd name="T11" fmla="*/ 675 w 675"/>
                <a:gd name="T12" fmla="*/ 745 h 7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5" h="745">
                  <a:moveTo>
                    <a:pt x="0" y="744"/>
                  </a:moveTo>
                  <a:lnTo>
                    <a:pt x="0" y="0"/>
                  </a:lnTo>
                  <a:lnTo>
                    <a:pt x="674" y="0"/>
                  </a:lnTo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1948" name="Rectangle 12"/>
            <p:cNvSpPr>
              <a:spLocks noChangeArrowheads="1"/>
            </p:cNvSpPr>
            <p:nvPr/>
          </p:nvSpPr>
          <p:spPr bwMode="blackWhite">
            <a:xfrm>
              <a:off x="774" y="1833"/>
              <a:ext cx="561" cy="332"/>
            </a:xfrm>
            <a:prstGeom prst="rect">
              <a:avLst/>
            </a:prstGeom>
            <a:gradFill rotWithShape="0">
              <a:gsLst>
                <a:gs pos="0">
                  <a:srgbClr val="336600"/>
                </a:gs>
                <a:gs pos="100000">
                  <a:srgbClr val="336600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2238" tIns="61913" rIns="122238" bIns="61913" anchor="ctr"/>
            <a:lstStyle/>
            <a:p>
              <a:pPr algn="ctr" defTabSz="1620838" fontAlgn="ctr">
                <a:buSzPct val="65000"/>
                <a:defRPr/>
              </a:pPr>
              <a:r>
                <a:rPr lang="zh-CN" altLang="en-US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参数 </a:t>
              </a:r>
              <a:r>
                <a:rPr lang="en-US" altLang="zh-CN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551949" name="Rectangle 13"/>
            <p:cNvSpPr>
              <a:spLocks noChangeArrowheads="1"/>
            </p:cNvSpPr>
            <p:nvPr/>
          </p:nvSpPr>
          <p:spPr bwMode="blackWhite">
            <a:xfrm>
              <a:off x="1067" y="2236"/>
              <a:ext cx="560" cy="331"/>
            </a:xfrm>
            <a:prstGeom prst="rect">
              <a:avLst/>
            </a:prstGeom>
            <a:gradFill rotWithShape="0">
              <a:gsLst>
                <a:gs pos="0">
                  <a:srgbClr val="336600"/>
                </a:gs>
                <a:gs pos="100000">
                  <a:srgbClr val="336600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2238" tIns="61913" rIns="122238" bIns="61913" anchor="ctr"/>
            <a:lstStyle/>
            <a:p>
              <a:pPr algn="ctr" defTabSz="1620838" fontAlgn="ctr">
                <a:buSzPct val="65000"/>
                <a:defRPr/>
              </a:pPr>
              <a:r>
                <a:rPr lang="zh-CN" altLang="en-US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参数 </a:t>
              </a:r>
              <a:r>
                <a:rPr lang="en-US" altLang="zh-CN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</a:t>
              </a:r>
            </a:p>
          </p:txBody>
        </p:sp>
        <p:sp>
          <p:nvSpPr>
            <p:cNvPr id="551950" name="Rectangle 14"/>
            <p:cNvSpPr>
              <a:spLocks noChangeArrowheads="1"/>
            </p:cNvSpPr>
            <p:nvPr/>
          </p:nvSpPr>
          <p:spPr bwMode="blackWhite">
            <a:xfrm>
              <a:off x="1395" y="2976"/>
              <a:ext cx="561" cy="331"/>
            </a:xfrm>
            <a:prstGeom prst="rect">
              <a:avLst/>
            </a:prstGeom>
            <a:gradFill rotWithShape="0">
              <a:gsLst>
                <a:gs pos="0">
                  <a:srgbClr val="336600"/>
                </a:gs>
                <a:gs pos="100000">
                  <a:srgbClr val="336600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2238" tIns="61913" rIns="122238" bIns="61913" anchor="ctr"/>
            <a:lstStyle/>
            <a:p>
              <a:pPr algn="ctr" defTabSz="1620838" fontAlgn="ctr">
                <a:buSzPct val="65000"/>
                <a:defRPr/>
              </a:pPr>
              <a:r>
                <a:rPr lang="zh-CN" altLang="en-US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参数</a:t>
              </a:r>
              <a:r>
                <a:rPr lang="en-US" altLang="zh-CN" i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n</a:t>
              </a:r>
            </a:p>
          </p:txBody>
        </p:sp>
        <p:grpSp>
          <p:nvGrpSpPr>
            <p:cNvPr id="5138" name="Group 15"/>
            <p:cNvGrpSpPr>
              <a:grpSpLocks/>
            </p:cNvGrpSpPr>
            <p:nvPr/>
          </p:nvGrpSpPr>
          <p:grpSpPr bwMode="auto">
            <a:xfrm>
              <a:off x="1323" y="2642"/>
              <a:ext cx="254" cy="267"/>
              <a:chOff x="1323" y="2642"/>
              <a:chExt cx="254" cy="267"/>
            </a:xfrm>
          </p:grpSpPr>
          <p:sp>
            <p:nvSpPr>
              <p:cNvPr id="5139" name="Rectangle 16"/>
              <p:cNvSpPr>
                <a:spLocks noChangeArrowheads="1"/>
              </p:cNvSpPr>
              <p:nvPr/>
            </p:nvSpPr>
            <p:spPr bwMode="blackWhite">
              <a:xfrm>
                <a:off x="1323" y="2642"/>
                <a:ext cx="62" cy="74"/>
              </a:xfrm>
              <a:prstGeom prst="rect">
                <a:avLst/>
              </a:prstGeom>
              <a:gradFill rotWithShape="0">
                <a:gsLst>
                  <a:gs pos="0">
                    <a:srgbClr val="336600"/>
                  </a:gs>
                  <a:gs pos="100000">
                    <a:srgbClr val="2E5C00"/>
                  </a:gs>
                </a:gsLst>
                <a:lin ang="270000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  <p:sp>
            <p:nvSpPr>
              <p:cNvPr id="5140" name="Rectangle 17"/>
              <p:cNvSpPr>
                <a:spLocks noChangeArrowheads="1"/>
              </p:cNvSpPr>
              <p:nvPr/>
            </p:nvSpPr>
            <p:spPr bwMode="blackWhite">
              <a:xfrm>
                <a:off x="1417" y="2737"/>
                <a:ext cx="63" cy="75"/>
              </a:xfrm>
              <a:prstGeom prst="rect">
                <a:avLst/>
              </a:prstGeom>
              <a:gradFill rotWithShape="0">
                <a:gsLst>
                  <a:gs pos="0">
                    <a:srgbClr val="336600"/>
                  </a:gs>
                  <a:gs pos="100000">
                    <a:srgbClr val="2E5C00"/>
                  </a:gs>
                </a:gsLst>
                <a:lin ang="270000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  <p:sp>
            <p:nvSpPr>
              <p:cNvPr id="5141" name="Rectangle 18"/>
              <p:cNvSpPr>
                <a:spLocks noChangeArrowheads="1"/>
              </p:cNvSpPr>
              <p:nvPr/>
            </p:nvSpPr>
            <p:spPr bwMode="blackWhite">
              <a:xfrm>
                <a:off x="1514" y="2834"/>
                <a:ext cx="63" cy="75"/>
              </a:xfrm>
              <a:prstGeom prst="rect">
                <a:avLst/>
              </a:prstGeom>
              <a:gradFill rotWithShape="0">
                <a:gsLst>
                  <a:gs pos="0">
                    <a:srgbClr val="336600"/>
                  </a:gs>
                  <a:gs pos="100000">
                    <a:srgbClr val="2E5C00"/>
                  </a:gs>
                </a:gsLst>
                <a:lin ang="270000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</p:grpSp>
      </p:grpSp>
      <p:sp>
        <p:nvSpPr>
          <p:cNvPr id="551955" name="Rectangle 19"/>
          <p:cNvSpPr>
            <a:spLocks noChangeArrowheads="1"/>
          </p:cNvSpPr>
          <p:nvPr/>
        </p:nvSpPr>
        <p:spPr bwMode="auto">
          <a:xfrm>
            <a:off x="3295650" y="2971800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函数执行作用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810250" y="2085975"/>
            <a:ext cx="2163763" cy="2555875"/>
            <a:chOff x="3660" y="1314"/>
            <a:chExt cx="1363" cy="1610"/>
          </a:xfrm>
        </p:grpSpPr>
        <p:sp>
          <p:nvSpPr>
            <p:cNvPr id="5128" name="Freeform 21"/>
            <p:cNvSpPr>
              <a:spLocks/>
            </p:cNvSpPr>
            <p:nvPr/>
          </p:nvSpPr>
          <p:spPr bwMode="auto">
            <a:xfrm>
              <a:off x="3660" y="1524"/>
              <a:ext cx="781" cy="795"/>
            </a:xfrm>
            <a:custGeom>
              <a:avLst/>
              <a:gdLst>
                <a:gd name="T0" fmla="*/ 0 w 781"/>
                <a:gd name="T1" fmla="*/ 0 h 795"/>
                <a:gd name="T2" fmla="*/ 780 w 781"/>
                <a:gd name="T3" fmla="*/ 0 h 795"/>
                <a:gd name="T4" fmla="*/ 780 w 781"/>
                <a:gd name="T5" fmla="*/ 794 h 795"/>
                <a:gd name="T6" fmla="*/ 0 60000 65536"/>
                <a:gd name="T7" fmla="*/ 0 60000 65536"/>
                <a:gd name="T8" fmla="*/ 0 60000 65536"/>
                <a:gd name="T9" fmla="*/ 0 w 781"/>
                <a:gd name="T10" fmla="*/ 0 h 795"/>
                <a:gd name="T11" fmla="*/ 781 w 781"/>
                <a:gd name="T12" fmla="*/ 795 h 7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1" h="795">
                  <a:moveTo>
                    <a:pt x="0" y="0"/>
                  </a:moveTo>
                  <a:lnTo>
                    <a:pt x="780" y="0"/>
                  </a:lnTo>
                  <a:lnTo>
                    <a:pt x="780" y="794"/>
                  </a:lnTo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1958" name="Rectangle 22"/>
            <p:cNvSpPr>
              <a:spLocks noChangeArrowheads="1"/>
            </p:cNvSpPr>
            <p:nvPr/>
          </p:nvSpPr>
          <p:spPr bwMode="auto">
            <a:xfrm>
              <a:off x="4521" y="1314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fontAlgn="ctr">
                <a:buSzPct val="65000"/>
                <a:defRPr/>
              </a:pPr>
              <a:r>
                <a:rPr lang="zh-CN" altLang="en-US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输出</a:t>
              </a:r>
            </a:p>
          </p:txBody>
        </p:sp>
        <p:sp>
          <p:nvSpPr>
            <p:cNvPr id="551959" name="Rectangle 23"/>
            <p:cNvSpPr>
              <a:spLocks noChangeArrowheads="1"/>
            </p:cNvSpPr>
            <p:nvPr/>
          </p:nvSpPr>
          <p:spPr bwMode="blackWhite">
            <a:xfrm>
              <a:off x="3904" y="2350"/>
              <a:ext cx="1096" cy="574"/>
            </a:xfrm>
            <a:prstGeom prst="rect">
              <a:avLst/>
            </a:prstGeom>
            <a:gradFill rotWithShape="0">
              <a:gsLst>
                <a:gs pos="0">
                  <a:srgbClr val="FF9900"/>
                </a:gs>
                <a:gs pos="100000">
                  <a:srgbClr val="FF9900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fontAlgn="ctr">
                <a:buSzPct val="65000"/>
                <a:defRPr/>
              </a:pPr>
              <a:r>
                <a:rPr lang="zh-CN" altLang="en-US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结果值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55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238125"/>
            <a:ext cx="7769225" cy="762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TO_CHAR </a:t>
            </a: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用于日期型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46138" y="2454275"/>
            <a:ext cx="7894637" cy="3703638"/>
          </a:xfrm>
          <a:prstGeom prst="rect">
            <a:avLst/>
          </a:prstGeom>
        </p:spPr>
        <p:txBody>
          <a:bodyPr lIns="92075" tIns="46038" rIns="92075" bIns="46038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日期格式模型：</a:t>
            </a:r>
          </a:p>
          <a:p>
            <a:pPr lvl="1">
              <a:lnSpc>
                <a:spcPct val="85000"/>
              </a:lnSpc>
              <a:buClr>
                <a:schemeClr val="bg2"/>
              </a:buClr>
              <a:buFont typeface="Times New Roman" pitchFamily="18" charset="0"/>
              <a:buChar char="−"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必须用单引号引起来并且是大小写敏感的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5000"/>
              </a:lnSpc>
              <a:buClr>
                <a:schemeClr val="bg2"/>
              </a:buClr>
              <a:buFont typeface="Times New Roman" pitchFamily="18" charset="0"/>
              <a:buChar char="−"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可以包含任何有效的日期元素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5000"/>
              </a:lnSpc>
              <a:buClr>
                <a:schemeClr val="bg2"/>
              </a:buClr>
              <a:buFont typeface="Times New Roman" pitchFamily="18" charset="0"/>
              <a:buChar char="−"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使用逗号将日期型数据与日期型格式模型分隔开</a:t>
            </a:r>
          </a:p>
          <a:p>
            <a:pPr lvl="1">
              <a:lnSpc>
                <a:spcPct val="85000"/>
              </a:lnSpc>
              <a:buClr>
                <a:schemeClr val="bg2"/>
              </a:buClr>
              <a:buFont typeface="Times New Roman" pitchFamily="18" charset="0"/>
              <a:buChar char="−"/>
            </a:pPr>
            <a:endParaRPr lang="zh-CN" altLang="en-US" sz="24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5000"/>
              </a:lnSpc>
              <a:buClr>
                <a:schemeClr val="bg2"/>
              </a:buClr>
              <a:buFont typeface="Times New Roman" pitchFamily="18" charset="0"/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SELECT 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ename,TO_CHAR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hiredate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,'MM/YY') 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month_hired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 </a:t>
            </a:r>
          </a:p>
          <a:p>
            <a:pPr lvl="1">
              <a:lnSpc>
                <a:spcPct val="85000"/>
              </a:lnSpc>
              <a:buClr>
                <a:schemeClr val="bg2"/>
              </a:buClr>
              <a:buFont typeface="Times New Roman" pitchFamily="18" charset="0"/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FROM 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emp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;</a:t>
            </a:r>
            <a:br>
              <a:rPr lang="en-US" altLang="zh-CN" sz="2400" dirty="0" smtClean="0">
                <a:latin typeface="黑体" pitchFamily="2" charset="-122"/>
                <a:ea typeface="黑体" pitchFamily="2" charset="-122"/>
              </a:rPr>
            </a:br>
            <a:r>
              <a:rPr lang="en-US" altLang="zh-CN" sz="2100" b="1" dirty="0" smtClean="0">
                <a:latin typeface="黑体" pitchFamily="2" charset="-122"/>
                <a:ea typeface="宋体" pitchFamily="2" charset="-122"/>
              </a:rPr>
              <a:t/>
            </a:r>
            <a:br>
              <a:rPr lang="en-US" altLang="zh-CN" sz="2100" b="1" dirty="0" smtClean="0">
                <a:latin typeface="黑体" pitchFamily="2" charset="-122"/>
                <a:ea typeface="宋体" pitchFamily="2" charset="-122"/>
              </a:rPr>
            </a:br>
            <a:r>
              <a:rPr lang="en-US" altLang="zh-CN" sz="2100" b="1" dirty="0" smtClean="0">
                <a:latin typeface="黑体" pitchFamily="2" charset="-122"/>
                <a:ea typeface="宋体" pitchFamily="2" charset="-122"/>
              </a:rPr>
              <a:t/>
            </a:r>
            <a:br>
              <a:rPr lang="en-US" altLang="zh-CN" sz="2100" b="1" dirty="0" smtClean="0">
                <a:latin typeface="黑体" pitchFamily="2" charset="-122"/>
                <a:ea typeface="宋体" pitchFamily="2" charset="-122"/>
              </a:rPr>
            </a:br>
            <a:r>
              <a:rPr lang="en-US" altLang="zh-CN" sz="2100" b="1" dirty="0" smtClean="0">
                <a:latin typeface="黑体" pitchFamily="2" charset="-122"/>
                <a:ea typeface="宋体" pitchFamily="2" charset="-122"/>
              </a:rPr>
              <a:t/>
            </a:r>
            <a:br>
              <a:rPr lang="en-US" altLang="zh-CN" sz="2100" b="1" dirty="0" smtClean="0">
                <a:latin typeface="黑体" pitchFamily="2" charset="-122"/>
                <a:ea typeface="宋体" pitchFamily="2" charset="-122"/>
              </a:rPr>
            </a:br>
            <a:endParaRPr lang="en-US" altLang="zh-CN" sz="2100" b="1" dirty="0" smtClean="0">
              <a:latin typeface="黑体" pitchFamily="2" charset="-122"/>
              <a:ea typeface="宋体" pitchFamily="2" charset="-122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blackWhite">
          <a:xfrm>
            <a:off x="949325" y="1576388"/>
            <a:ext cx="7273925" cy="53181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lnSpc>
                <a:spcPct val="160000"/>
              </a:lnSpc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TO_CHAR(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</a:rPr>
              <a:t>date,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US" altLang="zh-CN" sz="1800" b="1" i="1" dirty="0" err="1" smtClean="0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‘])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日期格式模型的元素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blackWhite">
          <a:xfrm>
            <a:off x="963613" y="1749425"/>
            <a:ext cx="3633787" cy="42513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blackWhite">
          <a:xfrm>
            <a:off x="3357563" y="1749425"/>
            <a:ext cx="4905375" cy="42513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428625" y="1927225"/>
            <a:ext cx="366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en-US" altLang="zh-CN" sz="2400" b="1" dirty="0">
                <a:solidFill>
                  <a:srgbClr val="000000"/>
                </a:solidFill>
              </a:rPr>
              <a:t>YYYY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428625" y="2655888"/>
            <a:ext cx="366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en-US" altLang="zh-CN" sz="2400" b="1" dirty="0">
                <a:solidFill>
                  <a:srgbClr val="000000"/>
                </a:solidFill>
              </a:rPr>
              <a:t>YEAR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428625" y="3365500"/>
            <a:ext cx="366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en-US" altLang="zh-CN" sz="2400" b="1" dirty="0">
                <a:solidFill>
                  <a:srgbClr val="000000"/>
                </a:solidFill>
              </a:rPr>
              <a:t>MM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428625" y="4032250"/>
            <a:ext cx="366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en-US" altLang="zh-CN" sz="2400" b="1" dirty="0">
                <a:solidFill>
                  <a:srgbClr val="000000"/>
                </a:solidFill>
              </a:rPr>
              <a:t>MONTH</a:t>
            </a: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428625" y="5451475"/>
            <a:ext cx="366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en-US" altLang="zh-CN" sz="2400" b="1" dirty="0">
                <a:solidFill>
                  <a:srgbClr val="000000"/>
                </a:solidFill>
              </a:rPr>
              <a:t>DY</a:t>
            </a: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466725" y="4808538"/>
            <a:ext cx="366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en-US" altLang="zh-CN" sz="2400" b="1" dirty="0">
                <a:solidFill>
                  <a:srgbClr val="000000"/>
                </a:solidFill>
              </a:rPr>
              <a:t>DAY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3517900" y="1927225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 dirty="0">
                <a:solidFill>
                  <a:srgbClr val="000000"/>
                </a:solidFill>
              </a:rPr>
              <a:t>完整的年份数字表示</a:t>
            </a:r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3517900" y="2655888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 dirty="0">
                <a:solidFill>
                  <a:srgbClr val="000000"/>
                </a:solidFill>
              </a:rPr>
              <a:t>年份的英文表示</a:t>
            </a:r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3517900" y="3365500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 dirty="0">
                <a:solidFill>
                  <a:srgbClr val="000000"/>
                </a:solidFill>
              </a:rPr>
              <a:t>用两位数字来表示月份</a:t>
            </a:r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3517900" y="5402263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 dirty="0">
                <a:solidFill>
                  <a:srgbClr val="000000"/>
                </a:solidFill>
              </a:rPr>
              <a:t>用</a:t>
            </a:r>
            <a:r>
              <a:rPr lang="en-US" altLang="zh-CN" sz="2400" b="1" dirty="0">
                <a:solidFill>
                  <a:srgbClr val="000000"/>
                </a:solidFill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</a:rPr>
              <a:t>个英文字符缩写来表示星期几</a:t>
            </a:r>
            <a:endParaRPr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3479800" y="4789488"/>
            <a:ext cx="4719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 dirty="0">
                <a:solidFill>
                  <a:srgbClr val="000000"/>
                </a:solidFill>
              </a:rPr>
              <a:t>星期几</a:t>
            </a:r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3517900" y="4032250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 dirty="0">
                <a:solidFill>
                  <a:srgbClr val="000000"/>
                </a:solidFill>
              </a:rPr>
              <a:t>月份的全名</a:t>
            </a:r>
          </a:p>
        </p:txBody>
      </p:sp>
      <p:grpSp>
        <p:nvGrpSpPr>
          <p:cNvPr id="40977" name="Group 17"/>
          <p:cNvGrpSpPr>
            <a:grpSpLocks/>
          </p:cNvGrpSpPr>
          <p:nvPr/>
        </p:nvGrpSpPr>
        <p:grpSpPr bwMode="auto">
          <a:xfrm>
            <a:off x="950913" y="2486025"/>
            <a:ext cx="7278687" cy="2936875"/>
            <a:chOff x="599" y="1419"/>
            <a:chExt cx="4585" cy="1850"/>
          </a:xfrm>
        </p:grpSpPr>
        <p:sp>
          <p:nvSpPr>
            <p:cNvPr id="40979" name="Line 18"/>
            <p:cNvSpPr>
              <a:spLocks noChangeShapeType="1"/>
            </p:cNvSpPr>
            <p:nvPr/>
          </p:nvSpPr>
          <p:spPr bwMode="auto">
            <a:xfrm>
              <a:off x="599" y="1419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Line 19"/>
            <p:cNvSpPr>
              <a:spLocks noChangeShapeType="1"/>
            </p:cNvSpPr>
            <p:nvPr/>
          </p:nvSpPr>
          <p:spPr bwMode="auto">
            <a:xfrm>
              <a:off x="599" y="1865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Line 20"/>
            <p:cNvSpPr>
              <a:spLocks noChangeShapeType="1"/>
            </p:cNvSpPr>
            <p:nvPr/>
          </p:nvSpPr>
          <p:spPr bwMode="auto">
            <a:xfrm>
              <a:off x="599" y="2313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Line 21"/>
            <p:cNvSpPr>
              <a:spLocks noChangeShapeType="1"/>
            </p:cNvSpPr>
            <p:nvPr/>
          </p:nvSpPr>
          <p:spPr bwMode="auto">
            <a:xfrm>
              <a:off x="599" y="2747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Line 22"/>
            <p:cNvSpPr>
              <a:spLocks noChangeShapeType="1"/>
            </p:cNvSpPr>
            <p:nvPr/>
          </p:nvSpPr>
          <p:spPr bwMode="auto">
            <a:xfrm>
              <a:off x="599" y="3269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57188" y="238125"/>
            <a:ext cx="7769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defRPr/>
            </a:pPr>
            <a:r>
              <a:rPr lang="en-US" altLang="zh-CN" sz="3600" b="1" kern="0" dirty="0">
                <a:latin typeface="黑体" pitchFamily="49" charset="-122"/>
                <a:ea typeface="黑体" pitchFamily="49" charset="-122"/>
                <a:cs typeface="+mj-cs"/>
              </a:rPr>
              <a:t>TO_CHAR </a:t>
            </a:r>
            <a:r>
              <a:rPr lang="zh-CN" altLang="en-US" sz="3600" b="1" kern="0" dirty="0">
                <a:latin typeface="黑体" pitchFamily="49" charset="-122"/>
                <a:ea typeface="黑体" pitchFamily="49" charset="-122"/>
                <a:cs typeface="+mj-cs"/>
              </a:rPr>
              <a:t>用于日期型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60425" y="1714500"/>
            <a:ext cx="7385050" cy="2754313"/>
          </a:xfrm>
          <a:prstGeom prst="rect">
            <a:avLst/>
          </a:prstGeom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05000"/>
              </a:lnSpc>
              <a:buClr>
                <a:schemeClr val="bg1"/>
              </a:buClr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用时间元素格式化日期的时间部分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smtClean="0">
                <a:latin typeface="黑体" pitchFamily="2" charset="-122"/>
                <a:ea typeface="黑体" pitchFamily="2" charset="-122"/>
              </a:rPr>
            </a:b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marL="285750" indent="-285750">
              <a:lnSpc>
                <a:spcPct val="105000"/>
              </a:lnSpc>
              <a:buClr>
                <a:srgbClr val="FFCC66"/>
              </a:buClr>
              <a:buSzPct val="125000"/>
            </a:pP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marL="285750" indent="-285750">
              <a:lnSpc>
                <a:spcPct val="105000"/>
              </a:lnSpc>
              <a:buClr>
                <a:schemeClr val="bg1"/>
              </a:buClr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通过使用双引号可以添加字符串</a:t>
            </a:r>
          </a:p>
          <a:p>
            <a:pPr marL="285750" indent="-285750">
              <a:lnSpc>
                <a:spcPct val="105000"/>
              </a:lnSpc>
              <a:buClr>
                <a:schemeClr val="bg1"/>
              </a:buClr>
              <a:buFontTx/>
              <a:buNone/>
            </a:pP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marL="285750" indent="-285750">
              <a:lnSpc>
                <a:spcPct val="105000"/>
              </a:lnSpc>
              <a:buClr>
                <a:srgbClr val="FFCC66"/>
              </a:buClr>
              <a:buSzPct val="125000"/>
            </a:pP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41987" name="Group 4"/>
          <p:cNvGrpSpPr>
            <a:grpSpLocks/>
          </p:cNvGrpSpPr>
          <p:nvPr/>
        </p:nvGrpSpPr>
        <p:grpSpPr bwMode="auto">
          <a:xfrm>
            <a:off x="1282700" y="2293938"/>
            <a:ext cx="6843713" cy="522287"/>
            <a:chOff x="808" y="1565"/>
            <a:chExt cx="4311" cy="329"/>
          </a:xfrm>
        </p:grpSpPr>
        <p:sp>
          <p:nvSpPr>
            <p:cNvPr id="41995" name="Rectangle 5"/>
            <p:cNvSpPr>
              <a:spLocks noChangeArrowheads="1"/>
            </p:cNvSpPr>
            <p:nvPr/>
          </p:nvSpPr>
          <p:spPr bwMode="blackWhite">
            <a:xfrm>
              <a:off x="816" y="1565"/>
              <a:ext cx="2141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41996" name="Rectangle 6"/>
            <p:cNvSpPr>
              <a:spLocks noChangeArrowheads="1"/>
            </p:cNvSpPr>
            <p:nvPr/>
          </p:nvSpPr>
          <p:spPr bwMode="blackWhite">
            <a:xfrm>
              <a:off x="2978" y="1565"/>
              <a:ext cx="2141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41997" name="Rectangle 7"/>
            <p:cNvSpPr>
              <a:spLocks noChangeArrowheads="1"/>
            </p:cNvSpPr>
            <p:nvPr/>
          </p:nvSpPr>
          <p:spPr bwMode="auto">
            <a:xfrm>
              <a:off x="808" y="1599"/>
              <a:ext cx="21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fontAlgn="ctr">
                <a:buSzPct val="65000"/>
              </a:pPr>
              <a:r>
                <a:rPr lang="en-US" altLang="zh-CN" sz="2400" b="1">
                  <a:solidFill>
                    <a:srgbClr val="000000"/>
                  </a:solidFill>
                </a:rPr>
                <a:t>HH24:MI:SS AM</a:t>
              </a:r>
            </a:p>
          </p:txBody>
        </p:sp>
        <p:sp>
          <p:nvSpPr>
            <p:cNvPr id="41998" name="Rectangle 8"/>
            <p:cNvSpPr>
              <a:spLocks noChangeArrowheads="1"/>
            </p:cNvSpPr>
            <p:nvPr/>
          </p:nvSpPr>
          <p:spPr bwMode="auto">
            <a:xfrm>
              <a:off x="2955" y="1599"/>
              <a:ext cx="21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fontAlgn="ctr">
                <a:buSzPct val="65000"/>
              </a:pPr>
              <a:r>
                <a:rPr lang="zh-CN" altLang="en-US" sz="2400" b="1">
                  <a:solidFill>
                    <a:srgbClr val="000000"/>
                  </a:solidFill>
                </a:rPr>
                <a:t>15:45:32 </a:t>
              </a:r>
              <a:r>
                <a:rPr lang="en-US" altLang="zh-CN" sz="2400" b="1">
                  <a:solidFill>
                    <a:srgbClr val="000000"/>
                  </a:solidFill>
                </a:rPr>
                <a:t>PM</a:t>
              </a:r>
            </a:p>
          </p:txBody>
        </p:sp>
      </p:grpSp>
      <p:grpSp>
        <p:nvGrpSpPr>
          <p:cNvPr id="41988" name="Group 9"/>
          <p:cNvGrpSpPr>
            <a:grpSpLocks/>
          </p:cNvGrpSpPr>
          <p:nvPr/>
        </p:nvGrpSpPr>
        <p:grpSpPr bwMode="auto">
          <a:xfrm>
            <a:off x="1227138" y="3527425"/>
            <a:ext cx="6864350" cy="522288"/>
            <a:chOff x="797" y="2522"/>
            <a:chExt cx="4324" cy="329"/>
          </a:xfrm>
        </p:grpSpPr>
        <p:sp>
          <p:nvSpPr>
            <p:cNvPr id="41991" name="Rectangle 10"/>
            <p:cNvSpPr>
              <a:spLocks noChangeArrowheads="1"/>
            </p:cNvSpPr>
            <p:nvPr/>
          </p:nvSpPr>
          <p:spPr bwMode="blackWhite">
            <a:xfrm>
              <a:off x="805" y="2522"/>
              <a:ext cx="2148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41992" name="Rectangle 11"/>
            <p:cNvSpPr>
              <a:spLocks noChangeArrowheads="1"/>
            </p:cNvSpPr>
            <p:nvPr/>
          </p:nvSpPr>
          <p:spPr bwMode="blackWhite">
            <a:xfrm>
              <a:off x="2973" y="2522"/>
              <a:ext cx="2148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41993" name="Rectangle 12"/>
            <p:cNvSpPr>
              <a:spLocks noChangeArrowheads="1"/>
            </p:cNvSpPr>
            <p:nvPr/>
          </p:nvSpPr>
          <p:spPr bwMode="auto">
            <a:xfrm>
              <a:off x="797" y="2557"/>
              <a:ext cx="21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fontAlgn="ctr">
                <a:buSzPct val="65000"/>
              </a:pPr>
              <a:r>
                <a:rPr lang="en-US" altLang="zh-CN" sz="2400" b="1">
                  <a:solidFill>
                    <a:srgbClr val="000000"/>
                  </a:solidFill>
                </a:rPr>
                <a:t>DD "of" MONTH</a:t>
              </a:r>
            </a:p>
          </p:txBody>
        </p:sp>
        <p:sp>
          <p:nvSpPr>
            <p:cNvPr id="41994" name="Rectangle 13"/>
            <p:cNvSpPr>
              <a:spLocks noChangeArrowheads="1"/>
            </p:cNvSpPr>
            <p:nvPr/>
          </p:nvSpPr>
          <p:spPr bwMode="auto">
            <a:xfrm>
              <a:off x="2950" y="2557"/>
              <a:ext cx="21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fontAlgn="ctr">
                <a:buSzPct val="65000"/>
              </a:pPr>
              <a:r>
                <a:rPr lang="zh-CN" altLang="en-US" sz="2400" b="1">
                  <a:solidFill>
                    <a:srgbClr val="000000"/>
                  </a:solidFill>
                </a:rPr>
                <a:t>12 </a:t>
              </a:r>
              <a:r>
                <a:rPr lang="en-US" altLang="zh-CN" sz="2400" b="1">
                  <a:solidFill>
                    <a:srgbClr val="000000"/>
                  </a:solidFill>
                </a:rPr>
                <a:t>of OCTOBER</a:t>
              </a:r>
            </a:p>
          </p:txBody>
        </p:sp>
      </p:grp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>
                <a:latin typeface="黑体" pitchFamily="49" charset="-122"/>
                <a:ea typeface="黑体" pitchFamily="49" charset="-122"/>
              </a:rPr>
              <a:t>日期格式模型的元素</a:t>
            </a: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57188" y="238125"/>
            <a:ext cx="7769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defRPr/>
            </a:pPr>
            <a:r>
              <a:rPr lang="en-US" altLang="zh-CN" sz="3600" b="1" kern="0" dirty="0">
                <a:latin typeface="黑体" pitchFamily="49" charset="-122"/>
                <a:ea typeface="黑体" pitchFamily="49" charset="-122"/>
                <a:cs typeface="+mj-cs"/>
              </a:rPr>
              <a:t>TO_CHAR </a:t>
            </a:r>
            <a:r>
              <a:rPr lang="zh-CN" altLang="en-US" sz="3600" b="1" kern="0" dirty="0">
                <a:latin typeface="黑体" pitchFamily="49" charset="-122"/>
                <a:ea typeface="黑体" pitchFamily="49" charset="-122"/>
                <a:cs typeface="+mj-cs"/>
              </a:rPr>
              <a:t>用于日期型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blackWhite">
          <a:xfrm>
            <a:off x="652463" y="1903413"/>
            <a:ext cx="7918450" cy="9794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blackWhite">
          <a:xfrm>
            <a:off x="652463" y="3273425"/>
            <a:ext cx="7926387" cy="25939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TO_CHAR </a:t>
            </a:r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用于日期型</a:t>
            </a:r>
            <a:endParaRPr lang="en-US" altLang="zh-CN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00275" y="2203450"/>
            <a:ext cx="6297613" cy="3294063"/>
            <a:chOff x="1386" y="1388"/>
            <a:chExt cx="3967" cy="2075"/>
          </a:xfrm>
        </p:grpSpPr>
        <p:sp>
          <p:nvSpPr>
            <p:cNvPr id="43016" name="Rectangle 6"/>
            <p:cNvSpPr>
              <a:spLocks noChangeArrowheads="1"/>
            </p:cNvSpPr>
            <p:nvPr/>
          </p:nvSpPr>
          <p:spPr bwMode="ltGray">
            <a:xfrm>
              <a:off x="1399" y="1388"/>
              <a:ext cx="3954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43017" name="Rectangle 7"/>
            <p:cNvSpPr>
              <a:spLocks noChangeArrowheads="1"/>
            </p:cNvSpPr>
            <p:nvPr/>
          </p:nvSpPr>
          <p:spPr bwMode="ltGray">
            <a:xfrm>
              <a:off x="1386" y="2078"/>
              <a:ext cx="1710" cy="138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43014" name="Rectangle 8"/>
          <p:cNvSpPr>
            <a:spLocks noChangeArrowheads="1"/>
          </p:cNvSpPr>
          <p:nvPr/>
        </p:nvSpPr>
        <p:spPr bwMode="blackWhite">
          <a:xfrm>
            <a:off x="631825" y="1706563"/>
            <a:ext cx="7346950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6002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ename, 	</a:t>
            </a:r>
          </a:p>
          <a:p>
            <a:pPr fontAlgn="ctr">
              <a:buSzPct val="65000"/>
              <a:tabLst>
                <a:tab pos="16002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  	TO_CHAR(hiredate, 'DD Month YYYY') HIREDATE</a:t>
            </a:r>
          </a:p>
          <a:p>
            <a:pPr fontAlgn="ctr">
              <a:buSzPct val="65000"/>
              <a:tabLst>
                <a:tab pos="16002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FROM  	emp;</a:t>
            </a:r>
          </a:p>
        </p:txBody>
      </p:sp>
      <p:sp>
        <p:nvSpPr>
          <p:cNvPr id="43015" name="Rectangle 9"/>
          <p:cNvSpPr>
            <a:spLocks noChangeArrowheads="1"/>
          </p:cNvSpPr>
          <p:nvPr/>
        </p:nvSpPr>
        <p:spPr bwMode="blackWhite">
          <a:xfrm>
            <a:off x="657225" y="3278188"/>
            <a:ext cx="7262813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HIREDATE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-----------------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      17 November 1981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BLAKE      1 May 1981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CLARK      9 June 1981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JONES      2 April 1981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MARTIN     28 September 1981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ALLEN      20 February 1981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511175"/>
            <a:ext cx="8610600" cy="7842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TO_CHAR </a:t>
            </a: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用于数值型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27075" y="2211388"/>
            <a:ext cx="7769225" cy="770084"/>
          </a:xfrm>
          <a:prstGeom prst="rect">
            <a:avLst/>
          </a:prstGeom>
        </p:spPr>
        <p:txBody>
          <a:bodyPr lIns="92075" tIns="46038" rIns="92075" bIns="46038">
            <a:spAutoFit/>
          </a:bodyPr>
          <a:lstStyle/>
          <a:p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通过在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TO_CHAR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中使用以下形式可以把数值型数据转化成变长的字符串：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blackWhite">
          <a:xfrm>
            <a:off x="952500" y="1360488"/>
            <a:ext cx="7265988" cy="4841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lnSpc>
                <a:spcPct val="160000"/>
              </a:lnSpc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TO_CHAR(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</a:rPr>
              <a:t>number,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US" altLang="zh-CN" sz="1800" b="1" i="1" dirty="0" err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')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blackWhite">
          <a:xfrm>
            <a:off x="936625" y="3219450"/>
            <a:ext cx="3633788" cy="274955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blackWhite">
          <a:xfrm>
            <a:off x="2214563" y="3219450"/>
            <a:ext cx="6022975" cy="274955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936625" y="3248025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 dirty="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936625" y="3687763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936625" y="4171950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 dirty="0">
                <a:solidFill>
                  <a:srgbClr val="000000"/>
                </a:solidFill>
              </a:rPr>
              <a:t>$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936625" y="4652963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en-US" altLang="zh-CN" sz="2400" b="1" dirty="0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936625" y="3670300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936625" y="4137025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936625" y="5592763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936625" y="5099050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936625" y="5524500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,</a:t>
            </a:r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936625" y="4624388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>
            <a:off x="936625" y="5132388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2293938" y="3248025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 dirty="0">
                <a:solidFill>
                  <a:srgbClr val="000000"/>
                </a:solidFill>
              </a:rPr>
              <a:t>一位数字</a:t>
            </a:r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2293938" y="3687763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 dirty="0">
                <a:solidFill>
                  <a:srgbClr val="000000"/>
                </a:solidFill>
              </a:rPr>
              <a:t>显示前导零</a:t>
            </a:r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2293938" y="4171950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显示美元符号</a:t>
            </a: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2293938" y="4652963"/>
            <a:ext cx="5956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 dirty="0">
                <a:solidFill>
                  <a:srgbClr val="000000"/>
                </a:solidFill>
              </a:rPr>
              <a:t>显示本地货币符号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2293938" y="5099050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 dirty="0">
                <a:solidFill>
                  <a:srgbClr val="000000"/>
                </a:solidFill>
              </a:rPr>
              <a:t>显示小数点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2293938" y="5586413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 dirty="0">
                <a:solidFill>
                  <a:srgbClr val="000000"/>
                </a:solidFill>
              </a:rPr>
              <a:t>显示千位符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blackWhite">
          <a:xfrm>
            <a:off x="936625" y="2281238"/>
            <a:ext cx="7308850" cy="111601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blackWhite">
          <a:xfrm>
            <a:off x="949325" y="3867150"/>
            <a:ext cx="7316788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93738" y="530225"/>
            <a:ext cx="7726362" cy="881063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TO_CHAR </a:t>
            </a:r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用于数值型</a:t>
            </a:r>
            <a:endParaRPr lang="en-US" altLang="zh-CN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19175" y="2401888"/>
            <a:ext cx="4860925" cy="2311400"/>
            <a:chOff x="642" y="1513"/>
            <a:chExt cx="3062" cy="1456"/>
          </a:xfrm>
        </p:grpSpPr>
        <p:sp>
          <p:nvSpPr>
            <p:cNvPr id="45065" name="Rectangle 6"/>
            <p:cNvSpPr>
              <a:spLocks noChangeArrowheads="1"/>
            </p:cNvSpPr>
            <p:nvPr/>
          </p:nvSpPr>
          <p:spPr bwMode="ltGray">
            <a:xfrm>
              <a:off x="1704" y="1513"/>
              <a:ext cx="2000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45066" name="Rectangle 7"/>
            <p:cNvSpPr>
              <a:spLocks noChangeArrowheads="1"/>
            </p:cNvSpPr>
            <p:nvPr/>
          </p:nvSpPr>
          <p:spPr bwMode="ltGray">
            <a:xfrm>
              <a:off x="642" y="2454"/>
              <a:ext cx="847" cy="51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45062" name="Rectangle 8"/>
          <p:cNvSpPr>
            <a:spLocks noChangeArrowheads="1"/>
          </p:cNvSpPr>
          <p:nvPr/>
        </p:nvSpPr>
        <p:spPr bwMode="blackWhite">
          <a:xfrm>
            <a:off x="915988" y="2149475"/>
            <a:ext cx="733425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TO_CHAR(sal,'$99,999') SALARY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	ename = 'SCOTT';</a:t>
            </a:r>
          </a:p>
        </p:txBody>
      </p:sp>
      <p:sp>
        <p:nvSpPr>
          <p:cNvPr id="45063" name="Rectangle 9"/>
          <p:cNvSpPr>
            <a:spLocks noChangeArrowheads="1"/>
          </p:cNvSpPr>
          <p:nvPr/>
        </p:nvSpPr>
        <p:spPr bwMode="blackWhite">
          <a:xfrm>
            <a:off x="962025" y="3851275"/>
            <a:ext cx="7262813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SALARY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$3,000</a:t>
            </a:r>
          </a:p>
        </p:txBody>
      </p:sp>
      <p:sp>
        <p:nvSpPr>
          <p:cNvPr id="45064" name="矩形 9"/>
          <p:cNvSpPr>
            <a:spLocks noChangeArrowheads="1"/>
          </p:cNvSpPr>
          <p:nvPr/>
        </p:nvSpPr>
        <p:spPr bwMode="auto">
          <a:xfrm>
            <a:off x="714375" y="4929188"/>
            <a:ext cx="7286625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fontAlgn="ctr">
              <a:lnSpc>
                <a:spcPct val="120000"/>
              </a:lnSpc>
              <a:buSzPct val="65000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注意：进行数字类型到字符型转换时，格式中的宽度一定要超过实际列宽度，否则会显示为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###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84200"/>
            <a:ext cx="8001000" cy="881063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TO_NUMBER </a:t>
            </a: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和 </a:t>
            </a:r>
            <a:r>
              <a:rPr lang="en-US" altLang="zh-CN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TO_DATE </a:t>
            </a: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函数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79488" y="1644650"/>
            <a:ext cx="7664450" cy="493713"/>
          </a:xfrm>
          <a:prstGeom prst="rect">
            <a:avLst/>
          </a:prstGeom>
        </p:spPr>
        <p:txBody>
          <a:bodyPr lIns="92075" tIns="46038" rIns="92075" bIns="46038">
            <a:spAutoFit/>
          </a:bodyPr>
          <a:lstStyle/>
          <a:p>
            <a:r>
              <a:rPr lang="zh-CN" altLang="en-US" sz="2600" b="1" smtClean="0">
                <a:latin typeface="黑体" pitchFamily="2" charset="-122"/>
                <a:ea typeface="黑体" pitchFamily="2" charset="-122"/>
              </a:rPr>
              <a:t>使用</a:t>
            </a:r>
            <a:r>
              <a:rPr lang="en-US" altLang="zh-CN" sz="2600" b="1" smtClean="0">
                <a:latin typeface="黑体" pitchFamily="2" charset="-122"/>
                <a:ea typeface="黑体" pitchFamily="2" charset="-122"/>
              </a:rPr>
              <a:t>TO_NUMBER</a:t>
            </a:r>
            <a:r>
              <a:rPr lang="zh-CN" altLang="en-US" sz="2600" b="1" smtClean="0">
                <a:latin typeface="黑体" pitchFamily="2" charset="-122"/>
                <a:ea typeface="黑体" pitchFamily="2" charset="-122"/>
              </a:rPr>
              <a:t>将一个字符串转换成数值型数据</a:t>
            </a:r>
            <a:endParaRPr lang="en-US" altLang="zh-CN" sz="2600" b="1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blackWhite">
          <a:xfrm>
            <a:off x="1258888" y="2205038"/>
            <a:ext cx="7116762" cy="4826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lnSpc>
                <a:spcPct val="160000"/>
              </a:lnSpc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TO_NUMBER(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US" altLang="zh-CN" sz="1800" b="1" i="1" dirty="0" err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'])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960438" y="3833813"/>
            <a:ext cx="73850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600" b="1" dirty="0">
                <a:latin typeface="黑体" pitchFamily="2" charset="-122"/>
                <a:ea typeface="黑体" pitchFamily="2" charset="-122"/>
              </a:rPr>
              <a:t>使用</a:t>
            </a:r>
            <a:r>
              <a:rPr lang="en-US" altLang="zh-CN" sz="2600" b="1" dirty="0">
                <a:latin typeface="黑体" pitchFamily="2" charset="-122"/>
                <a:ea typeface="黑体" pitchFamily="2" charset="-122"/>
              </a:rPr>
              <a:t>TO_DATE</a:t>
            </a:r>
            <a:r>
              <a:rPr lang="zh-CN" altLang="en-US" sz="2600" b="1" dirty="0">
                <a:latin typeface="黑体" pitchFamily="2" charset="-122"/>
                <a:ea typeface="黑体" pitchFamily="2" charset="-122"/>
              </a:rPr>
              <a:t>将一个字符串转换成日期型数据。</a:t>
            </a:r>
            <a:endParaRPr lang="en-US" altLang="zh-CN" sz="26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blackWhite">
          <a:xfrm>
            <a:off x="1254125" y="4365625"/>
            <a:ext cx="7078663" cy="53181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lnSpc>
                <a:spcPct val="160000"/>
              </a:lnSpc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TO_DATE(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[, '</a:t>
            </a:r>
            <a:r>
              <a:rPr lang="en-US" altLang="zh-CN" sz="1800" b="1" i="1" dirty="0" err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'])</a:t>
            </a:r>
          </a:p>
        </p:txBody>
      </p:sp>
      <p:sp>
        <p:nvSpPr>
          <p:cNvPr id="46087" name="矩形 6"/>
          <p:cNvSpPr>
            <a:spLocks noChangeArrowheads="1"/>
          </p:cNvSpPr>
          <p:nvPr/>
        </p:nvSpPr>
        <p:spPr bwMode="auto">
          <a:xfrm>
            <a:off x="714375" y="2708275"/>
            <a:ext cx="7961313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fontAlgn="ctr">
              <a:lnSpc>
                <a:spcPct val="120000"/>
              </a:lnSpc>
              <a:buSzPct val="65000"/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注意：要转换的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char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类型数据必须是由数字组成的字符串，格式码中相应的格式必须要和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char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中的格式匹配。 </a:t>
            </a:r>
          </a:p>
        </p:txBody>
      </p:sp>
      <p:sp>
        <p:nvSpPr>
          <p:cNvPr id="46088" name="矩形 7"/>
          <p:cNvSpPr>
            <a:spLocks noChangeArrowheads="1"/>
          </p:cNvSpPr>
          <p:nvPr/>
        </p:nvSpPr>
        <p:spPr bwMode="auto">
          <a:xfrm>
            <a:off x="684213" y="4868863"/>
            <a:ext cx="7961312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fontAlgn="ctr">
              <a:lnSpc>
                <a:spcPct val="120000"/>
              </a:lnSpc>
              <a:buSzPct val="65000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注意：要转换的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char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类型数据必须是可以转换成日期的字符，格式码的格式必须要和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char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中的格式匹配。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6	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107" name="内容占位符 2"/>
          <p:cNvSpPr>
            <a:spLocks noGrp="1"/>
          </p:cNvSpPr>
          <p:nvPr>
            <p:ph idx="4294967295"/>
          </p:nvPr>
        </p:nvSpPr>
        <p:spPr>
          <a:xfrm>
            <a:off x="457200" y="1052513"/>
            <a:ext cx="8362950" cy="49688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显示服务器系统当前时间，格式为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2007-10-12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17:11:11(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提示：使用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to_char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函数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)</a:t>
            </a:r>
          </a:p>
          <a:p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显示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ename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hiredate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和 雇员开始工作日是星期几，列标签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DAY(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提示：使用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to_char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函数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)</a:t>
            </a:r>
          </a:p>
          <a:p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查询员工姓名，工资，格式化的工资（￥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999,999.99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 (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提示：使用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to_char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函数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)</a:t>
            </a:r>
          </a:p>
          <a:p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4.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把字符串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2015-03-18 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13:13:13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转换成日期格式，并计算和系统当前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时间间隔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多少天。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 (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提示：使用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to_date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函数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)</a:t>
            </a:r>
          </a:p>
          <a:p>
            <a:pPr>
              <a:buFontTx/>
              <a:buNone/>
            </a:pP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4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通用函数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196975"/>
            <a:ext cx="8218488" cy="48037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通用函数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与空值（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NULL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）相关的一些函数，完成对空值（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NULL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）的一些操作。主要包括以下函数：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NVL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NVL2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NULLIF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COALESCE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条件处理函数：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CASE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表达式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DECODE</a:t>
            </a:r>
          </a:p>
          <a:p>
            <a:pPr lvl="2" eaLnBrk="1" hangingPunct="1"/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通用函数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NVL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语法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:NVL (expr1,expr2)</a:t>
            </a:r>
          </a:p>
          <a:p>
            <a:pPr lvl="1">
              <a:lnSpc>
                <a:spcPct val="14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如果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expr1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不是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null,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返回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expr1,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否则返回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expr2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 </a:t>
            </a:r>
          </a:p>
          <a:p>
            <a:pPr eaLnBrk="1" hangingPunct="1">
              <a:lnSpc>
                <a:spcPct val="140000"/>
              </a:lnSpc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函数概述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54" name="内容占位符 2"/>
          <p:cNvSpPr>
            <a:spLocks noGrp="1"/>
          </p:cNvSpPr>
          <p:nvPr>
            <p:ph idx="4294967295"/>
          </p:nvPr>
        </p:nvSpPr>
        <p:spPr>
          <a:xfrm>
            <a:off x="285750" y="1071563"/>
            <a:ext cx="8147050" cy="496887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函数分类</a:t>
            </a:r>
          </a:p>
        </p:txBody>
      </p:sp>
      <p:sp>
        <p:nvSpPr>
          <p:cNvPr id="6147" name="Line 5"/>
          <p:cNvSpPr>
            <a:spLocks noChangeShapeType="1"/>
          </p:cNvSpPr>
          <p:nvPr/>
        </p:nvSpPr>
        <p:spPr bwMode="auto">
          <a:xfrm flipV="1">
            <a:off x="4572000" y="2936875"/>
            <a:ext cx="0" cy="64452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8" name="Freeform 6"/>
          <p:cNvSpPr>
            <a:spLocks/>
          </p:cNvSpPr>
          <p:nvPr/>
        </p:nvSpPr>
        <p:spPr bwMode="auto">
          <a:xfrm>
            <a:off x="2266950" y="3562350"/>
            <a:ext cx="4706938" cy="534988"/>
          </a:xfrm>
          <a:custGeom>
            <a:avLst/>
            <a:gdLst>
              <a:gd name="T0" fmla="*/ 0 w 2965"/>
              <a:gd name="T1" fmla="*/ 2147483647 h 337"/>
              <a:gd name="T2" fmla="*/ 0 w 2965"/>
              <a:gd name="T3" fmla="*/ 0 h 337"/>
              <a:gd name="T4" fmla="*/ 2147483647 w 2965"/>
              <a:gd name="T5" fmla="*/ 0 h 337"/>
              <a:gd name="T6" fmla="*/ 2147483647 w 2965"/>
              <a:gd name="T7" fmla="*/ 2147483647 h 337"/>
              <a:gd name="T8" fmla="*/ 2147483647 w 2965"/>
              <a:gd name="T9" fmla="*/ 2147483647 h 3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5"/>
              <a:gd name="T16" fmla="*/ 0 h 337"/>
              <a:gd name="T17" fmla="*/ 2965 w 2965"/>
              <a:gd name="T18" fmla="*/ 337 h 3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5" h="337">
                <a:moveTo>
                  <a:pt x="0" y="316"/>
                </a:moveTo>
                <a:lnTo>
                  <a:pt x="0" y="0"/>
                </a:lnTo>
                <a:lnTo>
                  <a:pt x="2964" y="0"/>
                </a:lnTo>
                <a:lnTo>
                  <a:pt x="2964" y="148"/>
                </a:lnTo>
                <a:lnTo>
                  <a:pt x="2964" y="336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2296" name="Rectangle 8"/>
          <p:cNvSpPr>
            <a:spLocks noChangeArrowheads="1"/>
          </p:cNvSpPr>
          <p:nvPr/>
        </p:nvSpPr>
        <p:spPr bwMode="blackWhite">
          <a:xfrm>
            <a:off x="3416300" y="2014538"/>
            <a:ext cx="2311400" cy="931862"/>
          </a:xfrm>
          <a:prstGeom prst="rect">
            <a:avLst/>
          </a:prstGeom>
          <a:gradFill rotWithShape="0">
            <a:gsLst>
              <a:gs pos="0">
                <a:srgbClr val="FF6633"/>
              </a:gs>
              <a:gs pos="100000">
                <a:srgbClr val="FF6633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en-US" altLang="zh-CN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Functions</a:t>
            </a:r>
          </a:p>
        </p:txBody>
      </p:sp>
      <p:sp>
        <p:nvSpPr>
          <p:cNvPr id="652297" name="Rectangle 9"/>
          <p:cNvSpPr>
            <a:spLocks noChangeArrowheads="1"/>
          </p:cNvSpPr>
          <p:nvPr/>
        </p:nvSpPr>
        <p:spPr bwMode="blackWhite">
          <a:xfrm>
            <a:off x="1195388" y="4071938"/>
            <a:ext cx="2284412" cy="920750"/>
          </a:xfrm>
          <a:prstGeom prst="rect">
            <a:avLst/>
          </a:prstGeom>
          <a:gradFill rotWithShape="0">
            <a:gsLst>
              <a:gs pos="0">
                <a:srgbClr val="008080"/>
              </a:gs>
              <a:gs pos="100000">
                <a:srgbClr val="00808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单行函数</a:t>
            </a:r>
          </a:p>
        </p:txBody>
      </p:sp>
      <p:sp>
        <p:nvSpPr>
          <p:cNvPr id="652298" name="Rectangle 10"/>
          <p:cNvSpPr>
            <a:spLocks noChangeArrowheads="1"/>
          </p:cNvSpPr>
          <p:nvPr/>
        </p:nvSpPr>
        <p:spPr bwMode="blackWhite">
          <a:xfrm>
            <a:off x="5749925" y="4057650"/>
            <a:ext cx="2263775" cy="950913"/>
          </a:xfrm>
          <a:prstGeom prst="rect">
            <a:avLst/>
          </a:prstGeom>
          <a:gradFill rotWithShape="0">
            <a:gsLst>
              <a:gs pos="0">
                <a:srgbClr val="008080"/>
              </a:gs>
              <a:gs pos="100000">
                <a:srgbClr val="00808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多行函数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33400" y="4532313"/>
            <a:ext cx="3581400" cy="0"/>
            <a:chOff x="336" y="2855"/>
            <a:chExt cx="2256" cy="0"/>
          </a:xfrm>
        </p:grpSpPr>
        <p:sp>
          <p:nvSpPr>
            <p:cNvPr id="6159" name="Line 12"/>
            <p:cNvSpPr>
              <a:spLocks noChangeShapeType="1"/>
            </p:cNvSpPr>
            <p:nvPr/>
          </p:nvSpPr>
          <p:spPr bwMode="auto">
            <a:xfrm>
              <a:off x="336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Line 13"/>
            <p:cNvSpPr>
              <a:spLocks noChangeShapeType="1"/>
            </p:cNvSpPr>
            <p:nvPr/>
          </p:nvSpPr>
          <p:spPr bwMode="auto">
            <a:xfrm>
              <a:off x="2208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124450" y="4227513"/>
            <a:ext cx="3524250" cy="552450"/>
            <a:chOff x="3228" y="2663"/>
            <a:chExt cx="2220" cy="348"/>
          </a:xfrm>
        </p:grpSpPr>
        <p:sp>
          <p:nvSpPr>
            <p:cNvPr id="6155" name="Line 15"/>
            <p:cNvSpPr>
              <a:spLocks noChangeShapeType="1"/>
            </p:cNvSpPr>
            <p:nvPr/>
          </p:nvSpPr>
          <p:spPr bwMode="auto">
            <a:xfrm>
              <a:off x="3228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Line 16"/>
            <p:cNvSpPr>
              <a:spLocks noChangeShapeType="1"/>
            </p:cNvSpPr>
            <p:nvPr/>
          </p:nvSpPr>
          <p:spPr bwMode="auto">
            <a:xfrm>
              <a:off x="5064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Line 17"/>
            <p:cNvSpPr>
              <a:spLocks noChangeShapeType="1"/>
            </p:cNvSpPr>
            <p:nvPr/>
          </p:nvSpPr>
          <p:spPr bwMode="auto">
            <a:xfrm>
              <a:off x="3228" y="2663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Line 18"/>
            <p:cNvSpPr>
              <a:spLocks noChangeShapeType="1"/>
            </p:cNvSpPr>
            <p:nvPr/>
          </p:nvSpPr>
          <p:spPr bwMode="auto">
            <a:xfrm>
              <a:off x="3228" y="3011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blackWhite">
          <a:xfrm>
            <a:off x="955675" y="1774825"/>
            <a:ext cx="7289800" cy="7270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lnSpc>
                <a:spcPct val="16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16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blackWhite">
          <a:xfrm>
            <a:off x="930275" y="2884488"/>
            <a:ext cx="7315200" cy="25939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80000" y="1809750"/>
            <a:ext cx="2978150" cy="3271838"/>
            <a:chOff x="3200" y="1140"/>
            <a:chExt cx="1876" cy="2061"/>
          </a:xfrm>
        </p:grpSpPr>
        <p:sp>
          <p:nvSpPr>
            <p:cNvPr id="50185" name="Rectangle 5"/>
            <p:cNvSpPr>
              <a:spLocks noChangeArrowheads="1"/>
            </p:cNvSpPr>
            <p:nvPr/>
          </p:nvSpPr>
          <p:spPr bwMode="ltGray">
            <a:xfrm>
              <a:off x="3200" y="1140"/>
              <a:ext cx="1853" cy="23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50186" name="Rectangle 6"/>
            <p:cNvSpPr>
              <a:spLocks noChangeArrowheads="1"/>
            </p:cNvSpPr>
            <p:nvPr/>
          </p:nvSpPr>
          <p:spPr bwMode="ltGray">
            <a:xfrm>
              <a:off x="3298" y="1833"/>
              <a:ext cx="1778" cy="13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50181" name="Rectangle 7"/>
          <p:cNvSpPr>
            <a:spLocks noChangeArrowheads="1"/>
          </p:cNvSpPr>
          <p:nvPr/>
        </p:nvSpPr>
        <p:spPr bwMode="blackWhite">
          <a:xfrm>
            <a:off x="935038" y="1668463"/>
            <a:ext cx="73152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ename, sal, comm, (sal*12)+NVL(comm,0)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50182" name="Rectangle 9"/>
          <p:cNvSpPr>
            <a:spLocks noChangeArrowheads="1"/>
          </p:cNvSpPr>
          <p:nvPr/>
        </p:nvSpPr>
        <p:spPr bwMode="blackWhite">
          <a:xfrm>
            <a:off x="935038" y="2868613"/>
            <a:ext cx="72898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      SAL      COMM (SAL*12)+NVL(COMM,0)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 --------- --------------------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           5000                          60000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BLAKE           2850                          34200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CLARK           2450                          29400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JONES           2975                          35700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MARTIN          1250      1400                16400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ALLEN           1600       300                19500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501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通用函数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7200" y="1052513"/>
            <a:ext cx="81470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800" kern="0" dirty="0">
                <a:latin typeface="黑体" pitchFamily="49" charset="-122"/>
                <a:ea typeface="黑体" pitchFamily="49" charset="-122"/>
              </a:rPr>
              <a:t>NVL</a:t>
            </a: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函数</a:t>
            </a:r>
            <a:endParaRPr lang="en-US" altLang="zh-CN" sz="20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052513"/>
            <a:ext cx="8147050" cy="323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800" kern="0" dirty="0">
                <a:latin typeface="黑体" pitchFamily="49" charset="-122"/>
                <a:ea typeface="黑体" pitchFamily="49" charset="-122"/>
              </a:rPr>
              <a:t>NVL2</a:t>
            </a: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函数</a:t>
            </a: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语法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:NVL2(expr1,expr2,expr3)</a:t>
            </a:r>
          </a:p>
          <a:p>
            <a:pPr marL="742950" lvl="1" indent="-28575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如果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expr1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不是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null,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返回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expr2,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否则返回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expr3</a:t>
            </a:r>
          </a:p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endParaRPr lang="en-US" altLang="zh-CN" sz="2000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通用函数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通用函数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409700"/>
            <a:ext cx="8147050" cy="323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800" kern="0" dirty="0">
                <a:latin typeface="黑体" pitchFamily="49" charset="-122"/>
                <a:ea typeface="黑体" pitchFamily="49" charset="-122"/>
              </a:rPr>
              <a:t>NULLIF</a:t>
            </a: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函数</a:t>
            </a: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语法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sz="2400" dirty="0">
                <a:latin typeface="Arial" charset="0"/>
              </a:rPr>
              <a:t> NULLIF(expr1,expr2)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比较两个表达式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如果相等，返回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null,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否则，返回第一个表达式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endParaRPr lang="en-US" altLang="zh-CN" sz="20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通用函数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052513"/>
            <a:ext cx="8147050" cy="2032000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zh-CN" smtClean="0">
                <a:latin typeface="黑体" pitchFamily="2" charset="-122"/>
                <a:ea typeface="黑体" pitchFamily="2" charset="-122"/>
              </a:rPr>
              <a:t>COALESCE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smtClean="0">
                <a:latin typeface="黑体" pitchFamily="2" charset="-122"/>
                <a:ea typeface="黑体" pitchFamily="2" charset="-122"/>
              </a:rPr>
              <a:t>COALESCE (</a:t>
            </a:r>
            <a:r>
              <a:rPr lang="zh-CN" altLang="en-US" i="1" smtClean="0">
                <a:latin typeface="黑体" pitchFamily="2" charset="-122"/>
                <a:ea typeface="黑体" pitchFamily="2" charset="-122"/>
              </a:rPr>
              <a:t>表达式</a:t>
            </a:r>
            <a:r>
              <a:rPr lang="en-US" altLang="zh-CN" i="1" smtClean="0">
                <a:latin typeface="黑体" pitchFamily="2" charset="-122"/>
                <a:ea typeface="黑体" pitchFamily="2" charset="-122"/>
              </a:rPr>
              <a:t>1, </a:t>
            </a:r>
            <a:r>
              <a:rPr lang="zh-CN" altLang="en-US" i="1" smtClean="0">
                <a:latin typeface="黑体" pitchFamily="2" charset="-122"/>
                <a:ea typeface="黑体" pitchFamily="2" charset="-122"/>
              </a:rPr>
              <a:t>表达式</a:t>
            </a:r>
            <a:r>
              <a:rPr lang="en-US" altLang="zh-CN" i="1" smtClean="0">
                <a:latin typeface="黑体" pitchFamily="2" charset="-122"/>
                <a:ea typeface="黑体" pitchFamily="2" charset="-122"/>
              </a:rPr>
              <a:t>2, ... </a:t>
            </a:r>
            <a:r>
              <a:rPr lang="zh-CN" altLang="en-US" i="1" smtClean="0">
                <a:latin typeface="黑体" pitchFamily="2" charset="-122"/>
                <a:ea typeface="黑体" pitchFamily="2" charset="-122"/>
              </a:rPr>
              <a:t>表达式</a:t>
            </a:r>
            <a:r>
              <a:rPr lang="en-US" altLang="zh-CN" i="1" smtClean="0"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函数是对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NVL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函数的扩展。</a:t>
            </a:r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COALESCE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函数的功能是返回第一个不为空的参数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，参数个数不受限制。</a:t>
            </a:r>
          </a:p>
        </p:txBody>
      </p:sp>
      <p:sp>
        <p:nvSpPr>
          <p:cNvPr id="581636" name="Rectangle 4"/>
          <p:cNvSpPr>
            <a:spLocks noChangeArrowheads="1"/>
          </p:cNvSpPr>
          <p:nvPr/>
        </p:nvSpPr>
        <p:spPr bwMode="auto">
          <a:xfrm>
            <a:off x="785813" y="3286125"/>
            <a:ext cx="7697787" cy="23749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SELECT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COALESCE(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comm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0)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comm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FROM 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通用函数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CASE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DECODE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 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CASE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语法</a:t>
            </a:r>
          </a:p>
          <a:p>
            <a:pPr eaLnBrk="1" hangingPunct="1"/>
            <a:endParaRPr lang="zh-CN" altLang="en-US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3381" name="Rectangle 5"/>
          <p:cNvSpPr>
            <a:spLocks noChangeArrowheads="1"/>
          </p:cNvSpPr>
          <p:nvPr/>
        </p:nvSpPr>
        <p:spPr bwMode="auto">
          <a:xfrm>
            <a:off x="785813" y="2143125"/>
            <a:ext cx="7697787" cy="266541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CASE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expr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WHEN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comparison_expr1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THEN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return_expr1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[WHEN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comparison_expr2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THEN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return_expr2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WHEN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comparison_exprn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THEN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return_exprn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ELSE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else_expr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END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85750" y="107156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800" kern="0" dirty="0">
                <a:latin typeface="黑体" pitchFamily="49" charset="-122"/>
                <a:ea typeface="黑体" pitchFamily="49" charset="-122"/>
              </a:rPr>
              <a:t>CASE</a:t>
            </a: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800" kern="0" dirty="0">
                <a:latin typeface="黑体" pitchFamily="49" charset="-122"/>
                <a:ea typeface="黑体" pitchFamily="49" charset="-122"/>
              </a:rPr>
              <a:t>DECODE</a:t>
            </a: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函数 </a:t>
            </a: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en-US" altLang="zh-CN" sz="2400" dirty="0">
                <a:latin typeface="Arial" charset="0"/>
              </a:rPr>
              <a:t>CASE</a:t>
            </a:r>
            <a:r>
              <a:rPr lang="zh-CN" altLang="en-US" sz="2400" dirty="0">
                <a:latin typeface="Arial" charset="0"/>
              </a:rPr>
              <a:t>示例</a:t>
            </a:r>
          </a:p>
          <a:p>
            <a:pPr marL="742950" lvl="1" indent="-285750">
              <a:buClr>
                <a:srgbClr val="777777"/>
              </a:buClr>
              <a:buSzPct val="85000"/>
              <a:buFontTx/>
              <a:buChar char="–"/>
              <a:defRPr/>
            </a:pPr>
            <a:endParaRPr lang="zh-CN" altLang="en-US" sz="22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通用函数</a:t>
            </a:r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785813" y="2000250"/>
            <a:ext cx="7848600" cy="3444974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SELECT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(CASE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	          WHEN 10  THEN '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销售部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endParaRPr lang="zh-CN" alt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                 WHEN 20  THEN '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技术部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endParaRPr lang="zh-CN" alt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                 WHEN 30  THEN '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管理部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endParaRPr lang="zh-CN" alt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                   ELSE '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无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END)   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                   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deptname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FROM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1463"/>
            <a:ext cx="7283450" cy="706437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通用函数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81075"/>
            <a:ext cx="8289925" cy="3773488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CASE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DECODE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 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DECODE(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字段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|</a:t>
            </a:r>
            <a:r>
              <a:rPr lang="zh-CN" altLang="en-US" i="1" dirty="0" smtClean="0">
                <a:latin typeface="黑体" pitchFamily="2" charset="-122"/>
                <a:ea typeface="黑体" pitchFamily="2" charset="-122"/>
              </a:rPr>
              <a:t>表达式</a:t>
            </a:r>
            <a:r>
              <a:rPr lang="en-US" altLang="zh-CN" i="1" dirty="0" smtClean="0">
                <a:latin typeface="黑体" pitchFamily="2" charset="-122"/>
                <a:ea typeface="黑体" pitchFamily="2" charset="-122"/>
              </a:rPr>
              <a:t>, </a:t>
            </a:r>
            <a:r>
              <a:rPr lang="zh-CN" altLang="en-US" i="1" dirty="0" smtClean="0">
                <a:latin typeface="黑体" pitchFamily="2" charset="-122"/>
                <a:ea typeface="黑体" pitchFamily="2" charset="-122"/>
              </a:rPr>
              <a:t>条件</a:t>
            </a:r>
            <a:r>
              <a:rPr lang="en-US" altLang="zh-CN" i="1" dirty="0" smtClean="0">
                <a:latin typeface="黑体" pitchFamily="2" charset="-122"/>
                <a:ea typeface="黑体" pitchFamily="2" charset="-122"/>
              </a:rPr>
              <a:t>1,</a:t>
            </a:r>
            <a:r>
              <a:rPr lang="zh-CN" altLang="en-US" i="1" dirty="0" smtClean="0">
                <a:latin typeface="黑体" pitchFamily="2" charset="-122"/>
                <a:ea typeface="黑体" pitchFamily="2" charset="-122"/>
              </a:rPr>
              <a:t>结果</a:t>
            </a:r>
            <a:r>
              <a:rPr lang="en-US" altLang="zh-CN" i="1" dirty="0" smtClean="0">
                <a:latin typeface="黑体" pitchFamily="2" charset="-122"/>
                <a:ea typeface="黑体" pitchFamily="2" charset="-122"/>
              </a:rPr>
              <a:t>1[,</a:t>
            </a:r>
            <a:r>
              <a:rPr lang="zh-CN" altLang="en-US" i="1" dirty="0" smtClean="0">
                <a:latin typeface="黑体" pitchFamily="2" charset="-122"/>
                <a:ea typeface="黑体" pitchFamily="2" charset="-122"/>
              </a:rPr>
              <a:t>条件</a:t>
            </a:r>
            <a:r>
              <a:rPr lang="en-US" altLang="zh-CN" i="1" dirty="0" smtClean="0">
                <a:latin typeface="黑体" pitchFamily="2" charset="-122"/>
                <a:ea typeface="黑体" pitchFamily="2" charset="-122"/>
              </a:rPr>
              <a:t>2,</a:t>
            </a:r>
            <a:r>
              <a:rPr lang="zh-CN" altLang="en-US" i="1" dirty="0" smtClean="0">
                <a:latin typeface="黑体" pitchFamily="2" charset="-122"/>
                <a:ea typeface="黑体" pitchFamily="2" charset="-122"/>
              </a:rPr>
              <a:t>结果</a:t>
            </a:r>
            <a:r>
              <a:rPr lang="en-US" altLang="zh-CN" i="1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i="1" dirty="0" smtClean="0">
                <a:latin typeface="R Frutiger Roman"/>
                <a:ea typeface="黑体" pitchFamily="2" charset="-122"/>
              </a:rPr>
              <a:t>…</a:t>
            </a:r>
            <a:r>
              <a:rPr lang="zh-CN" altLang="en-US" i="1" dirty="0" smtClean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i="1" dirty="0" smtClean="0">
                <a:latin typeface="黑体" pitchFamily="2" charset="-122"/>
                <a:ea typeface="黑体" pitchFamily="2" charset="-122"/>
              </a:rPr>
              <a:t>][,</a:t>
            </a:r>
            <a:r>
              <a:rPr lang="zh-CN" altLang="en-US" i="1" dirty="0" smtClean="0">
                <a:latin typeface="黑体" pitchFamily="2" charset="-122"/>
                <a:ea typeface="黑体" pitchFamily="2" charset="-122"/>
              </a:rPr>
              <a:t>缺省值</a:t>
            </a:r>
            <a:r>
              <a:rPr lang="en-US" altLang="zh-CN" i="1" dirty="0" smtClean="0">
                <a:latin typeface="黑体" pitchFamily="2" charset="-122"/>
                <a:ea typeface="黑体" pitchFamily="2" charset="-122"/>
              </a:rPr>
              <a:t>]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615428" name="Rectangle 4"/>
          <p:cNvSpPr>
            <a:spLocks noChangeArrowheads="1"/>
          </p:cNvSpPr>
          <p:nvPr/>
        </p:nvSpPr>
        <p:spPr bwMode="auto">
          <a:xfrm>
            <a:off x="827088" y="2471738"/>
            <a:ext cx="7848600" cy="352901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SELECT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decode(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10,'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销售部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',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20,'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技术部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',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30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'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管理部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',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无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') 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deptname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FROM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endParaRPr lang="zh-CN" altLang="en-US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reeform 2"/>
          <p:cNvSpPr>
            <a:spLocks/>
          </p:cNvSpPr>
          <p:nvPr/>
        </p:nvSpPr>
        <p:spPr bwMode="auto">
          <a:xfrm>
            <a:off x="1512888" y="4381500"/>
            <a:ext cx="5634037" cy="1543050"/>
          </a:xfrm>
          <a:custGeom>
            <a:avLst/>
            <a:gdLst>
              <a:gd name="T0" fmla="*/ 0 w 3549"/>
              <a:gd name="T1" fmla="*/ 0 h 972"/>
              <a:gd name="T2" fmla="*/ 0 w 3549"/>
              <a:gd name="T3" fmla="*/ 2147483647 h 972"/>
              <a:gd name="T4" fmla="*/ 2147483647 w 3549"/>
              <a:gd name="T5" fmla="*/ 2147483647 h 972"/>
              <a:gd name="T6" fmla="*/ 2147483647 w 3549"/>
              <a:gd name="T7" fmla="*/ 0 h 972"/>
              <a:gd name="T8" fmla="*/ 0 60000 65536"/>
              <a:gd name="T9" fmla="*/ 0 60000 65536"/>
              <a:gd name="T10" fmla="*/ 0 60000 65536"/>
              <a:gd name="T11" fmla="*/ 0 60000 65536"/>
              <a:gd name="T12" fmla="*/ 0 w 3549"/>
              <a:gd name="T13" fmla="*/ 0 h 972"/>
              <a:gd name="T14" fmla="*/ 3549 w 3549"/>
              <a:gd name="T15" fmla="*/ 972 h 9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49" h="972">
                <a:moveTo>
                  <a:pt x="0" y="0"/>
                </a:moveTo>
                <a:lnTo>
                  <a:pt x="0" y="971"/>
                </a:lnTo>
                <a:lnTo>
                  <a:pt x="3548" y="971"/>
                </a:lnTo>
                <a:lnTo>
                  <a:pt x="3548" y="0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 lIns="92075" tIns="46038" rIns="92075" bIns="46038"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函数的嵌套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idx="4294967295"/>
          </p:nvPr>
        </p:nvSpPr>
        <p:spPr>
          <a:xfrm>
            <a:off x="688975" y="1677988"/>
            <a:ext cx="8169275" cy="954087"/>
          </a:xfrm>
          <a:prstGeom prst="rect">
            <a:avLst/>
          </a:prstGeom>
        </p:spPr>
        <p:txBody>
          <a:bodyPr lIns="92075" tIns="46038" rIns="92075" bIns="46038">
            <a:sp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单行函数可以嵌套于任何层。</a:t>
            </a:r>
            <a:endParaRPr lang="en-US" altLang="zh-CN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嵌套的函数是从最里层向最外层的顺序计算的。</a:t>
            </a:r>
            <a:endParaRPr lang="en-US" altLang="zh-CN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blackWhite">
          <a:xfrm>
            <a:off x="942975" y="3681413"/>
            <a:ext cx="7300913" cy="681037"/>
          </a:xfrm>
          <a:prstGeom prst="rect">
            <a:avLst/>
          </a:prstGeom>
          <a:gradFill rotWithShape="0">
            <a:gsLst>
              <a:gs pos="0">
                <a:srgbClr val="0066CC"/>
              </a:gs>
              <a:gs pos="100000">
                <a:srgbClr val="005CB7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1239838" y="3849688"/>
            <a:ext cx="65659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ts val="2200"/>
              </a:lnSpc>
              <a:spcBef>
                <a:spcPct val="50000"/>
              </a:spcBef>
              <a:buSzPct val="65000"/>
              <a:tabLst>
                <a:tab pos="1200150" algn="l"/>
              </a:tabLst>
            </a:pPr>
            <a:r>
              <a:rPr lang="en-US" altLang="zh-CN" sz="2800" b="1">
                <a:solidFill>
                  <a:srgbClr val="FFCC00"/>
                </a:solidFill>
                <a:latin typeface="Courier New" pitchFamily="49" charset="0"/>
              </a:rPr>
              <a:t>F3</a:t>
            </a:r>
            <a:r>
              <a:rPr lang="en-US" altLang="zh-CN" sz="2800" b="1">
                <a:solidFill>
                  <a:srgbClr val="8CF4EA"/>
                </a:solidFill>
                <a:latin typeface="Courier New" pitchFamily="49" charset="0"/>
              </a:rPr>
              <a:t>(F2</a:t>
            </a:r>
            <a:r>
              <a:rPr lang="en-US" altLang="zh-CN" sz="2800" b="1">
                <a:solidFill>
                  <a:srgbClr val="FFFFFF"/>
                </a:solidFill>
                <a:latin typeface="Courier New" pitchFamily="49" charset="0"/>
              </a:rPr>
              <a:t>(F1(col,arg1)</a:t>
            </a:r>
            <a:r>
              <a:rPr lang="en-US" altLang="zh-CN" sz="2800" b="1">
                <a:solidFill>
                  <a:srgbClr val="8CF4EA"/>
                </a:solidFill>
                <a:latin typeface="Courier New" pitchFamily="49" charset="0"/>
              </a:rPr>
              <a:t>,arg2)</a:t>
            </a:r>
            <a:r>
              <a:rPr lang="en-US" altLang="zh-CN" sz="2800" b="1">
                <a:solidFill>
                  <a:srgbClr val="FAFD00"/>
                </a:solidFill>
                <a:latin typeface="Courier New" pitchFamily="49" charset="0"/>
              </a:rPr>
              <a:t>,</a:t>
            </a:r>
            <a:r>
              <a:rPr lang="en-US" altLang="zh-CN" sz="2800" b="1">
                <a:solidFill>
                  <a:srgbClr val="FFCC00"/>
                </a:solidFill>
                <a:latin typeface="Courier New" pitchFamily="49" charset="0"/>
              </a:rPr>
              <a:t>arg3)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2724150" y="4524375"/>
            <a:ext cx="2220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en-US" altLang="zh-CN" sz="2000" b="1">
                <a:solidFill>
                  <a:schemeClr val="accent1"/>
                </a:solidFill>
                <a:latin typeface="Helvetica" pitchFamily="34" charset="0"/>
              </a:rPr>
              <a:t>Step 1 = Result 1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2724150" y="5000625"/>
            <a:ext cx="2220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en-US" altLang="zh-CN" sz="2000" b="1">
                <a:solidFill>
                  <a:srgbClr val="FC0128"/>
                </a:solidFill>
                <a:latin typeface="Helvetica" pitchFamily="34" charset="0"/>
              </a:rPr>
              <a:t>Step 2 = Result 2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2724150" y="5492750"/>
            <a:ext cx="2220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en-US" altLang="zh-CN" sz="2000" b="1">
                <a:solidFill>
                  <a:srgbClr val="FFCC00"/>
                </a:solidFill>
                <a:latin typeface="Helvetica" pitchFamily="34" charset="0"/>
              </a:rPr>
              <a:t>Step 3 = Result 3</a:t>
            </a:r>
          </a:p>
        </p:txBody>
      </p:sp>
      <p:sp>
        <p:nvSpPr>
          <p:cNvPr id="57354" name="Freeform 10"/>
          <p:cNvSpPr>
            <a:spLocks/>
          </p:cNvSpPr>
          <p:nvPr/>
        </p:nvSpPr>
        <p:spPr bwMode="auto">
          <a:xfrm>
            <a:off x="2120900" y="4360863"/>
            <a:ext cx="3810000" cy="1055687"/>
          </a:xfrm>
          <a:custGeom>
            <a:avLst/>
            <a:gdLst>
              <a:gd name="T0" fmla="*/ 0 w 2400"/>
              <a:gd name="T1" fmla="*/ 0 h 665"/>
              <a:gd name="T2" fmla="*/ 0 w 2400"/>
              <a:gd name="T3" fmla="*/ 1673383137 h 665"/>
              <a:gd name="T4" fmla="*/ 2147483647 w 2400"/>
              <a:gd name="T5" fmla="*/ 1673383137 h 665"/>
              <a:gd name="T6" fmla="*/ 2147483647 w 2400"/>
              <a:gd name="T7" fmla="*/ 0 h 665"/>
              <a:gd name="T8" fmla="*/ 0 60000 65536"/>
              <a:gd name="T9" fmla="*/ 0 60000 65536"/>
              <a:gd name="T10" fmla="*/ 0 60000 65536"/>
              <a:gd name="T11" fmla="*/ 0 60000 65536"/>
              <a:gd name="T12" fmla="*/ 0 w 2400"/>
              <a:gd name="T13" fmla="*/ 0 h 665"/>
              <a:gd name="T14" fmla="*/ 2400 w 2400"/>
              <a:gd name="T15" fmla="*/ 665 h 6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0" h="665">
                <a:moveTo>
                  <a:pt x="0" y="0"/>
                </a:moveTo>
                <a:lnTo>
                  <a:pt x="0" y="664"/>
                </a:lnTo>
                <a:lnTo>
                  <a:pt x="2399" y="664"/>
                </a:lnTo>
                <a:lnTo>
                  <a:pt x="2399" y="0"/>
                </a:lnTo>
              </a:path>
            </a:pathLst>
          </a:custGeom>
          <a:noFill/>
          <a:ln w="50800" cap="rnd">
            <a:solidFill>
              <a:schemeClr val="hlink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55" name="Freeform 11"/>
          <p:cNvSpPr>
            <a:spLocks/>
          </p:cNvSpPr>
          <p:nvPr/>
        </p:nvSpPr>
        <p:spPr bwMode="auto">
          <a:xfrm>
            <a:off x="2586038" y="4379913"/>
            <a:ext cx="2473325" cy="569912"/>
          </a:xfrm>
          <a:custGeom>
            <a:avLst/>
            <a:gdLst>
              <a:gd name="T0" fmla="*/ 0 w 1558"/>
              <a:gd name="T1" fmla="*/ 0 h 359"/>
              <a:gd name="T2" fmla="*/ 0 w 1558"/>
              <a:gd name="T3" fmla="*/ 902215236 h 359"/>
              <a:gd name="T4" fmla="*/ 2147483647 w 1558"/>
              <a:gd name="T5" fmla="*/ 902215236 h 359"/>
              <a:gd name="T6" fmla="*/ 2147483647 w 1558"/>
              <a:gd name="T7" fmla="*/ 0 h 359"/>
              <a:gd name="T8" fmla="*/ 0 60000 65536"/>
              <a:gd name="T9" fmla="*/ 0 60000 65536"/>
              <a:gd name="T10" fmla="*/ 0 60000 65536"/>
              <a:gd name="T11" fmla="*/ 0 60000 65536"/>
              <a:gd name="T12" fmla="*/ 0 w 1558"/>
              <a:gd name="T13" fmla="*/ 0 h 359"/>
              <a:gd name="T14" fmla="*/ 1558 w 1558"/>
              <a:gd name="T15" fmla="*/ 359 h 3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58" h="359">
                <a:moveTo>
                  <a:pt x="0" y="0"/>
                </a:moveTo>
                <a:lnTo>
                  <a:pt x="0" y="358"/>
                </a:lnTo>
                <a:lnTo>
                  <a:pt x="1557" y="358"/>
                </a:lnTo>
                <a:lnTo>
                  <a:pt x="1557" y="0"/>
                </a:lnTo>
              </a:path>
            </a:pathLst>
          </a:custGeom>
          <a:noFill/>
          <a:ln w="50800" cap="rnd">
            <a:solidFill>
              <a:schemeClr val="accent1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blackWhite">
          <a:xfrm>
            <a:off x="949325" y="2090738"/>
            <a:ext cx="7288213" cy="1211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lnSpc>
                <a:spcPct val="115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115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blackWhite">
          <a:xfrm>
            <a:off x="949325" y="3859213"/>
            <a:ext cx="7288213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 lIns="92075" tIns="46038" rIns="92075" bIns="46038"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函数的嵌套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16188" y="2360613"/>
            <a:ext cx="4545012" cy="1868487"/>
            <a:chOff x="1585" y="1487"/>
            <a:chExt cx="2863" cy="1177"/>
          </a:xfrm>
        </p:grpSpPr>
        <p:sp>
          <p:nvSpPr>
            <p:cNvPr id="58376" name="Rectangle 6"/>
            <p:cNvSpPr>
              <a:spLocks noChangeArrowheads="1"/>
            </p:cNvSpPr>
            <p:nvPr/>
          </p:nvSpPr>
          <p:spPr bwMode="ltGray">
            <a:xfrm>
              <a:off x="1801" y="1487"/>
              <a:ext cx="2647" cy="23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58377" name="Rectangle 7"/>
            <p:cNvSpPr>
              <a:spLocks noChangeArrowheads="1"/>
            </p:cNvSpPr>
            <p:nvPr/>
          </p:nvSpPr>
          <p:spPr bwMode="ltGray">
            <a:xfrm>
              <a:off x="1585" y="2463"/>
              <a:ext cx="2583" cy="20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58374" name="Rectangle 8"/>
          <p:cNvSpPr>
            <a:spLocks noChangeArrowheads="1"/>
          </p:cNvSpPr>
          <p:nvPr/>
        </p:nvSpPr>
        <p:spPr bwMode="blackWhite">
          <a:xfrm>
            <a:off x="936625" y="1963738"/>
            <a:ext cx="7313613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ename,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	     NVL(TO_CHAR(mgr),'No Manager')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FROM	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4  WHERE	mgr IS NULL;</a:t>
            </a:r>
          </a:p>
        </p:txBody>
      </p:sp>
      <p:sp>
        <p:nvSpPr>
          <p:cNvPr id="58375" name="Rectangle 9"/>
          <p:cNvSpPr>
            <a:spLocks noChangeArrowheads="1"/>
          </p:cNvSpPr>
          <p:nvPr/>
        </p:nvSpPr>
        <p:spPr bwMode="blackWhite">
          <a:xfrm>
            <a:off x="962025" y="3871913"/>
            <a:ext cx="7262813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NVL(TO_CHAR(MGR),'NOMANAGER')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-----------------------------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      No Manager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本章重点总结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lIns="90433" tIns="45217" rIns="90433" bIns="45217"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单行函数介绍	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字符函数的使用	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数值函数的使用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日期函数的使用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转换函数的使用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通用函数的使用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函数嵌套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40000"/>
              </a:lnSpc>
            </a:pP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函数概述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单行函数语法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语法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:</a:t>
            </a:r>
          </a:p>
          <a:p>
            <a:pPr lvl="2" eaLnBrk="1" hangingPunct="1">
              <a:lnSpc>
                <a:spcPct val="140000"/>
              </a:lnSpc>
              <a:buFontTx/>
              <a:buNone/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函数名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[(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参数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，参数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2,</a:t>
            </a:r>
            <a:r>
              <a:rPr lang="en-US" altLang="zh-CN" smtClean="0">
                <a:latin typeface="R Frutiger Roman"/>
                <a:ea typeface="黑体" pitchFamily="2" charset="-122"/>
              </a:rPr>
              <a:t>…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)]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其中的参数可以是以下之一：</a:t>
            </a:r>
          </a:p>
          <a:p>
            <a:pPr lvl="2"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变量</a:t>
            </a:r>
          </a:p>
          <a:p>
            <a:pPr lvl="2"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列名</a:t>
            </a:r>
          </a:p>
          <a:p>
            <a:pPr lvl="2"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表达式</a:t>
            </a:r>
          </a:p>
          <a:p>
            <a:pPr eaLnBrk="1" hangingPunct="1">
              <a:lnSpc>
                <a:spcPct val="140000"/>
              </a:lnSpc>
            </a:pP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课后作业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125538"/>
            <a:ext cx="8218488" cy="494665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计算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2000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日到现在有多少月，多少周（四舍五入）。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查询员工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ENAME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的第三个字母是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的员工的信息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使用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个函数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。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使用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trim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函数将字符串‘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hello’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、‘  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Hello ’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、‘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bllb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’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、‘ 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hello    ’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分别处理得到下列字符串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ello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Hello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ll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hello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。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4.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将员工工资按如下格式显示：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123,234.00 RMB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课后作业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5.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查询员工的姓名及其经理编号，要求对于没有经理的显示“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No Manager”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字符串。</a:t>
            </a:r>
            <a:endParaRPr lang="en-US" altLang="zh-CN" sz="2400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6.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将员工的参加工作日期按如下格式显示：月份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年份。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 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7.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在员工表中查询出员工的工资，并计算应交税款：如果工资小于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1000,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税率为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，如果工资大于等于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1000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并小于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2000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，税率为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％，如果工资大于等于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2000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并小于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3000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，税率为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15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％，如果工资大于等于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3000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，税率为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20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％。</a:t>
            </a:r>
            <a:endParaRPr lang="en-US" altLang="zh-CN" sz="2400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8.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创建一个查询显示所有雇员的 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ename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和 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sal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。格式化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sal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为 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15 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个字符长度，用 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$ 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左填充，列标签 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SALARY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函数概述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单行函数特征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单行函数对单行操作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每行返回一个结果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有可能返回值与原参数数据类型不一致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单行函数可以写在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WHERE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ORDER BY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子句中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有些函数没有参数，有些函数包括一个或多个参数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函数可以嵌套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140000"/>
              </a:lnSpc>
            </a:pPr>
            <a:endParaRPr lang="zh-CN" altLang="en-US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40000"/>
              </a:lnSpc>
              <a:buFontTx/>
              <a:buNone/>
            </a:pP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283450" cy="525462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函数概述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18" name="内容占位符 2"/>
          <p:cNvSpPr>
            <a:spLocks noGrp="1"/>
          </p:cNvSpPr>
          <p:nvPr>
            <p:ph idx="4294967295"/>
          </p:nvPr>
        </p:nvSpPr>
        <p:spPr>
          <a:xfrm>
            <a:off x="428625" y="1052513"/>
            <a:ext cx="8147050" cy="49688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单行函数分类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Line 2"/>
          <p:cNvSpPr>
            <a:spLocks noChangeShapeType="1"/>
          </p:cNvSpPr>
          <p:nvPr/>
        </p:nvSpPr>
        <p:spPr bwMode="auto">
          <a:xfrm flipV="1">
            <a:off x="4589463" y="2171700"/>
            <a:ext cx="0" cy="141922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1" name="Line 3"/>
          <p:cNvSpPr>
            <a:spLocks noChangeShapeType="1"/>
          </p:cNvSpPr>
          <p:nvPr/>
        </p:nvSpPr>
        <p:spPr bwMode="auto">
          <a:xfrm flipH="1" flipV="1">
            <a:off x="2646363" y="3086100"/>
            <a:ext cx="1960562" cy="503238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2" name="Line 4"/>
          <p:cNvSpPr>
            <a:spLocks noChangeShapeType="1"/>
          </p:cNvSpPr>
          <p:nvPr/>
        </p:nvSpPr>
        <p:spPr bwMode="auto">
          <a:xfrm flipV="1">
            <a:off x="4608513" y="3070225"/>
            <a:ext cx="2012950" cy="52070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3" name="Line 5"/>
          <p:cNvSpPr>
            <a:spLocks noChangeShapeType="1"/>
          </p:cNvSpPr>
          <p:nvPr/>
        </p:nvSpPr>
        <p:spPr bwMode="auto">
          <a:xfrm flipH="1">
            <a:off x="2863850" y="3590925"/>
            <a:ext cx="1744663" cy="1598613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4" name="Line 6"/>
          <p:cNvSpPr>
            <a:spLocks noChangeShapeType="1"/>
          </p:cNvSpPr>
          <p:nvPr/>
        </p:nvSpPr>
        <p:spPr bwMode="auto">
          <a:xfrm>
            <a:off x="4608513" y="3590925"/>
            <a:ext cx="1671637" cy="1652588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blackWhite">
          <a:xfrm>
            <a:off x="2012950" y="4749800"/>
            <a:ext cx="1785938" cy="931863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990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转换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blackWhite">
          <a:xfrm>
            <a:off x="3740150" y="1468438"/>
            <a:ext cx="1739900" cy="911225"/>
          </a:xfrm>
          <a:prstGeom prst="rect">
            <a:avLst/>
          </a:prstGeom>
          <a:gradFill rotWithShape="0">
            <a:gsLst>
              <a:gs pos="0">
                <a:srgbClr val="FF6633"/>
              </a:gs>
              <a:gs pos="100000">
                <a:srgbClr val="FF6633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字符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blackWhite">
          <a:xfrm>
            <a:off x="6216650" y="2655888"/>
            <a:ext cx="1739900" cy="911225"/>
          </a:xfrm>
          <a:prstGeom prst="rect">
            <a:avLst/>
          </a:prstGeom>
          <a:gradFill rotWithShape="0">
            <a:gsLst>
              <a:gs pos="0">
                <a:srgbClr val="336600"/>
              </a:gs>
              <a:gs pos="100000">
                <a:srgbClr val="33660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22238" tIns="61913" rIns="122238" bIns="61913" anchor="ctr"/>
          <a:lstStyle/>
          <a:p>
            <a:pPr algn="ctr" defTabSz="1620838" fontAlgn="ctr">
              <a:buSzPct val="65000"/>
              <a:defRPr/>
            </a:pPr>
            <a:r>
              <a:rPr lang="zh-CN" altLang="en-US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数值</a:t>
            </a: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blackWhite">
          <a:xfrm>
            <a:off x="5360988" y="4770438"/>
            <a:ext cx="1739900" cy="911225"/>
          </a:xfrm>
          <a:prstGeom prst="rect">
            <a:avLst/>
          </a:prstGeom>
          <a:gradFill rotWithShape="0">
            <a:gsLst>
              <a:gs pos="0">
                <a:srgbClr val="0066CC"/>
              </a:gs>
              <a:gs pos="100000">
                <a:srgbClr val="0066CC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日期</a:t>
            </a: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blackWhite">
          <a:xfrm>
            <a:off x="1227138" y="2655888"/>
            <a:ext cx="1739900" cy="911225"/>
          </a:xfrm>
          <a:prstGeom prst="rect">
            <a:avLst/>
          </a:prstGeom>
          <a:gradFill rotWithShape="0">
            <a:gsLst>
              <a:gs pos="0">
                <a:srgbClr val="FF6699"/>
              </a:gs>
              <a:gs pos="100000">
                <a:srgbClr val="FF6699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通用</a:t>
            </a: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blackWhite">
          <a:xfrm>
            <a:off x="3533775" y="3108325"/>
            <a:ext cx="2152650" cy="931863"/>
          </a:xfrm>
          <a:prstGeom prst="rect">
            <a:avLst/>
          </a:prstGeom>
          <a:gradFill rotWithShape="0">
            <a:gsLst>
              <a:gs pos="0">
                <a:srgbClr val="008080"/>
              </a:gs>
              <a:gs pos="100000">
                <a:srgbClr val="00808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单行函数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字符函数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50" name="Rectangle 13"/>
          <p:cNvSpPr>
            <a:spLocks noGrp="1" noChangeArrowheads="1"/>
          </p:cNvSpPr>
          <p:nvPr>
            <p:ph idx="4294967295"/>
          </p:nvPr>
        </p:nvSpPr>
        <p:spPr>
          <a:xfrm>
            <a:off x="250825" y="908050"/>
            <a:ext cx="8218488" cy="3773488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字符函数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字符函数：主要指参数类型是字符型，不同函数返回值可能是字符型或数值型。</a:t>
            </a:r>
          </a:p>
          <a:p>
            <a:pPr eaLnBrk="1" hangingPunct="1"/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3685" name="Rectangle 5"/>
          <p:cNvSpPr>
            <a:spLocks noChangeArrowheads="1"/>
          </p:cNvSpPr>
          <p:nvPr/>
        </p:nvSpPr>
        <p:spPr bwMode="blackWhite">
          <a:xfrm>
            <a:off x="3416300" y="2205038"/>
            <a:ext cx="2311400" cy="430212"/>
          </a:xfrm>
          <a:prstGeom prst="rect">
            <a:avLst/>
          </a:prstGeom>
          <a:gradFill rotWithShape="0">
            <a:gsLst>
              <a:gs pos="0">
                <a:srgbClr val="FF6633"/>
              </a:gs>
              <a:gs pos="100000">
                <a:srgbClr val="FF6633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字符函数</a:t>
            </a:r>
          </a:p>
        </p:txBody>
      </p:sp>
      <p:sp>
        <p:nvSpPr>
          <p:cNvPr id="583686" name="Rectangle 6"/>
          <p:cNvSpPr>
            <a:spLocks noChangeArrowheads="1"/>
          </p:cNvSpPr>
          <p:nvPr/>
        </p:nvSpPr>
        <p:spPr bwMode="auto">
          <a:xfrm>
            <a:off x="1565275" y="4291013"/>
            <a:ext cx="10985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822325" fontAlgn="ctr">
              <a:lnSpc>
                <a:spcPct val="90000"/>
              </a:lnSpc>
              <a:buSzPct val="65000"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LOWER</a:t>
            </a:r>
          </a:p>
          <a:p>
            <a:pPr defTabSz="822325" fontAlgn="ctr">
              <a:lnSpc>
                <a:spcPct val="90000"/>
              </a:lnSpc>
              <a:buSzPct val="65000"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UPPER</a:t>
            </a:r>
          </a:p>
          <a:p>
            <a:pPr defTabSz="822325" fontAlgn="ctr">
              <a:lnSpc>
                <a:spcPct val="90000"/>
              </a:lnSpc>
              <a:buSzPct val="65000"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INITCAP</a:t>
            </a:r>
          </a:p>
        </p:txBody>
      </p:sp>
      <p:sp>
        <p:nvSpPr>
          <p:cNvPr id="583687" name="Rectangle 7"/>
          <p:cNvSpPr>
            <a:spLocks noChangeArrowheads="1"/>
          </p:cNvSpPr>
          <p:nvPr/>
        </p:nvSpPr>
        <p:spPr bwMode="auto">
          <a:xfrm>
            <a:off x="5583238" y="4106863"/>
            <a:ext cx="2309812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822325" fontAlgn="ctr">
              <a:lnSpc>
                <a:spcPct val="90000"/>
              </a:lnSpc>
              <a:buSzPct val="65000"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CONCAT</a:t>
            </a:r>
          </a:p>
          <a:p>
            <a:pPr defTabSz="822325" fontAlgn="ctr">
              <a:lnSpc>
                <a:spcPct val="90000"/>
              </a:lnSpc>
              <a:buSzPct val="65000"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SUBSTR</a:t>
            </a:r>
          </a:p>
          <a:p>
            <a:pPr defTabSz="822325" fontAlgn="ctr">
              <a:lnSpc>
                <a:spcPct val="90000"/>
              </a:lnSpc>
              <a:buSzPct val="65000"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LENGTH</a:t>
            </a:r>
          </a:p>
          <a:p>
            <a:pPr defTabSz="822325" fontAlgn="ctr">
              <a:lnSpc>
                <a:spcPct val="90000"/>
              </a:lnSpc>
              <a:buSzPct val="65000"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INSTR</a:t>
            </a:r>
          </a:p>
          <a:p>
            <a:pPr defTabSz="822325" fontAlgn="ctr">
              <a:lnSpc>
                <a:spcPct val="90000"/>
              </a:lnSpc>
              <a:buSzPct val="65000"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LPAD</a:t>
            </a:r>
          </a:p>
          <a:p>
            <a:pPr defTabSz="822325" fontAlgn="ctr">
              <a:lnSpc>
                <a:spcPct val="90000"/>
              </a:lnSpc>
              <a:buSzPct val="65000"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RPAD</a:t>
            </a:r>
          </a:p>
          <a:p>
            <a:pPr defTabSz="822325" fontAlgn="ctr">
              <a:lnSpc>
                <a:spcPct val="90000"/>
              </a:lnSpc>
              <a:buSzPct val="65000"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REPLACE</a:t>
            </a:r>
          </a:p>
          <a:p>
            <a:pPr defTabSz="822325" fontAlgn="ctr">
              <a:lnSpc>
                <a:spcPct val="90000"/>
              </a:lnSpc>
              <a:buSzPct val="65000"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TRIM</a:t>
            </a:r>
          </a:p>
        </p:txBody>
      </p:sp>
      <p:sp>
        <p:nvSpPr>
          <p:cNvPr id="10246" name="Line 8"/>
          <p:cNvSpPr>
            <a:spLocks noChangeShapeType="1"/>
          </p:cNvSpPr>
          <p:nvPr/>
        </p:nvSpPr>
        <p:spPr bwMode="auto">
          <a:xfrm flipV="1">
            <a:off x="4572000" y="2603500"/>
            <a:ext cx="0" cy="32067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7" name="Freeform 9"/>
          <p:cNvSpPr>
            <a:spLocks/>
          </p:cNvSpPr>
          <p:nvPr/>
        </p:nvSpPr>
        <p:spPr bwMode="auto">
          <a:xfrm>
            <a:off x="2613025" y="2963863"/>
            <a:ext cx="3848100" cy="534987"/>
          </a:xfrm>
          <a:custGeom>
            <a:avLst/>
            <a:gdLst>
              <a:gd name="T0" fmla="*/ 0 w 2424"/>
              <a:gd name="T1" fmla="*/ 2147483647 h 337"/>
              <a:gd name="T2" fmla="*/ 0 w 2424"/>
              <a:gd name="T3" fmla="*/ 0 h 337"/>
              <a:gd name="T4" fmla="*/ 2147483647 w 2424"/>
              <a:gd name="T5" fmla="*/ 0 h 337"/>
              <a:gd name="T6" fmla="*/ 2147483647 w 2424"/>
              <a:gd name="T7" fmla="*/ 2147483647 h 337"/>
              <a:gd name="T8" fmla="*/ 2147483647 w 2424"/>
              <a:gd name="T9" fmla="*/ 2147483647 h 3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24"/>
              <a:gd name="T16" fmla="*/ 0 h 337"/>
              <a:gd name="T17" fmla="*/ 2424 w 2424"/>
              <a:gd name="T18" fmla="*/ 337 h 3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24" h="337">
                <a:moveTo>
                  <a:pt x="0" y="316"/>
                </a:moveTo>
                <a:lnTo>
                  <a:pt x="0" y="0"/>
                </a:lnTo>
                <a:lnTo>
                  <a:pt x="2423" y="0"/>
                </a:lnTo>
                <a:lnTo>
                  <a:pt x="2423" y="148"/>
                </a:lnTo>
                <a:lnTo>
                  <a:pt x="2423" y="336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3690" name="Rectangle 10"/>
          <p:cNvSpPr>
            <a:spLocks noChangeArrowheads="1"/>
          </p:cNvSpPr>
          <p:nvPr/>
        </p:nvSpPr>
        <p:spPr bwMode="blackWhite">
          <a:xfrm>
            <a:off x="704850" y="3498850"/>
            <a:ext cx="3754438" cy="595313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990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大小写转换</a:t>
            </a:r>
          </a:p>
        </p:txBody>
      </p:sp>
      <p:sp>
        <p:nvSpPr>
          <p:cNvPr id="583691" name="Rectangle 11"/>
          <p:cNvSpPr>
            <a:spLocks noChangeArrowheads="1"/>
          </p:cNvSpPr>
          <p:nvPr/>
        </p:nvSpPr>
        <p:spPr bwMode="blackWhite">
          <a:xfrm>
            <a:off x="4654550" y="3498850"/>
            <a:ext cx="3719513" cy="609600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990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字符处理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6" grpId="0" autoUpdateAnimBg="0"/>
      <p:bldP spid="583687" grpId="0" autoUpdateAnimBg="0"/>
    </p:bldLst>
  </p:timing>
</p:sld>
</file>

<file path=ppt/theme/theme1.xml><?xml version="1.0" encoding="utf-8"?>
<a:theme xmlns:a="http://schemas.openxmlformats.org/drawingml/2006/main" name="5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7040</TotalTime>
  <Words>4160</Words>
  <Application>Microsoft Office PowerPoint</Application>
  <PresentationFormat>全屏显示(4:3)</PresentationFormat>
  <Paragraphs>852</Paragraphs>
  <Slides>61</Slides>
  <Notes>60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2" baseType="lpstr">
      <vt:lpstr>R Frutiger Roman</vt:lpstr>
      <vt:lpstr>黑体</vt:lpstr>
      <vt:lpstr>华文细黑</vt:lpstr>
      <vt:lpstr>宋体</vt:lpstr>
      <vt:lpstr>微软雅黑</vt:lpstr>
      <vt:lpstr>Arial</vt:lpstr>
      <vt:lpstr>Arial Narrow</vt:lpstr>
      <vt:lpstr>Courier New</vt:lpstr>
      <vt:lpstr>Helvetica</vt:lpstr>
      <vt:lpstr>Times New Roman</vt:lpstr>
      <vt:lpstr>5_默认设计模板</vt:lpstr>
      <vt:lpstr>Oracle-SQL开发 ---- 单行函数</vt:lpstr>
      <vt:lpstr>PowerPoint 演示文稿</vt:lpstr>
      <vt:lpstr>本章内容</vt:lpstr>
      <vt:lpstr>SQL函数概述</vt:lpstr>
      <vt:lpstr>SQL函数概述</vt:lpstr>
      <vt:lpstr>SQL函数概述</vt:lpstr>
      <vt:lpstr>SQL函数概述</vt:lpstr>
      <vt:lpstr>SQL函数概述</vt:lpstr>
      <vt:lpstr>字符函数</vt:lpstr>
      <vt:lpstr>字符函数</vt:lpstr>
      <vt:lpstr>字符函数</vt:lpstr>
      <vt:lpstr>字符函数</vt:lpstr>
      <vt:lpstr>练习1</vt:lpstr>
      <vt:lpstr>字符函数</vt:lpstr>
      <vt:lpstr>字符函数</vt:lpstr>
      <vt:lpstr>字符函数</vt:lpstr>
      <vt:lpstr>字符函数</vt:lpstr>
      <vt:lpstr>练习2</vt:lpstr>
      <vt:lpstr>数值函数</vt:lpstr>
      <vt:lpstr>ROUND函数</vt:lpstr>
      <vt:lpstr>TRUNC函数</vt:lpstr>
      <vt:lpstr>MOD函数</vt:lpstr>
      <vt:lpstr>练习3</vt:lpstr>
      <vt:lpstr>日期的处理</vt:lpstr>
      <vt:lpstr>日期的运算</vt:lpstr>
      <vt:lpstr>日期的运算</vt:lpstr>
      <vt:lpstr>RR 日期格式</vt:lpstr>
      <vt:lpstr>练习4</vt:lpstr>
      <vt:lpstr>日期函数</vt:lpstr>
      <vt:lpstr>日期函数</vt:lpstr>
      <vt:lpstr>日期函数</vt:lpstr>
      <vt:lpstr>日期函数</vt:lpstr>
      <vt:lpstr>日期函数</vt:lpstr>
      <vt:lpstr>日期函数</vt:lpstr>
      <vt:lpstr>练习5</vt:lpstr>
      <vt:lpstr>转换函数</vt:lpstr>
      <vt:lpstr>转换函数</vt:lpstr>
      <vt:lpstr>转换函数</vt:lpstr>
      <vt:lpstr>转换函数</vt:lpstr>
      <vt:lpstr>TO_CHAR 用于日期型</vt:lpstr>
      <vt:lpstr>PowerPoint 演示文稿</vt:lpstr>
      <vt:lpstr>PowerPoint 演示文稿</vt:lpstr>
      <vt:lpstr>TO_CHAR 用于日期型</vt:lpstr>
      <vt:lpstr>TO_CHAR 用于数值型</vt:lpstr>
      <vt:lpstr>TO_CHAR 用于数值型</vt:lpstr>
      <vt:lpstr>TO_NUMBER 和 TO_DATE 函数 </vt:lpstr>
      <vt:lpstr>练习6 </vt:lpstr>
      <vt:lpstr>通用函数</vt:lpstr>
      <vt:lpstr>通用函数</vt:lpstr>
      <vt:lpstr>通用函数</vt:lpstr>
      <vt:lpstr>通用函数</vt:lpstr>
      <vt:lpstr>通用函数</vt:lpstr>
      <vt:lpstr>通用函数</vt:lpstr>
      <vt:lpstr>通用函数</vt:lpstr>
      <vt:lpstr>通用函数</vt:lpstr>
      <vt:lpstr>通用函数</vt:lpstr>
      <vt:lpstr>函数的嵌套</vt:lpstr>
      <vt:lpstr>函数的嵌套</vt:lpstr>
      <vt:lpstr>本章重点总结</vt:lpstr>
      <vt:lpstr>课后作业</vt:lpstr>
      <vt:lpstr>课后作业</vt:lpstr>
    </vt:vector>
  </TitlesOfParts>
  <Company>LERY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Administrator</cp:lastModifiedBy>
  <cp:revision>1442</cp:revision>
  <dcterms:created xsi:type="dcterms:W3CDTF">2004-04-25T08:53:43Z</dcterms:created>
  <dcterms:modified xsi:type="dcterms:W3CDTF">2019-03-06T01:32:29Z</dcterms:modified>
</cp:coreProperties>
</file>