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50"/>
  </p:notesMasterIdLst>
  <p:handoutMasterIdLst>
    <p:handoutMasterId r:id="rId51"/>
  </p:handoutMasterIdLst>
  <p:sldIdLst>
    <p:sldId id="518" r:id="rId2"/>
    <p:sldId id="571" r:id="rId3"/>
    <p:sldId id="607" r:id="rId4"/>
    <p:sldId id="609" r:id="rId5"/>
    <p:sldId id="572" r:id="rId6"/>
    <p:sldId id="573" r:id="rId7"/>
    <p:sldId id="574" r:id="rId8"/>
    <p:sldId id="615" r:id="rId9"/>
    <p:sldId id="575" r:id="rId10"/>
    <p:sldId id="614" r:id="rId11"/>
    <p:sldId id="576" r:id="rId12"/>
    <p:sldId id="577" r:id="rId13"/>
    <p:sldId id="578" r:id="rId14"/>
    <p:sldId id="579" r:id="rId15"/>
    <p:sldId id="610" r:id="rId16"/>
    <p:sldId id="580" r:id="rId17"/>
    <p:sldId id="581" r:id="rId18"/>
    <p:sldId id="616" r:id="rId19"/>
    <p:sldId id="582" r:id="rId20"/>
    <p:sldId id="611" r:id="rId21"/>
    <p:sldId id="583" r:id="rId22"/>
    <p:sldId id="584" r:id="rId23"/>
    <p:sldId id="617" r:id="rId24"/>
    <p:sldId id="618" r:id="rId25"/>
    <p:sldId id="585" r:id="rId26"/>
    <p:sldId id="586" r:id="rId27"/>
    <p:sldId id="587" r:id="rId28"/>
    <p:sldId id="588" r:id="rId29"/>
    <p:sldId id="613" r:id="rId30"/>
    <p:sldId id="589" r:id="rId31"/>
    <p:sldId id="590" r:id="rId32"/>
    <p:sldId id="606" r:id="rId33"/>
    <p:sldId id="591" r:id="rId34"/>
    <p:sldId id="592" r:id="rId35"/>
    <p:sldId id="593" r:id="rId36"/>
    <p:sldId id="594" r:id="rId37"/>
    <p:sldId id="595" r:id="rId38"/>
    <p:sldId id="605" r:id="rId39"/>
    <p:sldId id="596" r:id="rId40"/>
    <p:sldId id="597" r:id="rId41"/>
    <p:sldId id="598" r:id="rId42"/>
    <p:sldId id="599" r:id="rId43"/>
    <p:sldId id="600" r:id="rId44"/>
    <p:sldId id="601" r:id="rId45"/>
    <p:sldId id="602" r:id="rId46"/>
    <p:sldId id="619" r:id="rId47"/>
    <p:sldId id="567" r:id="rId48"/>
    <p:sldId id="568" r:id="rId49"/>
  </p:sldIdLst>
  <p:sldSz cx="9144000" cy="6858000" type="screen4x3"/>
  <p:notesSz cx="7102475" cy="10231438"/>
  <p:defaultTextStyle>
    <a:defPPr>
      <a:defRPr lang="zh-CN"/>
    </a:defPPr>
    <a:lvl1pPr algn="l" rtl="0" fontAlgn="base">
      <a:spcBef>
        <a:spcPct val="0"/>
      </a:spcBef>
      <a:spcAft>
        <a:spcPct val="0"/>
      </a:spcAft>
      <a:defRPr sz="1600" kern="1200">
        <a:solidFill>
          <a:schemeClr val="tx1"/>
        </a:solidFill>
        <a:latin typeface="Arial" charset="0"/>
        <a:ea typeface="宋体" pitchFamily="2" charset="-122"/>
        <a:cs typeface="+mn-cs"/>
      </a:defRPr>
    </a:lvl1pPr>
    <a:lvl2pPr marL="457200" algn="l" rtl="0" fontAlgn="base">
      <a:spcBef>
        <a:spcPct val="0"/>
      </a:spcBef>
      <a:spcAft>
        <a:spcPct val="0"/>
      </a:spcAft>
      <a:defRPr sz="1600" kern="1200">
        <a:solidFill>
          <a:schemeClr val="tx1"/>
        </a:solidFill>
        <a:latin typeface="Arial" charset="0"/>
        <a:ea typeface="宋体" pitchFamily="2" charset="-122"/>
        <a:cs typeface="+mn-cs"/>
      </a:defRPr>
    </a:lvl2pPr>
    <a:lvl3pPr marL="914400" algn="l" rtl="0" fontAlgn="base">
      <a:spcBef>
        <a:spcPct val="0"/>
      </a:spcBef>
      <a:spcAft>
        <a:spcPct val="0"/>
      </a:spcAft>
      <a:defRPr sz="1600" kern="1200">
        <a:solidFill>
          <a:schemeClr val="tx1"/>
        </a:solidFill>
        <a:latin typeface="Arial" charset="0"/>
        <a:ea typeface="宋体" pitchFamily="2" charset="-122"/>
        <a:cs typeface="+mn-cs"/>
      </a:defRPr>
    </a:lvl3pPr>
    <a:lvl4pPr marL="1371600" algn="l" rtl="0" fontAlgn="base">
      <a:spcBef>
        <a:spcPct val="0"/>
      </a:spcBef>
      <a:spcAft>
        <a:spcPct val="0"/>
      </a:spcAft>
      <a:defRPr sz="1600" kern="1200">
        <a:solidFill>
          <a:schemeClr val="tx1"/>
        </a:solidFill>
        <a:latin typeface="Arial" charset="0"/>
        <a:ea typeface="宋体" pitchFamily="2" charset="-122"/>
        <a:cs typeface="+mn-cs"/>
      </a:defRPr>
    </a:lvl4pPr>
    <a:lvl5pPr marL="1828800" algn="l" rtl="0" fontAlgn="base">
      <a:spcBef>
        <a:spcPct val="0"/>
      </a:spcBef>
      <a:spcAft>
        <a:spcPct val="0"/>
      </a:spcAft>
      <a:defRPr sz="1600" kern="1200">
        <a:solidFill>
          <a:schemeClr val="tx1"/>
        </a:solidFill>
        <a:latin typeface="Arial" charset="0"/>
        <a:ea typeface="宋体" pitchFamily="2" charset="-122"/>
        <a:cs typeface="+mn-cs"/>
      </a:defRPr>
    </a:lvl5pPr>
    <a:lvl6pPr marL="2286000" algn="l" defTabSz="914400" rtl="0" eaLnBrk="1" latinLnBrk="0" hangingPunct="1">
      <a:defRPr sz="1600" kern="1200">
        <a:solidFill>
          <a:schemeClr val="tx1"/>
        </a:solidFill>
        <a:latin typeface="Arial" charset="0"/>
        <a:ea typeface="宋体" pitchFamily="2" charset="-122"/>
        <a:cs typeface="+mn-cs"/>
      </a:defRPr>
    </a:lvl6pPr>
    <a:lvl7pPr marL="2743200" algn="l" defTabSz="914400" rtl="0" eaLnBrk="1" latinLnBrk="0" hangingPunct="1">
      <a:defRPr sz="1600" kern="1200">
        <a:solidFill>
          <a:schemeClr val="tx1"/>
        </a:solidFill>
        <a:latin typeface="Arial" charset="0"/>
        <a:ea typeface="宋体" pitchFamily="2" charset="-122"/>
        <a:cs typeface="+mn-cs"/>
      </a:defRPr>
    </a:lvl7pPr>
    <a:lvl8pPr marL="3200400" algn="l" defTabSz="914400" rtl="0" eaLnBrk="1" latinLnBrk="0" hangingPunct="1">
      <a:defRPr sz="1600" kern="1200">
        <a:solidFill>
          <a:schemeClr val="tx1"/>
        </a:solidFill>
        <a:latin typeface="Arial" charset="0"/>
        <a:ea typeface="宋体" pitchFamily="2" charset="-122"/>
        <a:cs typeface="+mn-cs"/>
      </a:defRPr>
    </a:lvl8pPr>
    <a:lvl9pPr marL="3657600" algn="l" defTabSz="914400" rtl="0" eaLnBrk="1" latinLnBrk="0" hangingPunct="1">
      <a:defRPr sz="1600" kern="1200">
        <a:solidFill>
          <a:schemeClr val="tx1"/>
        </a:solidFill>
        <a:latin typeface="Arial" charset="0"/>
        <a:ea typeface="宋体" pitchFamily="2" charset="-122"/>
        <a:cs typeface="+mn-cs"/>
      </a:defRPr>
    </a:lvl9pPr>
  </p:defaultTextStyle>
  <p:modifyVerifier cryptProviderType="rsaFull" cryptAlgorithmClass="hash" cryptAlgorithmType="typeAny" cryptAlgorithmSid="4" spinCount="100000" saltData="VnJKv8vRKs6JGZ3zkW4zKA==" hashData="y4QxBrlSZyV2K9MX0zfgvLoLoz8="/>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99FF"/>
    <a:srgbClr val="FF9966"/>
    <a:srgbClr val="FF9933"/>
    <a:srgbClr val="FF99CC"/>
    <a:srgbClr val="66CCFF"/>
    <a:srgbClr val="0099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54" autoAdjust="0"/>
    <p:restoredTop sz="79592" autoAdjust="0"/>
  </p:normalViewPr>
  <p:slideViewPr>
    <p:cSldViewPr>
      <p:cViewPr varScale="1">
        <p:scale>
          <a:sx n="86" d="100"/>
          <a:sy n="86" d="100"/>
        </p:scale>
        <p:origin x="738"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260" y="-78"/>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_rels/viewProps.xml.rels><?xml version="1.0" encoding="UTF-8" standalone="yes"?>
<Relationships xmlns="http://schemas.openxmlformats.org/package/2006/relationships"><Relationship Id="rId8" Type="http://schemas.openxmlformats.org/officeDocument/2006/relationships/slide" Target="slides/slide33.xml"/><Relationship Id="rId13" Type="http://schemas.openxmlformats.org/officeDocument/2006/relationships/slide" Target="slides/slide39.xml"/><Relationship Id="rId3" Type="http://schemas.openxmlformats.org/officeDocument/2006/relationships/slide" Target="slides/slide16.xml"/><Relationship Id="rId7" Type="http://schemas.openxmlformats.org/officeDocument/2006/relationships/slide" Target="slides/slide28.xml"/><Relationship Id="rId12" Type="http://schemas.openxmlformats.org/officeDocument/2006/relationships/slide" Target="slides/slide38.xml"/><Relationship Id="rId2" Type="http://schemas.openxmlformats.org/officeDocument/2006/relationships/slide" Target="slides/slide9.xml"/><Relationship Id="rId1" Type="http://schemas.openxmlformats.org/officeDocument/2006/relationships/slide" Target="slides/slide6.xml"/><Relationship Id="rId6" Type="http://schemas.openxmlformats.org/officeDocument/2006/relationships/slide" Target="slides/slide26.xml"/><Relationship Id="rId11" Type="http://schemas.openxmlformats.org/officeDocument/2006/relationships/slide" Target="slides/slide37.xml"/><Relationship Id="rId5" Type="http://schemas.openxmlformats.org/officeDocument/2006/relationships/slide" Target="slides/slide25.xml"/><Relationship Id="rId10" Type="http://schemas.openxmlformats.org/officeDocument/2006/relationships/slide" Target="slides/slide35.xml"/><Relationship Id="rId4" Type="http://schemas.openxmlformats.org/officeDocument/2006/relationships/slide" Target="slides/slide17.xml"/><Relationship Id="rId9" Type="http://schemas.openxmlformats.org/officeDocument/2006/relationships/slide" Target="slides/slide34.xml"/><Relationship Id="rId14"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ea typeface="宋体" pitchFamily="2" charset="-122"/>
              </a:defRPr>
            </a:lvl1pPr>
          </a:lstStyle>
          <a:p>
            <a:pPr>
              <a:defRPr/>
            </a:pPr>
            <a:endParaRPr lang="en-US" altLang="zh-CN"/>
          </a:p>
        </p:txBody>
      </p:sp>
      <p:sp>
        <p:nvSpPr>
          <p:cNvPr id="12291" name="Rectangle 3"/>
          <p:cNvSpPr>
            <a:spLocks noGrp="1" noChangeArrowheads="1"/>
          </p:cNvSpPr>
          <p:nvPr>
            <p:ph type="dt" sz="quarter"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ea typeface="宋体" pitchFamily="2" charset="-122"/>
              </a:defRPr>
            </a:lvl1pPr>
          </a:lstStyle>
          <a:p>
            <a:pPr>
              <a:defRPr/>
            </a:pPr>
            <a:endParaRPr lang="en-US" altLang="zh-CN"/>
          </a:p>
        </p:txBody>
      </p:sp>
      <p:sp>
        <p:nvSpPr>
          <p:cNvPr id="12292" name="Rectangle 4"/>
          <p:cNvSpPr>
            <a:spLocks noGrp="1" noChangeArrowheads="1"/>
          </p:cNvSpPr>
          <p:nvPr>
            <p:ph type="ftr" sz="quarter" idx="2"/>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ea typeface="宋体" pitchFamily="2" charset="-122"/>
              </a:defRPr>
            </a:lvl1pPr>
          </a:lstStyle>
          <a:p>
            <a:pPr>
              <a:defRPr/>
            </a:pPr>
            <a:endParaRPr lang="en-US" altLang="zh-CN"/>
          </a:p>
        </p:txBody>
      </p:sp>
      <p:sp>
        <p:nvSpPr>
          <p:cNvPr id="12293" name="Rectangle 5"/>
          <p:cNvSpPr>
            <a:spLocks noGrp="1" noChangeArrowheads="1"/>
          </p:cNvSpPr>
          <p:nvPr>
            <p:ph type="sldNum" sz="quarter" idx="3"/>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ea typeface="宋体" pitchFamily="2" charset="-122"/>
              </a:defRPr>
            </a:lvl1pPr>
          </a:lstStyle>
          <a:p>
            <a:pPr>
              <a:defRPr/>
            </a:pPr>
            <a:fld id="{D5378805-A03D-447D-8D6C-A68E1980FDD8}" type="slidenum">
              <a:rPr lang="en-US" altLang="zh-CN"/>
              <a:pPr>
                <a:defRPr/>
              </a:pPr>
              <a:t>‹#›</a:t>
            </a:fld>
            <a:endParaRPr lang="en-US" altLang="zh-CN"/>
          </a:p>
        </p:txBody>
      </p:sp>
    </p:spTree>
    <p:extLst>
      <p:ext uri="{BB962C8B-B14F-4D97-AF65-F5344CB8AC3E}">
        <p14:creationId xmlns:p14="http://schemas.microsoft.com/office/powerpoint/2010/main" val="428323312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ea typeface="宋体" pitchFamily="2" charset="-122"/>
              </a:defRPr>
            </a:lvl1pPr>
          </a:lstStyle>
          <a:p>
            <a:pPr>
              <a:defRPr/>
            </a:pPr>
            <a:endParaRPr lang="en-US" altLang="zh-CN"/>
          </a:p>
        </p:txBody>
      </p:sp>
      <p:sp>
        <p:nvSpPr>
          <p:cNvPr id="55299" name="Rectangle 3"/>
          <p:cNvSpPr>
            <a:spLocks noGrp="1" noChangeArrowheads="1"/>
          </p:cNvSpPr>
          <p:nvPr>
            <p:ph type="dt"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ea typeface="宋体" pitchFamily="2" charset="-122"/>
              </a:defRPr>
            </a:lvl1pPr>
          </a:lstStyle>
          <a:p>
            <a:pPr>
              <a:defRPr/>
            </a:pPr>
            <a:endParaRPr lang="en-US" altLang="zh-CN"/>
          </a:p>
        </p:txBody>
      </p:sp>
      <p:sp>
        <p:nvSpPr>
          <p:cNvPr id="52228" name="Rectangle 4"/>
          <p:cNvSpPr>
            <a:spLocks noGrp="1" noRot="1" noChangeAspect="1" noChangeArrowheads="1" noTextEdit="1"/>
          </p:cNvSpPr>
          <p:nvPr>
            <p:ph type="sldImg" idx="2"/>
          </p:nvPr>
        </p:nvSpPr>
        <p:spPr bwMode="auto">
          <a:xfrm>
            <a:off x="993775" y="768350"/>
            <a:ext cx="5114925" cy="383540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709613" y="4859338"/>
            <a:ext cx="5683250" cy="460375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5302" name="Rectangle 6"/>
          <p:cNvSpPr>
            <a:spLocks noGrp="1" noChangeArrowheads="1"/>
          </p:cNvSpPr>
          <p:nvPr>
            <p:ph type="ftr" sz="quarter" idx="4"/>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ea typeface="宋体" pitchFamily="2" charset="-122"/>
              </a:defRPr>
            </a:lvl1pPr>
          </a:lstStyle>
          <a:p>
            <a:pPr>
              <a:defRPr/>
            </a:pPr>
            <a:endParaRPr lang="en-US" altLang="zh-CN"/>
          </a:p>
        </p:txBody>
      </p:sp>
      <p:sp>
        <p:nvSpPr>
          <p:cNvPr id="55303" name="Rectangle 7"/>
          <p:cNvSpPr>
            <a:spLocks noGrp="1" noChangeArrowheads="1"/>
          </p:cNvSpPr>
          <p:nvPr>
            <p:ph type="sldNum" sz="quarter" idx="5"/>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ea typeface="宋体" pitchFamily="2" charset="-122"/>
              </a:defRPr>
            </a:lvl1pPr>
          </a:lstStyle>
          <a:p>
            <a:pPr>
              <a:defRPr/>
            </a:pPr>
            <a:fld id="{4F44E935-4890-424F-A053-D40436F7F18A}" type="slidenum">
              <a:rPr lang="en-US" altLang="zh-CN"/>
              <a:pPr>
                <a:defRPr/>
              </a:pPr>
              <a:t>‹#›</a:t>
            </a:fld>
            <a:endParaRPr lang="en-US" altLang="zh-CN"/>
          </a:p>
        </p:txBody>
      </p:sp>
    </p:spTree>
    <p:extLst>
      <p:ext uri="{BB962C8B-B14F-4D97-AF65-F5344CB8AC3E}">
        <p14:creationId xmlns:p14="http://schemas.microsoft.com/office/powerpoint/2010/main" val="405563740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Microsoft_Word_97_-_2003___1.doc"/></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3074277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ln/>
        </p:spPr>
        <p:txBody>
          <a:bodyPr/>
          <a:lstStyle/>
          <a:p>
            <a:r>
              <a:rPr lang="zh-CN" altLang="en-US" smtClean="0"/>
              <a:t>课堂笔记：</a:t>
            </a:r>
          </a:p>
          <a:p>
            <a:endParaRPr lang="zh-CN" altLang="en-US" smtClean="0"/>
          </a:p>
        </p:txBody>
      </p:sp>
    </p:spTree>
    <p:extLst>
      <p:ext uri="{BB962C8B-B14F-4D97-AF65-F5344CB8AC3E}">
        <p14:creationId xmlns:p14="http://schemas.microsoft.com/office/powerpoint/2010/main" val="2623052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4021138" y="0"/>
            <a:ext cx="3081337" cy="514350"/>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63491" name="Rectangle 3"/>
          <p:cNvSpPr>
            <a:spLocks noChangeArrowheads="1"/>
          </p:cNvSpPr>
          <p:nvPr/>
        </p:nvSpPr>
        <p:spPr bwMode="auto">
          <a:xfrm>
            <a:off x="-1588" y="0"/>
            <a:ext cx="3076576" cy="514350"/>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63492" name="Rectangle 4"/>
          <p:cNvSpPr>
            <a:spLocks noGrp="1" noChangeArrowheads="1"/>
          </p:cNvSpPr>
          <p:nvPr>
            <p:ph type="body" idx="1"/>
          </p:nvPr>
        </p:nvSpPr>
        <p:spPr>
          <a:xfrm>
            <a:off x="469900" y="5337175"/>
            <a:ext cx="6230938" cy="4254500"/>
          </a:xfrm>
          <a:noFill/>
          <a:ln/>
        </p:spPr>
        <p:txBody>
          <a:bodyPr lIns="96624" tIns="46587" rIns="96624" bIns="46587"/>
          <a:lstStyle/>
          <a:p>
            <a:r>
              <a:rPr lang="zh-CN" altLang="en-US" smtClean="0"/>
              <a:t>课堂笔记：</a:t>
            </a:r>
          </a:p>
        </p:txBody>
      </p:sp>
      <p:sp>
        <p:nvSpPr>
          <p:cNvPr id="63493" name="Rectangle 5"/>
          <p:cNvSpPr>
            <a:spLocks noGrp="1" noRot="1" noChangeAspect="1" noChangeArrowheads="1" noTextEdit="1"/>
          </p:cNvSpPr>
          <p:nvPr>
            <p:ph type="sldImg"/>
          </p:nvPr>
        </p:nvSpPr>
        <p:spPr>
          <a:xfrm>
            <a:off x="230188" y="193675"/>
            <a:ext cx="6635750" cy="4976813"/>
          </a:xfrm>
          <a:ln cap="flat"/>
        </p:spPr>
      </p:sp>
      <p:sp>
        <p:nvSpPr>
          <p:cNvPr id="63494" name="Rectangle 6"/>
          <p:cNvSpPr>
            <a:spLocks noChangeArrowheads="1"/>
          </p:cNvSpPr>
          <p:nvPr/>
        </p:nvSpPr>
        <p:spPr bwMode="auto">
          <a:xfrm>
            <a:off x="573088" y="6559550"/>
            <a:ext cx="5816600" cy="509588"/>
          </a:xfrm>
          <a:prstGeom prst="rect">
            <a:avLst/>
          </a:prstGeom>
          <a:noFill/>
          <a:ln w="9525">
            <a:noFill/>
            <a:miter lim="800000"/>
            <a:headEnd/>
            <a:tailEnd/>
          </a:ln>
        </p:spPr>
        <p:txBody>
          <a:bodyPr wrap="none" lIns="98350" tIns="48312" rIns="98350" bIns="48312" anchor="ctr"/>
          <a:lstStyle/>
          <a:p>
            <a:pPr algn="ctr" defTabSz="973138" fontAlgn="ctr">
              <a:buSzPct val="65000"/>
              <a:tabLst>
                <a:tab pos="1101725" algn="l"/>
              </a:tabLst>
            </a:pPr>
            <a:r>
              <a:rPr lang="en-US" altLang="zh-CN" sz="1200" b="1">
                <a:latin typeface="Courier New" pitchFamily="49" charset="0"/>
              </a:rPr>
              <a:t>SQL&gt; SELECT  ename, dname</a:t>
            </a:r>
          </a:p>
          <a:p>
            <a:pPr algn="ctr" defTabSz="973138" fontAlgn="ctr">
              <a:buSzPct val="65000"/>
              <a:tabLst>
                <a:tab pos="1101725" algn="l"/>
              </a:tabLst>
            </a:pPr>
            <a:r>
              <a:rPr lang="en-US" altLang="zh-CN" sz="1200" b="1">
                <a:latin typeface="Courier New" pitchFamily="49" charset="0"/>
              </a:rPr>
              <a:t>  2  FROM    emp, dept;</a:t>
            </a:r>
          </a:p>
          <a:p>
            <a:pPr algn="ctr" defTabSz="973138" fontAlgn="ctr">
              <a:buSzPct val="65000"/>
              <a:tabLst>
                <a:tab pos="1101725" algn="l"/>
              </a:tabLst>
            </a:pPr>
            <a:r>
              <a:rPr lang="en-US" altLang="zh-CN" sz="1200">
                <a:latin typeface="Courier New" pitchFamily="49" charset="0"/>
              </a:rPr>
              <a:t> </a:t>
            </a:r>
          </a:p>
          <a:p>
            <a:pPr algn="ctr" defTabSz="973138" fontAlgn="ctr">
              <a:buSzPct val="65000"/>
              <a:tabLst>
                <a:tab pos="1101725" algn="l"/>
              </a:tabLst>
            </a:pPr>
            <a:endParaRPr lang="zh-CN" altLang="en-US" sz="1200">
              <a:latin typeface="Courier New" pitchFamily="49" charset="0"/>
            </a:endParaRPr>
          </a:p>
        </p:txBody>
      </p:sp>
      <p:sp>
        <p:nvSpPr>
          <p:cNvPr id="63495" name="Rectangle 7"/>
          <p:cNvSpPr>
            <a:spLocks noChangeArrowheads="1"/>
          </p:cNvSpPr>
          <p:nvPr/>
        </p:nvSpPr>
        <p:spPr bwMode="auto">
          <a:xfrm>
            <a:off x="773113" y="7059613"/>
            <a:ext cx="5816600" cy="1752600"/>
          </a:xfrm>
          <a:prstGeom prst="rect">
            <a:avLst/>
          </a:prstGeom>
          <a:noFill/>
          <a:ln w="9525">
            <a:noFill/>
            <a:miter lim="800000"/>
            <a:headEnd/>
            <a:tailEnd/>
          </a:ln>
        </p:spPr>
        <p:txBody>
          <a:bodyPr wrap="none" lIns="98350" tIns="48312" rIns="98350" bIns="48312" anchor="ctr"/>
          <a:lstStyle/>
          <a:p>
            <a:pPr algn="ctr" defTabSz="973138" fontAlgn="ctr">
              <a:buSzPct val="65000"/>
            </a:pPr>
            <a:r>
              <a:rPr lang="en-US" altLang="zh-CN" sz="1200">
                <a:latin typeface="Courier New" pitchFamily="49" charset="0"/>
              </a:rPr>
              <a:t>ENAME      DNAME</a:t>
            </a:r>
          </a:p>
          <a:p>
            <a:pPr algn="ctr" defTabSz="973138" fontAlgn="ctr">
              <a:buSzPct val="65000"/>
            </a:pPr>
            <a:r>
              <a:rPr lang="en-US" altLang="zh-CN" sz="1200">
                <a:latin typeface="Courier New" pitchFamily="49" charset="0"/>
              </a:rPr>
              <a:t>---------- --------------</a:t>
            </a:r>
          </a:p>
          <a:p>
            <a:pPr algn="ctr" defTabSz="973138" fontAlgn="ctr">
              <a:buSzPct val="65000"/>
            </a:pPr>
            <a:r>
              <a:rPr lang="en-US" altLang="zh-CN" sz="1200">
                <a:latin typeface="Courier New" pitchFamily="49" charset="0"/>
              </a:rPr>
              <a:t>KING       ACCOUNTING</a:t>
            </a:r>
          </a:p>
          <a:p>
            <a:pPr algn="ctr" defTabSz="973138" fontAlgn="ctr">
              <a:buSzPct val="65000"/>
            </a:pPr>
            <a:r>
              <a:rPr lang="en-US" altLang="zh-CN" sz="1200">
                <a:latin typeface="Courier New" pitchFamily="49" charset="0"/>
              </a:rPr>
              <a:t>BLAKE      ACCOUNTING</a:t>
            </a:r>
          </a:p>
          <a:p>
            <a:pPr algn="ctr" defTabSz="973138" fontAlgn="ctr">
              <a:buSzPct val="65000"/>
            </a:pPr>
            <a:r>
              <a:rPr lang="en-US" altLang="zh-CN" sz="1200">
                <a:latin typeface="Courier New" pitchFamily="49" charset="0"/>
              </a:rPr>
              <a:t>...</a:t>
            </a:r>
          </a:p>
          <a:p>
            <a:pPr algn="ctr" defTabSz="973138" fontAlgn="ctr">
              <a:buSzPct val="65000"/>
            </a:pPr>
            <a:r>
              <a:rPr lang="en-US" altLang="zh-CN" sz="1200">
                <a:latin typeface="Courier New" pitchFamily="49" charset="0"/>
              </a:rPr>
              <a:t>KING       RESEARCH</a:t>
            </a:r>
          </a:p>
          <a:p>
            <a:pPr algn="ctr" defTabSz="973138" fontAlgn="ctr">
              <a:buSzPct val="65000"/>
            </a:pPr>
            <a:r>
              <a:rPr lang="en-US" altLang="zh-CN" sz="1200">
                <a:latin typeface="Courier New" pitchFamily="49" charset="0"/>
              </a:rPr>
              <a:t>BLAKE      RESEARCH</a:t>
            </a:r>
          </a:p>
          <a:p>
            <a:pPr algn="ctr" defTabSz="973138" fontAlgn="ctr">
              <a:buSzPct val="65000"/>
            </a:pPr>
            <a:r>
              <a:rPr lang="en-US" altLang="zh-CN" sz="1200">
                <a:latin typeface="Courier New" pitchFamily="49" charset="0"/>
              </a:rPr>
              <a:t>...</a:t>
            </a:r>
          </a:p>
          <a:p>
            <a:pPr algn="ctr" defTabSz="973138" fontAlgn="ctr">
              <a:buSzPct val="65000"/>
            </a:pPr>
            <a:r>
              <a:rPr lang="en-US" altLang="zh-CN" sz="1200">
                <a:latin typeface="Courier New" pitchFamily="49" charset="0"/>
              </a:rPr>
              <a:t>56 rows selected.</a:t>
            </a:r>
          </a:p>
          <a:p>
            <a:pPr algn="ctr" defTabSz="973138" fontAlgn="ctr">
              <a:buSzPct val="65000"/>
            </a:pPr>
            <a:endParaRPr lang="zh-CN" altLang="en-US" sz="1200">
              <a:latin typeface="Courier New" pitchFamily="49" charset="0"/>
            </a:endParaRPr>
          </a:p>
        </p:txBody>
      </p:sp>
    </p:spTree>
    <p:extLst>
      <p:ext uri="{BB962C8B-B14F-4D97-AF65-F5344CB8AC3E}">
        <p14:creationId xmlns:p14="http://schemas.microsoft.com/office/powerpoint/2010/main" val="2736217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xfrm>
            <a:off x="427038" y="5341938"/>
            <a:ext cx="6245225" cy="4202112"/>
          </a:xfrm>
          <a:noFill/>
          <a:ln/>
        </p:spPr>
        <p:txBody>
          <a:bodyPr lIns="96624" tIns="46587" rIns="96624" bIns="46587"/>
          <a:lstStyle/>
          <a:p>
            <a:r>
              <a:rPr lang="zh-CN" altLang="en-US" smtClean="0"/>
              <a:t>课堂笔记：</a:t>
            </a:r>
          </a:p>
        </p:txBody>
      </p:sp>
      <p:sp>
        <p:nvSpPr>
          <p:cNvPr id="1028" name="Rectangle 3"/>
          <p:cNvSpPr>
            <a:spLocks noGrp="1" noRot="1" noChangeAspect="1" noChangeArrowheads="1" noTextEdit="1"/>
          </p:cNvSpPr>
          <p:nvPr>
            <p:ph type="sldImg"/>
          </p:nvPr>
        </p:nvSpPr>
        <p:spPr>
          <a:xfrm>
            <a:off x="266700" y="184150"/>
            <a:ext cx="6565900" cy="4926013"/>
          </a:xfrm>
          <a:ln cap="flat"/>
        </p:spPr>
      </p:sp>
      <p:graphicFrame>
        <p:nvGraphicFramePr>
          <p:cNvPr id="1026" name="Object 2"/>
          <p:cNvGraphicFramePr>
            <a:graphicFrameLocks/>
          </p:cNvGraphicFramePr>
          <p:nvPr/>
        </p:nvGraphicFramePr>
        <p:xfrm>
          <a:off x="614363" y="8050213"/>
          <a:ext cx="5467350" cy="928687"/>
        </p:xfrm>
        <a:graphic>
          <a:graphicData uri="http://schemas.openxmlformats.org/presentationml/2006/ole">
            <mc:AlternateContent xmlns:mc="http://schemas.openxmlformats.org/markup-compatibility/2006">
              <mc:Choice xmlns:v="urn:schemas-microsoft-com:vml" Requires="v">
                <p:oleObj spid="_x0000_s1035" name="文档" r:id="rId4" imgW="5653913" imgH="892258" progId="Word.Document.8">
                  <p:embed/>
                </p:oleObj>
              </mc:Choice>
              <mc:Fallback>
                <p:oleObj name="文档" r:id="rId4" imgW="5653913" imgH="892258" progId="Word.Document.8">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363" y="8050213"/>
                        <a:ext cx="5467350" cy="92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15497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4021138" y="0"/>
            <a:ext cx="3081337" cy="514350"/>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64515" name="Rectangle 3"/>
          <p:cNvSpPr>
            <a:spLocks noChangeArrowheads="1"/>
          </p:cNvSpPr>
          <p:nvPr/>
        </p:nvSpPr>
        <p:spPr bwMode="auto">
          <a:xfrm>
            <a:off x="-1588" y="0"/>
            <a:ext cx="3076576" cy="514350"/>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64516" name="Rectangle 4"/>
          <p:cNvSpPr>
            <a:spLocks noGrp="1" noChangeArrowheads="1"/>
          </p:cNvSpPr>
          <p:nvPr>
            <p:ph type="body" idx="1"/>
          </p:nvPr>
        </p:nvSpPr>
        <p:spPr>
          <a:xfrm>
            <a:off x="469900" y="5337175"/>
            <a:ext cx="5534025" cy="4254500"/>
          </a:xfrm>
          <a:noFill/>
          <a:ln/>
        </p:spPr>
        <p:txBody>
          <a:bodyPr lIns="96624" tIns="46587" rIns="96624" bIns="46587"/>
          <a:lstStyle/>
          <a:p>
            <a:r>
              <a:rPr lang="zh-CN" altLang="en-US" smtClean="0"/>
              <a:t>课堂笔记：</a:t>
            </a:r>
          </a:p>
        </p:txBody>
      </p:sp>
      <p:sp>
        <p:nvSpPr>
          <p:cNvPr id="64517" name="Rectangle 5"/>
          <p:cNvSpPr>
            <a:spLocks noGrp="1" noRot="1" noChangeAspect="1" noChangeArrowheads="1" noTextEdit="1"/>
          </p:cNvSpPr>
          <p:nvPr>
            <p:ph type="sldImg"/>
          </p:nvPr>
        </p:nvSpPr>
        <p:spPr>
          <a:xfrm>
            <a:off x="230188" y="193675"/>
            <a:ext cx="6635750" cy="4976813"/>
          </a:xfrm>
          <a:ln cap="flat"/>
        </p:spPr>
      </p:sp>
    </p:spTree>
    <p:extLst>
      <p:ext uri="{BB962C8B-B14F-4D97-AF65-F5344CB8AC3E}">
        <p14:creationId xmlns:p14="http://schemas.microsoft.com/office/powerpoint/2010/main" val="1462935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427038" y="5341938"/>
            <a:ext cx="6245225" cy="4202112"/>
          </a:xfrm>
          <a:noFill/>
          <a:ln/>
        </p:spPr>
        <p:txBody>
          <a:bodyPr lIns="96624" tIns="46587" rIns="96624" bIns="46587"/>
          <a:lstStyle/>
          <a:p>
            <a:r>
              <a:rPr lang="zh-CN" altLang="en-US" smtClean="0"/>
              <a:t>课堂笔记：</a:t>
            </a:r>
          </a:p>
        </p:txBody>
      </p:sp>
      <p:sp>
        <p:nvSpPr>
          <p:cNvPr id="65539" name="Rectangle 3"/>
          <p:cNvSpPr>
            <a:spLocks noGrp="1" noRot="1" noChangeAspect="1" noChangeArrowheads="1" noTextEdit="1"/>
          </p:cNvSpPr>
          <p:nvPr>
            <p:ph type="sldImg"/>
          </p:nvPr>
        </p:nvSpPr>
        <p:spPr>
          <a:xfrm>
            <a:off x="266700" y="184150"/>
            <a:ext cx="6565900" cy="4926013"/>
          </a:xfrm>
          <a:ln cap="flat"/>
        </p:spPr>
      </p:sp>
      <p:sp>
        <p:nvSpPr>
          <p:cNvPr id="65540" name="Rectangle 4"/>
          <p:cNvSpPr>
            <a:spLocks noChangeArrowheads="1"/>
          </p:cNvSpPr>
          <p:nvPr/>
        </p:nvSpPr>
        <p:spPr bwMode="auto">
          <a:xfrm>
            <a:off x="527050" y="6542088"/>
            <a:ext cx="5778500" cy="906462"/>
          </a:xfrm>
          <a:prstGeom prst="rect">
            <a:avLst/>
          </a:prstGeom>
          <a:noFill/>
          <a:ln w="9525">
            <a:noFill/>
            <a:miter lim="800000"/>
            <a:headEnd/>
            <a:tailEnd/>
          </a:ln>
        </p:spPr>
        <p:txBody>
          <a:bodyPr wrap="none" lIns="98350" tIns="48312" rIns="98350" bIns="48312" anchor="ctr"/>
          <a:lstStyle/>
          <a:p>
            <a:pPr algn="ctr" defTabSz="973138" fontAlgn="ctr">
              <a:buSzPct val="65000"/>
            </a:pPr>
            <a:r>
              <a:rPr lang="en-US" altLang="zh-CN" sz="1200" b="1">
                <a:latin typeface="Courier New" pitchFamily="49" charset="0"/>
              </a:rPr>
              <a:t>SQL&gt; SELECT empno, ename, emp.deptno, loc</a:t>
            </a:r>
          </a:p>
          <a:p>
            <a:pPr algn="ctr" defTabSz="973138" fontAlgn="ctr">
              <a:buSzPct val="65000"/>
            </a:pPr>
            <a:r>
              <a:rPr lang="en-US" altLang="zh-CN" sz="1200" b="1">
                <a:latin typeface="Courier New" pitchFamily="49" charset="0"/>
              </a:rPr>
              <a:t>  2  FROM   emp, dept</a:t>
            </a:r>
          </a:p>
          <a:p>
            <a:pPr algn="ctr" defTabSz="973138" fontAlgn="ctr">
              <a:buSzPct val="65000"/>
            </a:pPr>
            <a:r>
              <a:rPr lang="en-US" altLang="zh-CN" sz="1200" b="1">
                <a:latin typeface="Courier New" pitchFamily="49" charset="0"/>
              </a:rPr>
              <a:t>  3  WHERE  emp.deptno = dept.deptno</a:t>
            </a:r>
          </a:p>
          <a:p>
            <a:pPr algn="ctr" defTabSz="973138" fontAlgn="ctr">
              <a:buSzPct val="65000"/>
            </a:pPr>
            <a:r>
              <a:rPr lang="en-US" altLang="zh-CN" sz="1200" b="1">
                <a:latin typeface="Courier New" pitchFamily="49" charset="0"/>
              </a:rPr>
              <a:t>  4  AND    INITCAP(ename) = 'King';</a:t>
            </a:r>
          </a:p>
          <a:p>
            <a:pPr algn="ctr" defTabSz="973138" fontAlgn="ctr">
              <a:buSzPct val="65000"/>
            </a:pPr>
            <a:endParaRPr lang="en-US" altLang="zh-CN" sz="1200" b="1">
              <a:latin typeface="Courier New" pitchFamily="49" charset="0"/>
            </a:endParaRPr>
          </a:p>
          <a:p>
            <a:pPr algn="ctr" defTabSz="973138" fontAlgn="ctr">
              <a:buSzPct val="65000"/>
            </a:pPr>
            <a:r>
              <a:rPr lang="en-US" altLang="zh-CN" sz="1200">
                <a:latin typeface="Courier New" pitchFamily="49" charset="0"/>
              </a:rPr>
              <a:t> </a:t>
            </a:r>
          </a:p>
          <a:p>
            <a:pPr algn="ctr" defTabSz="973138" fontAlgn="ctr">
              <a:buSzPct val="65000"/>
            </a:pPr>
            <a:r>
              <a:rPr lang="en-US" altLang="zh-CN" sz="1200">
                <a:latin typeface="Courier New" pitchFamily="49" charset="0"/>
              </a:rPr>
              <a:t>    </a:t>
            </a:r>
          </a:p>
        </p:txBody>
      </p:sp>
      <p:sp>
        <p:nvSpPr>
          <p:cNvPr id="65541" name="Rectangle 5"/>
          <p:cNvSpPr>
            <a:spLocks noChangeArrowheads="1"/>
          </p:cNvSpPr>
          <p:nvPr/>
        </p:nvSpPr>
        <p:spPr bwMode="auto">
          <a:xfrm>
            <a:off x="527050" y="7362825"/>
            <a:ext cx="5776913" cy="706438"/>
          </a:xfrm>
          <a:prstGeom prst="rect">
            <a:avLst/>
          </a:prstGeom>
          <a:noFill/>
          <a:ln w="9525">
            <a:noFill/>
            <a:miter lim="800000"/>
            <a:headEnd/>
            <a:tailEnd/>
          </a:ln>
        </p:spPr>
        <p:txBody>
          <a:bodyPr wrap="none" lIns="98350" tIns="48312" rIns="98350" bIns="48312" anchor="ctr"/>
          <a:lstStyle/>
          <a:p>
            <a:pPr algn="ctr" defTabSz="973138" fontAlgn="ctr">
              <a:buSzPct val="65000"/>
            </a:pPr>
            <a:r>
              <a:rPr lang="zh-CN" altLang="en-US" sz="1200">
                <a:latin typeface="Courier New" pitchFamily="49" charset="0"/>
              </a:rPr>
              <a:t>    </a:t>
            </a:r>
            <a:r>
              <a:rPr lang="en-US" altLang="zh-CN" sz="1200">
                <a:latin typeface="Courier New" pitchFamily="49" charset="0"/>
              </a:rPr>
              <a:t>EMPNO ENAME         DEPTNO LOC</a:t>
            </a:r>
          </a:p>
          <a:p>
            <a:pPr algn="ctr" defTabSz="973138" fontAlgn="ctr">
              <a:buSzPct val="65000"/>
            </a:pPr>
            <a:r>
              <a:rPr lang="en-US" altLang="zh-CN" sz="1200">
                <a:latin typeface="Courier New" pitchFamily="49" charset="0"/>
              </a:rPr>
              <a:t>--------- ---------- --------- -------------</a:t>
            </a:r>
          </a:p>
          <a:p>
            <a:pPr algn="ctr" defTabSz="973138" fontAlgn="ctr">
              <a:buSzPct val="65000"/>
            </a:pPr>
            <a:r>
              <a:rPr lang="en-US" altLang="zh-CN" sz="1200">
                <a:latin typeface="Courier New" pitchFamily="49" charset="0"/>
              </a:rPr>
              <a:t>     7839 KING              10 NEW YORK</a:t>
            </a:r>
          </a:p>
        </p:txBody>
      </p:sp>
    </p:spTree>
    <p:extLst>
      <p:ext uri="{BB962C8B-B14F-4D97-AF65-F5344CB8AC3E}">
        <p14:creationId xmlns:p14="http://schemas.microsoft.com/office/powerpoint/2010/main" val="3181474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noFill/>
          <a:ln/>
        </p:spPr>
        <p:txBody>
          <a:bodyPr/>
          <a:lstStyle/>
          <a:p>
            <a:r>
              <a:rPr lang="zh-CN" altLang="en-US" smtClean="0"/>
              <a:t>课堂笔记：</a:t>
            </a:r>
          </a:p>
          <a:p>
            <a:endParaRPr lang="zh-CN" altLang="en-US" smtClean="0"/>
          </a:p>
        </p:txBody>
      </p:sp>
    </p:spTree>
    <p:extLst>
      <p:ext uri="{BB962C8B-B14F-4D97-AF65-F5344CB8AC3E}">
        <p14:creationId xmlns:p14="http://schemas.microsoft.com/office/powerpoint/2010/main" val="3184558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4019550" y="0"/>
            <a:ext cx="3082925" cy="517525"/>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67587" name="Rectangle 3"/>
          <p:cNvSpPr>
            <a:spLocks noChangeArrowheads="1"/>
          </p:cNvSpPr>
          <p:nvPr/>
        </p:nvSpPr>
        <p:spPr bwMode="auto">
          <a:xfrm>
            <a:off x="-1588" y="0"/>
            <a:ext cx="3079751" cy="517525"/>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67588" name="Rectangle 4"/>
          <p:cNvSpPr>
            <a:spLocks noGrp="1" noChangeArrowheads="1"/>
          </p:cNvSpPr>
          <p:nvPr>
            <p:ph type="body" idx="1"/>
          </p:nvPr>
        </p:nvSpPr>
        <p:spPr>
          <a:xfrm>
            <a:off x="427038" y="5341938"/>
            <a:ext cx="6245225" cy="4202112"/>
          </a:xfrm>
          <a:noFill/>
          <a:ln/>
        </p:spPr>
        <p:txBody>
          <a:bodyPr lIns="96624" tIns="46587" rIns="96624" bIns="46587"/>
          <a:lstStyle/>
          <a:p>
            <a:r>
              <a:rPr lang="zh-CN" altLang="en-US" smtClean="0"/>
              <a:t>课堂笔记：</a:t>
            </a:r>
          </a:p>
        </p:txBody>
      </p:sp>
      <p:sp>
        <p:nvSpPr>
          <p:cNvPr id="67589" name="Rectangle 5"/>
          <p:cNvSpPr>
            <a:spLocks noGrp="1" noRot="1" noChangeAspect="1" noChangeArrowheads="1" noTextEdit="1"/>
          </p:cNvSpPr>
          <p:nvPr>
            <p:ph type="sldImg"/>
          </p:nvPr>
        </p:nvSpPr>
        <p:spPr>
          <a:xfrm>
            <a:off x="266700" y="184150"/>
            <a:ext cx="6565900" cy="4926013"/>
          </a:xfrm>
          <a:ln cap="flat"/>
        </p:spPr>
      </p:sp>
    </p:spTree>
    <p:extLst>
      <p:ext uri="{BB962C8B-B14F-4D97-AF65-F5344CB8AC3E}">
        <p14:creationId xmlns:p14="http://schemas.microsoft.com/office/powerpoint/2010/main" val="1868373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230188" y="193675"/>
            <a:ext cx="6635750" cy="4976813"/>
          </a:xfrm>
          <a:ln cap="flat"/>
        </p:spPr>
      </p:sp>
      <p:sp>
        <p:nvSpPr>
          <p:cNvPr id="68611" name="Rectangle 3"/>
          <p:cNvSpPr>
            <a:spLocks noGrp="1" noChangeArrowheads="1"/>
          </p:cNvSpPr>
          <p:nvPr>
            <p:ph type="body" idx="1"/>
          </p:nvPr>
        </p:nvSpPr>
        <p:spPr>
          <a:xfrm>
            <a:off x="469900" y="5337175"/>
            <a:ext cx="6175375" cy="4254500"/>
          </a:xfrm>
          <a:noFill/>
          <a:ln/>
        </p:spPr>
        <p:txBody>
          <a:bodyPr lIns="96624" tIns="46587" rIns="96624" bIns="46587"/>
          <a:lstStyle/>
          <a:p>
            <a:r>
              <a:rPr lang="zh-CN" altLang="en-US" smtClean="0"/>
              <a:t>课堂笔记：</a:t>
            </a:r>
          </a:p>
        </p:txBody>
      </p:sp>
    </p:spTree>
    <p:extLst>
      <p:ext uri="{BB962C8B-B14F-4D97-AF65-F5344CB8AC3E}">
        <p14:creationId xmlns:p14="http://schemas.microsoft.com/office/powerpoint/2010/main" val="4176169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noFill/>
          <a:ln/>
        </p:spPr>
        <p:txBody>
          <a:bodyPr/>
          <a:lstStyle/>
          <a:p>
            <a:r>
              <a:rPr lang="zh-CN" altLang="en-US" smtClean="0"/>
              <a:t>课堂笔记：</a:t>
            </a:r>
          </a:p>
          <a:p>
            <a:endParaRPr lang="zh-CN" altLang="en-US" smtClean="0"/>
          </a:p>
        </p:txBody>
      </p:sp>
    </p:spTree>
    <p:extLst>
      <p:ext uri="{BB962C8B-B14F-4D97-AF65-F5344CB8AC3E}">
        <p14:creationId xmlns:p14="http://schemas.microsoft.com/office/powerpoint/2010/main" val="3620533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266700" y="184150"/>
            <a:ext cx="6565900" cy="4926013"/>
          </a:xfrm>
          <a:ln cap="flat"/>
        </p:spPr>
      </p:sp>
      <p:sp>
        <p:nvSpPr>
          <p:cNvPr id="70659" name="Rectangle 3"/>
          <p:cNvSpPr>
            <a:spLocks noGrp="1" noChangeArrowheads="1"/>
          </p:cNvSpPr>
          <p:nvPr>
            <p:ph type="body" idx="1"/>
          </p:nvPr>
        </p:nvSpPr>
        <p:spPr>
          <a:xfrm>
            <a:off x="427038" y="5341938"/>
            <a:ext cx="6245225" cy="4202112"/>
          </a:xfrm>
          <a:noFill/>
          <a:ln/>
        </p:spPr>
        <p:txBody>
          <a:bodyPr lIns="96624" tIns="46587" rIns="96624" bIns="46587"/>
          <a:lstStyle/>
          <a:p>
            <a:r>
              <a:rPr lang="zh-CN" altLang="en-US" smtClean="0"/>
              <a:t>课堂笔记：</a:t>
            </a:r>
          </a:p>
        </p:txBody>
      </p:sp>
      <p:sp>
        <p:nvSpPr>
          <p:cNvPr id="70660" name="Rectangle 4"/>
          <p:cNvSpPr>
            <a:spLocks noChangeArrowheads="1"/>
          </p:cNvSpPr>
          <p:nvPr/>
        </p:nvSpPr>
        <p:spPr bwMode="auto">
          <a:xfrm>
            <a:off x="635000" y="6246813"/>
            <a:ext cx="5880100" cy="1127125"/>
          </a:xfrm>
          <a:prstGeom prst="rect">
            <a:avLst/>
          </a:prstGeom>
          <a:noFill/>
          <a:ln w="9525">
            <a:noFill/>
            <a:miter lim="800000"/>
            <a:headEnd/>
            <a:tailEnd/>
          </a:ln>
        </p:spPr>
        <p:txBody>
          <a:bodyPr wrap="none" lIns="98350" tIns="48312" rIns="98350" bIns="48312" anchor="ctr"/>
          <a:lstStyle/>
          <a:p>
            <a:pPr algn="ctr" defTabSz="973138" fontAlgn="ctr">
              <a:buSzPct val="65000"/>
            </a:pPr>
            <a:r>
              <a:rPr lang="en-US" altLang="zh-CN" sz="1200" b="1">
                <a:latin typeface="Courier New" pitchFamily="49" charset="0"/>
              </a:rPr>
              <a:t>SQL&gt; SELECT  c.name, o.ordid, i.itemid, i.itemtot, o.total</a:t>
            </a:r>
          </a:p>
          <a:p>
            <a:pPr algn="ctr" defTabSz="973138" fontAlgn="ctr">
              <a:buSzPct val="65000"/>
            </a:pPr>
            <a:r>
              <a:rPr lang="en-US" altLang="zh-CN" sz="1200" b="1">
                <a:latin typeface="Courier New" pitchFamily="49" charset="0"/>
              </a:rPr>
              <a:t>  2  FROM    customer c, ord o, item i</a:t>
            </a:r>
          </a:p>
          <a:p>
            <a:pPr algn="ctr" defTabSz="973138" fontAlgn="ctr">
              <a:buSzPct val="65000"/>
            </a:pPr>
            <a:r>
              <a:rPr lang="en-US" altLang="zh-CN" sz="1200" b="1">
                <a:latin typeface="Courier New" pitchFamily="49" charset="0"/>
              </a:rPr>
              <a:t>  3  WHERE   c.custid =  o.custid</a:t>
            </a:r>
          </a:p>
          <a:p>
            <a:pPr algn="ctr" defTabSz="973138" fontAlgn="ctr">
              <a:buSzPct val="65000"/>
            </a:pPr>
            <a:r>
              <a:rPr lang="en-US" altLang="zh-CN" sz="1200" b="1">
                <a:latin typeface="Courier New" pitchFamily="49" charset="0"/>
              </a:rPr>
              <a:t>  4  AND     o.ordid =   i.ordid</a:t>
            </a:r>
          </a:p>
          <a:p>
            <a:pPr algn="ctr" defTabSz="973138" fontAlgn="ctr">
              <a:buSzPct val="65000"/>
            </a:pPr>
            <a:r>
              <a:rPr lang="en-US" altLang="zh-CN" sz="1200" b="1">
                <a:latin typeface="Courier New" pitchFamily="49" charset="0"/>
              </a:rPr>
              <a:t>  5  AND     c.name = 'TKB SPORT SHOP';</a:t>
            </a:r>
          </a:p>
        </p:txBody>
      </p:sp>
      <p:sp>
        <p:nvSpPr>
          <p:cNvPr id="70661" name="Rectangle 5"/>
          <p:cNvSpPr>
            <a:spLocks noChangeArrowheads="1"/>
          </p:cNvSpPr>
          <p:nvPr/>
        </p:nvSpPr>
        <p:spPr bwMode="auto">
          <a:xfrm>
            <a:off x="635000" y="7481888"/>
            <a:ext cx="5880100" cy="1063625"/>
          </a:xfrm>
          <a:prstGeom prst="rect">
            <a:avLst/>
          </a:prstGeom>
          <a:noFill/>
          <a:ln w="9525">
            <a:noFill/>
            <a:miter lim="800000"/>
            <a:headEnd/>
            <a:tailEnd/>
          </a:ln>
        </p:spPr>
        <p:txBody>
          <a:bodyPr wrap="none" lIns="98350" tIns="48312" rIns="98350" bIns="48312" anchor="ctr"/>
          <a:lstStyle/>
          <a:p>
            <a:pPr algn="ctr" defTabSz="973138" fontAlgn="ctr">
              <a:buSzPct val="65000"/>
            </a:pPr>
            <a:r>
              <a:rPr lang="en-US" altLang="zh-CN" sz="1200">
                <a:latin typeface="Courier New" pitchFamily="49" charset="0"/>
              </a:rPr>
              <a:t>NAME             ORDID    ITEMID   ITEMTOT     TOTAL</a:t>
            </a:r>
          </a:p>
          <a:p>
            <a:pPr algn="ctr" defTabSz="973138" fontAlgn="ctr">
              <a:buSzPct val="65000"/>
            </a:pPr>
            <a:r>
              <a:rPr lang="en-US" altLang="zh-CN" sz="1200">
                <a:latin typeface="Courier New" pitchFamily="49" charset="0"/>
              </a:rPr>
              <a:t>------------ --------- --------- --------- ---------</a:t>
            </a:r>
          </a:p>
          <a:p>
            <a:pPr algn="ctr" defTabSz="973138" fontAlgn="ctr">
              <a:buSzPct val="65000"/>
            </a:pPr>
            <a:r>
              <a:rPr lang="en-US" altLang="zh-CN" sz="1200">
                <a:latin typeface="Courier New" pitchFamily="49" charset="0"/>
              </a:rPr>
              <a:t>TKB SPORT SHOP     610         3        58     101.4</a:t>
            </a:r>
          </a:p>
          <a:p>
            <a:pPr algn="ctr" defTabSz="973138" fontAlgn="ctr">
              <a:buSzPct val="65000"/>
            </a:pPr>
            <a:r>
              <a:rPr lang="en-US" altLang="zh-CN" sz="1200">
                <a:latin typeface="Courier New" pitchFamily="49" charset="0"/>
              </a:rPr>
              <a:t>TKB SPORT SHOP     610         1        35     101.4</a:t>
            </a:r>
          </a:p>
          <a:p>
            <a:pPr algn="ctr" defTabSz="973138" fontAlgn="ctr">
              <a:buSzPct val="65000"/>
            </a:pPr>
            <a:r>
              <a:rPr lang="en-US" altLang="zh-CN" sz="1200">
                <a:latin typeface="Courier New" pitchFamily="49" charset="0"/>
              </a:rPr>
              <a:t>TKB SPORT SHOP     610         2       8.4     101.4</a:t>
            </a:r>
          </a:p>
        </p:txBody>
      </p:sp>
    </p:spTree>
    <p:extLst>
      <p:ext uri="{BB962C8B-B14F-4D97-AF65-F5344CB8AC3E}">
        <p14:creationId xmlns:p14="http://schemas.microsoft.com/office/powerpoint/2010/main" val="2208986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p:spPr>
        <p:txBody>
          <a:bodyPr/>
          <a:lstStyle/>
          <a:p>
            <a:r>
              <a:rPr lang="zh-CN" altLang="en-US" smtClean="0"/>
              <a:t>课堂笔记：</a:t>
            </a:r>
          </a:p>
        </p:txBody>
      </p:sp>
    </p:spTree>
    <p:extLst>
      <p:ext uri="{BB962C8B-B14F-4D97-AF65-F5344CB8AC3E}">
        <p14:creationId xmlns:p14="http://schemas.microsoft.com/office/powerpoint/2010/main" val="35740767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noFill/>
          <a:ln/>
        </p:spPr>
        <p:txBody>
          <a:bodyPr/>
          <a:lstStyle/>
          <a:p>
            <a:r>
              <a:rPr lang="zh-CN" altLang="en-US" smtClean="0"/>
              <a:t>课堂笔记：</a:t>
            </a:r>
          </a:p>
          <a:p>
            <a:endParaRPr lang="zh-CN" altLang="en-US" smtClean="0"/>
          </a:p>
        </p:txBody>
      </p:sp>
    </p:spTree>
    <p:extLst>
      <p:ext uri="{BB962C8B-B14F-4D97-AF65-F5344CB8AC3E}">
        <p14:creationId xmlns:p14="http://schemas.microsoft.com/office/powerpoint/2010/main" val="2098307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4021138" y="0"/>
            <a:ext cx="3081337" cy="514350"/>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72707" name="Rectangle 3"/>
          <p:cNvSpPr>
            <a:spLocks noChangeArrowheads="1"/>
          </p:cNvSpPr>
          <p:nvPr/>
        </p:nvSpPr>
        <p:spPr bwMode="auto">
          <a:xfrm>
            <a:off x="-1588" y="0"/>
            <a:ext cx="3076576" cy="514350"/>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72708" name="Rectangle 4"/>
          <p:cNvSpPr>
            <a:spLocks noGrp="1" noChangeArrowheads="1"/>
          </p:cNvSpPr>
          <p:nvPr>
            <p:ph type="body" idx="1"/>
          </p:nvPr>
        </p:nvSpPr>
        <p:spPr>
          <a:xfrm>
            <a:off x="469900" y="5337175"/>
            <a:ext cx="5534025" cy="4254500"/>
          </a:xfrm>
          <a:noFill/>
          <a:ln/>
        </p:spPr>
        <p:txBody>
          <a:bodyPr lIns="96624" tIns="46587" rIns="96624" bIns="46587"/>
          <a:lstStyle/>
          <a:p>
            <a:r>
              <a:rPr lang="zh-CN" altLang="en-US" smtClean="0"/>
              <a:t>课堂笔记：</a:t>
            </a:r>
          </a:p>
        </p:txBody>
      </p:sp>
      <p:sp>
        <p:nvSpPr>
          <p:cNvPr id="72709" name="Rectangle 5"/>
          <p:cNvSpPr>
            <a:spLocks noGrp="1" noRot="1" noChangeAspect="1" noChangeArrowheads="1" noTextEdit="1"/>
          </p:cNvSpPr>
          <p:nvPr>
            <p:ph type="sldImg"/>
          </p:nvPr>
        </p:nvSpPr>
        <p:spPr>
          <a:xfrm>
            <a:off x="230188" y="193675"/>
            <a:ext cx="6635750" cy="4976813"/>
          </a:xfrm>
          <a:ln cap="flat"/>
        </p:spPr>
      </p:sp>
    </p:spTree>
    <p:extLst>
      <p:ext uri="{BB962C8B-B14F-4D97-AF65-F5344CB8AC3E}">
        <p14:creationId xmlns:p14="http://schemas.microsoft.com/office/powerpoint/2010/main" val="41745352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266700" y="184150"/>
            <a:ext cx="6565900" cy="4926013"/>
          </a:xfrm>
          <a:ln cap="flat"/>
        </p:spPr>
      </p:sp>
      <p:sp>
        <p:nvSpPr>
          <p:cNvPr id="73731" name="Rectangle 3"/>
          <p:cNvSpPr>
            <a:spLocks noGrp="1" noChangeArrowheads="1"/>
          </p:cNvSpPr>
          <p:nvPr>
            <p:ph type="body" idx="1"/>
          </p:nvPr>
        </p:nvSpPr>
        <p:spPr>
          <a:xfrm>
            <a:off x="427038" y="5341938"/>
            <a:ext cx="6245225" cy="4202112"/>
          </a:xfrm>
          <a:noFill/>
          <a:ln/>
        </p:spPr>
        <p:txBody>
          <a:bodyPr lIns="96624" tIns="46587" rIns="96624" bIns="46587"/>
          <a:lstStyle/>
          <a:p>
            <a:r>
              <a:rPr lang="zh-CN" altLang="en-US" smtClean="0"/>
              <a:t>课堂笔记：</a:t>
            </a:r>
          </a:p>
        </p:txBody>
      </p:sp>
    </p:spTree>
    <p:extLst>
      <p:ext uri="{BB962C8B-B14F-4D97-AF65-F5344CB8AC3E}">
        <p14:creationId xmlns:p14="http://schemas.microsoft.com/office/powerpoint/2010/main" val="2734516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ln/>
        </p:spPr>
        <p:txBody>
          <a:bodyPr/>
          <a:lstStyle/>
          <a:p>
            <a:r>
              <a:rPr lang="zh-CN" altLang="en-US" smtClean="0"/>
              <a:t>课堂笔记：</a:t>
            </a:r>
          </a:p>
          <a:p>
            <a:endParaRPr lang="zh-CN" altLang="en-US" smtClean="0"/>
          </a:p>
        </p:txBody>
      </p:sp>
    </p:spTree>
    <p:extLst>
      <p:ext uri="{BB962C8B-B14F-4D97-AF65-F5344CB8AC3E}">
        <p14:creationId xmlns:p14="http://schemas.microsoft.com/office/powerpoint/2010/main" val="2673970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p:spPr>
      </p:sp>
      <p:sp>
        <p:nvSpPr>
          <p:cNvPr id="75779" name="备注占位符 2"/>
          <p:cNvSpPr>
            <a:spLocks noGrp="1"/>
          </p:cNvSpPr>
          <p:nvPr>
            <p:ph type="body" idx="1"/>
          </p:nvPr>
        </p:nvSpPr>
        <p:spPr>
          <a:noFill/>
          <a:ln/>
        </p:spPr>
        <p:txBody>
          <a:bodyPr/>
          <a:lstStyle/>
          <a:p>
            <a:r>
              <a:rPr lang="zh-CN" altLang="en-US" smtClean="0"/>
              <a:t>课堂笔记：</a:t>
            </a:r>
          </a:p>
          <a:p>
            <a:endParaRPr lang="zh-CN" altLang="en-US" smtClean="0"/>
          </a:p>
        </p:txBody>
      </p:sp>
    </p:spTree>
    <p:extLst>
      <p:ext uri="{BB962C8B-B14F-4D97-AF65-F5344CB8AC3E}">
        <p14:creationId xmlns:p14="http://schemas.microsoft.com/office/powerpoint/2010/main" val="20946079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427038" y="5341938"/>
            <a:ext cx="6245225" cy="4202112"/>
          </a:xfrm>
          <a:noFill/>
          <a:ln/>
        </p:spPr>
        <p:txBody>
          <a:bodyPr lIns="96624" tIns="46587" rIns="96624" bIns="46587"/>
          <a:lstStyle/>
          <a:p>
            <a:r>
              <a:rPr lang="zh-CN" altLang="en-US" smtClean="0"/>
              <a:t>课堂笔记：</a:t>
            </a:r>
          </a:p>
        </p:txBody>
      </p:sp>
      <p:sp>
        <p:nvSpPr>
          <p:cNvPr id="76803" name="Rectangle 3"/>
          <p:cNvSpPr>
            <a:spLocks noGrp="1" noRot="1" noChangeAspect="1" noChangeArrowheads="1" noTextEdit="1"/>
          </p:cNvSpPr>
          <p:nvPr>
            <p:ph type="sldImg"/>
          </p:nvPr>
        </p:nvSpPr>
        <p:spPr>
          <a:xfrm>
            <a:off x="266700" y="184150"/>
            <a:ext cx="6565900" cy="4926013"/>
          </a:xfrm>
          <a:ln cap="flat"/>
        </p:spPr>
      </p:sp>
      <p:sp>
        <p:nvSpPr>
          <p:cNvPr id="76804" name="Rectangle 4"/>
          <p:cNvSpPr>
            <a:spLocks noChangeArrowheads="1"/>
          </p:cNvSpPr>
          <p:nvPr/>
        </p:nvSpPr>
        <p:spPr bwMode="auto">
          <a:xfrm>
            <a:off x="635000" y="6240463"/>
            <a:ext cx="5880100" cy="690562"/>
          </a:xfrm>
          <a:prstGeom prst="rect">
            <a:avLst/>
          </a:prstGeom>
          <a:noFill/>
          <a:ln w="9525">
            <a:noFill/>
            <a:miter lim="800000"/>
            <a:headEnd/>
            <a:tailEnd/>
          </a:ln>
        </p:spPr>
        <p:txBody>
          <a:bodyPr wrap="none" lIns="98350" tIns="48312" rIns="98350" bIns="48312" anchor="ctr"/>
          <a:lstStyle/>
          <a:p>
            <a:pPr algn="ctr" defTabSz="973138" fontAlgn="ctr">
              <a:buSzPct val="65000"/>
            </a:pPr>
            <a:r>
              <a:rPr lang="en-US" altLang="zh-CN" sz="1200" b="1">
                <a:latin typeface="Courier New" pitchFamily="49" charset="0"/>
              </a:rPr>
              <a:t>SQL&gt; SELECT e.ename, e.deptno, d.dname</a:t>
            </a:r>
          </a:p>
          <a:p>
            <a:pPr algn="ctr" defTabSz="973138" fontAlgn="ctr">
              <a:buSzPct val="65000"/>
            </a:pPr>
            <a:r>
              <a:rPr lang="en-US" altLang="zh-CN" sz="1200" b="1">
                <a:latin typeface="Courier New" pitchFamily="49" charset="0"/>
              </a:rPr>
              <a:t>  2  FROM   emp e,   dept d</a:t>
            </a:r>
          </a:p>
          <a:p>
            <a:pPr algn="ctr" defTabSz="973138" fontAlgn="ctr">
              <a:buSzPct val="65000"/>
            </a:pPr>
            <a:r>
              <a:rPr lang="en-US" altLang="zh-CN" sz="1200" b="1">
                <a:latin typeface="Courier New" pitchFamily="49" charset="0"/>
              </a:rPr>
              <a:t>  3  WHERE  e.deptno = d.deptno;</a:t>
            </a:r>
          </a:p>
        </p:txBody>
      </p:sp>
      <p:sp>
        <p:nvSpPr>
          <p:cNvPr id="76805" name="Rectangle 5"/>
          <p:cNvSpPr>
            <a:spLocks noChangeArrowheads="1"/>
          </p:cNvSpPr>
          <p:nvPr/>
        </p:nvSpPr>
        <p:spPr bwMode="auto">
          <a:xfrm>
            <a:off x="625475" y="6972300"/>
            <a:ext cx="5880100" cy="2347913"/>
          </a:xfrm>
          <a:prstGeom prst="rect">
            <a:avLst/>
          </a:prstGeom>
          <a:noFill/>
          <a:ln w="9525">
            <a:noFill/>
            <a:miter lim="800000"/>
            <a:headEnd/>
            <a:tailEnd/>
          </a:ln>
        </p:spPr>
        <p:txBody>
          <a:bodyPr wrap="none" lIns="98350" tIns="48312" rIns="98350" bIns="48312" anchor="ctr"/>
          <a:lstStyle/>
          <a:p>
            <a:pPr algn="ctr" defTabSz="973138" fontAlgn="ctr">
              <a:buSzPct val="65000"/>
            </a:pPr>
            <a:r>
              <a:rPr lang="en-US" altLang="zh-CN" sz="1200">
                <a:latin typeface="Courier New" pitchFamily="49" charset="0"/>
              </a:rPr>
              <a:t>ENAME         DEPTNO DNAME</a:t>
            </a:r>
          </a:p>
          <a:p>
            <a:pPr algn="ctr" defTabSz="973138" fontAlgn="ctr">
              <a:buSzPct val="65000"/>
            </a:pPr>
            <a:r>
              <a:rPr lang="en-US" altLang="zh-CN" sz="1200">
                <a:latin typeface="Courier New" pitchFamily="49" charset="0"/>
              </a:rPr>
              <a:t>---------- --------- -------------</a:t>
            </a:r>
          </a:p>
          <a:p>
            <a:pPr algn="ctr" defTabSz="973138" fontAlgn="ctr">
              <a:buSzPct val="65000"/>
            </a:pPr>
            <a:r>
              <a:rPr lang="en-US" altLang="zh-CN" sz="1200">
                <a:latin typeface="Courier New" pitchFamily="49" charset="0"/>
              </a:rPr>
              <a:t>KING              10 ACCOUNTING</a:t>
            </a:r>
          </a:p>
          <a:p>
            <a:pPr algn="ctr" defTabSz="973138" fontAlgn="ctr">
              <a:buSzPct val="65000"/>
            </a:pPr>
            <a:r>
              <a:rPr lang="en-US" altLang="zh-CN" sz="1200">
                <a:latin typeface="Courier New" pitchFamily="49" charset="0"/>
              </a:rPr>
              <a:t>BLAKE             30 SALES</a:t>
            </a:r>
          </a:p>
          <a:p>
            <a:pPr algn="ctr" defTabSz="973138" fontAlgn="ctr">
              <a:buSzPct val="65000"/>
            </a:pPr>
            <a:r>
              <a:rPr lang="en-US" altLang="zh-CN" sz="1200">
                <a:latin typeface="Courier New" pitchFamily="49" charset="0"/>
              </a:rPr>
              <a:t>CLARK             10 ACCOUNTING</a:t>
            </a:r>
          </a:p>
          <a:p>
            <a:pPr algn="ctr" defTabSz="973138" fontAlgn="ctr">
              <a:buSzPct val="65000"/>
            </a:pPr>
            <a:r>
              <a:rPr lang="en-US" altLang="zh-CN" sz="1200">
                <a:latin typeface="Courier New" pitchFamily="49" charset="0"/>
              </a:rPr>
              <a:t>JONES             20 RESEARCH</a:t>
            </a:r>
          </a:p>
          <a:p>
            <a:pPr algn="ctr" defTabSz="973138" fontAlgn="ctr">
              <a:buSzPct val="65000"/>
            </a:pPr>
            <a:r>
              <a:rPr lang="en-US" altLang="zh-CN" sz="1200">
                <a:latin typeface="Courier New" pitchFamily="49" charset="0"/>
              </a:rPr>
              <a:t>... </a:t>
            </a:r>
          </a:p>
          <a:p>
            <a:pPr algn="ctr" defTabSz="973138" fontAlgn="ctr">
              <a:buSzPct val="65000"/>
            </a:pPr>
            <a:r>
              <a:rPr lang="en-US" altLang="zh-CN" sz="1200">
                <a:latin typeface="Courier New" pitchFamily="49" charset="0"/>
              </a:rPr>
              <a:t>ALLEN             30 SALES</a:t>
            </a:r>
          </a:p>
          <a:p>
            <a:pPr algn="ctr" defTabSz="973138" fontAlgn="ctr">
              <a:buSzPct val="65000"/>
            </a:pPr>
            <a:r>
              <a:rPr lang="en-US" altLang="zh-CN" sz="1200">
                <a:latin typeface="Courier New" pitchFamily="49" charset="0"/>
              </a:rPr>
              <a:t>TURNER            30 SALES</a:t>
            </a:r>
          </a:p>
          <a:p>
            <a:pPr algn="ctr" defTabSz="973138" fontAlgn="ctr">
              <a:buSzPct val="65000"/>
            </a:pPr>
            <a:r>
              <a:rPr lang="en-US" altLang="zh-CN" sz="1200">
                <a:latin typeface="Courier New" pitchFamily="49" charset="0"/>
              </a:rPr>
              <a:t>JAMES             30 SALES</a:t>
            </a:r>
          </a:p>
          <a:p>
            <a:pPr algn="ctr" defTabSz="973138" fontAlgn="ctr">
              <a:buSzPct val="65000"/>
            </a:pPr>
            <a:r>
              <a:rPr lang="en-US" altLang="zh-CN" sz="1200">
                <a:latin typeface="Courier New" pitchFamily="49" charset="0"/>
              </a:rPr>
              <a:t>...</a:t>
            </a:r>
          </a:p>
          <a:p>
            <a:pPr algn="ctr" defTabSz="973138" fontAlgn="ctr">
              <a:buSzPct val="65000"/>
            </a:pPr>
            <a:r>
              <a:rPr lang="en-US" altLang="zh-CN" sz="1200">
                <a:latin typeface="Courier New" pitchFamily="49" charset="0"/>
              </a:rPr>
              <a:t>14 rows selected.</a:t>
            </a:r>
          </a:p>
          <a:p>
            <a:pPr algn="ctr" defTabSz="973138" fontAlgn="ctr">
              <a:buSzPct val="65000"/>
            </a:pPr>
            <a:endParaRPr lang="en-US" altLang="zh-CN" sz="1200">
              <a:latin typeface="Courier New" pitchFamily="49" charset="0"/>
            </a:endParaRPr>
          </a:p>
        </p:txBody>
      </p:sp>
    </p:spTree>
    <p:extLst>
      <p:ext uri="{BB962C8B-B14F-4D97-AF65-F5344CB8AC3E}">
        <p14:creationId xmlns:p14="http://schemas.microsoft.com/office/powerpoint/2010/main" val="26959277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427038" y="5341938"/>
            <a:ext cx="6245225" cy="4202112"/>
          </a:xfrm>
          <a:noFill/>
          <a:ln/>
        </p:spPr>
        <p:txBody>
          <a:bodyPr lIns="96624" tIns="46587" rIns="96624" bIns="46587"/>
          <a:lstStyle/>
          <a:p>
            <a:r>
              <a:rPr lang="zh-CN" altLang="en-US" smtClean="0"/>
              <a:t>课堂笔记：</a:t>
            </a:r>
          </a:p>
        </p:txBody>
      </p:sp>
      <p:sp>
        <p:nvSpPr>
          <p:cNvPr id="77827" name="Rectangle 3"/>
          <p:cNvSpPr>
            <a:spLocks noGrp="1" noRot="1" noChangeAspect="1" noChangeArrowheads="1" noTextEdit="1"/>
          </p:cNvSpPr>
          <p:nvPr>
            <p:ph type="sldImg"/>
          </p:nvPr>
        </p:nvSpPr>
        <p:spPr>
          <a:xfrm>
            <a:off x="266700" y="184150"/>
            <a:ext cx="6565900" cy="4926013"/>
          </a:xfrm>
          <a:ln cap="flat"/>
        </p:spPr>
      </p:sp>
    </p:spTree>
    <p:extLst>
      <p:ext uri="{BB962C8B-B14F-4D97-AF65-F5344CB8AC3E}">
        <p14:creationId xmlns:p14="http://schemas.microsoft.com/office/powerpoint/2010/main" val="1756129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xfrm>
            <a:off x="427038" y="5341938"/>
            <a:ext cx="6245225" cy="4202112"/>
          </a:xfrm>
          <a:noFill/>
          <a:ln/>
        </p:spPr>
        <p:txBody>
          <a:bodyPr lIns="96624" tIns="46587" rIns="96624" bIns="46587"/>
          <a:lstStyle/>
          <a:p>
            <a:r>
              <a:rPr lang="zh-CN" altLang="en-US" smtClean="0"/>
              <a:t>课堂笔记：</a:t>
            </a:r>
          </a:p>
        </p:txBody>
      </p:sp>
      <p:sp>
        <p:nvSpPr>
          <p:cNvPr id="78851" name="Rectangle 3"/>
          <p:cNvSpPr>
            <a:spLocks noGrp="1" noRot="1" noChangeAspect="1" noChangeArrowheads="1" noTextEdit="1"/>
          </p:cNvSpPr>
          <p:nvPr>
            <p:ph type="sldImg"/>
          </p:nvPr>
        </p:nvSpPr>
        <p:spPr>
          <a:xfrm>
            <a:off x="266700" y="184150"/>
            <a:ext cx="6565900" cy="4926013"/>
          </a:xfrm>
          <a:ln cap="flat"/>
        </p:spPr>
      </p:sp>
    </p:spTree>
    <p:extLst>
      <p:ext uri="{BB962C8B-B14F-4D97-AF65-F5344CB8AC3E}">
        <p14:creationId xmlns:p14="http://schemas.microsoft.com/office/powerpoint/2010/main" val="30601735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4019550" y="0"/>
            <a:ext cx="3082925" cy="517525"/>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79875" name="Rectangle 3"/>
          <p:cNvSpPr>
            <a:spLocks noChangeArrowheads="1"/>
          </p:cNvSpPr>
          <p:nvPr/>
        </p:nvSpPr>
        <p:spPr bwMode="auto">
          <a:xfrm>
            <a:off x="-1588" y="0"/>
            <a:ext cx="3079751" cy="517525"/>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79876" name="Rectangle 4"/>
          <p:cNvSpPr>
            <a:spLocks noGrp="1" noChangeArrowheads="1"/>
          </p:cNvSpPr>
          <p:nvPr>
            <p:ph type="body" idx="1"/>
          </p:nvPr>
        </p:nvSpPr>
        <p:spPr>
          <a:xfrm>
            <a:off x="427038" y="5341938"/>
            <a:ext cx="6245225" cy="4202112"/>
          </a:xfrm>
          <a:noFill/>
          <a:ln/>
        </p:spPr>
        <p:txBody>
          <a:bodyPr lIns="96624" tIns="46587" rIns="96624" bIns="46587"/>
          <a:lstStyle/>
          <a:p>
            <a:r>
              <a:rPr lang="zh-CN" altLang="en-US" smtClean="0"/>
              <a:t>课堂笔记：</a:t>
            </a:r>
          </a:p>
        </p:txBody>
      </p:sp>
      <p:sp>
        <p:nvSpPr>
          <p:cNvPr id="79877" name="Rectangle 5"/>
          <p:cNvSpPr>
            <a:spLocks noGrp="1" noRot="1" noChangeAspect="1" noChangeArrowheads="1" noTextEdit="1"/>
          </p:cNvSpPr>
          <p:nvPr>
            <p:ph type="sldImg"/>
          </p:nvPr>
        </p:nvSpPr>
        <p:spPr>
          <a:xfrm>
            <a:off x="266700" y="184150"/>
            <a:ext cx="6565900" cy="4926013"/>
          </a:xfrm>
          <a:ln cap="flat"/>
        </p:spPr>
      </p:sp>
    </p:spTree>
    <p:extLst>
      <p:ext uri="{BB962C8B-B14F-4D97-AF65-F5344CB8AC3E}">
        <p14:creationId xmlns:p14="http://schemas.microsoft.com/office/powerpoint/2010/main" val="3446681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ln/>
        </p:spPr>
      </p:sp>
      <p:sp>
        <p:nvSpPr>
          <p:cNvPr id="80899" name="备注占位符 2"/>
          <p:cNvSpPr>
            <a:spLocks noGrp="1"/>
          </p:cNvSpPr>
          <p:nvPr>
            <p:ph type="body" idx="1"/>
          </p:nvPr>
        </p:nvSpPr>
        <p:spPr>
          <a:noFill/>
          <a:ln/>
        </p:spPr>
        <p:txBody>
          <a:bodyPr/>
          <a:lstStyle/>
          <a:p>
            <a:r>
              <a:rPr lang="zh-CN" altLang="en-US" smtClean="0"/>
              <a:t>课堂笔记：</a:t>
            </a:r>
          </a:p>
          <a:p>
            <a:endParaRPr lang="zh-CN" altLang="en-US" smtClean="0"/>
          </a:p>
        </p:txBody>
      </p:sp>
    </p:spTree>
    <p:extLst>
      <p:ext uri="{BB962C8B-B14F-4D97-AF65-F5344CB8AC3E}">
        <p14:creationId xmlns:p14="http://schemas.microsoft.com/office/powerpoint/2010/main" val="3801520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p:spPr>
        <p:txBody>
          <a:bodyPr/>
          <a:lstStyle/>
          <a:p>
            <a:r>
              <a:rPr lang="zh-CN" altLang="en-US" smtClean="0"/>
              <a:t>课堂笔记：</a:t>
            </a:r>
          </a:p>
        </p:txBody>
      </p:sp>
    </p:spTree>
    <p:extLst>
      <p:ext uri="{BB962C8B-B14F-4D97-AF65-F5344CB8AC3E}">
        <p14:creationId xmlns:p14="http://schemas.microsoft.com/office/powerpoint/2010/main" val="28778339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xfrm>
            <a:off x="427038" y="5341938"/>
            <a:ext cx="6245225" cy="4202112"/>
          </a:xfrm>
          <a:noFill/>
          <a:ln/>
        </p:spPr>
        <p:txBody>
          <a:bodyPr lIns="96624" tIns="46587" rIns="96624" bIns="46587"/>
          <a:lstStyle/>
          <a:p>
            <a:r>
              <a:rPr lang="zh-CN" altLang="en-US" smtClean="0"/>
              <a:t>课堂笔记：</a:t>
            </a:r>
          </a:p>
        </p:txBody>
      </p:sp>
      <p:sp>
        <p:nvSpPr>
          <p:cNvPr id="81923" name="Rectangle 3"/>
          <p:cNvSpPr>
            <a:spLocks noGrp="1" noRot="1" noChangeAspect="1" noChangeArrowheads="1" noTextEdit="1"/>
          </p:cNvSpPr>
          <p:nvPr>
            <p:ph type="sldImg"/>
          </p:nvPr>
        </p:nvSpPr>
        <p:spPr>
          <a:xfrm>
            <a:off x="266700" y="184150"/>
            <a:ext cx="6565900" cy="4926013"/>
          </a:xfrm>
          <a:ln cap="flat"/>
        </p:spPr>
      </p:sp>
    </p:spTree>
    <p:extLst>
      <p:ext uri="{BB962C8B-B14F-4D97-AF65-F5344CB8AC3E}">
        <p14:creationId xmlns:p14="http://schemas.microsoft.com/office/powerpoint/2010/main" val="2386398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4021138" y="0"/>
            <a:ext cx="3081337" cy="514350"/>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82947" name="Rectangle 3"/>
          <p:cNvSpPr>
            <a:spLocks noChangeArrowheads="1"/>
          </p:cNvSpPr>
          <p:nvPr/>
        </p:nvSpPr>
        <p:spPr bwMode="auto">
          <a:xfrm>
            <a:off x="-1588" y="0"/>
            <a:ext cx="3076576" cy="514350"/>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82948" name="Rectangle 4"/>
          <p:cNvSpPr>
            <a:spLocks noGrp="1" noChangeArrowheads="1"/>
          </p:cNvSpPr>
          <p:nvPr>
            <p:ph type="body" idx="1"/>
          </p:nvPr>
        </p:nvSpPr>
        <p:spPr>
          <a:xfrm>
            <a:off x="469900" y="5337175"/>
            <a:ext cx="6200775" cy="4254500"/>
          </a:xfrm>
          <a:noFill/>
          <a:ln/>
        </p:spPr>
        <p:txBody>
          <a:bodyPr lIns="96624" tIns="46587" rIns="96624" bIns="46587"/>
          <a:lstStyle/>
          <a:p>
            <a:r>
              <a:rPr lang="zh-CN" altLang="en-US" smtClean="0"/>
              <a:t>课堂笔记：</a:t>
            </a:r>
          </a:p>
        </p:txBody>
      </p:sp>
      <p:sp>
        <p:nvSpPr>
          <p:cNvPr id="82949" name="Rectangle 5"/>
          <p:cNvSpPr>
            <a:spLocks noGrp="1" noRot="1" noChangeAspect="1" noChangeArrowheads="1" noTextEdit="1"/>
          </p:cNvSpPr>
          <p:nvPr>
            <p:ph type="sldImg"/>
          </p:nvPr>
        </p:nvSpPr>
        <p:spPr>
          <a:xfrm>
            <a:off x="230188" y="206375"/>
            <a:ext cx="6635750" cy="4976813"/>
          </a:xfrm>
          <a:ln cap="flat"/>
        </p:spPr>
      </p:sp>
    </p:spTree>
    <p:extLst>
      <p:ext uri="{BB962C8B-B14F-4D97-AF65-F5344CB8AC3E}">
        <p14:creationId xmlns:p14="http://schemas.microsoft.com/office/powerpoint/2010/main" val="24706792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ln/>
        </p:spPr>
      </p:sp>
      <p:sp>
        <p:nvSpPr>
          <p:cNvPr id="83971" name="备注占位符 2"/>
          <p:cNvSpPr>
            <a:spLocks noGrp="1"/>
          </p:cNvSpPr>
          <p:nvPr>
            <p:ph type="body" idx="1"/>
          </p:nvPr>
        </p:nvSpPr>
        <p:spPr>
          <a:noFill/>
          <a:ln/>
        </p:spPr>
        <p:txBody>
          <a:bodyPr/>
          <a:lstStyle/>
          <a:p>
            <a:r>
              <a:rPr lang="zh-CN" altLang="en-US" dirty="0" smtClean="0"/>
              <a:t>课堂笔记：</a:t>
            </a:r>
          </a:p>
          <a:p>
            <a:endParaRPr lang="zh-CN" altLang="en-US" dirty="0" smtClean="0"/>
          </a:p>
        </p:txBody>
      </p:sp>
    </p:spTree>
    <p:extLst>
      <p:ext uri="{BB962C8B-B14F-4D97-AF65-F5344CB8AC3E}">
        <p14:creationId xmlns:p14="http://schemas.microsoft.com/office/powerpoint/2010/main" val="39620003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cap="flat"/>
        </p:spPr>
      </p:sp>
      <p:sp>
        <p:nvSpPr>
          <p:cNvPr id="84995" name="Rectangle 3"/>
          <p:cNvSpPr>
            <a:spLocks noGrp="1" noChangeArrowheads="1"/>
          </p:cNvSpPr>
          <p:nvPr>
            <p:ph type="body" idx="1"/>
          </p:nvPr>
        </p:nvSpPr>
        <p:spPr>
          <a:noFill/>
          <a:ln/>
        </p:spPr>
        <p:txBody>
          <a:bodyPr lIns="97093" tIns="46077" rIns="97093" bIns="46077"/>
          <a:lstStyle/>
          <a:p>
            <a:pPr>
              <a:tabLst>
                <a:tab pos="493713" algn="l"/>
                <a:tab pos="576263" algn="l"/>
              </a:tabLst>
            </a:pPr>
            <a:r>
              <a:rPr lang="zh-CN" altLang="en-US" dirty="0" smtClean="0"/>
              <a:t>课堂笔记：</a:t>
            </a:r>
          </a:p>
          <a:p>
            <a:pPr>
              <a:tabLst>
                <a:tab pos="493713" algn="l"/>
                <a:tab pos="576263" algn="l"/>
              </a:tabLst>
            </a:pPr>
            <a:endParaRPr lang="en-US" altLang="zh-CN" dirty="0" smtClean="0"/>
          </a:p>
        </p:txBody>
      </p:sp>
    </p:spTree>
    <p:extLst>
      <p:ext uri="{BB962C8B-B14F-4D97-AF65-F5344CB8AC3E}">
        <p14:creationId xmlns:p14="http://schemas.microsoft.com/office/powerpoint/2010/main" val="2522816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cap="flat"/>
        </p:spPr>
      </p:sp>
      <p:sp>
        <p:nvSpPr>
          <p:cNvPr id="86019" name="Rectangle 3"/>
          <p:cNvSpPr>
            <a:spLocks noGrp="1" noChangeArrowheads="1"/>
          </p:cNvSpPr>
          <p:nvPr>
            <p:ph type="body" idx="1"/>
          </p:nvPr>
        </p:nvSpPr>
        <p:spPr>
          <a:noFill/>
          <a:ln/>
        </p:spPr>
        <p:txBody>
          <a:bodyPr lIns="97093" tIns="46077" rIns="97093" bIns="46077"/>
          <a:lstStyle/>
          <a:p>
            <a:r>
              <a:rPr lang="zh-CN" altLang="en-US" smtClean="0"/>
              <a:t>课堂笔记：</a:t>
            </a:r>
          </a:p>
          <a:p>
            <a:endParaRPr lang="en-US" altLang="zh-CN" smtClean="0">
              <a:latin typeface="Courier New" pitchFamily="49" charset="0"/>
            </a:endParaRPr>
          </a:p>
        </p:txBody>
      </p:sp>
    </p:spTree>
    <p:extLst>
      <p:ext uri="{BB962C8B-B14F-4D97-AF65-F5344CB8AC3E}">
        <p14:creationId xmlns:p14="http://schemas.microsoft.com/office/powerpoint/2010/main" val="16231464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cap="flat"/>
        </p:spPr>
      </p:sp>
      <p:sp>
        <p:nvSpPr>
          <p:cNvPr id="87043" name="Rectangle 3"/>
          <p:cNvSpPr>
            <a:spLocks noGrp="1" noChangeArrowheads="1"/>
          </p:cNvSpPr>
          <p:nvPr>
            <p:ph type="body" idx="1"/>
          </p:nvPr>
        </p:nvSpPr>
        <p:spPr>
          <a:noFill/>
          <a:ln/>
        </p:spPr>
        <p:txBody>
          <a:bodyPr lIns="97093" tIns="46077" rIns="97093" bIns="46077"/>
          <a:lstStyle/>
          <a:p>
            <a:r>
              <a:rPr lang="zh-CN" altLang="en-US" smtClean="0"/>
              <a:t>课堂笔记：</a:t>
            </a:r>
          </a:p>
        </p:txBody>
      </p:sp>
    </p:spTree>
    <p:extLst>
      <p:ext uri="{BB962C8B-B14F-4D97-AF65-F5344CB8AC3E}">
        <p14:creationId xmlns:p14="http://schemas.microsoft.com/office/powerpoint/2010/main" val="32773056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cap="flat"/>
        </p:spPr>
      </p:sp>
      <p:sp>
        <p:nvSpPr>
          <p:cNvPr id="88067" name="Rectangle 3"/>
          <p:cNvSpPr>
            <a:spLocks noGrp="1" noChangeArrowheads="1"/>
          </p:cNvSpPr>
          <p:nvPr>
            <p:ph type="body" idx="1"/>
          </p:nvPr>
        </p:nvSpPr>
        <p:spPr>
          <a:noFill/>
          <a:ln/>
        </p:spPr>
        <p:txBody>
          <a:bodyPr lIns="97093" tIns="46077" rIns="97093" bIns="46077"/>
          <a:lstStyle/>
          <a:p>
            <a:r>
              <a:rPr lang="zh-CN" altLang="en-US" smtClean="0"/>
              <a:t>课堂笔记：</a:t>
            </a:r>
          </a:p>
        </p:txBody>
      </p:sp>
    </p:spTree>
    <p:extLst>
      <p:ext uri="{BB962C8B-B14F-4D97-AF65-F5344CB8AC3E}">
        <p14:creationId xmlns:p14="http://schemas.microsoft.com/office/powerpoint/2010/main" val="38217757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cap="flat"/>
        </p:spPr>
      </p:sp>
      <p:sp>
        <p:nvSpPr>
          <p:cNvPr id="89091" name="Rectangle 3"/>
          <p:cNvSpPr>
            <a:spLocks noGrp="1" noChangeArrowheads="1"/>
          </p:cNvSpPr>
          <p:nvPr>
            <p:ph type="body" idx="1"/>
          </p:nvPr>
        </p:nvSpPr>
        <p:spPr>
          <a:noFill/>
          <a:ln/>
        </p:spPr>
        <p:txBody>
          <a:bodyPr lIns="97093" tIns="46077" rIns="97093" bIns="46077"/>
          <a:lstStyle/>
          <a:p>
            <a:r>
              <a:rPr lang="zh-CN" altLang="en-US" smtClean="0"/>
              <a:t>课堂笔记：</a:t>
            </a:r>
          </a:p>
        </p:txBody>
      </p:sp>
    </p:spTree>
    <p:extLst>
      <p:ext uri="{BB962C8B-B14F-4D97-AF65-F5344CB8AC3E}">
        <p14:creationId xmlns:p14="http://schemas.microsoft.com/office/powerpoint/2010/main" val="16653973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cap="flat"/>
        </p:spPr>
      </p:sp>
      <p:sp>
        <p:nvSpPr>
          <p:cNvPr id="90115" name="Rectangle 3"/>
          <p:cNvSpPr>
            <a:spLocks noGrp="1" noChangeArrowheads="1"/>
          </p:cNvSpPr>
          <p:nvPr>
            <p:ph type="body" idx="1"/>
          </p:nvPr>
        </p:nvSpPr>
        <p:spPr>
          <a:noFill/>
          <a:ln/>
        </p:spPr>
        <p:txBody>
          <a:bodyPr lIns="97093" tIns="46077" rIns="97093" bIns="46077"/>
          <a:lstStyle/>
          <a:p>
            <a:r>
              <a:rPr lang="zh-CN" altLang="en-US" smtClean="0"/>
              <a:t>课堂笔记：</a:t>
            </a:r>
          </a:p>
        </p:txBody>
      </p:sp>
    </p:spTree>
    <p:extLst>
      <p:ext uri="{BB962C8B-B14F-4D97-AF65-F5344CB8AC3E}">
        <p14:creationId xmlns:p14="http://schemas.microsoft.com/office/powerpoint/2010/main" val="18657367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cap="flat"/>
        </p:spPr>
      </p:sp>
      <p:sp>
        <p:nvSpPr>
          <p:cNvPr id="91139" name="Rectangle 3"/>
          <p:cNvSpPr>
            <a:spLocks noGrp="1" noChangeArrowheads="1"/>
          </p:cNvSpPr>
          <p:nvPr>
            <p:ph type="body" idx="1"/>
          </p:nvPr>
        </p:nvSpPr>
        <p:spPr>
          <a:noFill/>
          <a:ln/>
        </p:spPr>
        <p:txBody>
          <a:bodyPr lIns="97093" tIns="46077" rIns="97093" bIns="46077"/>
          <a:lstStyle/>
          <a:p>
            <a:r>
              <a:rPr lang="zh-CN" altLang="en-US" smtClean="0"/>
              <a:t>课堂笔记：</a:t>
            </a:r>
          </a:p>
          <a:p>
            <a:endParaRPr lang="en-US" altLang="zh-CN" smtClean="0">
              <a:latin typeface="Courier New" pitchFamily="49" charset="0"/>
            </a:endParaRPr>
          </a:p>
        </p:txBody>
      </p:sp>
    </p:spTree>
    <p:extLst>
      <p:ext uri="{BB962C8B-B14F-4D97-AF65-F5344CB8AC3E}">
        <p14:creationId xmlns:p14="http://schemas.microsoft.com/office/powerpoint/2010/main" val="3332612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p:spPr>
        <p:txBody>
          <a:bodyPr/>
          <a:lstStyle/>
          <a:p>
            <a:r>
              <a:rPr lang="zh-CN" altLang="en-US" smtClean="0"/>
              <a:t>课堂笔记：</a:t>
            </a:r>
          </a:p>
          <a:p>
            <a:endParaRPr lang="zh-CN" altLang="en-US" smtClean="0"/>
          </a:p>
        </p:txBody>
      </p:sp>
    </p:spTree>
    <p:extLst>
      <p:ext uri="{BB962C8B-B14F-4D97-AF65-F5344CB8AC3E}">
        <p14:creationId xmlns:p14="http://schemas.microsoft.com/office/powerpoint/2010/main" val="7266910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cap="flat"/>
        </p:spPr>
      </p:sp>
      <p:sp>
        <p:nvSpPr>
          <p:cNvPr id="92163" name="Rectangle 3"/>
          <p:cNvSpPr>
            <a:spLocks noGrp="1" noChangeArrowheads="1"/>
          </p:cNvSpPr>
          <p:nvPr>
            <p:ph type="body" idx="1"/>
          </p:nvPr>
        </p:nvSpPr>
        <p:spPr>
          <a:noFill/>
          <a:ln/>
        </p:spPr>
        <p:txBody>
          <a:bodyPr lIns="97093" tIns="46077" rIns="97093" bIns="46077"/>
          <a:lstStyle/>
          <a:p>
            <a:r>
              <a:rPr lang="zh-CN" altLang="en-US" dirty="0" smtClean="0"/>
              <a:t>课堂笔记：</a:t>
            </a:r>
          </a:p>
        </p:txBody>
      </p:sp>
    </p:spTree>
    <p:extLst>
      <p:ext uri="{BB962C8B-B14F-4D97-AF65-F5344CB8AC3E}">
        <p14:creationId xmlns:p14="http://schemas.microsoft.com/office/powerpoint/2010/main" val="3391062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cap="flat"/>
        </p:spPr>
      </p:sp>
      <p:sp>
        <p:nvSpPr>
          <p:cNvPr id="93187" name="Rectangle 3"/>
          <p:cNvSpPr>
            <a:spLocks noGrp="1" noChangeArrowheads="1"/>
          </p:cNvSpPr>
          <p:nvPr>
            <p:ph type="body" idx="1"/>
          </p:nvPr>
        </p:nvSpPr>
        <p:spPr>
          <a:noFill/>
          <a:ln/>
        </p:spPr>
        <p:txBody>
          <a:bodyPr lIns="97093" tIns="46077" rIns="97093" bIns="46077"/>
          <a:lstStyle/>
          <a:p>
            <a:r>
              <a:rPr lang="zh-CN" altLang="en-US" smtClean="0"/>
              <a:t>课堂笔记：</a:t>
            </a:r>
          </a:p>
          <a:p>
            <a:endParaRPr lang="en-US" altLang="zh-CN" smtClean="0"/>
          </a:p>
        </p:txBody>
      </p:sp>
    </p:spTree>
    <p:extLst>
      <p:ext uri="{BB962C8B-B14F-4D97-AF65-F5344CB8AC3E}">
        <p14:creationId xmlns:p14="http://schemas.microsoft.com/office/powerpoint/2010/main" val="16150104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cap="flat"/>
        </p:spPr>
      </p:sp>
      <p:sp>
        <p:nvSpPr>
          <p:cNvPr id="94211" name="Rectangle 3"/>
          <p:cNvSpPr>
            <a:spLocks noGrp="1" noChangeArrowheads="1"/>
          </p:cNvSpPr>
          <p:nvPr>
            <p:ph type="body" idx="1"/>
          </p:nvPr>
        </p:nvSpPr>
        <p:spPr>
          <a:noFill/>
          <a:ln/>
        </p:spPr>
        <p:txBody>
          <a:bodyPr lIns="97093" tIns="46077" rIns="97093" bIns="46077"/>
          <a:lstStyle/>
          <a:p>
            <a:r>
              <a:rPr lang="zh-CN" altLang="en-US" smtClean="0"/>
              <a:t>课堂笔记：</a:t>
            </a:r>
          </a:p>
          <a:p>
            <a:endParaRPr lang="en-US" altLang="zh-CN" smtClean="0">
              <a:solidFill>
                <a:srgbClr val="0000FF"/>
              </a:solidFill>
              <a:latin typeface="Courier New" pitchFamily="49" charset="0"/>
            </a:endParaRPr>
          </a:p>
        </p:txBody>
      </p:sp>
    </p:spTree>
    <p:extLst>
      <p:ext uri="{BB962C8B-B14F-4D97-AF65-F5344CB8AC3E}">
        <p14:creationId xmlns:p14="http://schemas.microsoft.com/office/powerpoint/2010/main" val="33762820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cap="flat"/>
        </p:spPr>
      </p:sp>
      <p:sp>
        <p:nvSpPr>
          <p:cNvPr id="95235" name="Rectangle 3"/>
          <p:cNvSpPr>
            <a:spLocks noGrp="1" noChangeArrowheads="1"/>
          </p:cNvSpPr>
          <p:nvPr>
            <p:ph type="body" idx="1"/>
          </p:nvPr>
        </p:nvSpPr>
        <p:spPr>
          <a:noFill/>
          <a:ln/>
        </p:spPr>
        <p:txBody>
          <a:bodyPr lIns="97093" tIns="46077" rIns="97093" bIns="46077"/>
          <a:lstStyle/>
          <a:p>
            <a:r>
              <a:rPr lang="zh-CN" altLang="en-US" smtClean="0"/>
              <a:t>课堂笔记：</a:t>
            </a:r>
          </a:p>
          <a:p>
            <a:endParaRPr lang="en-US" altLang="zh-CN" smtClean="0">
              <a:latin typeface="Courier New" pitchFamily="49" charset="0"/>
            </a:endParaRPr>
          </a:p>
        </p:txBody>
      </p:sp>
    </p:spTree>
    <p:extLst>
      <p:ext uri="{BB962C8B-B14F-4D97-AF65-F5344CB8AC3E}">
        <p14:creationId xmlns:p14="http://schemas.microsoft.com/office/powerpoint/2010/main" val="36975194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cap="flat"/>
        </p:spPr>
      </p:sp>
      <p:sp>
        <p:nvSpPr>
          <p:cNvPr id="96259" name="Rectangle 3"/>
          <p:cNvSpPr>
            <a:spLocks noGrp="1" noChangeArrowheads="1"/>
          </p:cNvSpPr>
          <p:nvPr>
            <p:ph type="body" idx="1"/>
          </p:nvPr>
        </p:nvSpPr>
        <p:spPr>
          <a:noFill/>
          <a:ln/>
        </p:spPr>
        <p:txBody>
          <a:bodyPr lIns="97093" tIns="46077" rIns="97093" bIns="46077"/>
          <a:lstStyle/>
          <a:p>
            <a:pPr>
              <a:spcBef>
                <a:spcPct val="0"/>
              </a:spcBef>
            </a:pPr>
            <a:r>
              <a:rPr lang="zh-CN" altLang="en-US" smtClean="0"/>
              <a:t>课堂笔记：</a:t>
            </a:r>
          </a:p>
          <a:p>
            <a:pPr>
              <a:spcBef>
                <a:spcPct val="0"/>
              </a:spcBef>
            </a:pPr>
            <a:endParaRPr lang="en-US" altLang="zh-CN" smtClean="0">
              <a:latin typeface="Courier New" pitchFamily="49" charset="0"/>
            </a:endParaRPr>
          </a:p>
        </p:txBody>
      </p:sp>
    </p:spTree>
    <p:extLst>
      <p:ext uri="{BB962C8B-B14F-4D97-AF65-F5344CB8AC3E}">
        <p14:creationId xmlns:p14="http://schemas.microsoft.com/office/powerpoint/2010/main" val="36499839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cap="flat"/>
        </p:spPr>
      </p:sp>
      <p:sp>
        <p:nvSpPr>
          <p:cNvPr id="97283" name="Rectangle 3"/>
          <p:cNvSpPr>
            <a:spLocks noGrp="1" noChangeArrowheads="1"/>
          </p:cNvSpPr>
          <p:nvPr>
            <p:ph type="body" idx="1"/>
          </p:nvPr>
        </p:nvSpPr>
        <p:spPr>
          <a:noFill/>
          <a:ln/>
        </p:spPr>
        <p:txBody>
          <a:bodyPr lIns="97093" tIns="46077" rIns="97093" bIns="46077"/>
          <a:lstStyle/>
          <a:p>
            <a:r>
              <a:rPr lang="zh-CN" altLang="en-US" smtClean="0"/>
              <a:t>课堂笔记：</a:t>
            </a:r>
          </a:p>
          <a:p>
            <a:endParaRPr lang="en-US" altLang="zh-CN" smtClean="0">
              <a:solidFill>
                <a:srgbClr val="0000FF"/>
              </a:solidFill>
              <a:latin typeface="Courier New" pitchFamily="49" charset="0"/>
            </a:endParaRPr>
          </a:p>
        </p:txBody>
      </p:sp>
    </p:spTree>
    <p:extLst>
      <p:ext uri="{BB962C8B-B14F-4D97-AF65-F5344CB8AC3E}">
        <p14:creationId xmlns:p14="http://schemas.microsoft.com/office/powerpoint/2010/main" val="23525097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a:ln/>
        </p:spPr>
      </p:sp>
      <p:sp>
        <p:nvSpPr>
          <p:cNvPr id="98307" name="备注占位符 2"/>
          <p:cNvSpPr>
            <a:spLocks noGrp="1"/>
          </p:cNvSpPr>
          <p:nvPr>
            <p:ph type="body" idx="1"/>
          </p:nvPr>
        </p:nvSpPr>
        <p:spPr>
          <a:noFill/>
          <a:ln/>
        </p:spPr>
        <p:txBody>
          <a:bodyPr/>
          <a:lstStyle/>
          <a:p>
            <a:r>
              <a:rPr lang="zh-CN" altLang="en-US" dirty="0" smtClean="0"/>
              <a:t>课堂笔记：</a:t>
            </a:r>
          </a:p>
          <a:p>
            <a:endParaRPr lang="zh-CN" altLang="en-US" dirty="0" smtClean="0"/>
          </a:p>
        </p:txBody>
      </p:sp>
    </p:spTree>
    <p:extLst>
      <p:ext uri="{BB962C8B-B14F-4D97-AF65-F5344CB8AC3E}">
        <p14:creationId xmlns:p14="http://schemas.microsoft.com/office/powerpoint/2010/main" val="13322495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8FF6F359-CB20-4B29-AAF4-0E692B067B33}" type="slidenum">
              <a:rPr lang="en-US" altLang="zh-CN" smtClean="0"/>
              <a:pPr/>
              <a:t>47</a:t>
            </a:fld>
            <a:endParaRPr lang="en-US" altLang="zh-CN"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r>
              <a:rPr lang="zh-CN" altLang="en-US" smtClean="0"/>
              <a:t>课堂笔记：</a:t>
            </a:r>
            <a:endParaRPr lang="zh-CN" altLang="zh-CN" smtClean="0"/>
          </a:p>
        </p:txBody>
      </p:sp>
    </p:spTree>
    <p:extLst>
      <p:ext uri="{BB962C8B-B14F-4D97-AF65-F5344CB8AC3E}">
        <p14:creationId xmlns:p14="http://schemas.microsoft.com/office/powerpoint/2010/main" val="6199203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55DA8C08-3D34-4AE5-AC4D-68BF004D7FB9}" type="slidenum">
              <a:rPr lang="en-US" altLang="zh-CN" smtClean="0"/>
              <a:pPr/>
              <a:t>48</a:t>
            </a:fld>
            <a:endParaRPr lang="en-US" altLang="zh-CN"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r>
              <a:rPr lang="zh-CN" altLang="en-US" smtClean="0"/>
              <a:t>课堂笔记：</a:t>
            </a:r>
            <a:endParaRPr lang="zh-CN" altLang="zh-CN" smtClean="0"/>
          </a:p>
        </p:txBody>
      </p:sp>
    </p:spTree>
    <p:extLst>
      <p:ext uri="{BB962C8B-B14F-4D97-AF65-F5344CB8AC3E}">
        <p14:creationId xmlns:p14="http://schemas.microsoft.com/office/powerpoint/2010/main" val="181701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4021138" y="0"/>
            <a:ext cx="3081337" cy="514350"/>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57347" name="Rectangle 3"/>
          <p:cNvSpPr>
            <a:spLocks noChangeArrowheads="1"/>
          </p:cNvSpPr>
          <p:nvPr/>
        </p:nvSpPr>
        <p:spPr bwMode="auto">
          <a:xfrm>
            <a:off x="-1588" y="0"/>
            <a:ext cx="3076576" cy="514350"/>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57348" name="Rectangle 4"/>
          <p:cNvSpPr>
            <a:spLocks noGrp="1" noChangeArrowheads="1"/>
          </p:cNvSpPr>
          <p:nvPr>
            <p:ph type="body" idx="1"/>
          </p:nvPr>
        </p:nvSpPr>
        <p:spPr>
          <a:xfrm>
            <a:off x="427038" y="5341938"/>
            <a:ext cx="6245225" cy="4202112"/>
          </a:xfrm>
          <a:noFill/>
          <a:ln/>
        </p:spPr>
        <p:txBody>
          <a:bodyPr lIns="96624" tIns="46587" rIns="96624" bIns="46587"/>
          <a:lstStyle/>
          <a:p>
            <a:r>
              <a:rPr lang="zh-CN" altLang="en-US" smtClean="0"/>
              <a:t>课堂笔记：</a:t>
            </a:r>
          </a:p>
        </p:txBody>
      </p:sp>
      <p:sp>
        <p:nvSpPr>
          <p:cNvPr id="57349" name="Rectangle 5"/>
          <p:cNvSpPr>
            <a:spLocks noGrp="1" noRot="1" noChangeAspect="1" noChangeArrowheads="1" noTextEdit="1"/>
          </p:cNvSpPr>
          <p:nvPr>
            <p:ph type="sldImg"/>
          </p:nvPr>
        </p:nvSpPr>
        <p:spPr>
          <a:xfrm>
            <a:off x="266700" y="184150"/>
            <a:ext cx="6565900" cy="4926013"/>
          </a:xfrm>
          <a:ln cap="flat"/>
        </p:spPr>
      </p:sp>
    </p:spTree>
    <p:extLst>
      <p:ext uri="{BB962C8B-B14F-4D97-AF65-F5344CB8AC3E}">
        <p14:creationId xmlns:p14="http://schemas.microsoft.com/office/powerpoint/2010/main" val="1989298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4019550" y="0"/>
            <a:ext cx="3082925" cy="517525"/>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58371" name="Rectangle 3"/>
          <p:cNvSpPr>
            <a:spLocks noChangeArrowheads="1"/>
          </p:cNvSpPr>
          <p:nvPr/>
        </p:nvSpPr>
        <p:spPr bwMode="auto">
          <a:xfrm>
            <a:off x="-1588" y="0"/>
            <a:ext cx="3079751" cy="517525"/>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58372" name="Rectangle 4"/>
          <p:cNvSpPr>
            <a:spLocks noGrp="1" noChangeArrowheads="1"/>
          </p:cNvSpPr>
          <p:nvPr>
            <p:ph type="body" idx="1"/>
          </p:nvPr>
        </p:nvSpPr>
        <p:spPr>
          <a:xfrm>
            <a:off x="427038" y="5272088"/>
            <a:ext cx="6245225" cy="4316412"/>
          </a:xfrm>
          <a:noFill/>
          <a:ln/>
        </p:spPr>
        <p:txBody>
          <a:bodyPr lIns="96624" tIns="46587" rIns="96624" bIns="46587"/>
          <a:lstStyle/>
          <a:p>
            <a:r>
              <a:rPr lang="zh-CN" altLang="en-US" smtClean="0"/>
              <a:t>课堂笔记：</a:t>
            </a:r>
          </a:p>
        </p:txBody>
      </p:sp>
      <p:sp>
        <p:nvSpPr>
          <p:cNvPr id="58373" name="Rectangle 5"/>
          <p:cNvSpPr>
            <a:spLocks noGrp="1" noRot="1" noChangeAspect="1" noChangeArrowheads="1" noTextEdit="1"/>
          </p:cNvSpPr>
          <p:nvPr>
            <p:ph type="sldImg"/>
          </p:nvPr>
        </p:nvSpPr>
        <p:spPr>
          <a:xfrm>
            <a:off x="266700" y="184150"/>
            <a:ext cx="6565900" cy="4926013"/>
          </a:xfrm>
          <a:ln cap="flat"/>
        </p:spPr>
      </p:sp>
    </p:spTree>
    <p:extLst>
      <p:ext uri="{BB962C8B-B14F-4D97-AF65-F5344CB8AC3E}">
        <p14:creationId xmlns:p14="http://schemas.microsoft.com/office/powerpoint/2010/main" val="3989457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4019550" y="0"/>
            <a:ext cx="3082925" cy="517525"/>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59395" name="Rectangle 3"/>
          <p:cNvSpPr>
            <a:spLocks noChangeArrowheads="1"/>
          </p:cNvSpPr>
          <p:nvPr/>
        </p:nvSpPr>
        <p:spPr bwMode="auto">
          <a:xfrm>
            <a:off x="-1588" y="0"/>
            <a:ext cx="3079751" cy="517525"/>
          </a:xfrm>
          <a:prstGeom prst="rect">
            <a:avLst/>
          </a:prstGeom>
          <a:noFill/>
          <a:ln w="9525">
            <a:noFill/>
            <a:miter lim="800000"/>
            <a:headEnd/>
            <a:tailEnd/>
          </a:ln>
        </p:spPr>
        <p:txBody>
          <a:bodyPr wrap="none" lIns="99048" tIns="49524" rIns="99048" bIns="49524" anchor="ctr"/>
          <a:lstStyle/>
          <a:p>
            <a:pPr algn="ctr" fontAlgn="ctr">
              <a:buSzPct val="65000"/>
            </a:pPr>
            <a:endParaRPr lang="zh-CN" altLang="en-US"/>
          </a:p>
        </p:txBody>
      </p:sp>
      <p:sp>
        <p:nvSpPr>
          <p:cNvPr id="59396" name="Rectangle 4"/>
          <p:cNvSpPr>
            <a:spLocks noGrp="1" noChangeArrowheads="1"/>
          </p:cNvSpPr>
          <p:nvPr>
            <p:ph type="body" idx="1"/>
          </p:nvPr>
        </p:nvSpPr>
        <p:spPr>
          <a:xfrm>
            <a:off x="427038" y="5341938"/>
            <a:ext cx="6245225" cy="4202112"/>
          </a:xfrm>
          <a:noFill/>
          <a:ln/>
        </p:spPr>
        <p:txBody>
          <a:bodyPr lIns="96624" tIns="46587" rIns="96624" bIns="46587"/>
          <a:lstStyle/>
          <a:p>
            <a:r>
              <a:rPr lang="zh-CN" altLang="en-US" smtClean="0"/>
              <a:t>课堂笔记：</a:t>
            </a:r>
          </a:p>
        </p:txBody>
      </p:sp>
      <p:sp>
        <p:nvSpPr>
          <p:cNvPr id="59397" name="Rectangle 5"/>
          <p:cNvSpPr>
            <a:spLocks noGrp="1" noRot="1" noChangeAspect="1" noChangeArrowheads="1" noTextEdit="1"/>
          </p:cNvSpPr>
          <p:nvPr>
            <p:ph type="sldImg"/>
          </p:nvPr>
        </p:nvSpPr>
        <p:spPr>
          <a:xfrm>
            <a:off x="266700" y="184150"/>
            <a:ext cx="6565900" cy="4926013"/>
          </a:xfrm>
          <a:ln cap="flat"/>
        </p:spPr>
      </p:sp>
    </p:spTree>
    <p:extLst>
      <p:ext uri="{BB962C8B-B14F-4D97-AF65-F5344CB8AC3E}">
        <p14:creationId xmlns:p14="http://schemas.microsoft.com/office/powerpoint/2010/main" val="4222320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ln/>
        </p:spPr>
        <p:txBody>
          <a:bodyPr/>
          <a:lstStyle/>
          <a:p>
            <a:r>
              <a:rPr lang="zh-CN" altLang="en-US" smtClean="0"/>
              <a:t>课堂笔记：</a:t>
            </a:r>
          </a:p>
          <a:p>
            <a:endParaRPr lang="zh-CN" altLang="en-US" smtClean="0"/>
          </a:p>
        </p:txBody>
      </p:sp>
    </p:spTree>
    <p:extLst>
      <p:ext uri="{BB962C8B-B14F-4D97-AF65-F5344CB8AC3E}">
        <p14:creationId xmlns:p14="http://schemas.microsoft.com/office/powerpoint/2010/main" val="3407972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xfrm>
            <a:off x="427038" y="5341938"/>
            <a:ext cx="6245225" cy="4202112"/>
          </a:xfrm>
          <a:noFill/>
          <a:ln/>
        </p:spPr>
        <p:txBody>
          <a:bodyPr lIns="96624" tIns="46587" rIns="96624" bIns="46587"/>
          <a:lstStyle/>
          <a:p>
            <a:r>
              <a:rPr lang="zh-CN" altLang="en-US" smtClean="0"/>
              <a:t>课堂笔记：</a:t>
            </a:r>
          </a:p>
        </p:txBody>
      </p:sp>
      <p:sp>
        <p:nvSpPr>
          <p:cNvPr id="61443" name="Rectangle 3"/>
          <p:cNvSpPr>
            <a:spLocks noGrp="1" noRot="1" noChangeAspect="1" noChangeArrowheads="1" noTextEdit="1"/>
          </p:cNvSpPr>
          <p:nvPr>
            <p:ph type="sldImg"/>
          </p:nvPr>
        </p:nvSpPr>
        <p:spPr>
          <a:xfrm>
            <a:off x="266700" y="184150"/>
            <a:ext cx="6565900" cy="4926013"/>
          </a:xfrm>
          <a:ln cap="flat"/>
        </p:spPr>
      </p:sp>
    </p:spTree>
    <p:extLst>
      <p:ext uri="{BB962C8B-B14F-4D97-AF65-F5344CB8AC3E}">
        <p14:creationId xmlns:p14="http://schemas.microsoft.com/office/powerpoint/2010/main" val="34605299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7"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67589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pic>
        <p:nvPicPr>
          <p:cNvPr id="6"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726507"/>
            <a:ext cx="9144000" cy="2158877"/>
          </a:xfrm>
          <a:prstGeom prst="rect">
            <a:avLst/>
          </a:prstGeom>
        </p:spPr>
      </p:pic>
    </p:spTree>
    <p:extLst>
      <p:ext uri="{BB962C8B-B14F-4D97-AF65-F5344CB8AC3E}">
        <p14:creationId xmlns:p14="http://schemas.microsoft.com/office/powerpoint/2010/main" val="20865411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245225"/>
            <a:ext cx="2133600" cy="476250"/>
          </a:xfrm>
          <a:prstGeom prst="rect">
            <a:avLst/>
          </a:prstGeom>
        </p:spPr>
        <p:txBody>
          <a:bodyPr/>
          <a:lstStyle/>
          <a:p>
            <a:pPr>
              <a:defRPr/>
            </a:pPr>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p>
            <a:pPr>
              <a:defRPr/>
            </a:pPr>
            <a:endParaRPr lang="en-US" altLang="zh-CN"/>
          </a:p>
        </p:txBody>
      </p:sp>
      <p:sp>
        <p:nvSpPr>
          <p:cNvPr id="5" name="灯片编号占位符 4"/>
          <p:cNvSpPr>
            <a:spLocks noGrp="1"/>
          </p:cNvSpPr>
          <p:nvPr>
            <p:ph type="sldNum" sz="quarter" idx="12"/>
          </p:nvPr>
        </p:nvSpPr>
        <p:spPr>
          <a:xfrm>
            <a:off x="6553200" y="6245225"/>
            <a:ext cx="2133600" cy="476250"/>
          </a:xfrm>
          <a:prstGeom prst="rect">
            <a:avLst/>
          </a:prstGeom>
        </p:spPr>
        <p:txBody>
          <a:bodyPr/>
          <a:lstStyle/>
          <a:p>
            <a:pPr>
              <a:defRPr/>
            </a:pPr>
            <a:fld id="{F2BCA28B-B398-4DE1-874F-CAEBC3CDD04F}" type="slidenum">
              <a:rPr lang="en-US" altLang="zh-CN" smtClean="0"/>
              <a:pPr>
                <a:defRPr/>
              </a:pPr>
              <a:t>‹#›</a:t>
            </a:fld>
            <a:endParaRPr lang="en-US" altLang="zh-CN"/>
          </a:p>
        </p:txBody>
      </p:sp>
      <p:pic>
        <p:nvPicPr>
          <p:cNvPr id="8"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947887"/>
            <a:ext cx="9144000" cy="2937497"/>
          </a:xfrm>
          <a:prstGeom prst="rect">
            <a:avLst/>
          </a:prstGeom>
        </p:spPr>
      </p:pic>
    </p:spTree>
    <p:extLst>
      <p:ext uri="{BB962C8B-B14F-4D97-AF65-F5344CB8AC3E}">
        <p14:creationId xmlns:p14="http://schemas.microsoft.com/office/powerpoint/2010/main" val="42822521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6"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占位符 9"/>
          <p:cNvSpPr>
            <a:spLocks noGrp="1"/>
          </p:cNvSpPr>
          <p:nvPr>
            <p:ph type="body" sz="quarter" idx="16" hasCustomPrompt="1"/>
          </p:nvPr>
        </p:nvSpPr>
        <p:spPr>
          <a:xfrm>
            <a:off x="1403648" y="2852936"/>
            <a:ext cx="6144251" cy="1584325"/>
          </a:xfrm>
          <a:prstGeom prst="rect">
            <a:avLst/>
          </a:prstGeom>
        </p:spPr>
        <p:txBody>
          <a:bodyPr>
            <a:normAutofit/>
          </a:bodyPr>
          <a:lstStyle>
            <a:lvl1pPr marL="0" indent="0" algn="ctr">
              <a:buNone/>
              <a:defRPr sz="3000">
                <a:solidFill>
                  <a:schemeClr val="tx1">
                    <a:lumMod val="95000"/>
                    <a:lumOff val="5000"/>
                  </a:schemeClr>
                </a:solidFill>
                <a:latin typeface="黑体" panose="02010609060101010101" pitchFamily="49" charset="-122"/>
                <a:ea typeface="黑体" panose="02010609060101010101" pitchFamily="49" charset="-122"/>
              </a:defRPr>
            </a:lvl1pPr>
          </a:lstStyle>
          <a:p>
            <a:pPr algn="l"/>
            <a:r>
              <a:rPr lang="zh-CN" altLang="en-US" dirty="0" smtClean="0"/>
              <a:t>副标题</a:t>
            </a:r>
            <a:r>
              <a:rPr lang="en-US" altLang="zh-CN" sz="3000" dirty="0" smtClean="0">
                <a:latin typeface="微软雅黑" pitchFamily="34" charset="-122"/>
                <a:ea typeface="微软雅黑" pitchFamily="34" charset="-122"/>
              </a:rPr>
              <a:t>-</a:t>
            </a:r>
            <a:r>
              <a:rPr lang="zh-CN" altLang="en-US" sz="3000" dirty="0" smtClean="0">
                <a:latin typeface="微软雅黑" pitchFamily="34" charset="-122"/>
                <a:ea typeface="微软雅黑" pitchFamily="34" charset="-122"/>
              </a:rPr>
              <a:t>黑体</a:t>
            </a:r>
          </a:p>
        </p:txBody>
      </p:sp>
      <p:sp>
        <p:nvSpPr>
          <p:cNvPr id="16" name="文本占位符 10"/>
          <p:cNvSpPr>
            <a:spLocks noGrp="1"/>
          </p:cNvSpPr>
          <p:nvPr>
            <p:ph type="body" sz="quarter" idx="17" hasCustomPrompt="1"/>
          </p:nvPr>
        </p:nvSpPr>
        <p:spPr>
          <a:xfrm>
            <a:off x="1403648" y="2132856"/>
            <a:ext cx="6336704" cy="575122"/>
          </a:xfrm>
          <a:prstGeom prst="rect">
            <a:avLst/>
          </a:prstGeom>
        </p:spPr>
        <p:txBody>
          <a:bodyPr anchor="ctr"/>
          <a:lstStyle>
            <a:lvl1pPr marL="342900" marR="0" indent="-342900" algn="ctr" defTabSz="914400" rtl="0" eaLnBrk="1" fontAlgn="auto" latinLnBrk="0" hangingPunct="1">
              <a:lnSpc>
                <a:spcPct val="100000"/>
              </a:lnSpc>
              <a:spcBef>
                <a:spcPct val="20000"/>
              </a:spcBef>
              <a:spcAft>
                <a:spcPts val="0"/>
              </a:spcAft>
              <a:buClrTx/>
              <a:buSzTx/>
              <a:buFontTx/>
              <a:buNone/>
              <a:tabLst/>
              <a:defRPr sz="3200">
                <a:latin typeface="+mj-ea"/>
                <a:ea typeface="+mj-ea"/>
              </a:defRPr>
            </a:lvl1p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zh-CN" altLang="en-US" sz="2500" dirty="0" smtClean="0">
                <a:solidFill>
                  <a:srgbClr val="333333"/>
                </a:solidFill>
              </a:rPr>
              <a:t>主标题</a:t>
            </a:r>
          </a:p>
        </p:txBody>
      </p:sp>
      <p:sp>
        <p:nvSpPr>
          <p:cNvPr id="17" name="标题 5"/>
          <p:cNvSpPr>
            <a:spLocks noGrp="1"/>
          </p:cNvSpPr>
          <p:nvPr>
            <p:ph type="title" hasCustomPrompt="1"/>
          </p:nvPr>
        </p:nvSpPr>
        <p:spPr>
          <a:xfrm>
            <a:off x="1401981" y="1556792"/>
            <a:ext cx="6145868" cy="1152128"/>
          </a:xfrm>
          <a:prstGeom prst="rect">
            <a:avLst/>
          </a:prstGeom>
        </p:spPr>
        <p:txBody>
          <a:bodyPr anchor="b"/>
          <a:lstStyle>
            <a:lvl1pPr algn="ctr">
              <a:defRPr sz="4500"/>
            </a:lvl1pPr>
          </a:lstStyle>
          <a:p>
            <a:r>
              <a:rPr lang="zh-CN" altLang="en-US" dirty="0" smtClean="0"/>
              <a:t>主标题样式</a:t>
            </a:r>
            <a:endParaRPr lang="zh-CN" altLang="en-US" dirty="0"/>
          </a:p>
        </p:txBody>
      </p:sp>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726507"/>
            <a:ext cx="9144000" cy="2158877"/>
          </a:xfrm>
          <a:prstGeom prst="rect">
            <a:avLst/>
          </a:prstGeom>
        </p:spPr>
      </p:pic>
    </p:spTree>
    <p:extLst>
      <p:ext uri="{BB962C8B-B14F-4D97-AF65-F5344CB8AC3E}">
        <p14:creationId xmlns:p14="http://schemas.microsoft.com/office/powerpoint/2010/main" val="35170587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245225"/>
            <a:ext cx="2133600" cy="476250"/>
          </a:xfrm>
          <a:prstGeom prst="rect">
            <a:avLst/>
          </a:prstGeom>
        </p:spPr>
        <p:txBody>
          <a:bodyPr/>
          <a:lstStyle/>
          <a:p>
            <a:pPr>
              <a:defRPr/>
            </a:pPr>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p>
            <a:pPr>
              <a:defRPr/>
            </a:pPr>
            <a:endParaRPr lang="en-US" altLang="zh-CN"/>
          </a:p>
        </p:txBody>
      </p:sp>
      <p:sp>
        <p:nvSpPr>
          <p:cNvPr id="5" name="灯片编号占位符 4"/>
          <p:cNvSpPr>
            <a:spLocks noGrp="1"/>
          </p:cNvSpPr>
          <p:nvPr>
            <p:ph type="sldNum" sz="quarter" idx="12"/>
          </p:nvPr>
        </p:nvSpPr>
        <p:spPr>
          <a:xfrm>
            <a:off x="6553200" y="6245225"/>
            <a:ext cx="2133600" cy="476250"/>
          </a:xfrm>
          <a:prstGeom prst="rect">
            <a:avLst/>
          </a:prstGeom>
        </p:spPr>
        <p:txBody>
          <a:bodyPr/>
          <a:lstStyle/>
          <a:p>
            <a:pPr>
              <a:defRPr/>
            </a:pPr>
            <a:fld id="{F2BCA28B-B398-4DE1-874F-CAEBC3CDD04F}" type="slidenum">
              <a:rPr lang="en-US" altLang="zh-CN" smtClean="0"/>
              <a:pPr>
                <a:defRPr/>
              </a:pPr>
              <a:t>‹#›</a:t>
            </a:fld>
            <a:endParaRPr lang="en-US" altLang="zh-CN"/>
          </a:p>
        </p:txBody>
      </p:sp>
      <p:pic>
        <p:nvPicPr>
          <p:cNvPr id="8"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占位符 9"/>
          <p:cNvSpPr>
            <a:spLocks noGrp="1"/>
          </p:cNvSpPr>
          <p:nvPr>
            <p:ph type="body" sz="quarter" idx="16" hasCustomPrompt="1"/>
          </p:nvPr>
        </p:nvSpPr>
        <p:spPr>
          <a:xfrm>
            <a:off x="685235" y="2852936"/>
            <a:ext cx="6911101" cy="1584325"/>
          </a:xfrm>
          <a:prstGeom prst="rect">
            <a:avLst/>
          </a:prstGeom>
        </p:spPr>
        <p:txBody>
          <a:bodyPr>
            <a:normAutofit/>
          </a:bodyPr>
          <a:lstStyle>
            <a:lvl1pPr marL="0" indent="0" algn="l">
              <a:buNone/>
              <a:defRPr sz="3000">
                <a:solidFill>
                  <a:schemeClr val="tx1">
                    <a:lumMod val="95000"/>
                    <a:lumOff val="5000"/>
                  </a:schemeClr>
                </a:solidFill>
                <a:latin typeface="黑体" panose="02010609060101010101" pitchFamily="49" charset="-122"/>
                <a:ea typeface="黑体" panose="02010609060101010101" pitchFamily="49" charset="-122"/>
              </a:defRPr>
            </a:lvl1pPr>
          </a:lstStyle>
          <a:p>
            <a:pPr algn="l"/>
            <a:r>
              <a:rPr lang="zh-CN" altLang="en-US" dirty="0" smtClean="0"/>
              <a:t>副标题</a:t>
            </a:r>
            <a:r>
              <a:rPr lang="en-US" altLang="zh-CN" sz="3000" dirty="0" smtClean="0">
                <a:latin typeface="微软雅黑" pitchFamily="34" charset="-122"/>
                <a:ea typeface="微软雅黑" pitchFamily="34" charset="-122"/>
              </a:rPr>
              <a:t>-</a:t>
            </a:r>
            <a:r>
              <a:rPr lang="zh-CN" altLang="en-US" sz="3000" dirty="0" smtClean="0">
                <a:latin typeface="微软雅黑" pitchFamily="34" charset="-122"/>
                <a:ea typeface="微软雅黑" pitchFamily="34" charset="-122"/>
              </a:rPr>
              <a:t>黑体</a:t>
            </a:r>
          </a:p>
        </p:txBody>
      </p:sp>
      <p:sp>
        <p:nvSpPr>
          <p:cNvPr id="16" name="文本占位符 10"/>
          <p:cNvSpPr>
            <a:spLocks noGrp="1"/>
          </p:cNvSpPr>
          <p:nvPr>
            <p:ph type="body" sz="quarter" idx="17" hasCustomPrompt="1"/>
          </p:nvPr>
        </p:nvSpPr>
        <p:spPr>
          <a:xfrm>
            <a:off x="685234" y="2132856"/>
            <a:ext cx="7496405" cy="575122"/>
          </a:xfrm>
          <a:prstGeom prst="rect">
            <a:avLst/>
          </a:prstGeom>
        </p:spPr>
        <p:txBody>
          <a:bodyPr anchor="ctr"/>
          <a:lstStyle>
            <a:lvl1pPr marL="342900" marR="0" indent="-342900" algn="l" defTabSz="914400" rtl="0" eaLnBrk="1" fontAlgn="auto" latinLnBrk="0" hangingPunct="1">
              <a:lnSpc>
                <a:spcPct val="100000"/>
              </a:lnSpc>
              <a:spcBef>
                <a:spcPct val="20000"/>
              </a:spcBef>
              <a:spcAft>
                <a:spcPts val="0"/>
              </a:spcAft>
              <a:buClrTx/>
              <a:buSzTx/>
              <a:buFontTx/>
              <a:buNone/>
              <a:tabLst/>
              <a:defRPr sz="3200">
                <a:latin typeface="+mj-ea"/>
                <a:ea typeface="+mj-ea"/>
              </a:defRPr>
            </a:lvl1p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zh-CN" altLang="en-US" sz="2500" dirty="0" smtClean="0">
                <a:solidFill>
                  <a:srgbClr val="333333"/>
                </a:solidFill>
              </a:rPr>
              <a:t>主标题</a:t>
            </a:r>
          </a:p>
        </p:txBody>
      </p:sp>
      <p:sp>
        <p:nvSpPr>
          <p:cNvPr id="17" name="标题 5"/>
          <p:cNvSpPr>
            <a:spLocks noGrp="1"/>
          </p:cNvSpPr>
          <p:nvPr>
            <p:ph type="title" hasCustomPrompt="1"/>
          </p:nvPr>
        </p:nvSpPr>
        <p:spPr>
          <a:xfrm>
            <a:off x="683568" y="1556792"/>
            <a:ext cx="6912920" cy="1152128"/>
          </a:xfrm>
          <a:prstGeom prst="rect">
            <a:avLst/>
          </a:prstGeom>
        </p:spPr>
        <p:txBody>
          <a:bodyPr anchor="b"/>
          <a:lstStyle>
            <a:lvl1pPr algn="l">
              <a:defRPr sz="4500"/>
            </a:lvl1pPr>
          </a:lstStyle>
          <a:p>
            <a:r>
              <a:rPr lang="zh-CN" altLang="en-US" dirty="0" smtClean="0"/>
              <a:t>主标题样式</a:t>
            </a:r>
            <a:endParaRPr lang="zh-CN" altLang="en-US" dirty="0"/>
          </a:p>
        </p:txBody>
      </p:sp>
      <p:pic>
        <p:nvPicPr>
          <p:cNvPr id="10" name="图片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947887"/>
            <a:ext cx="9144000" cy="2937497"/>
          </a:xfrm>
          <a:prstGeom prst="rect">
            <a:avLst/>
          </a:prstGeom>
        </p:spPr>
      </p:pic>
    </p:spTree>
    <p:extLst>
      <p:ext uri="{BB962C8B-B14F-4D97-AF65-F5344CB8AC3E}">
        <p14:creationId xmlns:p14="http://schemas.microsoft.com/office/powerpoint/2010/main" val="225497835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245225"/>
            <a:ext cx="2133600" cy="476250"/>
          </a:xfrm>
          <a:prstGeom prst="rect">
            <a:avLst/>
          </a:prstGeom>
        </p:spPr>
        <p:txBody>
          <a:bodyPr/>
          <a:lstStyle/>
          <a:p>
            <a:pPr>
              <a:defRPr/>
            </a:pPr>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p>
            <a:pPr>
              <a:defRPr/>
            </a:pPr>
            <a:endParaRPr lang="en-US" altLang="zh-CN"/>
          </a:p>
        </p:txBody>
      </p:sp>
      <p:sp>
        <p:nvSpPr>
          <p:cNvPr id="5" name="灯片编号占位符 4"/>
          <p:cNvSpPr>
            <a:spLocks noGrp="1"/>
          </p:cNvSpPr>
          <p:nvPr>
            <p:ph type="sldNum" sz="quarter" idx="12"/>
          </p:nvPr>
        </p:nvSpPr>
        <p:spPr>
          <a:xfrm>
            <a:off x="6553200" y="6245225"/>
            <a:ext cx="2133600" cy="476250"/>
          </a:xfrm>
          <a:prstGeom prst="rect">
            <a:avLst/>
          </a:prstGeom>
        </p:spPr>
        <p:txBody>
          <a:bodyPr/>
          <a:lstStyle/>
          <a:p>
            <a:pPr>
              <a:defRPr/>
            </a:pPr>
            <a:fld id="{F2BCA28B-B398-4DE1-874F-CAEBC3CDD04F}" type="slidenum">
              <a:rPr lang="en-US" altLang="zh-CN" smtClean="0"/>
              <a:pPr>
                <a:defRPr/>
              </a:pPr>
              <a:t>‹#›</a:t>
            </a:fld>
            <a:endParaRPr lang="en-US" altLang="zh-CN"/>
          </a:p>
        </p:txBody>
      </p:sp>
      <p:pic>
        <p:nvPicPr>
          <p:cNvPr id="7170" name="Picture 2" descr="D:\07 公司资料\PPT+Word模版\首页白.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908720"/>
            <a:ext cx="9144001" cy="59826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07 公司资料\PPT+Word模版\logo蓝.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userDrawn="1"/>
        </p:nvSpPr>
        <p:spPr>
          <a:xfrm>
            <a:off x="0" y="3573016"/>
            <a:ext cx="9144000" cy="3284984"/>
          </a:xfrm>
          <a:prstGeom prst="rect">
            <a:avLst/>
          </a:prstGeom>
          <a:solidFill>
            <a:srgbClr val="FFFFFF">
              <a:alpha val="8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783824" y="6309320"/>
            <a:ext cx="2036648" cy="338554"/>
          </a:xfrm>
          <a:prstGeom prst="rect">
            <a:avLst/>
          </a:prstGeom>
        </p:spPr>
        <p:txBody>
          <a:bodyPr wrap="none">
            <a:spAutoFit/>
          </a:bodyPr>
          <a:lstStyle/>
          <a:p>
            <a:r>
              <a:rPr lang="en-US" altLang="zh-CN" sz="1600" b="1" dirty="0" smtClean="0">
                <a:solidFill>
                  <a:schemeClr val="tx1"/>
                </a:solidFill>
                <a:latin typeface="微软雅黑" panose="020B0503020204020204" pitchFamily="34" charset="-122"/>
                <a:ea typeface="微软雅黑" panose="020B0503020204020204" pitchFamily="34" charset="-122"/>
              </a:rPr>
              <a:t>www.neuedu.com</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636205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8196"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9" y="217081"/>
            <a:ext cx="9139011" cy="6669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D:\07 公司资料\PPT+Word模版\logo蓝.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251520" y="217081"/>
            <a:ext cx="1802160" cy="307777"/>
          </a:xfrm>
          <a:prstGeom prst="rect">
            <a:avLst/>
          </a:prstGeom>
          <a:noFill/>
        </p:spPr>
        <p:txBody>
          <a:bodyPr wrap="none" rtlCol="0">
            <a:spAutoFit/>
          </a:bodyPr>
          <a:lstStyle/>
          <a:p>
            <a:r>
              <a:rPr lang="en-US" altLang="zh-CN" sz="1400" b="1" dirty="0" smtClean="0">
                <a:solidFill>
                  <a:srgbClr val="002060"/>
                </a:solidFill>
                <a:latin typeface="微软雅黑" panose="020B0503020204020204" pitchFamily="34" charset="-122"/>
                <a:ea typeface="微软雅黑" panose="020B0503020204020204" pitchFamily="34" charset="-122"/>
              </a:rPr>
              <a:t>www.neuedu.com</a:t>
            </a:r>
            <a:endParaRPr lang="zh-CN" altLang="en-US" sz="1400" b="1" dirty="0">
              <a:solidFill>
                <a:srgbClr val="00206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459694" y="4509120"/>
            <a:ext cx="8229600" cy="1800200"/>
          </a:xfrm>
        </p:spPr>
        <p:txBody>
          <a:bodyPr anchor="ctr"/>
          <a:lstStyle>
            <a:lvl1pPr>
              <a:defRPr sz="4000"/>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83133959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D457D8C-62F5-4186-9152-2C1D8AA24829}" type="datetimeFigureOut">
              <a:rPr lang="zh-CN" altLang="en-US" smtClean="0"/>
              <a:t>2018/8/28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6A98B65-C7B3-495A-AF17-9B1676A83D95}" type="slidenum">
              <a:rPr lang="zh-CN" altLang="en-US" smtClean="0"/>
              <a:t>‹#›</a:t>
            </a:fld>
            <a:endParaRPr lang="zh-CN" altLang="en-US"/>
          </a:p>
        </p:txBody>
      </p:sp>
    </p:spTree>
    <p:extLst>
      <p:ext uri="{BB962C8B-B14F-4D97-AF65-F5344CB8AC3E}">
        <p14:creationId xmlns:p14="http://schemas.microsoft.com/office/powerpoint/2010/main" val="2225494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976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990600"/>
            <a:ext cx="8229600" cy="5135563"/>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5"/>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B815B1B4-7F3C-495C-9A55-3295C0749CF1}" type="slidenum">
              <a:rPr lang="en-US" altLang="zh-CN"/>
              <a:pPr>
                <a:defRPr/>
              </a:pPr>
              <a:t>‹#›</a:t>
            </a:fld>
            <a:endParaRPr lang="en-US" altLang="zh-CN"/>
          </a:p>
        </p:txBody>
      </p:sp>
    </p:spTree>
    <p:extLst>
      <p:ext uri="{BB962C8B-B14F-4D97-AF65-F5344CB8AC3E}">
        <p14:creationId xmlns:p14="http://schemas.microsoft.com/office/powerpoint/2010/main" val="209850776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 name="Picture 2" descr="D:\07 公司资料\PPT+Word模版\logo蓝.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7596336" y="260648"/>
            <a:ext cx="1170608" cy="2218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48400"/>
            <a:ext cx="915352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矩形 14"/>
          <p:cNvSpPr/>
          <p:nvPr userDrawn="1"/>
        </p:nvSpPr>
        <p:spPr>
          <a:xfrm>
            <a:off x="129410" y="6383923"/>
            <a:ext cx="2036648" cy="338554"/>
          </a:xfrm>
          <a:prstGeom prst="rect">
            <a:avLst/>
          </a:prstGeom>
        </p:spPr>
        <p:txBody>
          <a:bodyPr wrap="none">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rPr>
              <a:t>www.neuedu.com</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Grp="1" noChangeArrowheads="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dirty="0" smtClean="0"/>
              <a:t>Click to edit Master title style</a:t>
            </a:r>
            <a:endParaRPr lang="zh-CN" altLang="en-US" dirty="0" smtClean="0"/>
          </a:p>
        </p:txBody>
      </p:sp>
    </p:spTree>
    <p:extLst>
      <p:ext uri="{BB962C8B-B14F-4D97-AF65-F5344CB8AC3E}">
        <p14:creationId xmlns:p14="http://schemas.microsoft.com/office/powerpoint/2010/main" val="272018402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Lst>
  <p:transition/>
  <p:txStyles>
    <p:titleStyle>
      <a:lvl1pPr algn="l" rtl="0" eaLnBrk="0" fontAlgn="base" hangingPunct="0">
        <a:spcBef>
          <a:spcPct val="0"/>
        </a:spcBef>
        <a:spcAft>
          <a:spcPct val="0"/>
        </a:spcAft>
        <a:defRPr sz="3600" b="1">
          <a:solidFill>
            <a:schemeClr val="tx2"/>
          </a:solidFill>
          <a:latin typeface="+mj-ea"/>
          <a:ea typeface="+mj-ea"/>
          <a:cs typeface="+mj-cs"/>
        </a:defRPr>
      </a:lvl1pPr>
      <a:lvl2pPr algn="l" rtl="0" eaLnBrk="0" fontAlgn="base" hangingPunct="0">
        <a:spcBef>
          <a:spcPct val="0"/>
        </a:spcBef>
        <a:spcAft>
          <a:spcPct val="0"/>
        </a:spcAft>
        <a:defRPr sz="4000" b="1">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000" b="1">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000" b="1">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000" b="1">
          <a:solidFill>
            <a:schemeClr val="tx2"/>
          </a:solidFill>
          <a:latin typeface="Times New Roman" pitchFamily="18" charset="0"/>
          <a:ea typeface="黑体" pitchFamily="2" charset="-122"/>
        </a:defRPr>
      </a:lvl5pPr>
      <a:lvl6pPr marL="457200" algn="l" rtl="0" fontAlgn="base">
        <a:spcBef>
          <a:spcPct val="0"/>
        </a:spcBef>
        <a:spcAft>
          <a:spcPct val="0"/>
        </a:spcAft>
        <a:defRPr sz="4000" b="1">
          <a:solidFill>
            <a:schemeClr val="tx2"/>
          </a:solidFill>
          <a:latin typeface="Times New Roman" pitchFamily="18" charset="0"/>
          <a:ea typeface="黑体" pitchFamily="2" charset="-122"/>
        </a:defRPr>
      </a:lvl6pPr>
      <a:lvl7pPr marL="914400" algn="l" rtl="0" fontAlgn="base">
        <a:spcBef>
          <a:spcPct val="0"/>
        </a:spcBef>
        <a:spcAft>
          <a:spcPct val="0"/>
        </a:spcAft>
        <a:defRPr sz="4000" b="1">
          <a:solidFill>
            <a:schemeClr val="tx2"/>
          </a:solidFill>
          <a:latin typeface="Times New Roman" pitchFamily="18" charset="0"/>
          <a:ea typeface="黑体" pitchFamily="2" charset="-122"/>
        </a:defRPr>
      </a:lvl7pPr>
      <a:lvl8pPr marL="1371600" algn="l" rtl="0" fontAlgn="base">
        <a:spcBef>
          <a:spcPct val="0"/>
        </a:spcBef>
        <a:spcAft>
          <a:spcPct val="0"/>
        </a:spcAft>
        <a:defRPr sz="4000" b="1">
          <a:solidFill>
            <a:schemeClr val="tx2"/>
          </a:solidFill>
          <a:latin typeface="Times New Roman" pitchFamily="18" charset="0"/>
          <a:ea typeface="黑体" pitchFamily="2" charset="-122"/>
        </a:defRPr>
      </a:lvl8pPr>
      <a:lvl9pPr marL="1828800" algn="l" rtl="0" fontAlgn="base">
        <a:spcBef>
          <a:spcPct val="0"/>
        </a:spcBef>
        <a:spcAft>
          <a:spcPct val="0"/>
        </a:spcAft>
        <a:defRPr sz="4000" b="1">
          <a:solidFill>
            <a:schemeClr val="tx2"/>
          </a:solidFill>
          <a:latin typeface="Times New Roman" pitchFamily="18" charset="0"/>
          <a:ea typeface="黑体" pitchFamily="2" charset="-122"/>
        </a:defRPr>
      </a:lvl9pPr>
    </p:titleStyle>
    <p:bodyStyle>
      <a:lvl1pPr marL="342900" indent="-342900" algn="l" rtl="0" eaLnBrk="0" fontAlgn="base" hangingPunct="0">
        <a:spcBef>
          <a:spcPct val="0"/>
        </a:spcBef>
        <a:spcAft>
          <a:spcPct val="0"/>
        </a:spcAft>
        <a:buClr>
          <a:srgbClr val="777777"/>
        </a:buClr>
        <a:buSzPct val="85000"/>
        <a:buChar char="•"/>
        <a:defRPr sz="2200" b="0">
          <a:solidFill>
            <a:schemeClr val="tx1"/>
          </a:solidFill>
          <a:latin typeface="+mn-ea"/>
          <a:ea typeface="+mn-ea"/>
          <a:cs typeface="+mn-cs"/>
        </a:defRPr>
      </a:lvl1pPr>
      <a:lvl2pPr marL="742950" indent="-285750" algn="l" rtl="0" eaLnBrk="0" fontAlgn="base" hangingPunct="0">
        <a:spcBef>
          <a:spcPct val="0"/>
        </a:spcBef>
        <a:spcAft>
          <a:spcPct val="0"/>
        </a:spcAft>
        <a:buClr>
          <a:srgbClr val="777777"/>
        </a:buClr>
        <a:buSzPct val="85000"/>
        <a:buChar char="–"/>
        <a:defRPr sz="2200" b="0">
          <a:solidFill>
            <a:schemeClr val="tx1"/>
          </a:solidFill>
          <a:latin typeface="+mn-ea"/>
          <a:ea typeface="+mn-ea"/>
        </a:defRPr>
      </a:lvl2pPr>
      <a:lvl3pPr marL="1143000" indent="-228600" algn="l" rtl="0" eaLnBrk="0" fontAlgn="base" hangingPunct="0">
        <a:spcBef>
          <a:spcPct val="0"/>
        </a:spcBef>
        <a:spcAft>
          <a:spcPct val="0"/>
        </a:spcAft>
        <a:buClr>
          <a:srgbClr val="777777"/>
        </a:buClr>
        <a:buSzPct val="85000"/>
        <a:buChar char="•"/>
        <a:defRPr sz="2200" b="0">
          <a:solidFill>
            <a:schemeClr val="tx1"/>
          </a:solidFill>
          <a:latin typeface="+mn-ea"/>
          <a:ea typeface="+mn-ea"/>
        </a:defRPr>
      </a:lvl3pPr>
      <a:lvl4pPr marL="1600200" indent="-228600" algn="l" rtl="0" eaLnBrk="0" fontAlgn="base" hangingPunct="0">
        <a:spcBef>
          <a:spcPct val="0"/>
        </a:spcBef>
        <a:spcAft>
          <a:spcPct val="0"/>
        </a:spcAft>
        <a:buClr>
          <a:srgbClr val="777777"/>
        </a:buClr>
        <a:buSzPct val="85000"/>
        <a:buChar char="–"/>
        <a:defRPr sz="2200" b="0">
          <a:solidFill>
            <a:schemeClr val="tx1"/>
          </a:solidFill>
          <a:latin typeface="+mn-ea"/>
          <a:ea typeface="+mn-ea"/>
        </a:defRPr>
      </a:lvl4pPr>
      <a:lvl5pPr marL="2057400" indent="-228600" algn="l" rtl="0" eaLnBrk="0" fontAlgn="base" hangingPunct="0">
        <a:spcBef>
          <a:spcPct val="0"/>
        </a:spcBef>
        <a:spcAft>
          <a:spcPct val="0"/>
        </a:spcAft>
        <a:buClr>
          <a:srgbClr val="777777"/>
        </a:buClr>
        <a:buSzPct val="85000"/>
        <a:buChar char="»"/>
        <a:defRPr sz="2200" b="0">
          <a:solidFill>
            <a:schemeClr val="tx1"/>
          </a:solidFill>
          <a:latin typeface="+mn-ea"/>
          <a:ea typeface="+mn-ea"/>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微软雅黑" panose="020B0503020204020204" pitchFamily="34" charset="-122"/>
                <a:ea typeface="微软雅黑" panose="020B0503020204020204" pitchFamily="34" charset="-122"/>
              </a:rPr>
              <a:t>Oracle-SQL</a:t>
            </a:r>
            <a:r>
              <a:rPr lang="zh-CN" altLang="en-US" dirty="0">
                <a:latin typeface="黑体" pitchFamily="2" charset="-122"/>
                <a:ea typeface="黑体" pitchFamily="2" charset="-122"/>
              </a:rPr>
              <a:t>开发</a:t>
            </a:r>
            <a:r>
              <a:rPr lang="en-US" altLang="zh-CN" sz="2400">
                <a:solidFill>
                  <a:srgbClr val="FF0000"/>
                </a:solidFill>
                <a:latin typeface="黑体" pitchFamily="2" charset="-122"/>
                <a:ea typeface="黑体" pitchFamily="2" charset="-122"/>
              </a:rPr>
              <a:t/>
            </a:r>
            <a:br>
              <a:rPr lang="en-US" altLang="zh-CN" sz="2400">
                <a:solidFill>
                  <a:srgbClr val="FF0000"/>
                </a:solidFill>
                <a:latin typeface="黑体" pitchFamily="2" charset="-122"/>
                <a:ea typeface="黑体" pitchFamily="2" charset="-122"/>
              </a:rPr>
            </a:br>
            <a:r>
              <a:rPr lang="en-US" altLang="zh-CN" sz="3200" smtClean="0">
                <a:latin typeface="黑体" pitchFamily="2" charset="-122"/>
                <a:ea typeface="黑体" pitchFamily="2" charset="-122"/>
              </a:rPr>
              <a:t>—— </a:t>
            </a:r>
            <a:r>
              <a:rPr lang="zh-CN" altLang="en-US" sz="3200" smtClean="0">
                <a:latin typeface="黑体" pitchFamily="2" charset="-122"/>
                <a:ea typeface="黑体" pitchFamily="2" charset="-122"/>
              </a:rPr>
              <a:t>多</a:t>
            </a:r>
            <a:r>
              <a:rPr lang="zh-CN" altLang="en-US" sz="3200" dirty="0">
                <a:latin typeface="黑体" pitchFamily="2" charset="-122"/>
                <a:ea typeface="黑体" pitchFamily="2" charset="-122"/>
              </a:rPr>
              <a:t>表</a:t>
            </a:r>
            <a:r>
              <a:rPr lang="zh-CN" altLang="en-US" sz="3200" dirty="0" smtClean="0">
                <a:latin typeface="黑体" pitchFamily="2" charset="-122"/>
                <a:ea typeface="黑体" pitchFamily="2" charset="-122"/>
              </a:rPr>
              <a:t>连接</a:t>
            </a:r>
            <a:endParaRPr lang="zh-CN" altLang="en-US" dirty="0"/>
          </a:p>
        </p:txBody>
      </p:sp>
      <p:sp>
        <p:nvSpPr>
          <p:cNvPr id="5" name="TextBox 4"/>
          <p:cNvSpPr txBox="1"/>
          <p:nvPr/>
        </p:nvSpPr>
        <p:spPr>
          <a:xfrm>
            <a:off x="8388424" y="6464369"/>
            <a:ext cx="720080" cy="276999"/>
          </a:xfrm>
          <a:prstGeom prst="rect">
            <a:avLst/>
          </a:prstGeom>
          <a:noFill/>
        </p:spPr>
        <p:txBody>
          <a:bodyPr wrap="square" rtlCol="0">
            <a:spAutoFit/>
          </a:bodyPr>
          <a:lstStyle/>
          <a:p>
            <a:pPr algn="ctr"/>
            <a:r>
              <a:rPr lang="en-US" altLang="zh-CN" sz="1200" b="1" dirty="0" smtClean="0">
                <a:latin typeface="华文细黑" pitchFamily="2" charset="-122"/>
                <a:ea typeface="华文细黑" pitchFamily="2" charset="-122"/>
              </a:rPr>
              <a:t>V1.0</a:t>
            </a:r>
            <a:endParaRPr lang="zh-CN" altLang="en-US" sz="1200" b="1" dirty="0">
              <a:latin typeface="华文细黑" pitchFamily="2" charset="-122"/>
              <a:ea typeface="华文细黑"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latin typeface="黑体" pitchFamily="2" charset="-122"/>
                <a:ea typeface="黑体" pitchFamily="2" charset="-122"/>
              </a:rPr>
              <a:t>笛卡尔积</a:t>
            </a:r>
          </a:p>
        </p:txBody>
      </p:sp>
      <p:sp>
        <p:nvSpPr>
          <p:cNvPr id="12291" name="内容占位符 2"/>
          <p:cNvSpPr>
            <a:spLocks noGrp="1"/>
          </p:cNvSpPr>
          <p:nvPr>
            <p:ph idx="1"/>
          </p:nvPr>
        </p:nvSpPr>
        <p:spPr/>
        <p:txBody>
          <a:bodyPr/>
          <a:lstStyle/>
          <a:p>
            <a:r>
              <a:rPr lang="zh-CN" altLang="en-US" smtClean="0">
                <a:latin typeface="黑体" pitchFamily="2" charset="-122"/>
                <a:ea typeface="黑体" pitchFamily="2" charset="-122"/>
              </a:rPr>
              <a:t>笛卡尔积的写法</a:t>
            </a:r>
            <a:endParaRPr lang="en-US" altLang="zh-CN" smtClean="0">
              <a:latin typeface="黑体" pitchFamily="2" charset="-122"/>
              <a:ea typeface="黑体" pitchFamily="2" charset="-122"/>
            </a:endParaRPr>
          </a:p>
          <a:p>
            <a:endParaRPr lang="zh-CN" altLang="en-US" smtClean="0">
              <a:latin typeface="黑体" pitchFamily="2" charset="-122"/>
              <a:ea typeface="黑体" pitchFamily="2" charset="-122"/>
            </a:endParaRPr>
          </a:p>
        </p:txBody>
      </p:sp>
      <p:sp>
        <p:nvSpPr>
          <p:cNvPr id="12292" name="Rectangle 2"/>
          <p:cNvSpPr>
            <a:spLocks noChangeArrowheads="1"/>
          </p:cNvSpPr>
          <p:nvPr/>
        </p:nvSpPr>
        <p:spPr bwMode="blackWhite">
          <a:xfrm>
            <a:off x="889000" y="1851025"/>
            <a:ext cx="7289800" cy="127952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r>
              <a:rPr lang="zh-CN" altLang="en-US" sz="1800" b="1">
                <a:solidFill>
                  <a:srgbClr val="000000"/>
                </a:solidFill>
                <a:latin typeface="Courier New" pitchFamily="49" charset="0"/>
              </a:rPr>
              <a:t> </a:t>
            </a:r>
          </a:p>
        </p:txBody>
      </p:sp>
      <p:sp>
        <p:nvSpPr>
          <p:cNvPr id="12293" name="Rectangle 8"/>
          <p:cNvSpPr>
            <a:spLocks noChangeArrowheads="1"/>
          </p:cNvSpPr>
          <p:nvPr/>
        </p:nvSpPr>
        <p:spPr bwMode="blackWhite">
          <a:xfrm>
            <a:off x="895350" y="1838325"/>
            <a:ext cx="7315200" cy="1304925"/>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sz="1800" b="1">
                <a:solidFill>
                  <a:srgbClr val="000000"/>
                </a:solidFill>
                <a:latin typeface="Courier New" pitchFamily="49" charset="0"/>
              </a:rPr>
              <a:t>SQL&gt; SELECT 	emp.empno,   emp.ename, emp.deptno,</a:t>
            </a:r>
            <a:br>
              <a:rPr lang="en-US" altLang="zh-CN" sz="1800" b="1">
                <a:solidFill>
                  <a:srgbClr val="000000"/>
                </a:solidFill>
                <a:latin typeface="Courier New" pitchFamily="49" charset="0"/>
              </a:rPr>
            </a:br>
            <a:r>
              <a:rPr lang="en-US" altLang="zh-CN" sz="1800" b="1">
                <a:solidFill>
                  <a:srgbClr val="000000"/>
                </a:solidFill>
                <a:latin typeface="Courier New" pitchFamily="49" charset="0"/>
              </a:rPr>
              <a:t>  2		dept.deptno, dept.loc</a:t>
            </a:r>
          </a:p>
          <a:p>
            <a:pPr fontAlgn="ctr">
              <a:buSzPct val="65000"/>
              <a:tabLst>
                <a:tab pos="1200150" algn="l"/>
              </a:tabLst>
            </a:pPr>
            <a:r>
              <a:rPr lang="en-US" altLang="zh-CN" sz="1800" b="1">
                <a:solidFill>
                  <a:srgbClr val="000000"/>
                </a:solidFill>
                <a:latin typeface="Courier New" pitchFamily="49" charset="0"/>
              </a:rPr>
              <a:t>  3  FROM   	emp, dept;</a:t>
            </a:r>
          </a:p>
          <a:p>
            <a:pPr fontAlgn="ctr">
              <a:buSzPct val="65000"/>
              <a:tabLst>
                <a:tab pos="1200150" algn="l"/>
              </a:tabLst>
            </a:pPr>
            <a:r>
              <a:rPr lang="en-US" altLang="zh-CN" sz="1800" b="1">
                <a:solidFill>
                  <a:srgbClr val="000000"/>
                </a:solidFill>
                <a:latin typeface="Courier New" pitchFamily="49" charset="0"/>
              </a:rPr>
              <a:t>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609600" y="457200"/>
            <a:ext cx="7772400" cy="762000"/>
          </a:xfrm>
        </p:spPr>
        <p:txBody>
          <a:bodyPr lIns="92075" tIns="46038" rIns="92075" bIns="46038"/>
          <a:lstStyle/>
          <a:p>
            <a:r>
              <a:rPr lang="zh-CN" altLang="en-US" smtClean="0">
                <a:latin typeface="黑体" pitchFamily="2" charset="-122"/>
                <a:ea typeface="黑体" pitchFamily="2" charset="-122"/>
              </a:rPr>
              <a:t>笛卡尔积</a:t>
            </a:r>
            <a:endParaRPr lang="en-US" altLang="zh-CN" smtClean="0">
              <a:latin typeface="黑体" pitchFamily="2" charset="-122"/>
              <a:ea typeface="黑体" pitchFamily="2" charset="-122"/>
            </a:endParaRPr>
          </a:p>
        </p:txBody>
      </p:sp>
      <p:sp>
        <p:nvSpPr>
          <p:cNvPr id="13314" name="内容占位符 2"/>
          <p:cNvSpPr>
            <a:spLocks noGrp="1"/>
          </p:cNvSpPr>
          <p:nvPr>
            <p:ph idx="1"/>
          </p:nvPr>
        </p:nvSpPr>
        <p:spPr>
          <a:xfrm>
            <a:off x="457200" y="1052513"/>
            <a:ext cx="8147050" cy="519112"/>
          </a:xfrm>
        </p:spPr>
        <p:txBody>
          <a:bodyPr/>
          <a:lstStyle/>
          <a:p>
            <a:r>
              <a:rPr lang="zh-CN" altLang="en-US" smtClean="0">
                <a:latin typeface="黑体" pitchFamily="2" charset="-122"/>
                <a:ea typeface="黑体" pitchFamily="2" charset="-122"/>
              </a:rPr>
              <a:t>笛卡尔积结果</a:t>
            </a:r>
            <a:endParaRPr lang="en-US" altLang="zh-CN" smtClean="0">
              <a:latin typeface="黑体" pitchFamily="2" charset="-122"/>
              <a:ea typeface="黑体" pitchFamily="2" charset="-122"/>
            </a:endParaRPr>
          </a:p>
          <a:p>
            <a:endParaRPr lang="zh-CN" altLang="en-US" smtClean="0">
              <a:latin typeface="黑体" pitchFamily="2" charset="-122"/>
              <a:ea typeface="黑体" pitchFamily="2" charset="-122"/>
            </a:endParaRPr>
          </a:p>
        </p:txBody>
      </p:sp>
      <p:sp>
        <p:nvSpPr>
          <p:cNvPr id="13316" name="Rectangle 3"/>
          <p:cNvSpPr>
            <a:spLocks noChangeArrowheads="1"/>
          </p:cNvSpPr>
          <p:nvPr/>
        </p:nvSpPr>
        <p:spPr bwMode="blackWhite">
          <a:xfrm>
            <a:off x="3379788" y="4111625"/>
            <a:ext cx="2849562" cy="2460625"/>
          </a:xfrm>
          <a:prstGeom prst="rect">
            <a:avLst/>
          </a:prstGeom>
          <a:solidFill>
            <a:srgbClr val="FFCC99"/>
          </a:solidFill>
          <a:ln w="25400">
            <a:solidFill>
              <a:srgbClr val="000000"/>
            </a:solidFill>
            <a:miter lim="800000"/>
            <a:headEnd/>
            <a:tailEnd/>
          </a:ln>
        </p:spPr>
        <p:txBody>
          <a:bodyPr lIns="92075" tIns="46038" rIns="92075" bIns="46038">
            <a:spAutoFit/>
          </a:bodyPr>
          <a:lstStyle/>
          <a:p>
            <a:pPr fontAlgn="ctr">
              <a:lnSpc>
                <a:spcPct val="95000"/>
              </a:lnSpc>
              <a:buSzPct val="65000"/>
              <a:tabLst>
                <a:tab pos="914400" algn="l"/>
                <a:tab pos="1257300" algn="l"/>
                <a:tab pos="2457450" algn="l"/>
              </a:tabLst>
            </a:pPr>
            <a:r>
              <a:rPr lang="en-US" altLang="zh-CN" sz="1800" b="1">
                <a:solidFill>
                  <a:srgbClr val="000000"/>
                </a:solidFill>
                <a:latin typeface="Courier New" pitchFamily="49" charset="0"/>
              </a:rPr>
              <a:t>ENAME    	DNAME</a:t>
            </a:r>
          </a:p>
          <a:p>
            <a:pPr fontAlgn="ctr">
              <a:lnSpc>
                <a:spcPct val="95000"/>
              </a:lnSpc>
              <a:buSzPct val="65000"/>
              <a:tabLst>
                <a:tab pos="914400" algn="l"/>
                <a:tab pos="1257300" algn="l"/>
                <a:tab pos="2457450" algn="l"/>
              </a:tabLst>
            </a:pPr>
            <a:r>
              <a:rPr lang="en-US" altLang="zh-CN" sz="1800" b="1">
                <a:solidFill>
                  <a:srgbClr val="000000"/>
                </a:solidFill>
                <a:latin typeface="Courier New" pitchFamily="49" charset="0"/>
              </a:rPr>
              <a:t>------ 	----------</a:t>
            </a:r>
          </a:p>
          <a:p>
            <a:pPr fontAlgn="ctr">
              <a:lnSpc>
                <a:spcPct val="95000"/>
              </a:lnSpc>
              <a:buSzPct val="65000"/>
              <a:tabLst>
                <a:tab pos="914400" algn="l"/>
                <a:tab pos="1257300" algn="l"/>
                <a:tab pos="2457450" algn="l"/>
              </a:tabLst>
            </a:pPr>
            <a:r>
              <a:rPr lang="en-US" altLang="zh-CN" sz="1800" b="1">
                <a:solidFill>
                  <a:srgbClr val="000000"/>
                </a:solidFill>
                <a:latin typeface="Courier New" pitchFamily="49" charset="0"/>
              </a:rPr>
              <a:t>KING		ACCOUNTING</a:t>
            </a:r>
          </a:p>
          <a:p>
            <a:pPr fontAlgn="ctr">
              <a:lnSpc>
                <a:spcPct val="95000"/>
              </a:lnSpc>
              <a:buSzPct val="65000"/>
              <a:tabLst>
                <a:tab pos="914400" algn="l"/>
                <a:tab pos="1257300" algn="l"/>
                <a:tab pos="2457450" algn="l"/>
              </a:tabLst>
            </a:pPr>
            <a:r>
              <a:rPr lang="en-US" altLang="zh-CN" sz="1800" b="1">
                <a:solidFill>
                  <a:srgbClr val="000000"/>
                </a:solidFill>
                <a:latin typeface="Courier New" pitchFamily="49" charset="0"/>
              </a:rPr>
              <a:t>BLAKE	  	ACCOUNTING </a:t>
            </a:r>
          </a:p>
          <a:p>
            <a:pPr fontAlgn="ctr">
              <a:lnSpc>
                <a:spcPct val="95000"/>
              </a:lnSpc>
              <a:buSzPct val="65000"/>
              <a:tabLst>
                <a:tab pos="914400" algn="l"/>
                <a:tab pos="1257300" algn="l"/>
                <a:tab pos="2457450" algn="l"/>
              </a:tabLst>
            </a:pPr>
            <a:r>
              <a:rPr lang="en-US" altLang="zh-CN" sz="1800" b="1">
                <a:solidFill>
                  <a:srgbClr val="000000"/>
                </a:solidFill>
                <a:latin typeface="Courier New" pitchFamily="49" charset="0"/>
              </a:rPr>
              <a:t>...</a:t>
            </a:r>
          </a:p>
          <a:p>
            <a:pPr fontAlgn="ctr">
              <a:lnSpc>
                <a:spcPct val="95000"/>
              </a:lnSpc>
              <a:buSzPct val="65000"/>
              <a:tabLst>
                <a:tab pos="914400" algn="l"/>
                <a:tab pos="1257300" algn="l"/>
                <a:tab pos="2457450" algn="l"/>
              </a:tabLst>
            </a:pPr>
            <a:r>
              <a:rPr lang="en-US" altLang="zh-CN" sz="1800" b="1">
                <a:solidFill>
                  <a:srgbClr val="000000"/>
                </a:solidFill>
                <a:latin typeface="Courier New" pitchFamily="49" charset="0"/>
              </a:rPr>
              <a:t>KING		RESEARCH</a:t>
            </a:r>
          </a:p>
          <a:p>
            <a:pPr fontAlgn="ctr">
              <a:lnSpc>
                <a:spcPct val="95000"/>
              </a:lnSpc>
              <a:buSzPct val="65000"/>
              <a:tabLst>
                <a:tab pos="914400" algn="l"/>
                <a:tab pos="1257300" algn="l"/>
                <a:tab pos="2457450" algn="l"/>
              </a:tabLst>
            </a:pPr>
            <a:r>
              <a:rPr lang="en-US" altLang="zh-CN" sz="1800" b="1">
                <a:solidFill>
                  <a:srgbClr val="000000"/>
                </a:solidFill>
                <a:latin typeface="Courier New" pitchFamily="49" charset="0"/>
              </a:rPr>
              <a:t>BLAKE	  	RESEARCH</a:t>
            </a:r>
          </a:p>
          <a:p>
            <a:pPr fontAlgn="ctr">
              <a:lnSpc>
                <a:spcPct val="95000"/>
              </a:lnSpc>
              <a:buSzPct val="65000"/>
              <a:tabLst>
                <a:tab pos="914400" algn="l"/>
                <a:tab pos="1257300" algn="l"/>
                <a:tab pos="2457450" algn="l"/>
              </a:tabLst>
            </a:pPr>
            <a:r>
              <a:rPr lang="en-US" altLang="zh-CN" sz="1800" b="1">
                <a:solidFill>
                  <a:srgbClr val="000000"/>
                </a:solidFill>
                <a:latin typeface="Courier New" pitchFamily="49" charset="0"/>
              </a:rPr>
              <a:t>...</a:t>
            </a:r>
          </a:p>
          <a:p>
            <a:pPr fontAlgn="ctr">
              <a:lnSpc>
                <a:spcPct val="95000"/>
              </a:lnSpc>
              <a:buSzPct val="65000"/>
              <a:tabLst>
                <a:tab pos="914400" algn="l"/>
                <a:tab pos="1257300" algn="l"/>
                <a:tab pos="2457450" algn="l"/>
              </a:tabLst>
            </a:pPr>
            <a:r>
              <a:rPr lang="en-US" altLang="zh-CN" sz="1800" b="1">
                <a:solidFill>
                  <a:srgbClr val="000000"/>
                </a:solidFill>
                <a:latin typeface="Courier New" pitchFamily="49" charset="0"/>
              </a:rPr>
              <a:t>56 rows selected.</a:t>
            </a:r>
          </a:p>
        </p:txBody>
      </p:sp>
      <p:sp>
        <p:nvSpPr>
          <p:cNvPr id="130052" name="Rectangle 4"/>
          <p:cNvSpPr>
            <a:spLocks noChangeArrowheads="1"/>
          </p:cNvSpPr>
          <p:nvPr/>
        </p:nvSpPr>
        <p:spPr bwMode="auto">
          <a:xfrm>
            <a:off x="1055688" y="1541463"/>
            <a:ext cx="1743075"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EMP (14 </a:t>
            </a: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行</a:t>
            </a: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 </a:t>
            </a:r>
          </a:p>
        </p:txBody>
      </p:sp>
      <p:sp>
        <p:nvSpPr>
          <p:cNvPr id="130053" name="Rectangle 5"/>
          <p:cNvSpPr>
            <a:spLocks noChangeArrowheads="1"/>
          </p:cNvSpPr>
          <p:nvPr/>
        </p:nvSpPr>
        <p:spPr bwMode="auto">
          <a:xfrm>
            <a:off x="4732338" y="1541463"/>
            <a:ext cx="1743075"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DEPT (4 </a:t>
            </a: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行</a:t>
            </a: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 </a:t>
            </a:r>
          </a:p>
        </p:txBody>
      </p:sp>
      <p:sp>
        <p:nvSpPr>
          <p:cNvPr id="13319" name="Rectangle 6"/>
          <p:cNvSpPr>
            <a:spLocks noChangeArrowheads="1"/>
          </p:cNvSpPr>
          <p:nvPr/>
        </p:nvSpPr>
        <p:spPr bwMode="blackWhite">
          <a:xfrm>
            <a:off x="1130300" y="1946275"/>
            <a:ext cx="3505200" cy="1679575"/>
          </a:xfrm>
          <a:prstGeom prst="rect">
            <a:avLst/>
          </a:prstGeom>
          <a:solidFill>
            <a:srgbClr val="FFCC99"/>
          </a:solidFill>
          <a:ln w="25400">
            <a:solidFill>
              <a:srgbClr val="000000"/>
            </a:solidFill>
            <a:miter lim="800000"/>
            <a:headEnd/>
            <a:tailEnd/>
          </a:ln>
        </p:spPr>
        <p:txBody>
          <a:bodyPr lIns="92075" tIns="46038" rIns="92075" bIns="46038">
            <a:spAutoFit/>
          </a:bodyPr>
          <a:lstStyle/>
          <a:p>
            <a:pPr fontAlgn="ctr">
              <a:lnSpc>
                <a:spcPct val="95000"/>
              </a:lnSpc>
              <a:buSzPct val="65000"/>
              <a:tabLst>
                <a:tab pos="914400" algn="l"/>
                <a:tab pos="1885950" algn="l"/>
                <a:tab pos="2457450" algn="l"/>
              </a:tabLst>
            </a:pPr>
            <a:r>
              <a:rPr lang="zh-CN" altLang="en-US" sz="1800" b="1">
                <a:solidFill>
                  <a:srgbClr val="000000"/>
                </a:solidFill>
                <a:latin typeface="Courier New" pitchFamily="49" charset="0"/>
              </a:rPr>
              <a:t> </a:t>
            </a:r>
            <a:r>
              <a:rPr lang="en-US" altLang="zh-CN" sz="1800" b="1">
                <a:solidFill>
                  <a:srgbClr val="000000"/>
                </a:solidFill>
                <a:latin typeface="Courier New" pitchFamily="49" charset="0"/>
              </a:rPr>
              <a:t>EMPNO	ENAME	...	DEPTNO</a:t>
            </a:r>
            <a:br>
              <a:rPr lang="en-US" altLang="zh-CN" sz="1800" b="1">
                <a:solidFill>
                  <a:srgbClr val="000000"/>
                </a:solidFill>
                <a:latin typeface="Courier New" pitchFamily="49" charset="0"/>
              </a:rPr>
            </a:br>
            <a:r>
              <a:rPr lang="en-US" altLang="zh-CN" sz="1800" b="1">
                <a:solidFill>
                  <a:srgbClr val="000000"/>
                </a:solidFill>
                <a:latin typeface="Courier New" pitchFamily="49" charset="0"/>
              </a:rPr>
              <a:t>------	-----	...	------</a:t>
            </a:r>
            <a:br>
              <a:rPr lang="en-US" altLang="zh-CN" sz="1800" b="1">
                <a:solidFill>
                  <a:srgbClr val="000000"/>
                </a:solidFill>
                <a:latin typeface="Courier New" pitchFamily="49" charset="0"/>
              </a:rPr>
            </a:br>
            <a:r>
              <a:rPr lang="en-US" altLang="zh-CN" sz="1800" b="1">
                <a:solidFill>
                  <a:srgbClr val="000000"/>
                </a:solidFill>
                <a:latin typeface="Courier New" pitchFamily="49" charset="0"/>
              </a:rPr>
              <a:t>  7839	KING	...	    10</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7698	BLAKE	...	    30</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	</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7934	MILLER	...	    10</a:t>
            </a:r>
          </a:p>
        </p:txBody>
      </p:sp>
      <p:sp>
        <p:nvSpPr>
          <p:cNvPr id="13320" name="Rectangle 7"/>
          <p:cNvSpPr>
            <a:spLocks noChangeArrowheads="1"/>
          </p:cNvSpPr>
          <p:nvPr/>
        </p:nvSpPr>
        <p:spPr bwMode="blackWhite">
          <a:xfrm>
            <a:off x="4805363" y="1952625"/>
            <a:ext cx="3862387" cy="1679575"/>
          </a:xfrm>
          <a:prstGeom prst="rect">
            <a:avLst/>
          </a:prstGeom>
          <a:solidFill>
            <a:srgbClr val="FFCC99"/>
          </a:solidFill>
          <a:ln w="25400">
            <a:solidFill>
              <a:srgbClr val="000000"/>
            </a:solidFill>
            <a:miter lim="800000"/>
            <a:headEnd/>
            <a:tailEnd/>
          </a:ln>
        </p:spPr>
        <p:txBody>
          <a:bodyPr lIns="92075" tIns="46038" rIns="92075" bIns="46038">
            <a:spAutoFit/>
          </a:bodyPr>
          <a:lstStyle/>
          <a:p>
            <a:pPr fontAlgn="ctr">
              <a:lnSpc>
                <a:spcPct val="95000"/>
              </a:lnSpc>
              <a:buSzPct val="65000"/>
              <a:tabLst>
                <a:tab pos="966788" algn="l"/>
                <a:tab pos="1885950" algn="l"/>
                <a:tab pos="2457450" algn="l"/>
              </a:tabLst>
            </a:pPr>
            <a:r>
              <a:rPr lang="en-US" altLang="zh-CN" sz="1800" b="1">
                <a:solidFill>
                  <a:srgbClr val="000000"/>
                </a:solidFill>
                <a:latin typeface="Courier New" pitchFamily="49" charset="0"/>
              </a:rPr>
              <a:t>DEPTNO DNAME     	LOC     </a:t>
            </a:r>
          </a:p>
          <a:p>
            <a:pPr fontAlgn="ctr">
              <a:lnSpc>
                <a:spcPct val="95000"/>
              </a:lnSpc>
              <a:buSzPct val="65000"/>
              <a:tabLst>
                <a:tab pos="966788" algn="l"/>
                <a:tab pos="1885950" algn="l"/>
                <a:tab pos="2457450" algn="l"/>
              </a:tabLst>
            </a:pPr>
            <a:r>
              <a:rPr lang="en-US" altLang="zh-CN" sz="1800" b="1">
                <a:solidFill>
                  <a:srgbClr val="000000"/>
                </a:solidFill>
                <a:latin typeface="Courier New" pitchFamily="49" charset="0"/>
              </a:rPr>
              <a:t>------ ----------	--------</a:t>
            </a:r>
          </a:p>
          <a:p>
            <a:pPr fontAlgn="ctr">
              <a:lnSpc>
                <a:spcPct val="95000"/>
              </a:lnSpc>
              <a:buSzPct val="65000"/>
              <a:tabLst>
                <a:tab pos="966788" algn="l"/>
                <a:tab pos="1885950" algn="l"/>
                <a:tab pos="2457450" algn="l"/>
              </a:tabLst>
            </a:pPr>
            <a:r>
              <a:rPr lang="en-US" altLang="zh-CN" sz="1800" b="1">
                <a:solidFill>
                  <a:srgbClr val="000000"/>
                </a:solidFill>
                <a:latin typeface="Courier New" pitchFamily="49" charset="0"/>
              </a:rPr>
              <a:t>    10	ACCOUNTING	NEW YORK</a:t>
            </a:r>
          </a:p>
          <a:p>
            <a:pPr fontAlgn="ctr">
              <a:lnSpc>
                <a:spcPct val="95000"/>
              </a:lnSpc>
              <a:buSzPct val="65000"/>
              <a:tabLst>
                <a:tab pos="966788" algn="l"/>
                <a:tab pos="1885950" algn="l"/>
                <a:tab pos="2457450" algn="l"/>
              </a:tabLst>
            </a:pPr>
            <a:r>
              <a:rPr lang="en-US" altLang="zh-CN" sz="1800" b="1">
                <a:solidFill>
                  <a:srgbClr val="000000"/>
                </a:solidFill>
                <a:latin typeface="Courier New" pitchFamily="49" charset="0"/>
              </a:rPr>
              <a:t>    20	RESEARCH	DALLAS</a:t>
            </a:r>
          </a:p>
          <a:p>
            <a:pPr fontAlgn="ctr">
              <a:lnSpc>
                <a:spcPct val="95000"/>
              </a:lnSpc>
              <a:buSzPct val="65000"/>
              <a:tabLst>
                <a:tab pos="966788" algn="l"/>
                <a:tab pos="1885950" algn="l"/>
                <a:tab pos="2457450" algn="l"/>
              </a:tabLst>
            </a:pPr>
            <a:r>
              <a:rPr lang="en-US" altLang="zh-CN" sz="1800" b="1">
                <a:solidFill>
                  <a:srgbClr val="000000"/>
                </a:solidFill>
                <a:latin typeface="Courier New" pitchFamily="49" charset="0"/>
              </a:rPr>
              <a:t>    30	SALES		CHICAGO</a:t>
            </a:r>
          </a:p>
          <a:p>
            <a:pPr fontAlgn="ctr">
              <a:lnSpc>
                <a:spcPct val="95000"/>
              </a:lnSpc>
              <a:buSzPct val="65000"/>
              <a:tabLst>
                <a:tab pos="966788" algn="l"/>
                <a:tab pos="1885950" algn="l"/>
                <a:tab pos="2457450" algn="l"/>
              </a:tabLst>
            </a:pPr>
            <a:r>
              <a:rPr lang="en-US" altLang="zh-CN" sz="1800" b="1">
                <a:solidFill>
                  <a:srgbClr val="000000"/>
                </a:solidFill>
                <a:latin typeface="Courier New" pitchFamily="49" charset="0"/>
              </a:rPr>
              <a:t>    40	OPERATIONS	BOSTON</a:t>
            </a:r>
          </a:p>
        </p:txBody>
      </p:sp>
      <p:grpSp>
        <p:nvGrpSpPr>
          <p:cNvPr id="2" name="Group 8"/>
          <p:cNvGrpSpPr>
            <a:grpSpLocks/>
          </p:cNvGrpSpPr>
          <p:nvPr/>
        </p:nvGrpSpPr>
        <p:grpSpPr bwMode="auto">
          <a:xfrm>
            <a:off x="4235450" y="3695700"/>
            <a:ext cx="966788" cy="473075"/>
            <a:chOff x="2480" y="2024"/>
            <a:chExt cx="609" cy="298"/>
          </a:xfrm>
        </p:grpSpPr>
        <p:sp>
          <p:nvSpPr>
            <p:cNvPr id="13325" name="Line 9"/>
            <p:cNvSpPr>
              <a:spLocks noChangeShapeType="1"/>
            </p:cNvSpPr>
            <p:nvPr/>
          </p:nvSpPr>
          <p:spPr bwMode="auto">
            <a:xfrm flipV="1">
              <a:off x="2480" y="2024"/>
              <a:ext cx="0" cy="298"/>
            </a:xfrm>
            <a:prstGeom prst="line">
              <a:avLst/>
            </a:prstGeom>
            <a:noFill/>
            <a:ln w="50800">
              <a:solidFill>
                <a:srgbClr val="FFCC00"/>
              </a:solidFill>
              <a:round/>
              <a:headEnd type="stealth" w="med" len="lg"/>
              <a:tailEnd type="none" w="sm" len="sm"/>
            </a:ln>
          </p:spPr>
          <p:txBody>
            <a:bodyPr/>
            <a:lstStyle/>
            <a:p>
              <a:endParaRPr lang="zh-CN" altLang="en-US"/>
            </a:p>
          </p:txBody>
        </p:sp>
        <p:sp>
          <p:nvSpPr>
            <p:cNvPr id="13326" name="Line 10"/>
            <p:cNvSpPr>
              <a:spLocks noChangeShapeType="1"/>
            </p:cNvSpPr>
            <p:nvPr/>
          </p:nvSpPr>
          <p:spPr bwMode="auto">
            <a:xfrm flipV="1">
              <a:off x="3089" y="2024"/>
              <a:ext cx="0" cy="298"/>
            </a:xfrm>
            <a:prstGeom prst="line">
              <a:avLst/>
            </a:prstGeom>
            <a:noFill/>
            <a:ln w="50800">
              <a:solidFill>
                <a:srgbClr val="FFCC00"/>
              </a:solidFill>
              <a:round/>
              <a:headEnd type="stealth" w="med" len="lg"/>
              <a:tailEnd type="none" w="sm" len="sm"/>
            </a:ln>
          </p:spPr>
          <p:txBody>
            <a:bodyPr/>
            <a:lstStyle/>
            <a:p>
              <a:endParaRPr lang="zh-CN" altLang="en-US"/>
            </a:p>
          </p:txBody>
        </p:sp>
      </p:grpSp>
      <p:grpSp>
        <p:nvGrpSpPr>
          <p:cNvPr id="3" name="Group 11"/>
          <p:cNvGrpSpPr>
            <a:grpSpLocks/>
          </p:cNvGrpSpPr>
          <p:nvPr/>
        </p:nvGrpSpPr>
        <p:grpSpPr bwMode="auto">
          <a:xfrm>
            <a:off x="714375" y="4860925"/>
            <a:ext cx="2611438" cy="769938"/>
            <a:chOff x="262" y="2776"/>
            <a:chExt cx="1645" cy="485"/>
          </a:xfrm>
        </p:grpSpPr>
        <p:sp>
          <p:nvSpPr>
            <p:cNvPr id="130060" name="Rectangle 12"/>
            <p:cNvSpPr>
              <a:spLocks noChangeArrowheads="1"/>
            </p:cNvSpPr>
            <p:nvPr/>
          </p:nvSpPr>
          <p:spPr bwMode="auto">
            <a:xfrm>
              <a:off x="262" y="2776"/>
              <a:ext cx="1350" cy="485"/>
            </a:xfrm>
            <a:prstGeom prst="rect">
              <a:avLst/>
            </a:prstGeom>
            <a:noFill/>
            <a:ln w="9525">
              <a:noFill/>
              <a:miter lim="800000"/>
              <a:headEnd/>
              <a:tailEnd/>
            </a:ln>
            <a:effectLst/>
          </p:spPr>
          <p:txBody>
            <a:bodyPr lIns="92075" tIns="46038" rIns="92075" bIns="46038">
              <a:spAutoFit/>
            </a:bodyPr>
            <a:lstStyle/>
            <a:p>
              <a:pPr algn="r" fontAlgn="ctr">
                <a:lnSpc>
                  <a:spcPct val="110000"/>
                </a:lnSpc>
                <a:buSzPct val="65000"/>
                <a:defRPr/>
              </a:pP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“笛卡尔积</a:t>
              </a: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 </a:t>
              </a:r>
              <a:b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b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14*4=56</a:t>
              </a: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行”</a:t>
              </a:r>
            </a:p>
          </p:txBody>
        </p:sp>
        <p:sp>
          <p:nvSpPr>
            <p:cNvPr id="13324" name="Line 13"/>
            <p:cNvSpPr>
              <a:spLocks noChangeShapeType="1"/>
            </p:cNvSpPr>
            <p:nvPr/>
          </p:nvSpPr>
          <p:spPr bwMode="auto">
            <a:xfrm flipH="1">
              <a:off x="1609" y="3133"/>
              <a:ext cx="298" cy="0"/>
            </a:xfrm>
            <a:prstGeom prst="line">
              <a:avLst/>
            </a:prstGeom>
            <a:noFill/>
            <a:ln w="50800">
              <a:solidFill>
                <a:srgbClr val="FFCC00"/>
              </a:solidFill>
              <a:round/>
              <a:headEnd type="stealth" w="med" len="lg"/>
              <a:tailEnd type="none" w="sm" len="sm"/>
            </a:ln>
          </p:spPr>
          <p:txBody>
            <a:bodyPr/>
            <a:lstStyle/>
            <a:p>
              <a:endParaRPr lang="zh-CN" altLang="en-US"/>
            </a:p>
          </p:txBody>
        </p:sp>
      </p:gr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blackWhite">
          <a:xfrm>
            <a:off x="865188" y="1625600"/>
            <a:ext cx="3384550" cy="402272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914400" algn="l"/>
                <a:tab pos="1885950" algn="l"/>
                <a:tab pos="2457450" algn="l"/>
              </a:tabLst>
            </a:pPr>
            <a:r>
              <a:rPr lang="zh-CN" altLang="en-US" sz="1800" b="1">
                <a:solidFill>
                  <a:srgbClr val="000000"/>
                </a:solidFill>
                <a:latin typeface="Courier New" pitchFamily="49" charset="0"/>
              </a:rPr>
              <a:t> </a:t>
            </a: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p:txBody>
      </p:sp>
      <p:sp>
        <p:nvSpPr>
          <p:cNvPr id="14339" name="Rectangle 3"/>
          <p:cNvSpPr>
            <a:spLocks noChangeArrowheads="1"/>
          </p:cNvSpPr>
          <p:nvPr/>
        </p:nvSpPr>
        <p:spPr bwMode="blackWhite">
          <a:xfrm>
            <a:off x="4449763" y="1636713"/>
            <a:ext cx="3978275" cy="402272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627313" algn="l"/>
              </a:tabLst>
            </a:pPr>
            <a:endParaRPr lang="zh-CN" altLang="en-US" sz="1800" b="1">
              <a:solidFill>
                <a:srgbClr val="000000"/>
              </a:solidFill>
              <a:latin typeface="Courier New" pitchFamily="49" charset="0"/>
            </a:endParaRPr>
          </a:p>
        </p:txBody>
      </p:sp>
      <p:sp>
        <p:nvSpPr>
          <p:cNvPr id="14340" name="Rectangle 4"/>
          <p:cNvSpPr>
            <a:spLocks noGrp="1" noChangeArrowheads="1"/>
          </p:cNvSpPr>
          <p:nvPr>
            <p:ph type="title"/>
          </p:nvPr>
        </p:nvSpPr>
        <p:spPr>
          <a:xfrm>
            <a:off x="685800" y="481013"/>
            <a:ext cx="7772400" cy="762000"/>
          </a:xfrm>
        </p:spPr>
        <p:txBody>
          <a:bodyPr lIns="92075" tIns="46038" rIns="92075" bIns="46038"/>
          <a:lstStyle/>
          <a:p>
            <a:r>
              <a:rPr lang="zh-CN" altLang="en-US" dirty="0" smtClean="0">
                <a:latin typeface="黑体" pitchFamily="2" charset="-122"/>
                <a:ea typeface="黑体" pitchFamily="2" charset="-122"/>
              </a:rPr>
              <a:t>等值连接</a:t>
            </a:r>
          </a:p>
        </p:txBody>
      </p:sp>
      <p:sp>
        <p:nvSpPr>
          <p:cNvPr id="14346" name="内容占位符 2"/>
          <p:cNvSpPr>
            <a:spLocks noGrp="1"/>
          </p:cNvSpPr>
          <p:nvPr>
            <p:ph idx="1"/>
          </p:nvPr>
        </p:nvSpPr>
        <p:spPr>
          <a:xfrm>
            <a:off x="457200" y="5624513"/>
            <a:ext cx="8543925" cy="519112"/>
          </a:xfrm>
        </p:spPr>
        <p:txBody>
          <a:bodyPr/>
          <a:lstStyle/>
          <a:p>
            <a:r>
              <a:rPr lang="zh-CN" altLang="en-US" sz="2400" dirty="0" smtClean="0">
                <a:latin typeface="黑体" pitchFamily="2" charset="-122"/>
                <a:ea typeface="黑体" pitchFamily="2" charset="-122"/>
              </a:rPr>
              <a:t>查询所有员工编号，姓名，部门编号，工作地点</a:t>
            </a:r>
          </a:p>
        </p:txBody>
      </p:sp>
      <p:sp>
        <p:nvSpPr>
          <p:cNvPr id="132101" name="Rectangle 5"/>
          <p:cNvSpPr>
            <a:spLocks noChangeArrowheads="1"/>
          </p:cNvSpPr>
          <p:nvPr/>
        </p:nvSpPr>
        <p:spPr bwMode="auto">
          <a:xfrm>
            <a:off x="766763" y="1230313"/>
            <a:ext cx="704850"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EMP</a:t>
            </a:r>
            <a:r>
              <a:rPr lang="en-US" altLang="zh-CN" sz="2000" b="1" dirty="0">
                <a:solidFill>
                  <a:srgbClr val="FFFFCC"/>
                </a:solidFill>
                <a:effectLst>
                  <a:outerShdw blurRad="38100" dist="38100" dir="2700000" algn="tl">
                    <a:srgbClr val="C0C0C0"/>
                  </a:outerShdw>
                </a:effectLst>
                <a:latin typeface="黑体" pitchFamily="49" charset="-122"/>
                <a:ea typeface="黑体" pitchFamily="49" charset="-122"/>
              </a:rPr>
              <a:t> </a:t>
            </a:r>
          </a:p>
        </p:txBody>
      </p:sp>
      <p:sp>
        <p:nvSpPr>
          <p:cNvPr id="132102" name="Rectangle 6"/>
          <p:cNvSpPr>
            <a:spLocks noChangeArrowheads="1"/>
          </p:cNvSpPr>
          <p:nvPr/>
        </p:nvSpPr>
        <p:spPr bwMode="auto">
          <a:xfrm>
            <a:off x="4386263" y="1254125"/>
            <a:ext cx="835025"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DEPT</a:t>
            </a:r>
            <a:r>
              <a:rPr lang="en-US" altLang="zh-CN" sz="2000" b="1" dirty="0">
                <a:solidFill>
                  <a:srgbClr val="FFFFCC"/>
                </a:solidFill>
                <a:effectLst>
                  <a:outerShdw blurRad="38100" dist="38100" dir="2700000" algn="tl">
                    <a:srgbClr val="C0C0C0"/>
                  </a:outerShdw>
                </a:effectLst>
                <a:latin typeface="黑体" pitchFamily="49" charset="-122"/>
                <a:ea typeface="黑体" pitchFamily="49" charset="-122"/>
              </a:rPr>
              <a:t> </a:t>
            </a:r>
          </a:p>
        </p:txBody>
      </p:sp>
      <p:grpSp>
        <p:nvGrpSpPr>
          <p:cNvPr id="2" name="Group 7"/>
          <p:cNvGrpSpPr>
            <a:grpSpLocks/>
          </p:cNvGrpSpPr>
          <p:nvPr/>
        </p:nvGrpSpPr>
        <p:grpSpPr bwMode="auto">
          <a:xfrm>
            <a:off x="2960688" y="1682750"/>
            <a:ext cx="2601912" cy="3405188"/>
            <a:chOff x="1865" y="1060"/>
            <a:chExt cx="1639" cy="2145"/>
          </a:xfrm>
        </p:grpSpPr>
        <p:sp>
          <p:nvSpPr>
            <p:cNvPr id="14347" name="Rectangle 8"/>
            <p:cNvSpPr>
              <a:spLocks noChangeArrowheads="1"/>
            </p:cNvSpPr>
            <p:nvPr/>
          </p:nvSpPr>
          <p:spPr bwMode="ltGray">
            <a:xfrm>
              <a:off x="1865" y="1060"/>
              <a:ext cx="684" cy="2145"/>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4348" name="Rectangle 9"/>
            <p:cNvSpPr>
              <a:spLocks noChangeArrowheads="1"/>
            </p:cNvSpPr>
            <p:nvPr/>
          </p:nvSpPr>
          <p:spPr bwMode="ltGray">
            <a:xfrm>
              <a:off x="2820" y="1060"/>
              <a:ext cx="684" cy="2145"/>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grpSp>
      <p:sp>
        <p:nvSpPr>
          <p:cNvPr id="14344" name="Rectangle 10"/>
          <p:cNvSpPr>
            <a:spLocks noChangeArrowheads="1"/>
          </p:cNvSpPr>
          <p:nvPr/>
        </p:nvSpPr>
        <p:spPr bwMode="blackWhite">
          <a:xfrm>
            <a:off x="877888" y="1619250"/>
            <a:ext cx="3359150" cy="3997325"/>
          </a:xfrm>
          <a:prstGeom prst="rect">
            <a:avLst/>
          </a:prstGeom>
          <a:noFill/>
          <a:ln w="9525">
            <a:noFill/>
            <a:miter lim="800000"/>
            <a:headEnd/>
            <a:tailEnd/>
          </a:ln>
        </p:spPr>
        <p:txBody>
          <a:bodyPr lIns="92075" tIns="46038" rIns="92075" bIns="46038">
            <a:spAutoFit/>
          </a:bodyPr>
          <a:lstStyle/>
          <a:p>
            <a:pPr algn="ctr" fontAlgn="ctr">
              <a:lnSpc>
                <a:spcPct val="95000"/>
              </a:lnSpc>
              <a:buSzPct val="65000"/>
              <a:tabLst>
                <a:tab pos="914400" algn="l"/>
                <a:tab pos="1885950" algn="l"/>
                <a:tab pos="2457450" algn="l"/>
              </a:tabLst>
            </a:pPr>
            <a:r>
              <a:rPr lang="zh-CN" altLang="en-US" sz="1800" b="1">
                <a:solidFill>
                  <a:srgbClr val="000000"/>
                </a:solidFill>
                <a:latin typeface="Courier New" pitchFamily="49" charset="0"/>
              </a:rPr>
              <a:t> </a:t>
            </a:r>
            <a:r>
              <a:rPr lang="en-US" altLang="zh-CN" sz="1800" b="1">
                <a:solidFill>
                  <a:srgbClr val="000000"/>
                </a:solidFill>
                <a:latin typeface="Courier New" pitchFamily="49" charset="0"/>
              </a:rPr>
              <a:t>EMPNO ENAME    DEPTNO</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 -------</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7839 KING         10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7698 BLAKE        30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7782 CLARK        10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7566 JONES        20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7654 MARTIN       30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7499 ALLEN        30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7844 TURNER       30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7900 JAMES        30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7521 WARD         30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7902 FORD         20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7369 SMITH        20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14 rows selected.</a:t>
            </a:r>
          </a:p>
        </p:txBody>
      </p:sp>
      <p:sp>
        <p:nvSpPr>
          <p:cNvPr id="14345" name="Rectangle 11"/>
          <p:cNvSpPr>
            <a:spLocks noChangeArrowheads="1"/>
          </p:cNvSpPr>
          <p:nvPr/>
        </p:nvSpPr>
        <p:spPr bwMode="blackWhite">
          <a:xfrm>
            <a:off x="4462463" y="1630363"/>
            <a:ext cx="3952875" cy="3997325"/>
          </a:xfrm>
          <a:prstGeom prst="rect">
            <a:avLst/>
          </a:prstGeom>
          <a:noFill/>
          <a:ln w="9525">
            <a:noFill/>
            <a:miter lim="800000"/>
            <a:headEnd/>
            <a:tailEnd/>
          </a:ln>
        </p:spPr>
        <p:txBody>
          <a:bodyPr lIns="92075" tIns="46038" rIns="92075" bIns="46038">
            <a:spAutoFit/>
          </a:bodyPr>
          <a:lstStyle/>
          <a:p>
            <a:pPr algn="ctr" fontAlgn="ctr">
              <a:lnSpc>
                <a:spcPct val="95000"/>
              </a:lnSpc>
              <a:buSzPct val="65000"/>
              <a:tabLst>
                <a:tab pos="914400" algn="l"/>
                <a:tab pos="1885950" algn="l"/>
                <a:tab pos="2627313" algn="l"/>
              </a:tabLst>
            </a:pPr>
            <a:r>
              <a:rPr lang="zh-CN" altLang="en-US" sz="1800" b="1">
                <a:solidFill>
                  <a:srgbClr val="000000"/>
                </a:solidFill>
                <a:latin typeface="Courier New" pitchFamily="49" charset="0"/>
              </a:rPr>
              <a:t> </a:t>
            </a:r>
            <a:r>
              <a:rPr lang="en-US" altLang="zh-CN" sz="1800" b="1">
                <a:solidFill>
                  <a:srgbClr val="000000"/>
                </a:solidFill>
                <a:latin typeface="Courier New" pitchFamily="49" charset="0"/>
              </a:rPr>
              <a:t>DEPTNO DNAME      LOC     </a:t>
            </a:r>
          </a:p>
          <a:p>
            <a:pPr algn="ctr" fontAlgn="ctr">
              <a:lnSpc>
                <a:spcPct val="95000"/>
              </a:lnSpc>
              <a:buSzPct val="65000"/>
              <a:tabLst>
                <a:tab pos="914400" algn="l"/>
                <a:tab pos="1885950" algn="l"/>
                <a:tab pos="2627313" algn="l"/>
              </a:tabLst>
            </a:pPr>
            <a:r>
              <a:rPr lang="en-US" altLang="zh-CN" sz="1800" b="1">
                <a:solidFill>
                  <a:srgbClr val="000000"/>
                </a:solidFill>
                <a:latin typeface="Courier New" pitchFamily="49" charset="0"/>
              </a:rPr>
              <a:t>------- ---------- --------</a:t>
            </a:r>
          </a:p>
          <a:p>
            <a:pPr algn="ctr" fontAlgn="ctr">
              <a:lnSpc>
                <a:spcPct val="95000"/>
              </a:lnSpc>
              <a:buSzPct val="65000"/>
              <a:tabLst>
                <a:tab pos="914400" algn="l"/>
                <a:tab pos="1885950" algn="l"/>
                <a:tab pos="2627313" algn="l"/>
              </a:tabLst>
            </a:pPr>
            <a:r>
              <a:rPr lang="en-US" altLang="zh-CN" sz="1800" b="1">
                <a:solidFill>
                  <a:srgbClr val="000000"/>
                </a:solidFill>
                <a:latin typeface="Courier New" pitchFamily="49" charset="0"/>
              </a:rPr>
              <a:t>     10 ACCOUNTING NEW YORK</a:t>
            </a:r>
          </a:p>
          <a:p>
            <a:pPr algn="ctr" fontAlgn="ctr">
              <a:lnSpc>
                <a:spcPct val="95000"/>
              </a:lnSpc>
              <a:buSzPct val="65000"/>
              <a:tabLst>
                <a:tab pos="914400" algn="l"/>
                <a:tab pos="1885950" algn="l"/>
                <a:tab pos="2627313" algn="l"/>
              </a:tabLst>
            </a:pPr>
            <a:r>
              <a:rPr lang="en-US" altLang="zh-CN" sz="1800" b="1">
                <a:solidFill>
                  <a:srgbClr val="000000"/>
                </a:solidFill>
                <a:latin typeface="Courier New" pitchFamily="49" charset="0"/>
              </a:rPr>
              <a:t>     30 SALES	     	CHICAGO</a:t>
            </a:r>
          </a:p>
          <a:p>
            <a:pPr algn="ctr" fontAlgn="ctr">
              <a:lnSpc>
                <a:spcPct val="95000"/>
              </a:lnSpc>
              <a:buSzPct val="65000"/>
              <a:tabLst>
                <a:tab pos="914400" algn="l"/>
                <a:tab pos="1885950" algn="l"/>
                <a:tab pos="2627313" algn="l"/>
              </a:tabLst>
            </a:pPr>
            <a:r>
              <a:rPr lang="en-US" altLang="zh-CN" sz="1800" b="1">
                <a:solidFill>
                  <a:srgbClr val="000000"/>
                </a:solidFill>
                <a:latin typeface="Courier New" pitchFamily="49" charset="0"/>
              </a:rPr>
              <a:t>     10 ACCOUNTING	NEW YORK </a:t>
            </a:r>
          </a:p>
          <a:p>
            <a:pPr algn="ctr" fontAlgn="ctr">
              <a:lnSpc>
                <a:spcPct val="95000"/>
              </a:lnSpc>
              <a:buSzPct val="65000"/>
              <a:tabLst>
                <a:tab pos="914400" algn="l"/>
                <a:tab pos="1885950" algn="l"/>
                <a:tab pos="2627313" algn="l"/>
              </a:tabLst>
            </a:pPr>
            <a:r>
              <a:rPr lang="en-US" altLang="zh-CN" sz="1800" b="1">
                <a:solidFill>
                  <a:srgbClr val="000000"/>
                </a:solidFill>
                <a:latin typeface="Courier New" pitchFamily="49" charset="0"/>
              </a:rPr>
              <a:t>     20 RESEARCH	DALLAS</a:t>
            </a:r>
          </a:p>
          <a:p>
            <a:pPr algn="ctr" fontAlgn="ctr">
              <a:lnSpc>
                <a:spcPct val="95000"/>
              </a:lnSpc>
              <a:buSzPct val="65000"/>
              <a:tabLst>
                <a:tab pos="914400" algn="l"/>
                <a:tab pos="1885950" algn="l"/>
                <a:tab pos="2627313" algn="l"/>
              </a:tabLst>
            </a:pPr>
            <a:r>
              <a:rPr lang="en-US" altLang="zh-CN" sz="1800" b="1">
                <a:solidFill>
                  <a:srgbClr val="000000"/>
                </a:solidFill>
                <a:latin typeface="Courier New" pitchFamily="49" charset="0"/>
              </a:rPr>
              <a:t>     30 SALES	    	CHICAGO</a:t>
            </a:r>
          </a:p>
          <a:p>
            <a:pPr algn="ctr" fontAlgn="ctr">
              <a:lnSpc>
                <a:spcPct val="95000"/>
              </a:lnSpc>
              <a:buSzPct val="65000"/>
              <a:tabLst>
                <a:tab pos="914400" algn="l"/>
                <a:tab pos="1885950" algn="l"/>
                <a:tab pos="2627313" algn="l"/>
              </a:tabLst>
            </a:pPr>
            <a:r>
              <a:rPr lang="en-US" altLang="zh-CN" sz="1800" b="1">
                <a:solidFill>
                  <a:srgbClr val="000000"/>
                </a:solidFill>
                <a:latin typeface="Courier New" pitchFamily="49" charset="0"/>
              </a:rPr>
              <a:t>     30 SALES	    	CHICAGO</a:t>
            </a:r>
          </a:p>
          <a:p>
            <a:pPr algn="ctr" fontAlgn="ctr">
              <a:lnSpc>
                <a:spcPct val="95000"/>
              </a:lnSpc>
              <a:buSzPct val="65000"/>
              <a:tabLst>
                <a:tab pos="914400" algn="l"/>
                <a:tab pos="1885950" algn="l"/>
                <a:tab pos="2627313" algn="l"/>
              </a:tabLst>
            </a:pPr>
            <a:r>
              <a:rPr lang="en-US" altLang="zh-CN" sz="1800" b="1">
                <a:solidFill>
                  <a:srgbClr val="000000"/>
                </a:solidFill>
                <a:latin typeface="Courier New" pitchFamily="49" charset="0"/>
              </a:rPr>
              <a:t>     30 SALES	    	CHICAGO</a:t>
            </a:r>
          </a:p>
          <a:p>
            <a:pPr algn="ctr" fontAlgn="ctr">
              <a:lnSpc>
                <a:spcPct val="95000"/>
              </a:lnSpc>
              <a:buSzPct val="65000"/>
              <a:tabLst>
                <a:tab pos="914400" algn="l"/>
                <a:tab pos="1885950" algn="l"/>
                <a:tab pos="2627313" algn="l"/>
              </a:tabLst>
            </a:pPr>
            <a:r>
              <a:rPr lang="en-US" altLang="zh-CN" sz="1800" b="1">
                <a:solidFill>
                  <a:srgbClr val="000000"/>
                </a:solidFill>
                <a:latin typeface="Courier New" pitchFamily="49" charset="0"/>
              </a:rPr>
              <a:t>     30 SALES	    	CHICAGO</a:t>
            </a:r>
          </a:p>
          <a:p>
            <a:pPr algn="ctr" fontAlgn="ctr">
              <a:lnSpc>
                <a:spcPct val="95000"/>
              </a:lnSpc>
              <a:buSzPct val="65000"/>
              <a:tabLst>
                <a:tab pos="914400" algn="l"/>
                <a:tab pos="1885950" algn="l"/>
                <a:tab pos="2627313" algn="l"/>
              </a:tabLst>
            </a:pPr>
            <a:r>
              <a:rPr lang="en-US" altLang="zh-CN" sz="1800" b="1">
                <a:solidFill>
                  <a:srgbClr val="000000"/>
                </a:solidFill>
                <a:latin typeface="Courier New" pitchFamily="49" charset="0"/>
              </a:rPr>
              <a:t>     30 SALES	    	CHICAGO</a:t>
            </a:r>
          </a:p>
          <a:p>
            <a:pPr algn="ctr" fontAlgn="ctr">
              <a:lnSpc>
                <a:spcPct val="95000"/>
              </a:lnSpc>
              <a:buSzPct val="65000"/>
              <a:tabLst>
                <a:tab pos="914400" algn="l"/>
                <a:tab pos="1885950" algn="l"/>
                <a:tab pos="2627313" algn="l"/>
              </a:tabLst>
            </a:pPr>
            <a:r>
              <a:rPr lang="en-US" altLang="zh-CN" sz="1800" b="1">
                <a:solidFill>
                  <a:srgbClr val="000000"/>
                </a:solidFill>
                <a:latin typeface="Courier New" pitchFamily="49" charset="0"/>
              </a:rPr>
              <a:t>     20 RESEARCH	DALLAS</a:t>
            </a:r>
          </a:p>
          <a:p>
            <a:pPr algn="ctr" fontAlgn="ctr">
              <a:lnSpc>
                <a:spcPct val="95000"/>
              </a:lnSpc>
              <a:buSzPct val="65000"/>
              <a:tabLst>
                <a:tab pos="914400" algn="l"/>
                <a:tab pos="1885950" algn="l"/>
                <a:tab pos="2627313" algn="l"/>
              </a:tabLst>
            </a:pPr>
            <a:r>
              <a:rPr lang="en-US" altLang="zh-CN" sz="1800" b="1">
                <a:solidFill>
                  <a:srgbClr val="000000"/>
                </a:solidFill>
                <a:latin typeface="Courier New" pitchFamily="49" charset="0"/>
              </a:rPr>
              <a:t>     20 RESEARCH	DALLAS</a:t>
            </a:r>
          </a:p>
          <a:p>
            <a:pPr algn="ctr" fontAlgn="ctr">
              <a:lnSpc>
                <a:spcPct val="95000"/>
              </a:lnSpc>
              <a:buSzPct val="65000"/>
              <a:tabLst>
                <a:tab pos="914400" algn="l"/>
                <a:tab pos="1885950" algn="l"/>
                <a:tab pos="2627313" algn="l"/>
              </a:tabLst>
            </a:pPr>
            <a:r>
              <a:rPr lang="en-US" altLang="zh-CN" sz="1800" b="1">
                <a:solidFill>
                  <a:srgbClr val="000000"/>
                </a:solidFill>
                <a:latin typeface="Courier New" pitchFamily="49" charset="0"/>
              </a:rPr>
              <a:t>...</a:t>
            </a:r>
          </a:p>
          <a:p>
            <a:pPr algn="ctr" fontAlgn="ctr">
              <a:lnSpc>
                <a:spcPct val="95000"/>
              </a:lnSpc>
              <a:buSzPct val="65000"/>
              <a:tabLst>
                <a:tab pos="914400" algn="l"/>
                <a:tab pos="1885950" algn="l"/>
                <a:tab pos="2627313" algn="l"/>
              </a:tabLst>
            </a:pPr>
            <a:r>
              <a:rPr lang="en-US" altLang="zh-CN" sz="1800" b="1">
                <a:solidFill>
                  <a:srgbClr val="000000"/>
                </a:solidFill>
                <a:latin typeface="Courier New" pitchFamily="49" charset="0"/>
              </a:rPr>
              <a:t>14 rows selected.</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White">
          <a:xfrm>
            <a:off x="889000" y="1851025"/>
            <a:ext cx="7289800" cy="127952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r>
              <a:rPr lang="zh-CN" altLang="en-US" sz="1800" b="1">
                <a:solidFill>
                  <a:srgbClr val="000000"/>
                </a:solidFill>
                <a:latin typeface="Courier New" pitchFamily="49" charset="0"/>
              </a:rPr>
              <a:t> </a:t>
            </a:r>
          </a:p>
        </p:txBody>
      </p:sp>
      <p:sp>
        <p:nvSpPr>
          <p:cNvPr id="15363" name="Rectangle 3"/>
          <p:cNvSpPr>
            <a:spLocks noChangeArrowheads="1"/>
          </p:cNvSpPr>
          <p:nvPr/>
        </p:nvSpPr>
        <p:spPr bwMode="blackWhite">
          <a:xfrm>
            <a:off x="887413" y="3494088"/>
            <a:ext cx="7304087" cy="2314575"/>
          </a:xfrm>
          <a:prstGeom prst="rect">
            <a:avLst/>
          </a:prstGeom>
          <a:solidFill>
            <a:srgbClr val="DDDDDD"/>
          </a:solidFill>
          <a:ln w="25400">
            <a:solidFill>
              <a:srgbClr val="000000"/>
            </a:solidFill>
            <a:miter lim="800000"/>
            <a:headEnd/>
            <a:tailEnd/>
          </a:ln>
        </p:spPr>
        <p:txBody>
          <a:bodyPr lIns="92075" tIns="46038" rIns="92075" bIns="46038">
            <a:spAutoFit/>
          </a:bodyPr>
          <a:lstStyle/>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p:txBody>
      </p:sp>
      <p:sp>
        <p:nvSpPr>
          <p:cNvPr id="15364" name="Rectangle 4"/>
          <p:cNvSpPr>
            <a:spLocks noGrp="1" noChangeArrowheads="1"/>
          </p:cNvSpPr>
          <p:nvPr>
            <p:ph type="title"/>
          </p:nvPr>
        </p:nvSpPr>
        <p:spPr>
          <a:xfrm>
            <a:off x="687388" y="609600"/>
            <a:ext cx="7769225" cy="914400"/>
          </a:xfrm>
        </p:spPr>
        <p:txBody>
          <a:bodyPr lIns="92075" tIns="46038" rIns="92075" bIns="46038"/>
          <a:lstStyle/>
          <a:p>
            <a:r>
              <a:rPr lang="zh-CN" altLang="en-US" smtClean="0">
                <a:latin typeface="黑体" pitchFamily="2" charset="-122"/>
                <a:ea typeface="黑体" pitchFamily="2" charset="-122"/>
              </a:rPr>
              <a:t>用等值连接检索数据</a:t>
            </a:r>
          </a:p>
        </p:txBody>
      </p:sp>
      <p:grpSp>
        <p:nvGrpSpPr>
          <p:cNvPr id="2" name="Group 5"/>
          <p:cNvGrpSpPr>
            <a:grpSpLocks/>
          </p:cNvGrpSpPr>
          <p:nvPr/>
        </p:nvGrpSpPr>
        <p:grpSpPr bwMode="auto">
          <a:xfrm>
            <a:off x="2762250" y="2786063"/>
            <a:ext cx="3162300" cy="2446337"/>
            <a:chOff x="1740" y="1755"/>
            <a:chExt cx="1992" cy="1541"/>
          </a:xfrm>
        </p:grpSpPr>
        <p:sp>
          <p:nvSpPr>
            <p:cNvPr id="15368" name="Rectangle 6"/>
            <p:cNvSpPr>
              <a:spLocks noChangeArrowheads="1"/>
            </p:cNvSpPr>
            <p:nvPr/>
          </p:nvSpPr>
          <p:spPr bwMode="ltGray">
            <a:xfrm>
              <a:off x="1740" y="1755"/>
              <a:ext cx="1992" cy="177"/>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5369" name="Rectangle 7"/>
            <p:cNvSpPr>
              <a:spLocks noChangeArrowheads="1"/>
            </p:cNvSpPr>
            <p:nvPr/>
          </p:nvSpPr>
          <p:spPr bwMode="ltGray">
            <a:xfrm>
              <a:off x="1740" y="2245"/>
              <a:ext cx="1225" cy="1051"/>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grpSp>
      <p:sp>
        <p:nvSpPr>
          <p:cNvPr id="15366" name="Rectangle 8"/>
          <p:cNvSpPr>
            <a:spLocks noChangeArrowheads="1"/>
          </p:cNvSpPr>
          <p:nvPr/>
        </p:nvSpPr>
        <p:spPr bwMode="blackWhite">
          <a:xfrm>
            <a:off x="895350" y="1838325"/>
            <a:ext cx="7315200" cy="1304925"/>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sz="1800" b="1">
                <a:solidFill>
                  <a:srgbClr val="000000"/>
                </a:solidFill>
                <a:latin typeface="Courier New" pitchFamily="49" charset="0"/>
              </a:rPr>
              <a:t>SQL&gt; SELECT 	emp.empno,   emp.ename, emp.deptno,</a:t>
            </a:r>
            <a:br>
              <a:rPr lang="en-US" altLang="zh-CN" sz="1800" b="1">
                <a:solidFill>
                  <a:srgbClr val="000000"/>
                </a:solidFill>
                <a:latin typeface="Courier New" pitchFamily="49" charset="0"/>
              </a:rPr>
            </a:br>
            <a:r>
              <a:rPr lang="en-US" altLang="zh-CN" sz="1800" b="1">
                <a:solidFill>
                  <a:srgbClr val="000000"/>
                </a:solidFill>
                <a:latin typeface="Courier New" pitchFamily="49" charset="0"/>
              </a:rPr>
              <a:t>  2		dept.deptno, dept.loc</a:t>
            </a:r>
          </a:p>
          <a:p>
            <a:pPr fontAlgn="ctr">
              <a:buSzPct val="65000"/>
              <a:tabLst>
                <a:tab pos="1200150" algn="l"/>
              </a:tabLst>
            </a:pPr>
            <a:r>
              <a:rPr lang="en-US" altLang="zh-CN" sz="1800" b="1">
                <a:solidFill>
                  <a:srgbClr val="000000"/>
                </a:solidFill>
                <a:latin typeface="Courier New" pitchFamily="49" charset="0"/>
              </a:rPr>
              <a:t>  3  FROM   	emp, dept</a:t>
            </a:r>
          </a:p>
          <a:p>
            <a:pPr fontAlgn="ctr">
              <a:buSzPct val="65000"/>
              <a:tabLst>
                <a:tab pos="1200150" algn="l"/>
              </a:tabLst>
            </a:pPr>
            <a:r>
              <a:rPr lang="en-US" altLang="zh-CN" sz="1800" b="1">
                <a:solidFill>
                  <a:srgbClr val="000000"/>
                </a:solidFill>
                <a:latin typeface="Courier New" pitchFamily="49" charset="0"/>
              </a:rPr>
              <a:t>  4  WHERE  	emp.deptno=dept.deptno;</a:t>
            </a:r>
          </a:p>
        </p:txBody>
      </p:sp>
      <p:sp>
        <p:nvSpPr>
          <p:cNvPr id="15367" name="Rectangle 9"/>
          <p:cNvSpPr>
            <a:spLocks noChangeArrowheads="1"/>
          </p:cNvSpPr>
          <p:nvPr/>
        </p:nvSpPr>
        <p:spPr bwMode="blackWhite">
          <a:xfrm>
            <a:off x="919163" y="3506788"/>
            <a:ext cx="7278687" cy="2289175"/>
          </a:xfrm>
          <a:prstGeom prst="rect">
            <a:avLst/>
          </a:prstGeom>
          <a:noFill/>
          <a:ln w="9525">
            <a:noFill/>
            <a:miter lim="800000"/>
            <a:headEnd/>
            <a:tailEnd/>
          </a:ln>
        </p:spPr>
        <p:txBody>
          <a:bodyPr lIns="92075" tIns="46038" rIns="92075" bIns="46038">
            <a:spAutoFit/>
          </a:bodyPr>
          <a:lstStyle/>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EMPNO ENAME 	DEPTNO DEPTNO LOC</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 ------ ------ ------ ---------</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 7839 KING	    	10     10 NEW YORK</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 7698 BLAKE  	    	30     30 CHICAGO</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 7782 CLARK	    	10     10 NEW YORK</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 7566 JONES      	20     20 DALLAS</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14 rows selected.</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blackWhite">
          <a:xfrm>
            <a:off x="927100" y="2082800"/>
            <a:ext cx="3384550" cy="402272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p:txBody>
      </p:sp>
      <p:sp>
        <p:nvSpPr>
          <p:cNvPr id="16387" name="Rectangle 3"/>
          <p:cNvSpPr>
            <a:spLocks noChangeArrowheads="1"/>
          </p:cNvSpPr>
          <p:nvPr/>
        </p:nvSpPr>
        <p:spPr bwMode="blackWhite">
          <a:xfrm>
            <a:off x="4511675" y="2082800"/>
            <a:ext cx="3836988" cy="402272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p:txBody>
      </p:sp>
      <p:sp>
        <p:nvSpPr>
          <p:cNvPr id="16388" name="Rectangle 4"/>
          <p:cNvSpPr>
            <a:spLocks noGrp="1" noChangeArrowheads="1"/>
          </p:cNvSpPr>
          <p:nvPr>
            <p:ph type="title"/>
          </p:nvPr>
        </p:nvSpPr>
        <p:spPr>
          <a:xfrm>
            <a:off x="323850" y="609600"/>
            <a:ext cx="8820150" cy="838200"/>
          </a:xfrm>
        </p:spPr>
        <p:txBody>
          <a:bodyPr lIns="92075" tIns="46038" rIns="92075" bIns="46038"/>
          <a:lstStyle/>
          <a:p>
            <a:r>
              <a:rPr lang="zh-CN" altLang="en-US" dirty="0" smtClean="0">
                <a:latin typeface="黑体" pitchFamily="2" charset="-122"/>
                <a:ea typeface="黑体" pitchFamily="2" charset="-122"/>
              </a:rPr>
              <a:t>使用</a:t>
            </a:r>
            <a:r>
              <a:rPr lang="en-US" altLang="zh-CN" dirty="0" smtClean="0">
                <a:latin typeface="黑体" pitchFamily="2" charset="-122"/>
                <a:ea typeface="黑体" pitchFamily="2" charset="-122"/>
              </a:rPr>
              <a:t>AND</a:t>
            </a:r>
            <a:r>
              <a:rPr lang="zh-CN" altLang="en-US" dirty="0" smtClean="0">
                <a:latin typeface="黑体" pitchFamily="2" charset="-122"/>
                <a:ea typeface="黑体" pitchFamily="2" charset="-122"/>
              </a:rPr>
              <a:t>运算符增加其它查询条件 </a:t>
            </a:r>
          </a:p>
        </p:txBody>
      </p:sp>
      <p:sp>
        <p:nvSpPr>
          <p:cNvPr id="136199" name="Rectangle 7"/>
          <p:cNvSpPr>
            <a:spLocks noChangeArrowheads="1"/>
          </p:cNvSpPr>
          <p:nvPr/>
        </p:nvSpPr>
        <p:spPr bwMode="ltGray">
          <a:xfrm>
            <a:off x="3033713" y="2159000"/>
            <a:ext cx="2462212" cy="3405188"/>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36200" name="Rectangle 8"/>
          <p:cNvSpPr>
            <a:spLocks noChangeArrowheads="1"/>
          </p:cNvSpPr>
          <p:nvPr/>
        </p:nvSpPr>
        <p:spPr bwMode="ltGray">
          <a:xfrm>
            <a:off x="1035050" y="2638425"/>
            <a:ext cx="7216775" cy="314325"/>
          </a:xfrm>
          <a:prstGeom prst="rect">
            <a:avLst/>
          </a:prstGeom>
          <a:solidFill>
            <a:srgbClr val="009900">
              <a:alpha val="50195"/>
            </a:srgbClr>
          </a:solidFill>
          <a:ln w="9525">
            <a:noFill/>
            <a:miter lim="800000"/>
            <a:headEnd/>
            <a:tailEnd/>
          </a:ln>
        </p:spPr>
        <p:txBody>
          <a:bodyPr wrap="none" anchor="ctr"/>
          <a:lstStyle/>
          <a:p>
            <a:pPr algn="ctr" fontAlgn="ctr">
              <a:buSzPct val="65000"/>
            </a:pPr>
            <a:endParaRPr lang="zh-CN" altLang="en-US"/>
          </a:p>
        </p:txBody>
      </p:sp>
      <p:sp>
        <p:nvSpPr>
          <p:cNvPr id="16391" name="Rectangle 9"/>
          <p:cNvSpPr>
            <a:spLocks noChangeArrowheads="1"/>
          </p:cNvSpPr>
          <p:nvPr/>
        </p:nvSpPr>
        <p:spPr bwMode="blackWhite">
          <a:xfrm>
            <a:off x="939800" y="2114550"/>
            <a:ext cx="3359150" cy="3997325"/>
          </a:xfrm>
          <a:prstGeom prst="rect">
            <a:avLst/>
          </a:prstGeom>
          <a:noFill/>
          <a:ln w="9525">
            <a:noFill/>
            <a:miter lim="800000"/>
            <a:headEnd/>
            <a:tailEnd/>
          </a:ln>
        </p:spPr>
        <p:txBody>
          <a:bodyPr lIns="92075" tIns="46038" rIns="92075" bIns="46038">
            <a:spAutoFit/>
          </a:bodyPr>
          <a:lstStyle/>
          <a:p>
            <a:pPr algn="ctr" fontAlgn="ctr">
              <a:lnSpc>
                <a:spcPct val="95000"/>
              </a:lnSpc>
              <a:buSzPct val="65000"/>
              <a:tabLst>
                <a:tab pos="914400" algn="l"/>
                <a:tab pos="1885950" algn="l"/>
                <a:tab pos="2457450" algn="l"/>
              </a:tabLst>
            </a:pPr>
            <a:r>
              <a:rPr lang="zh-CN" altLang="en-US" sz="1800" b="1">
                <a:solidFill>
                  <a:srgbClr val="000000"/>
                </a:solidFill>
                <a:latin typeface="Courier New" pitchFamily="49" charset="0"/>
              </a:rPr>
              <a:t> </a:t>
            </a:r>
            <a:r>
              <a:rPr lang="en-US" altLang="zh-CN" sz="1800" b="1">
                <a:solidFill>
                  <a:srgbClr val="000000"/>
                </a:solidFill>
                <a:latin typeface="Courier New" pitchFamily="49" charset="0"/>
              </a:rPr>
              <a:t>EMPNO ENAME    DEPTNO</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 -------</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7839 KING         10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7698 BLAKE        30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7782 CLARK        10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7566 JONES        20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7654 MARTIN       30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7499 ALLEN        30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7844 TURNER       30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7900 JAMES        30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7521 WARD         30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7902 FORD         20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7369 SMITH        20</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14 rows selected.</a:t>
            </a:r>
          </a:p>
        </p:txBody>
      </p:sp>
      <p:sp>
        <p:nvSpPr>
          <p:cNvPr id="16392" name="Rectangle 10"/>
          <p:cNvSpPr>
            <a:spLocks noChangeArrowheads="1"/>
          </p:cNvSpPr>
          <p:nvPr/>
        </p:nvSpPr>
        <p:spPr bwMode="blackWhite">
          <a:xfrm>
            <a:off x="4524375" y="2114550"/>
            <a:ext cx="3811588" cy="3997325"/>
          </a:xfrm>
          <a:prstGeom prst="rect">
            <a:avLst/>
          </a:prstGeom>
          <a:noFill/>
          <a:ln w="9525">
            <a:noFill/>
            <a:miter lim="800000"/>
            <a:headEnd/>
            <a:tailEnd/>
          </a:ln>
        </p:spPr>
        <p:txBody>
          <a:bodyPr lIns="92075" tIns="46038" rIns="92075" bIns="46038">
            <a:spAutoFit/>
          </a:bodyPr>
          <a:lstStyle/>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DEPTNO DNAME     	LOC     </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	--------</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10 ACCOUNTING	NEW YORK</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30	SALES	    CHICAGO</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10 ACCOUNTING	NEW YORK </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20 RESEARCH	DALLAS</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30 SALES	    CHICAGO</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30 SALES	    CHICAGO</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30 SALES	    CHICAGO</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30 SALES	    CHICAGO</a:t>
            </a:r>
          </a:p>
          <a:p>
            <a:pPr algn="ctr" fontAlgn="ctr">
              <a:lnSpc>
                <a:spcPct val="95000"/>
              </a:lnSpc>
              <a:buSzPct val="65000"/>
              <a:tabLst>
                <a:tab pos="914400" algn="l"/>
                <a:tab pos="1885950" algn="l"/>
                <a:tab pos="2457450" algn="l"/>
              </a:tabLst>
            </a:pPr>
            <a:r>
              <a:rPr lang="zh-CN" altLang="en-US" sz="1800" b="1">
                <a:solidFill>
                  <a:srgbClr val="000000"/>
                </a:solidFill>
                <a:latin typeface="Courier New" pitchFamily="49" charset="0"/>
              </a:rPr>
              <a:t>    30 </a:t>
            </a:r>
            <a:r>
              <a:rPr lang="en-US" altLang="zh-CN" sz="1800" b="1">
                <a:solidFill>
                  <a:srgbClr val="000000"/>
                </a:solidFill>
                <a:latin typeface="Courier New" pitchFamily="49" charset="0"/>
              </a:rPr>
              <a:t>SALES	    CHICAGO</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20 RESEARCH	DALLAS</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20 RESEARCH	DALLAS</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a:t>
            </a:r>
          </a:p>
          <a:p>
            <a:pPr algn="ct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14 rows selected.</a:t>
            </a:r>
          </a:p>
        </p:txBody>
      </p:sp>
      <p:sp>
        <p:nvSpPr>
          <p:cNvPr id="11" name="内容占位符 2"/>
          <p:cNvSpPr txBox="1">
            <a:spLocks/>
          </p:cNvSpPr>
          <p:nvPr/>
        </p:nvSpPr>
        <p:spPr>
          <a:xfrm>
            <a:off x="600075" y="1266825"/>
            <a:ext cx="8543925" cy="519113"/>
          </a:xfrm>
          <a:prstGeom prst="rect">
            <a:avLst/>
          </a:prstGeom>
        </p:spPr>
        <p:txBody>
          <a:bodyPr/>
          <a:lstStyle/>
          <a:p>
            <a:pPr marL="342900" indent="-342900" eaLnBrk="0" hangingPunct="0">
              <a:buClr>
                <a:srgbClr val="777777"/>
              </a:buClr>
              <a:buSzPct val="85000"/>
              <a:buFontTx/>
              <a:buChar char="•"/>
              <a:defRPr/>
            </a:pPr>
            <a:r>
              <a:rPr lang="zh-CN" altLang="en-US" sz="2400" kern="0" dirty="0">
                <a:solidFill>
                  <a:schemeClr val="tx2"/>
                </a:solidFill>
                <a:latin typeface="黑体" pitchFamily="49" charset="-122"/>
                <a:ea typeface="黑体" pitchFamily="49" charset="-122"/>
              </a:rPr>
              <a:t>现在只想查询工作地点在</a:t>
            </a:r>
            <a:r>
              <a:rPr lang="en-US" altLang="zh-CN" sz="2400" kern="0" dirty="0">
                <a:solidFill>
                  <a:schemeClr val="tx2"/>
                </a:solidFill>
                <a:latin typeface="黑体" pitchFamily="49" charset="-122"/>
                <a:ea typeface="黑体" pitchFamily="49" charset="-122"/>
              </a:rPr>
              <a:t>NEW YORK</a:t>
            </a:r>
            <a:r>
              <a:rPr lang="zh-CN" altLang="en-US" sz="2400" kern="0" dirty="0">
                <a:solidFill>
                  <a:schemeClr val="tx2"/>
                </a:solidFill>
                <a:latin typeface="黑体" pitchFamily="49" charset="-122"/>
                <a:ea typeface="黑体" pitchFamily="49" charset="-122"/>
              </a:rPr>
              <a:t>的员工编号，姓名，部门编号，工作地点</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6199"/>
                                        </p:tgtEl>
                                        <p:attrNameLst>
                                          <p:attrName>style.visibility</p:attrName>
                                        </p:attrNameLst>
                                      </p:cBhvr>
                                      <p:to>
                                        <p:strVal val="visible"/>
                                      </p:to>
                                    </p:set>
                                    <p:animEffect transition="in" filter="wipe(up)">
                                      <p:cBhvr>
                                        <p:cTn id="7" dur="500"/>
                                        <p:tgtEl>
                                          <p:spTgt spid="13619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6200"/>
                                        </p:tgtEl>
                                        <p:attrNameLst>
                                          <p:attrName>style.visibility</p:attrName>
                                        </p:attrNameLst>
                                      </p:cBhvr>
                                      <p:to>
                                        <p:strVal val="visible"/>
                                      </p:to>
                                    </p:set>
                                    <p:animEffect transition="in" filter="wipe(left)">
                                      <p:cBhvr>
                                        <p:cTn id="11" dur="500"/>
                                        <p:tgtEl>
                                          <p:spTgt spid="136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9" grpId="0" animBg="1"/>
      <p:bldP spid="13620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blackWhite">
          <a:xfrm>
            <a:off x="889000" y="1851025"/>
            <a:ext cx="7826375" cy="127952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r>
              <a:rPr lang="zh-CN" altLang="en-US" sz="1800" b="1">
                <a:solidFill>
                  <a:srgbClr val="000000"/>
                </a:solidFill>
                <a:latin typeface="Courier New" pitchFamily="49" charset="0"/>
              </a:rPr>
              <a:t> </a:t>
            </a:r>
          </a:p>
        </p:txBody>
      </p:sp>
      <p:sp>
        <p:nvSpPr>
          <p:cNvPr id="17411" name="Rectangle 8"/>
          <p:cNvSpPr>
            <a:spLocks noChangeArrowheads="1"/>
          </p:cNvSpPr>
          <p:nvPr/>
        </p:nvSpPr>
        <p:spPr bwMode="blackWhite">
          <a:xfrm>
            <a:off x="895350" y="1838325"/>
            <a:ext cx="7820025" cy="1304925"/>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sz="1800" b="1">
                <a:solidFill>
                  <a:srgbClr val="000000"/>
                </a:solidFill>
                <a:latin typeface="Courier New" pitchFamily="49" charset="0"/>
              </a:rPr>
              <a:t>SQL&gt; SELECT 	emp.empno,   emp.ename, emp.deptno,</a:t>
            </a:r>
            <a:br>
              <a:rPr lang="en-US" altLang="zh-CN" sz="1800" b="1">
                <a:solidFill>
                  <a:srgbClr val="000000"/>
                </a:solidFill>
                <a:latin typeface="Courier New" pitchFamily="49" charset="0"/>
              </a:rPr>
            </a:br>
            <a:r>
              <a:rPr lang="en-US" altLang="zh-CN" sz="1800" b="1">
                <a:solidFill>
                  <a:srgbClr val="000000"/>
                </a:solidFill>
                <a:latin typeface="Courier New" pitchFamily="49" charset="0"/>
              </a:rPr>
              <a:t>  2		dept.deptno, dept.loc</a:t>
            </a:r>
          </a:p>
          <a:p>
            <a:pPr fontAlgn="ctr">
              <a:buSzPct val="65000"/>
              <a:tabLst>
                <a:tab pos="1200150" algn="l"/>
              </a:tabLst>
            </a:pPr>
            <a:r>
              <a:rPr lang="en-US" altLang="zh-CN" sz="1800" b="1">
                <a:solidFill>
                  <a:srgbClr val="000000"/>
                </a:solidFill>
                <a:latin typeface="Courier New" pitchFamily="49" charset="0"/>
              </a:rPr>
              <a:t>  3  FROM   	emp, dept</a:t>
            </a:r>
          </a:p>
          <a:p>
            <a:pPr fontAlgn="ctr">
              <a:buSzPct val="65000"/>
              <a:tabLst>
                <a:tab pos="1200150" algn="l"/>
              </a:tabLst>
            </a:pPr>
            <a:r>
              <a:rPr lang="en-US" altLang="zh-CN" sz="1800" b="1">
                <a:solidFill>
                  <a:srgbClr val="000000"/>
                </a:solidFill>
                <a:latin typeface="Courier New" pitchFamily="49" charset="0"/>
              </a:rPr>
              <a:t>  4  WHERE  	emp.deptno=dept.deptno and loc= ‘NEW YORK’;</a:t>
            </a:r>
          </a:p>
        </p:txBody>
      </p:sp>
      <p:sp>
        <p:nvSpPr>
          <p:cNvPr id="17412" name="Rectangle 3"/>
          <p:cNvSpPr>
            <a:spLocks noChangeArrowheads="1"/>
          </p:cNvSpPr>
          <p:nvPr/>
        </p:nvSpPr>
        <p:spPr bwMode="blackWhite">
          <a:xfrm>
            <a:off x="857250" y="3500438"/>
            <a:ext cx="7304088" cy="2314575"/>
          </a:xfrm>
          <a:prstGeom prst="rect">
            <a:avLst/>
          </a:prstGeom>
          <a:solidFill>
            <a:srgbClr val="DDDDDD"/>
          </a:solidFill>
          <a:ln w="25400">
            <a:solidFill>
              <a:srgbClr val="000000"/>
            </a:solidFill>
            <a:miter lim="800000"/>
            <a:headEnd/>
            <a:tailEnd/>
          </a:ln>
        </p:spPr>
        <p:txBody>
          <a:bodyPr lIns="92075" tIns="46038" rIns="92075" bIns="46038">
            <a:spAutoFit/>
          </a:bodyPr>
          <a:lstStyle/>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a:p>
            <a:pPr algn="ctr" fontAlgn="ctr">
              <a:buSzPct val="65000"/>
              <a:tabLst>
                <a:tab pos="1828800" algn="l"/>
                <a:tab pos="3086100" algn="l"/>
                <a:tab pos="4229100" algn="l"/>
              </a:tabLst>
            </a:pPr>
            <a:endParaRPr lang="zh-CN" altLang="en-US" sz="1800" b="1">
              <a:solidFill>
                <a:srgbClr val="000000"/>
              </a:solidFill>
              <a:latin typeface="Courier New" pitchFamily="49" charset="0"/>
            </a:endParaRPr>
          </a:p>
        </p:txBody>
      </p:sp>
      <p:sp>
        <p:nvSpPr>
          <p:cNvPr id="17413" name="Rectangle 6"/>
          <p:cNvSpPr>
            <a:spLocks noChangeArrowheads="1"/>
          </p:cNvSpPr>
          <p:nvPr/>
        </p:nvSpPr>
        <p:spPr bwMode="ltGray">
          <a:xfrm>
            <a:off x="5929313" y="2786063"/>
            <a:ext cx="2733675" cy="28575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7414" name="Rectangle 7"/>
          <p:cNvSpPr>
            <a:spLocks noChangeArrowheads="1"/>
          </p:cNvSpPr>
          <p:nvPr/>
        </p:nvSpPr>
        <p:spPr bwMode="ltGray">
          <a:xfrm>
            <a:off x="4643438" y="3967163"/>
            <a:ext cx="1952625" cy="962025"/>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7415" name="Rectangle 9"/>
          <p:cNvSpPr>
            <a:spLocks noChangeArrowheads="1"/>
          </p:cNvSpPr>
          <p:nvPr/>
        </p:nvSpPr>
        <p:spPr bwMode="blackWhite">
          <a:xfrm>
            <a:off x="919163" y="3594100"/>
            <a:ext cx="7278687" cy="1477963"/>
          </a:xfrm>
          <a:prstGeom prst="rect">
            <a:avLst/>
          </a:prstGeom>
          <a:noFill/>
          <a:ln w="9525">
            <a:noFill/>
            <a:miter lim="800000"/>
            <a:headEnd/>
            <a:tailEnd/>
          </a:ln>
        </p:spPr>
        <p:txBody>
          <a:bodyPr lIns="92075" tIns="46038" rIns="92075" bIns="46038">
            <a:spAutoFit/>
          </a:bodyPr>
          <a:lstStyle/>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EMPNO ENAME 	DEPTNO DEPTNO LOC</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 ------ ------ ------ ---------</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 7839 KING	    	10     10 NEW YORK</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 7782 CLARK	    	10     10 NEW YORK</a:t>
            </a:r>
          </a:p>
          <a:p>
            <a:pPr fontAlgn="ctr">
              <a:buSzPct val="65000"/>
              <a:tabLst>
                <a:tab pos="1828800" algn="l"/>
                <a:tab pos="2400300" algn="l"/>
                <a:tab pos="3086100" algn="l"/>
                <a:tab pos="4229100" algn="l"/>
              </a:tabLst>
            </a:pPr>
            <a:r>
              <a:rPr lang="en-US" altLang="zh-CN" sz="1800" b="1">
                <a:solidFill>
                  <a:srgbClr val="000000"/>
                </a:solidFill>
                <a:latin typeface="Courier New" pitchFamily="49" charset="0"/>
              </a:rPr>
              <a:t> </a:t>
            </a:r>
          </a:p>
        </p:txBody>
      </p:sp>
      <p:sp>
        <p:nvSpPr>
          <p:cNvPr id="17416" name="Rectangle 4"/>
          <p:cNvSpPr>
            <a:spLocks noGrp="1" noChangeArrowheads="1"/>
          </p:cNvSpPr>
          <p:nvPr>
            <p:ph type="title"/>
          </p:nvPr>
        </p:nvSpPr>
        <p:spPr>
          <a:xfrm>
            <a:off x="323850" y="609600"/>
            <a:ext cx="8820150" cy="838200"/>
          </a:xfrm>
        </p:spPr>
        <p:txBody>
          <a:bodyPr lIns="92075" tIns="46038" rIns="92075" bIns="46038"/>
          <a:lstStyle/>
          <a:p>
            <a:r>
              <a:rPr lang="zh-CN" altLang="en-US" smtClean="0">
                <a:latin typeface="黑体" pitchFamily="2" charset="-122"/>
                <a:ea typeface="黑体" pitchFamily="2" charset="-122"/>
              </a:rPr>
              <a:t>使用</a:t>
            </a:r>
            <a:r>
              <a:rPr lang="en-US" altLang="zh-CN" smtClean="0">
                <a:latin typeface="黑体" pitchFamily="2" charset="-122"/>
                <a:ea typeface="黑体" pitchFamily="2" charset="-122"/>
              </a:rPr>
              <a:t>AND</a:t>
            </a:r>
            <a:r>
              <a:rPr lang="zh-CN" altLang="en-US" smtClean="0">
                <a:latin typeface="黑体" pitchFamily="2" charset="-122"/>
                <a:ea typeface="黑体" pitchFamily="2" charset="-122"/>
              </a:rPr>
              <a:t>运算符增加其它查询条件 </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7388" y="609600"/>
            <a:ext cx="7769225" cy="914400"/>
          </a:xfrm>
        </p:spPr>
        <p:txBody>
          <a:bodyPr lIns="92075" tIns="46038" rIns="92075" bIns="46038"/>
          <a:lstStyle/>
          <a:p>
            <a:r>
              <a:rPr lang="zh-CN" altLang="en-US" dirty="0" smtClean="0">
                <a:latin typeface="黑体" pitchFamily="2" charset="-122"/>
                <a:ea typeface="黑体" pitchFamily="2" charset="-122"/>
              </a:rPr>
              <a:t>限制歧义列名</a:t>
            </a:r>
          </a:p>
        </p:txBody>
      </p:sp>
      <p:sp>
        <p:nvSpPr>
          <p:cNvPr id="138243" name="Rectangle 3"/>
          <p:cNvSpPr>
            <a:spLocks noGrp="1" noChangeArrowheads="1"/>
          </p:cNvSpPr>
          <p:nvPr>
            <p:ph idx="1"/>
          </p:nvPr>
        </p:nvSpPr>
        <p:spPr>
          <a:xfrm>
            <a:off x="688975" y="1677988"/>
            <a:ext cx="8026400" cy="2160587"/>
          </a:xfrm>
        </p:spPr>
        <p:txBody>
          <a:bodyPr lIns="92075" tIns="46038" rIns="92075" bIns="46038">
            <a:spAutoFit/>
          </a:bodyPr>
          <a:lstStyle/>
          <a:p>
            <a:pPr fontAlgn="ctr">
              <a:lnSpc>
                <a:spcPct val="120000"/>
              </a:lnSpc>
              <a:defRPr/>
            </a:pPr>
            <a:r>
              <a:rPr lang="zh-CN" altLang="en-US" kern="1200" dirty="0" smtClean="0"/>
              <a:t>在用到多个表时可以使用表名作前缀来限定列；</a:t>
            </a:r>
            <a:endParaRPr lang="en-US" altLang="zh-CN" kern="1200" dirty="0" smtClean="0"/>
          </a:p>
          <a:p>
            <a:pPr fontAlgn="ctr">
              <a:lnSpc>
                <a:spcPct val="120000"/>
              </a:lnSpc>
              <a:defRPr/>
            </a:pPr>
            <a:r>
              <a:rPr lang="zh-CN" altLang="en-US" kern="1200" dirty="0" smtClean="0"/>
              <a:t>通过使用表前缀可以提高性能；</a:t>
            </a:r>
            <a:endParaRPr lang="en-US" altLang="zh-CN" kern="1200" dirty="0" smtClean="0"/>
          </a:p>
          <a:p>
            <a:pPr fontAlgn="ctr">
              <a:lnSpc>
                <a:spcPct val="120000"/>
              </a:lnSpc>
              <a:defRPr/>
            </a:pPr>
            <a:r>
              <a:rPr lang="zh-CN" altLang="en-US" kern="1200" dirty="0" smtClean="0"/>
              <a:t>通过使用列的别名可以区分来自不同表但是名字相同的列；</a:t>
            </a:r>
            <a:endParaRPr lang="en-US" altLang="zh-CN" kern="1200" dirty="0" smtClean="0"/>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White">
          <a:xfrm>
            <a:off x="906463" y="1982788"/>
            <a:ext cx="7316787" cy="1357312"/>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lnSpc>
                <a:spcPct val="120000"/>
              </a:lnSpc>
              <a:buSzPct val="65000"/>
              <a:tabLst>
                <a:tab pos="1200150" algn="l"/>
              </a:tabLst>
            </a:pPr>
            <a:endParaRPr lang="zh-CN" altLang="en-US" sz="1800" b="1">
              <a:solidFill>
                <a:srgbClr val="000000"/>
              </a:solidFill>
              <a:latin typeface="Courier New" pitchFamily="49" charset="0"/>
            </a:endParaRPr>
          </a:p>
          <a:p>
            <a:pPr algn="ctr" fontAlgn="ctr">
              <a:lnSpc>
                <a:spcPct val="120000"/>
              </a:lnSpc>
              <a:buSzPct val="65000"/>
              <a:tabLst>
                <a:tab pos="1200150" algn="l"/>
              </a:tabLst>
            </a:pPr>
            <a:endParaRPr lang="zh-CN" altLang="en-US" sz="1800" b="1">
              <a:solidFill>
                <a:srgbClr val="000000"/>
              </a:solidFill>
              <a:latin typeface="Courier New" pitchFamily="49" charset="0"/>
            </a:endParaRPr>
          </a:p>
        </p:txBody>
      </p:sp>
      <p:sp>
        <p:nvSpPr>
          <p:cNvPr id="19459" name="Rectangle 3"/>
          <p:cNvSpPr>
            <a:spLocks noChangeArrowheads="1"/>
          </p:cNvSpPr>
          <p:nvPr/>
        </p:nvSpPr>
        <p:spPr bwMode="blackWhite">
          <a:xfrm>
            <a:off x="909638" y="3833813"/>
            <a:ext cx="7294562" cy="1370012"/>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lnSpc>
                <a:spcPct val="120000"/>
              </a:lnSpc>
              <a:buSzPct val="65000"/>
              <a:tabLst>
                <a:tab pos="1200150" algn="l"/>
              </a:tabLst>
            </a:pPr>
            <a:endParaRPr lang="zh-CN" altLang="en-US" sz="1800" b="1">
              <a:solidFill>
                <a:srgbClr val="000000"/>
              </a:solidFill>
              <a:latin typeface="Courier New" pitchFamily="49" charset="0"/>
            </a:endParaRPr>
          </a:p>
          <a:p>
            <a:pPr algn="ctr" fontAlgn="ctr">
              <a:lnSpc>
                <a:spcPct val="120000"/>
              </a:lnSpc>
              <a:buSzPct val="65000"/>
              <a:tabLst>
                <a:tab pos="1200150" algn="l"/>
              </a:tabLst>
            </a:pPr>
            <a:endParaRPr lang="zh-CN" altLang="en-US" sz="1800" b="1">
              <a:solidFill>
                <a:srgbClr val="000000"/>
              </a:solidFill>
              <a:latin typeface="Courier New" pitchFamily="49" charset="0"/>
            </a:endParaRPr>
          </a:p>
        </p:txBody>
      </p:sp>
      <p:sp>
        <p:nvSpPr>
          <p:cNvPr id="19460" name="Rectangle 4"/>
          <p:cNvSpPr>
            <a:spLocks noGrp="1" noChangeArrowheads="1"/>
          </p:cNvSpPr>
          <p:nvPr>
            <p:ph type="title"/>
          </p:nvPr>
        </p:nvSpPr>
        <p:spPr>
          <a:xfrm>
            <a:off x="685800" y="509588"/>
            <a:ext cx="7772400" cy="762000"/>
          </a:xfrm>
        </p:spPr>
        <p:txBody>
          <a:bodyPr lIns="92075" tIns="46038" rIns="92075" bIns="46038"/>
          <a:lstStyle/>
          <a:p>
            <a:r>
              <a:rPr lang="zh-CN" altLang="en-US" dirty="0" smtClean="0">
                <a:latin typeface="黑体" pitchFamily="2" charset="-122"/>
                <a:ea typeface="黑体" pitchFamily="2" charset="-122"/>
              </a:rPr>
              <a:t>使用表的别名</a:t>
            </a:r>
          </a:p>
        </p:txBody>
      </p:sp>
      <p:sp>
        <p:nvSpPr>
          <p:cNvPr id="140293" name="Rectangle 5"/>
          <p:cNvSpPr>
            <a:spLocks noGrp="1" noChangeArrowheads="1"/>
          </p:cNvSpPr>
          <p:nvPr>
            <p:ph idx="1"/>
          </p:nvPr>
        </p:nvSpPr>
        <p:spPr>
          <a:xfrm>
            <a:off x="857250" y="1285875"/>
            <a:ext cx="7385050" cy="609600"/>
          </a:xfrm>
        </p:spPr>
        <p:txBody>
          <a:bodyPr lIns="92075" tIns="46038" rIns="92075" bIns="46038">
            <a:spAutoFit/>
          </a:bodyPr>
          <a:lstStyle/>
          <a:p>
            <a:pPr fontAlgn="ctr">
              <a:lnSpc>
                <a:spcPct val="120000"/>
              </a:lnSpc>
              <a:defRPr/>
            </a:pPr>
            <a:r>
              <a:rPr lang="zh-CN" altLang="en-US" kern="1200" dirty="0" smtClean="0"/>
              <a:t>通过使用表的别名来简化查询语句</a:t>
            </a:r>
          </a:p>
        </p:txBody>
      </p:sp>
      <p:grpSp>
        <p:nvGrpSpPr>
          <p:cNvPr id="2" name="Group 6"/>
          <p:cNvGrpSpPr>
            <a:grpSpLocks/>
          </p:cNvGrpSpPr>
          <p:nvPr/>
        </p:nvGrpSpPr>
        <p:grpSpPr bwMode="auto">
          <a:xfrm>
            <a:off x="2581275" y="2371725"/>
            <a:ext cx="2395538" cy="2825750"/>
            <a:chOff x="1626" y="1494"/>
            <a:chExt cx="1509" cy="1780"/>
          </a:xfrm>
        </p:grpSpPr>
        <p:sp>
          <p:nvSpPr>
            <p:cNvPr id="19465" name="Rectangle 7"/>
            <p:cNvSpPr>
              <a:spLocks noChangeArrowheads="1"/>
            </p:cNvSpPr>
            <p:nvPr/>
          </p:nvSpPr>
          <p:spPr bwMode="ltGray">
            <a:xfrm>
              <a:off x="1647" y="2660"/>
              <a:ext cx="129" cy="18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9466" name="Rectangle 8"/>
            <p:cNvSpPr>
              <a:spLocks noChangeArrowheads="1"/>
            </p:cNvSpPr>
            <p:nvPr/>
          </p:nvSpPr>
          <p:spPr bwMode="ltGray">
            <a:xfrm>
              <a:off x="2511" y="2660"/>
              <a:ext cx="129" cy="18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9467" name="Rectangle 9"/>
            <p:cNvSpPr>
              <a:spLocks noChangeArrowheads="1"/>
            </p:cNvSpPr>
            <p:nvPr/>
          </p:nvSpPr>
          <p:spPr bwMode="ltGray">
            <a:xfrm>
              <a:off x="2498" y="2876"/>
              <a:ext cx="552" cy="18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9468" name="Rectangle 10"/>
            <p:cNvSpPr>
              <a:spLocks noChangeArrowheads="1"/>
            </p:cNvSpPr>
            <p:nvPr/>
          </p:nvSpPr>
          <p:spPr bwMode="ltGray">
            <a:xfrm>
              <a:off x="2505" y="3094"/>
              <a:ext cx="114" cy="18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9469" name="Rectangle 11"/>
            <p:cNvSpPr>
              <a:spLocks noChangeArrowheads="1"/>
            </p:cNvSpPr>
            <p:nvPr/>
          </p:nvSpPr>
          <p:spPr bwMode="ltGray">
            <a:xfrm>
              <a:off x="1626" y="1494"/>
              <a:ext cx="384" cy="18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9470" name="Rectangle 12"/>
            <p:cNvSpPr>
              <a:spLocks noChangeArrowheads="1"/>
            </p:cNvSpPr>
            <p:nvPr/>
          </p:nvSpPr>
          <p:spPr bwMode="ltGray">
            <a:xfrm>
              <a:off x="2751" y="1494"/>
              <a:ext cx="384" cy="18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9471" name="Rectangle 13"/>
            <p:cNvSpPr>
              <a:spLocks noChangeArrowheads="1"/>
            </p:cNvSpPr>
            <p:nvPr/>
          </p:nvSpPr>
          <p:spPr bwMode="ltGray">
            <a:xfrm>
              <a:off x="2082" y="1707"/>
              <a:ext cx="384" cy="18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9472" name="Rectangle 14"/>
            <p:cNvSpPr>
              <a:spLocks noChangeArrowheads="1"/>
            </p:cNvSpPr>
            <p:nvPr/>
          </p:nvSpPr>
          <p:spPr bwMode="ltGray">
            <a:xfrm>
              <a:off x="2619" y="1908"/>
              <a:ext cx="366" cy="18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grpSp>
      <p:sp>
        <p:nvSpPr>
          <p:cNvPr id="19463" name="Rectangle 15"/>
          <p:cNvSpPr>
            <a:spLocks noChangeArrowheads="1"/>
          </p:cNvSpPr>
          <p:nvPr/>
        </p:nvSpPr>
        <p:spPr bwMode="blackWhite">
          <a:xfrm>
            <a:off x="885825" y="1982788"/>
            <a:ext cx="7342188" cy="1382712"/>
          </a:xfrm>
          <a:prstGeom prst="rect">
            <a:avLst/>
          </a:prstGeom>
          <a:noFill/>
          <a:ln w="9525">
            <a:noFill/>
            <a:miter lim="800000"/>
            <a:headEnd/>
            <a:tailEnd/>
          </a:ln>
        </p:spPr>
        <p:txBody>
          <a:bodyPr wrap="none" lIns="92075" tIns="46038" rIns="92075" bIns="46038" anchor="ctr"/>
          <a:lstStyle/>
          <a:p>
            <a:pPr fontAlgn="ctr">
              <a:lnSpc>
                <a:spcPct val="120000"/>
              </a:lnSpc>
              <a:buSzPct val="65000"/>
              <a:tabLst>
                <a:tab pos="1200150" algn="l"/>
              </a:tabLst>
            </a:pPr>
            <a:r>
              <a:rPr lang="en-US" altLang="zh-CN" sz="1800" b="1">
                <a:solidFill>
                  <a:srgbClr val="000000"/>
                </a:solidFill>
                <a:latin typeface="Courier New" pitchFamily="49" charset="0"/>
              </a:rPr>
              <a:t>SQL&gt; SELECT emp.empno,   emp.ename, emp.deptno,  </a:t>
            </a:r>
          </a:p>
          <a:p>
            <a:pPr fontAlgn="ctr">
              <a:lnSpc>
                <a:spcPct val="120000"/>
              </a:lnSpc>
              <a:buSzPct val="65000"/>
              <a:tabLst>
                <a:tab pos="1200150" algn="l"/>
              </a:tabLst>
            </a:pPr>
            <a:r>
              <a:rPr lang="en-US" altLang="zh-CN" sz="1800" b="1">
                <a:solidFill>
                  <a:srgbClr val="000000"/>
                </a:solidFill>
                <a:latin typeface="Courier New" pitchFamily="49" charset="0"/>
              </a:rPr>
              <a:t>  2	   dept.deptno, dept.loc</a:t>
            </a:r>
          </a:p>
          <a:p>
            <a:pPr fontAlgn="ctr">
              <a:lnSpc>
                <a:spcPct val="120000"/>
              </a:lnSpc>
              <a:buSzPct val="65000"/>
              <a:tabLst>
                <a:tab pos="1200150" algn="l"/>
              </a:tabLst>
            </a:pPr>
            <a:r>
              <a:rPr lang="en-US" altLang="zh-CN" sz="1800" b="1">
                <a:solidFill>
                  <a:srgbClr val="000000"/>
                </a:solidFill>
                <a:latin typeface="Courier New" pitchFamily="49" charset="0"/>
              </a:rPr>
              <a:t>  3  FROM   emp, dept</a:t>
            </a:r>
          </a:p>
          <a:p>
            <a:pPr fontAlgn="ctr">
              <a:lnSpc>
                <a:spcPct val="120000"/>
              </a:lnSpc>
              <a:buSzPct val="65000"/>
              <a:tabLst>
                <a:tab pos="1200150" algn="l"/>
              </a:tabLst>
            </a:pPr>
            <a:r>
              <a:rPr lang="en-US" altLang="zh-CN" sz="1800" b="1">
                <a:solidFill>
                  <a:srgbClr val="000000"/>
                </a:solidFill>
                <a:latin typeface="Courier New" pitchFamily="49" charset="0"/>
              </a:rPr>
              <a:t>  4  WHERE  emp.deptno=dept.deptno;</a:t>
            </a:r>
          </a:p>
        </p:txBody>
      </p:sp>
      <p:sp>
        <p:nvSpPr>
          <p:cNvPr id="19464" name="Rectangle 16"/>
          <p:cNvSpPr>
            <a:spLocks noChangeArrowheads="1"/>
          </p:cNvSpPr>
          <p:nvPr/>
        </p:nvSpPr>
        <p:spPr bwMode="blackWhite">
          <a:xfrm>
            <a:off x="915988" y="3832225"/>
            <a:ext cx="7319962" cy="1395413"/>
          </a:xfrm>
          <a:prstGeom prst="rect">
            <a:avLst/>
          </a:prstGeom>
          <a:noFill/>
          <a:ln w="9525">
            <a:noFill/>
            <a:miter lim="800000"/>
            <a:headEnd/>
            <a:tailEnd/>
          </a:ln>
        </p:spPr>
        <p:txBody>
          <a:bodyPr wrap="none" lIns="92075" tIns="46038" rIns="92075" bIns="46038" anchor="ctr"/>
          <a:lstStyle/>
          <a:p>
            <a:pPr fontAlgn="ctr">
              <a:lnSpc>
                <a:spcPct val="120000"/>
              </a:lnSpc>
              <a:buSzPct val="65000"/>
              <a:tabLst>
                <a:tab pos="1200150" algn="l"/>
              </a:tabLst>
            </a:pPr>
            <a:r>
              <a:rPr lang="en-US" altLang="zh-CN" sz="1800" b="1">
                <a:solidFill>
                  <a:srgbClr val="000000"/>
                </a:solidFill>
                <a:latin typeface="Courier New" pitchFamily="49" charset="0"/>
              </a:rPr>
              <a:t>SQL&gt; SELECT e.empno,  e.ename, e.deptno,   </a:t>
            </a:r>
          </a:p>
          <a:p>
            <a:pPr fontAlgn="ctr">
              <a:lnSpc>
                <a:spcPct val="120000"/>
              </a:lnSpc>
              <a:buSzPct val="65000"/>
              <a:tabLst>
                <a:tab pos="1200150" algn="l"/>
              </a:tabLst>
            </a:pPr>
            <a:r>
              <a:rPr lang="en-US" altLang="zh-CN" sz="1800" b="1">
                <a:solidFill>
                  <a:srgbClr val="000000"/>
                </a:solidFill>
                <a:latin typeface="Courier New" pitchFamily="49" charset="0"/>
              </a:rPr>
              <a:t>  2         d.deptno, d.loc</a:t>
            </a:r>
          </a:p>
          <a:p>
            <a:pPr fontAlgn="ctr">
              <a:lnSpc>
                <a:spcPct val="120000"/>
              </a:lnSpc>
              <a:buSzPct val="65000"/>
              <a:tabLst>
                <a:tab pos="1200150" algn="l"/>
              </a:tabLst>
            </a:pPr>
            <a:r>
              <a:rPr lang="en-US" altLang="zh-CN" sz="1800" b="1">
                <a:solidFill>
                  <a:srgbClr val="000000"/>
                </a:solidFill>
                <a:latin typeface="Courier New" pitchFamily="49" charset="0"/>
              </a:rPr>
              <a:t>  3  FROM   emp e,    dept d</a:t>
            </a:r>
          </a:p>
          <a:p>
            <a:pPr fontAlgn="ctr">
              <a:lnSpc>
                <a:spcPct val="120000"/>
              </a:lnSpc>
              <a:buSzPct val="65000"/>
              <a:tabLst>
                <a:tab pos="1200150" algn="l"/>
              </a:tabLst>
            </a:pPr>
            <a:r>
              <a:rPr lang="en-US" altLang="zh-CN" sz="1800" b="1">
                <a:solidFill>
                  <a:srgbClr val="000000"/>
                </a:solidFill>
                <a:latin typeface="Courier New" pitchFamily="49" charset="0"/>
              </a:rPr>
              <a:t>  4  WHERE  e.deptno= d.deptno;</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dirty="0" smtClean="0">
                <a:latin typeface="黑体" pitchFamily="2" charset="-122"/>
                <a:ea typeface="黑体" pitchFamily="2" charset="-122"/>
              </a:rPr>
              <a:t>练习</a:t>
            </a:r>
            <a:r>
              <a:rPr lang="en-US" altLang="zh-CN" dirty="0" smtClean="0">
                <a:latin typeface="黑体" pitchFamily="2" charset="-122"/>
                <a:ea typeface="黑体" pitchFamily="2" charset="-122"/>
              </a:rPr>
              <a:t>1</a:t>
            </a:r>
            <a:endParaRPr lang="zh-CN" altLang="en-US" dirty="0" smtClean="0">
              <a:latin typeface="黑体" pitchFamily="2" charset="-122"/>
              <a:ea typeface="黑体" pitchFamily="2" charset="-122"/>
            </a:endParaRPr>
          </a:p>
        </p:txBody>
      </p:sp>
      <p:sp>
        <p:nvSpPr>
          <p:cNvPr id="20483" name="内容占位符 2"/>
          <p:cNvSpPr>
            <a:spLocks noGrp="1"/>
          </p:cNvSpPr>
          <p:nvPr>
            <p:ph idx="1"/>
          </p:nvPr>
        </p:nvSpPr>
        <p:spPr/>
        <p:txBody>
          <a:bodyPr/>
          <a:lstStyle/>
          <a:p>
            <a:r>
              <a:rPr lang="en-US" altLang="zh-CN" dirty="0" smtClean="0">
                <a:solidFill>
                  <a:schemeClr val="tx2"/>
                </a:solidFill>
                <a:latin typeface="黑体" pitchFamily="2" charset="-122"/>
                <a:ea typeface="黑体" pitchFamily="2" charset="-122"/>
              </a:rPr>
              <a:t>1.</a:t>
            </a:r>
            <a:r>
              <a:rPr lang="zh-CN" altLang="en-US" dirty="0" smtClean="0">
                <a:solidFill>
                  <a:schemeClr val="tx2"/>
                </a:solidFill>
                <a:latin typeface="黑体" pitchFamily="2" charset="-122"/>
                <a:ea typeface="黑体" pitchFamily="2" charset="-122"/>
              </a:rPr>
              <a:t>写一个查询，显示所有员工姓名，部门编号，部门名称。</a:t>
            </a:r>
            <a:endParaRPr lang="en-US" altLang="zh-CN" dirty="0" smtClean="0">
              <a:solidFill>
                <a:schemeClr val="tx2"/>
              </a:solidFill>
              <a:latin typeface="黑体" pitchFamily="2" charset="-122"/>
              <a:ea typeface="黑体" pitchFamily="2" charset="-122"/>
            </a:endParaRPr>
          </a:p>
          <a:p>
            <a:r>
              <a:rPr lang="en-US" altLang="zh-CN" dirty="0" smtClean="0">
                <a:solidFill>
                  <a:schemeClr val="tx2"/>
                </a:solidFill>
                <a:latin typeface="黑体" pitchFamily="2" charset="-122"/>
                <a:ea typeface="黑体" pitchFamily="2" charset="-122"/>
              </a:rPr>
              <a:t>2.</a:t>
            </a:r>
            <a:r>
              <a:rPr lang="zh-CN" altLang="en-US" dirty="0" smtClean="0">
                <a:solidFill>
                  <a:schemeClr val="tx2"/>
                </a:solidFill>
                <a:latin typeface="黑体" pitchFamily="2" charset="-122"/>
                <a:ea typeface="黑体" pitchFamily="2" charset="-122"/>
              </a:rPr>
              <a:t>写一个查询，显示所有工作在</a:t>
            </a:r>
            <a:r>
              <a:rPr lang="en-US" altLang="zh-CN" dirty="0" smtClean="0">
                <a:solidFill>
                  <a:schemeClr val="tx2"/>
                </a:solidFill>
                <a:latin typeface="黑体" pitchFamily="2" charset="-122"/>
                <a:ea typeface="黑体" pitchFamily="2" charset="-122"/>
              </a:rPr>
              <a:t>CHICAGO</a:t>
            </a:r>
            <a:r>
              <a:rPr lang="zh-CN" altLang="en-US" dirty="0" smtClean="0">
                <a:solidFill>
                  <a:schemeClr val="tx2"/>
                </a:solidFill>
                <a:latin typeface="黑体" pitchFamily="2" charset="-122"/>
                <a:ea typeface="黑体" pitchFamily="2" charset="-122"/>
              </a:rPr>
              <a:t>并且奖金不为空的员工姓名，工作地点，奖金</a:t>
            </a:r>
            <a:endParaRPr lang="en-US" altLang="zh-CN" dirty="0" smtClean="0">
              <a:solidFill>
                <a:schemeClr val="tx2"/>
              </a:solidFill>
              <a:latin typeface="黑体" pitchFamily="2" charset="-122"/>
              <a:ea typeface="黑体" pitchFamily="2" charset="-122"/>
            </a:endParaRPr>
          </a:p>
          <a:p>
            <a:r>
              <a:rPr lang="en-US" altLang="zh-CN" dirty="0" smtClean="0">
                <a:solidFill>
                  <a:schemeClr val="tx2"/>
                </a:solidFill>
                <a:latin typeface="黑体" pitchFamily="2" charset="-122"/>
                <a:ea typeface="黑体" pitchFamily="2" charset="-122"/>
              </a:rPr>
              <a:t>3.</a:t>
            </a:r>
            <a:r>
              <a:rPr lang="zh-CN" altLang="en-US" dirty="0" smtClean="0">
                <a:solidFill>
                  <a:schemeClr val="tx2"/>
                </a:solidFill>
                <a:latin typeface="黑体" pitchFamily="2" charset="-122"/>
                <a:ea typeface="黑体" pitchFamily="2" charset="-122"/>
              </a:rPr>
              <a:t>写一个查询，显示所有姓名中含有</a:t>
            </a:r>
            <a:r>
              <a:rPr lang="en-US" altLang="zh-CN" dirty="0" smtClean="0">
                <a:solidFill>
                  <a:schemeClr val="tx2"/>
                </a:solidFill>
                <a:latin typeface="黑体" pitchFamily="2" charset="-122"/>
                <a:ea typeface="黑体" pitchFamily="2" charset="-122"/>
              </a:rPr>
              <a:t>A</a:t>
            </a:r>
            <a:r>
              <a:rPr lang="zh-CN" altLang="en-US" dirty="0" smtClean="0">
                <a:solidFill>
                  <a:schemeClr val="tx2"/>
                </a:solidFill>
                <a:latin typeface="黑体" pitchFamily="2" charset="-122"/>
                <a:ea typeface="黑体" pitchFamily="2" charset="-122"/>
              </a:rPr>
              <a:t>字符的员工姓名，工作地点。</a:t>
            </a:r>
            <a:endParaRPr lang="en-US" altLang="zh-CN" dirty="0" smtClean="0">
              <a:solidFill>
                <a:schemeClr val="tx2"/>
              </a:solidFill>
              <a:latin typeface="黑体" pitchFamily="2" charset="-122"/>
              <a:ea typeface="黑体" pitchFamily="2" charset="-122"/>
            </a:endParaRPr>
          </a:p>
          <a:p>
            <a:endParaRPr lang="zh-CN" altLang="en-US" dirty="0" smtClean="0">
              <a:solidFill>
                <a:schemeClr val="tx2"/>
              </a:solidFill>
              <a:latin typeface="黑体" pitchFamily="2" charset="-122"/>
              <a:ea typeface="黑体" pitchFamily="2" charset="-12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490538"/>
            <a:ext cx="7772400" cy="685800"/>
          </a:xfrm>
        </p:spPr>
        <p:txBody>
          <a:bodyPr lIns="92075" tIns="46038" rIns="92075" bIns="46038"/>
          <a:lstStyle/>
          <a:p>
            <a:r>
              <a:rPr lang="zh-CN" altLang="en-US" smtClean="0">
                <a:latin typeface="黑体" pitchFamily="2" charset="-122"/>
                <a:ea typeface="黑体" pitchFamily="2" charset="-122"/>
              </a:rPr>
              <a:t>多于两个表的连接</a:t>
            </a:r>
          </a:p>
        </p:txBody>
      </p:sp>
      <p:sp>
        <p:nvSpPr>
          <p:cNvPr id="21507" name="Rectangle 3"/>
          <p:cNvSpPr>
            <a:spLocks noChangeArrowheads="1"/>
          </p:cNvSpPr>
          <p:nvPr/>
        </p:nvSpPr>
        <p:spPr bwMode="blackWhite">
          <a:xfrm>
            <a:off x="908050" y="1630363"/>
            <a:ext cx="3117850" cy="298132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2057400" algn="l"/>
              </a:tabLst>
            </a:pPr>
            <a:r>
              <a:rPr lang="en-US" altLang="zh-CN" sz="1800" b="1" dirty="0">
                <a:solidFill>
                  <a:srgbClr val="000000"/>
                </a:solidFill>
                <a:latin typeface="Courier New" pitchFamily="49" charset="0"/>
              </a:rPr>
              <a:t>NAME	CUSTID</a:t>
            </a:r>
          </a:p>
          <a:p>
            <a:pPr algn="ctr" fontAlgn="ctr">
              <a:lnSpc>
                <a:spcPct val="95000"/>
              </a:lnSpc>
              <a:buSzPct val="65000"/>
              <a:tabLst>
                <a:tab pos="2057400" algn="l"/>
              </a:tabLst>
            </a:pPr>
            <a:r>
              <a:rPr lang="en-US" altLang="zh-CN" sz="1800" b="1" dirty="0">
                <a:solidFill>
                  <a:srgbClr val="000000"/>
                </a:solidFill>
                <a:latin typeface="Courier New" pitchFamily="49" charset="0"/>
              </a:rPr>
              <a:t>-----------	------</a:t>
            </a:r>
          </a:p>
          <a:p>
            <a:pPr algn="ctr" fontAlgn="ctr">
              <a:lnSpc>
                <a:spcPct val="95000"/>
              </a:lnSpc>
              <a:buSzPct val="65000"/>
              <a:tabLst>
                <a:tab pos="2057400" algn="l"/>
              </a:tabLst>
            </a:pPr>
            <a:r>
              <a:rPr lang="en-US" altLang="zh-CN" sz="1800" b="1" dirty="0">
                <a:solidFill>
                  <a:srgbClr val="000000"/>
                </a:solidFill>
                <a:latin typeface="Courier New" pitchFamily="49" charset="0"/>
              </a:rPr>
              <a:t>JOCKSPORTS	   100</a:t>
            </a:r>
          </a:p>
          <a:p>
            <a:pPr algn="ctr" fontAlgn="ctr">
              <a:lnSpc>
                <a:spcPct val="95000"/>
              </a:lnSpc>
              <a:buSzPct val="65000"/>
              <a:tabLst>
                <a:tab pos="2057400" algn="l"/>
              </a:tabLst>
            </a:pPr>
            <a:r>
              <a:rPr lang="en-US" altLang="zh-CN" sz="1800" b="1" dirty="0">
                <a:solidFill>
                  <a:srgbClr val="000000"/>
                </a:solidFill>
                <a:latin typeface="Courier New" pitchFamily="49" charset="0"/>
              </a:rPr>
              <a:t>TKB SPORT SHOP	   101</a:t>
            </a:r>
          </a:p>
          <a:p>
            <a:pPr algn="ctr" fontAlgn="ctr">
              <a:lnSpc>
                <a:spcPct val="95000"/>
              </a:lnSpc>
              <a:buSzPct val="65000"/>
              <a:tabLst>
                <a:tab pos="2057400" algn="l"/>
              </a:tabLst>
            </a:pPr>
            <a:r>
              <a:rPr lang="en-US" altLang="zh-CN" sz="1800" b="1" dirty="0">
                <a:solidFill>
                  <a:srgbClr val="000000"/>
                </a:solidFill>
                <a:latin typeface="Courier New" pitchFamily="49" charset="0"/>
              </a:rPr>
              <a:t>VOLLYRITE	   102</a:t>
            </a:r>
          </a:p>
          <a:p>
            <a:pPr algn="ctr" fontAlgn="ctr">
              <a:lnSpc>
                <a:spcPct val="95000"/>
              </a:lnSpc>
              <a:buSzPct val="65000"/>
              <a:tabLst>
                <a:tab pos="2057400" algn="l"/>
              </a:tabLst>
            </a:pPr>
            <a:r>
              <a:rPr lang="en-US" altLang="zh-CN" sz="1800" b="1" dirty="0">
                <a:solidFill>
                  <a:srgbClr val="000000"/>
                </a:solidFill>
                <a:latin typeface="Courier New" pitchFamily="49" charset="0"/>
              </a:rPr>
              <a:t>JUST TENNIS	   103</a:t>
            </a:r>
          </a:p>
          <a:p>
            <a:pPr algn="ctr" fontAlgn="ctr">
              <a:lnSpc>
                <a:spcPct val="95000"/>
              </a:lnSpc>
              <a:buSzPct val="65000"/>
              <a:tabLst>
                <a:tab pos="2057400" algn="l"/>
              </a:tabLst>
            </a:pPr>
            <a:r>
              <a:rPr lang="en-US" altLang="zh-CN" sz="1800" b="1" dirty="0">
                <a:solidFill>
                  <a:srgbClr val="000000"/>
                </a:solidFill>
                <a:latin typeface="Courier New" pitchFamily="49" charset="0"/>
              </a:rPr>
              <a:t>K+T SPORTS	   105</a:t>
            </a:r>
          </a:p>
          <a:p>
            <a:pPr algn="ctr" fontAlgn="ctr">
              <a:lnSpc>
                <a:spcPct val="95000"/>
              </a:lnSpc>
              <a:buSzPct val="65000"/>
              <a:tabLst>
                <a:tab pos="2057400" algn="l"/>
              </a:tabLst>
            </a:pPr>
            <a:r>
              <a:rPr lang="en-US" altLang="zh-CN" sz="1800" b="1" dirty="0">
                <a:solidFill>
                  <a:srgbClr val="000000"/>
                </a:solidFill>
                <a:latin typeface="Courier New" pitchFamily="49" charset="0"/>
              </a:rPr>
              <a:t>SHAPE UP	   106</a:t>
            </a:r>
          </a:p>
          <a:p>
            <a:pPr algn="ctr" fontAlgn="ctr">
              <a:lnSpc>
                <a:spcPct val="95000"/>
              </a:lnSpc>
              <a:buSzPct val="65000"/>
              <a:tabLst>
                <a:tab pos="2057400" algn="l"/>
              </a:tabLst>
            </a:pPr>
            <a:r>
              <a:rPr lang="en-US" altLang="zh-CN" sz="1800" b="1" dirty="0">
                <a:solidFill>
                  <a:srgbClr val="000000"/>
                </a:solidFill>
                <a:latin typeface="Courier New" pitchFamily="49" charset="0"/>
              </a:rPr>
              <a:t>WOMENS SPORTS     107</a:t>
            </a:r>
          </a:p>
          <a:p>
            <a:pPr algn="ctr" fontAlgn="ctr">
              <a:lnSpc>
                <a:spcPct val="95000"/>
              </a:lnSpc>
              <a:buSzPct val="65000"/>
              <a:tabLst>
                <a:tab pos="2057400" algn="l"/>
              </a:tabLst>
            </a:pPr>
            <a:r>
              <a:rPr lang="en-US" altLang="zh-CN" sz="1800" b="1" dirty="0">
                <a:solidFill>
                  <a:srgbClr val="000000"/>
                </a:solidFill>
                <a:latin typeface="Courier New" pitchFamily="49" charset="0"/>
              </a:rPr>
              <a:t>...	...</a:t>
            </a:r>
          </a:p>
          <a:p>
            <a:pPr algn="ctr" fontAlgn="ctr">
              <a:lnSpc>
                <a:spcPct val="95000"/>
              </a:lnSpc>
              <a:buSzPct val="65000"/>
              <a:tabLst>
                <a:tab pos="2057400" algn="l"/>
              </a:tabLst>
            </a:pPr>
            <a:r>
              <a:rPr lang="en-US" altLang="zh-CN" sz="1800" b="1" dirty="0">
                <a:solidFill>
                  <a:srgbClr val="000000"/>
                </a:solidFill>
                <a:latin typeface="Courier New" pitchFamily="49" charset="0"/>
              </a:rPr>
              <a:t>9 rows selected.</a:t>
            </a:r>
          </a:p>
        </p:txBody>
      </p:sp>
      <p:sp>
        <p:nvSpPr>
          <p:cNvPr id="142340" name="Rectangle 4"/>
          <p:cNvSpPr>
            <a:spLocks noChangeArrowheads="1"/>
          </p:cNvSpPr>
          <p:nvPr/>
        </p:nvSpPr>
        <p:spPr bwMode="auto">
          <a:xfrm>
            <a:off x="819150" y="1254125"/>
            <a:ext cx="2644775"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CUSTOMER</a:t>
            </a: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（客户表）</a:t>
            </a: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 </a:t>
            </a:r>
          </a:p>
        </p:txBody>
      </p:sp>
      <p:grpSp>
        <p:nvGrpSpPr>
          <p:cNvPr id="2" name="Group 5"/>
          <p:cNvGrpSpPr>
            <a:grpSpLocks/>
          </p:cNvGrpSpPr>
          <p:nvPr/>
        </p:nvGrpSpPr>
        <p:grpSpPr bwMode="auto">
          <a:xfrm>
            <a:off x="4286250" y="1254125"/>
            <a:ext cx="2940050" cy="3357563"/>
            <a:chOff x="2700" y="790"/>
            <a:chExt cx="1852" cy="2115"/>
          </a:xfrm>
        </p:grpSpPr>
        <p:sp>
          <p:nvSpPr>
            <p:cNvPr id="21518" name="Rectangle 6"/>
            <p:cNvSpPr>
              <a:spLocks noChangeArrowheads="1"/>
            </p:cNvSpPr>
            <p:nvPr/>
          </p:nvSpPr>
          <p:spPr bwMode="blackWhite">
            <a:xfrm>
              <a:off x="2751" y="1027"/>
              <a:ext cx="1801" cy="1878"/>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1143000" algn="l"/>
                </a:tabLst>
              </a:pPr>
              <a:r>
                <a:rPr lang="zh-CN" altLang="en-US" sz="1800" b="1" dirty="0">
                  <a:solidFill>
                    <a:srgbClr val="000000"/>
                  </a:solidFill>
                  <a:latin typeface="Courier New" pitchFamily="49" charset="0"/>
                </a:rPr>
                <a:t> </a:t>
              </a:r>
              <a:r>
                <a:rPr lang="en-US" altLang="zh-CN" sz="1800" b="1" dirty="0">
                  <a:solidFill>
                    <a:srgbClr val="000000"/>
                  </a:solidFill>
                  <a:latin typeface="Courier New" pitchFamily="49" charset="0"/>
                </a:rPr>
                <a:t>CUSTID   ORDID</a:t>
              </a:r>
            </a:p>
            <a:p>
              <a:pPr algn="ctr" fontAlgn="ctr">
                <a:lnSpc>
                  <a:spcPct val="95000"/>
                </a:lnSpc>
                <a:buSzPct val="65000"/>
                <a:tabLst>
                  <a:tab pos="1143000" algn="l"/>
                </a:tabLst>
              </a:pPr>
              <a:r>
                <a:rPr lang="en-US" altLang="zh-CN" sz="1800" b="1" dirty="0">
                  <a:solidFill>
                    <a:srgbClr val="000000"/>
                  </a:solidFill>
                  <a:latin typeface="Courier New" pitchFamily="49" charset="0"/>
                </a:rPr>
                <a:t>------- -------</a:t>
              </a:r>
            </a:p>
            <a:p>
              <a:pPr algn="ctr" fontAlgn="ctr">
                <a:lnSpc>
                  <a:spcPct val="95000"/>
                </a:lnSpc>
                <a:buSzPct val="65000"/>
                <a:tabLst>
                  <a:tab pos="1143000" algn="l"/>
                </a:tabLst>
              </a:pPr>
              <a:r>
                <a:rPr lang="en-US" altLang="zh-CN" sz="1800" b="1" dirty="0">
                  <a:solidFill>
                    <a:srgbClr val="000000"/>
                  </a:solidFill>
                  <a:latin typeface="Courier New" pitchFamily="49" charset="0"/>
                </a:rPr>
                <a:t>    101     610</a:t>
              </a:r>
            </a:p>
            <a:p>
              <a:pPr algn="ctr" fontAlgn="ctr">
                <a:lnSpc>
                  <a:spcPct val="95000"/>
                </a:lnSpc>
                <a:buSzPct val="65000"/>
                <a:tabLst>
                  <a:tab pos="1143000" algn="l"/>
                </a:tabLst>
              </a:pPr>
              <a:r>
                <a:rPr lang="en-US" altLang="zh-CN" sz="1800" b="1" dirty="0">
                  <a:solidFill>
                    <a:srgbClr val="000000"/>
                  </a:solidFill>
                  <a:latin typeface="Courier New" pitchFamily="49" charset="0"/>
                </a:rPr>
                <a:t>    102     611</a:t>
              </a:r>
            </a:p>
            <a:p>
              <a:pPr algn="ctr" fontAlgn="ctr">
                <a:lnSpc>
                  <a:spcPct val="95000"/>
                </a:lnSpc>
                <a:buSzPct val="65000"/>
                <a:tabLst>
                  <a:tab pos="1143000" algn="l"/>
                </a:tabLst>
              </a:pPr>
              <a:r>
                <a:rPr lang="en-US" altLang="zh-CN" sz="1800" b="1" dirty="0">
                  <a:solidFill>
                    <a:srgbClr val="000000"/>
                  </a:solidFill>
                  <a:latin typeface="Courier New" pitchFamily="49" charset="0"/>
                </a:rPr>
                <a:t>    104     612</a:t>
              </a:r>
            </a:p>
            <a:p>
              <a:pPr algn="ctr" fontAlgn="ctr">
                <a:lnSpc>
                  <a:spcPct val="95000"/>
                </a:lnSpc>
                <a:buSzPct val="65000"/>
                <a:tabLst>
                  <a:tab pos="1143000" algn="l"/>
                </a:tabLst>
              </a:pPr>
              <a:r>
                <a:rPr lang="en-US" altLang="zh-CN" sz="1800" b="1" dirty="0">
                  <a:solidFill>
                    <a:srgbClr val="000000"/>
                  </a:solidFill>
                  <a:latin typeface="Courier New" pitchFamily="49" charset="0"/>
                </a:rPr>
                <a:t>    106     601</a:t>
              </a:r>
            </a:p>
            <a:p>
              <a:pPr algn="ctr" fontAlgn="ctr">
                <a:lnSpc>
                  <a:spcPct val="95000"/>
                </a:lnSpc>
                <a:buSzPct val="65000"/>
                <a:tabLst>
                  <a:tab pos="1143000" algn="l"/>
                </a:tabLst>
              </a:pPr>
              <a:r>
                <a:rPr lang="en-US" altLang="zh-CN" sz="1800" b="1" dirty="0">
                  <a:solidFill>
                    <a:srgbClr val="000000"/>
                  </a:solidFill>
                  <a:latin typeface="Courier New" pitchFamily="49" charset="0"/>
                </a:rPr>
                <a:t>    102     602</a:t>
              </a:r>
            </a:p>
            <a:p>
              <a:pPr algn="ctr" fontAlgn="ctr">
                <a:lnSpc>
                  <a:spcPct val="95000"/>
                </a:lnSpc>
                <a:buSzPct val="65000"/>
                <a:tabLst>
                  <a:tab pos="1143000" algn="l"/>
                </a:tabLst>
              </a:pPr>
              <a:r>
                <a:rPr lang="en-US" altLang="zh-CN" sz="1800" b="1" dirty="0">
                  <a:solidFill>
                    <a:srgbClr val="000000"/>
                  </a:solidFill>
                  <a:latin typeface="Courier New" pitchFamily="49" charset="0"/>
                </a:rPr>
                <a:t>    106     604</a:t>
              </a:r>
            </a:p>
            <a:p>
              <a:pPr algn="ctr" fontAlgn="ctr">
                <a:lnSpc>
                  <a:spcPct val="95000"/>
                </a:lnSpc>
                <a:buSzPct val="65000"/>
                <a:tabLst>
                  <a:tab pos="1143000" algn="l"/>
                </a:tabLst>
              </a:pPr>
              <a:r>
                <a:rPr lang="en-US" altLang="zh-CN" sz="1800" b="1" dirty="0">
                  <a:solidFill>
                    <a:srgbClr val="000000"/>
                  </a:solidFill>
                  <a:latin typeface="Courier New" pitchFamily="49" charset="0"/>
                </a:rPr>
                <a:t>    106     605</a:t>
              </a:r>
            </a:p>
            <a:p>
              <a:pPr algn="ctr" fontAlgn="ctr">
                <a:lnSpc>
                  <a:spcPct val="95000"/>
                </a:lnSpc>
                <a:buSzPct val="65000"/>
                <a:tabLst>
                  <a:tab pos="1143000" algn="l"/>
                </a:tabLst>
              </a:pPr>
              <a:r>
                <a:rPr lang="en-US" altLang="zh-CN" sz="1800" b="1" dirty="0">
                  <a:solidFill>
                    <a:srgbClr val="000000"/>
                  </a:solidFill>
                  <a:latin typeface="Courier New" pitchFamily="49" charset="0"/>
                </a:rPr>
                <a:t>... </a:t>
              </a:r>
            </a:p>
            <a:p>
              <a:pPr algn="ctr" fontAlgn="ctr">
                <a:lnSpc>
                  <a:spcPct val="95000"/>
                </a:lnSpc>
                <a:buSzPct val="65000"/>
                <a:tabLst>
                  <a:tab pos="1143000" algn="l"/>
                </a:tabLst>
              </a:pPr>
              <a:r>
                <a:rPr lang="en-US" altLang="zh-CN" sz="1800" b="1" dirty="0">
                  <a:solidFill>
                    <a:srgbClr val="000000"/>
                  </a:solidFill>
                  <a:latin typeface="Courier New" pitchFamily="49" charset="0"/>
                </a:rPr>
                <a:t>21 rows selected.</a:t>
              </a:r>
            </a:p>
          </p:txBody>
        </p:sp>
        <p:sp>
          <p:nvSpPr>
            <p:cNvPr id="142343" name="Rectangle 7"/>
            <p:cNvSpPr>
              <a:spLocks noChangeArrowheads="1"/>
            </p:cNvSpPr>
            <p:nvPr/>
          </p:nvSpPr>
          <p:spPr bwMode="auto">
            <a:xfrm>
              <a:off x="2700" y="790"/>
              <a:ext cx="1257" cy="252"/>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ORD</a:t>
              </a: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（订单表）</a:t>
              </a: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 </a:t>
              </a:r>
            </a:p>
          </p:txBody>
        </p:sp>
      </p:grpSp>
      <p:sp>
        <p:nvSpPr>
          <p:cNvPr id="142344" name="Rectangle 8"/>
          <p:cNvSpPr>
            <a:spLocks noChangeArrowheads="1"/>
          </p:cNvSpPr>
          <p:nvPr/>
        </p:nvSpPr>
        <p:spPr bwMode="ltGray">
          <a:xfrm>
            <a:off x="3009900" y="1643063"/>
            <a:ext cx="2457450" cy="2624137"/>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grpSp>
        <p:nvGrpSpPr>
          <p:cNvPr id="3" name="Group 9"/>
          <p:cNvGrpSpPr>
            <a:grpSpLocks/>
          </p:cNvGrpSpPr>
          <p:nvPr/>
        </p:nvGrpSpPr>
        <p:grpSpPr bwMode="auto">
          <a:xfrm>
            <a:off x="5621338" y="3192463"/>
            <a:ext cx="3648075" cy="2838450"/>
            <a:chOff x="3541" y="2011"/>
            <a:chExt cx="2298" cy="1788"/>
          </a:xfrm>
        </p:grpSpPr>
        <p:sp>
          <p:nvSpPr>
            <p:cNvPr id="21516" name="Rectangle 10"/>
            <p:cNvSpPr>
              <a:spLocks noChangeArrowheads="1"/>
            </p:cNvSpPr>
            <p:nvPr/>
          </p:nvSpPr>
          <p:spPr bwMode="blackWhite">
            <a:xfrm>
              <a:off x="3541" y="2249"/>
              <a:ext cx="1645" cy="1550"/>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1143000" algn="l"/>
                </a:tabLst>
              </a:pPr>
              <a:r>
                <a:rPr lang="zh-CN" altLang="en-US" sz="1800" b="1" dirty="0">
                  <a:solidFill>
                    <a:srgbClr val="000000"/>
                  </a:solidFill>
                  <a:latin typeface="Courier New" pitchFamily="49" charset="0"/>
                </a:rPr>
                <a:t> </a:t>
              </a:r>
              <a:r>
                <a:rPr lang="en-US" altLang="zh-CN" sz="1800" b="1" dirty="0">
                  <a:solidFill>
                    <a:srgbClr val="000000"/>
                  </a:solidFill>
                  <a:latin typeface="Courier New" pitchFamily="49" charset="0"/>
                </a:rPr>
                <a:t>ORDID  ITEMID</a:t>
              </a:r>
            </a:p>
            <a:p>
              <a:pPr algn="ctr" fontAlgn="ctr">
                <a:lnSpc>
                  <a:spcPct val="95000"/>
                </a:lnSpc>
                <a:buSzPct val="65000"/>
                <a:tabLst>
                  <a:tab pos="1143000" algn="l"/>
                </a:tabLst>
              </a:pPr>
              <a:r>
                <a:rPr lang="en-US" altLang="zh-CN" sz="1800" b="1" dirty="0">
                  <a:solidFill>
                    <a:srgbClr val="000000"/>
                  </a:solidFill>
                  <a:latin typeface="Courier New" pitchFamily="49" charset="0"/>
                </a:rPr>
                <a:t>------ -------</a:t>
              </a:r>
            </a:p>
            <a:p>
              <a:pPr algn="ctr" fontAlgn="ctr">
                <a:lnSpc>
                  <a:spcPct val="95000"/>
                </a:lnSpc>
                <a:buSzPct val="65000"/>
                <a:tabLst>
                  <a:tab pos="1143000" algn="l"/>
                </a:tabLst>
              </a:pPr>
              <a:r>
                <a:rPr lang="en-US" altLang="zh-CN" sz="1800" b="1" dirty="0">
                  <a:solidFill>
                    <a:srgbClr val="000000"/>
                  </a:solidFill>
                  <a:latin typeface="Courier New" pitchFamily="49" charset="0"/>
                </a:rPr>
                <a:t>   610       3</a:t>
              </a:r>
            </a:p>
            <a:p>
              <a:pPr algn="ctr" fontAlgn="ctr">
                <a:lnSpc>
                  <a:spcPct val="95000"/>
                </a:lnSpc>
                <a:buSzPct val="65000"/>
                <a:tabLst>
                  <a:tab pos="1143000" algn="l"/>
                </a:tabLst>
              </a:pPr>
              <a:r>
                <a:rPr lang="en-US" altLang="zh-CN" sz="1800" b="1" dirty="0">
                  <a:solidFill>
                    <a:srgbClr val="000000"/>
                  </a:solidFill>
                  <a:latin typeface="Courier New" pitchFamily="49" charset="0"/>
                </a:rPr>
                <a:t>   611       1</a:t>
              </a:r>
            </a:p>
            <a:p>
              <a:pPr algn="ctr" fontAlgn="ctr">
                <a:lnSpc>
                  <a:spcPct val="95000"/>
                </a:lnSpc>
                <a:buSzPct val="65000"/>
                <a:tabLst>
                  <a:tab pos="1143000" algn="l"/>
                </a:tabLst>
              </a:pPr>
              <a:r>
                <a:rPr lang="en-US" altLang="zh-CN" sz="1800" b="1" dirty="0">
                  <a:solidFill>
                    <a:srgbClr val="000000"/>
                  </a:solidFill>
                  <a:latin typeface="Courier New" pitchFamily="49" charset="0"/>
                </a:rPr>
                <a:t>   612       1</a:t>
              </a:r>
            </a:p>
            <a:p>
              <a:pPr algn="ctr" fontAlgn="ctr">
                <a:lnSpc>
                  <a:spcPct val="95000"/>
                </a:lnSpc>
                <a:buSzPct val="65000"/>
                <a:tabLst>
                  <a:tab pos="1143000" algn="l"/>
                </a:tabLst>
              </a:pPr>
              <a:r>
                <a:rPr lang="en-US" altLang="zh-CN" sz="1800" b="1" dirty="0">
                  <a:solidFill>
                    <a:srgbClr val="000000"/>
                  </a:solidFill>
                  <a:latin typeface="Courier New" pitchFamily="49" charset="0"/>
                </a:rPr>
                <a:t>   601       1</a:t>
              </a:r>
            </a:p>
            <a:p>
              <a:pPr algn="ctr" fontAlgn="ctr">
                <a:lnSpc>
                  <a:spcPct val="95000"/>
                </a:lnSpc>
                <a:buSzPct val="65000"/>
                <a:tabLst>
                  <a:tab pos="1143000" algn="l"/>
                </a:tabLst>
              </a:pPr>
              <a:r>
                <a:rPr lang="en-US" altLang="zh-CN" sz="1800" b="1" dirty="0">
                  <a:solidFill>
                    <a:srgbClr val="000000"/>
                  </a:solidFill>
                  <a:latin typeface="Courier New" pitchFamily="49" charset="0"/>
                </a:rPr>
                <a:t>   602       1</a:t>
              </a:r>
            </a:p>
            <a:p>
              <a:pPr algn="ctr" fontAlgn="ctr">
                <a:lnSpc>
                  <a:spcPct val="95000"/>
                </a:lnSpc>
                <a:buSzPct val="65000"/>
                <a:tabLst>
                  <a:tab pos="1143000" algn="l"/>
                </a:tabLst>
              </a:pPr>
              <a:r>
                <a:rPr lang="en-US" altLang="zh-CN" sz="1800" b="1" dirty="0">
                  <a:solidFill>
                    <a:srgbClr val="000000"/>
                  </a:solidFill>
                  <a:latin typeface="Courier New" pitchFamily="49" charset="0"/>
                </a:rPr>
                <a:t>...</a:t>
              </a:r>
            </a:p>
            <a:p>
              <a:pPr algn="ctr" fontAlgn="ctr">
                <a:lnSpc>
                  <a:spcPct val="95000"/>
                </a:lnSpc>
                <a:buSzPct val="65000"/>
                <a:tabLst>
                  <a:tab pos="1143000" algn="l"/>
                </a:tabLst>
              </a:pPr>
              <a:r>
                <a:rPr lang="en-US" altLang="zh-CN" sz="1800" b="1" dirty="0">
                  <a:solidFill>
                    <a:srgbClr val="000000"/>
                  </a:solidFill>
                  <a:latin typeface="Courier New" pitchFamily="49" charset="0"/>
                </a:rPr>
                <a:t>64 rows selected.     </a:t>
              </a:r>
            </a:p>
          </p:txBody>
        </p:sp>
        <p:sp>
          <p:nvSpPr>
            <p:cNvPr id="142347" name="Rectangle 11"/>
            <p:cNvSpPr>
              <a:spLocks noChangeArrowheads="1"/>
            </p:cNvSpPr>
            <p:nvPr/>
          </p:nvSpPr>
          <p:spPr bwMode="auto">
            <a:xfrm>
              <a:off x="4500" y="2011"/>
              <a:ext cx="1339" cy="252"/>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ITEM</a:t>
              </a: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（产品表）</a:t>
              </a: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 </a:t>
              </a:r>
            </a:p>
          </p:txBody>
        </p:sp>
      </p:grpSp>
      <p:grpSp>
        <p:nvGrpSpPr>
          <p:cNvPr id="4" name="Group 12"/>
          <p:cNvGrpSpPr>
            <a:grpSpLocks/>
          </p:cNvGrpSpPr>
          <p:nvPr/>
        </p:nvGrpSpPr>
        <p:grpSpPr bwMode="auto">
          <a:xfrm>
            <a:off x="5775325" y="1643063"/>
            <a:ext cx="965200" cy="4051300"/>
            <a:chOff x="3638" y="1035"/>
            <a:chExt cx="608" cy="2552"/>
          </a:xfrm>
        </p:grpSpPr>
        <p:sp>
          <p:nvSpPr>
            <p:cNvPr id="21514" name="Rectangle 13"/>
            <p:cNvSpPr>
              <a:spLocks noChangeArrowheads="1"/>
            </p:cNvSpPr>
            <p:nvPr/>
          </p:nvSpPr>
          <p:spPr bwMode="ltGray">
            <a:xfrm>
              <a:off x="3647" y="1035"/>
              <a:ext cx="576" cy="1198"/>
            </a:xfrm>
            <a:prstGeom prst="rect">
              <a:avLst/>
            </a:prstGeom>
            <a:solidFill>
              <a:srgbClr val="009900">
                <a:alpha val="50195"/>
              </a:srgbClr>
            </a:solidFill>
            <a:ln w="9525">
              <a:noFill/>
              <a:miter lim="800000"/>
              <a:headEnd/>
              <a:tailEnd/>
            </a:ln>
          </p:spPr>
          <p:txBody>
            <a:bodyPr wrap="none" anchor="ctr"/>
            <a:lstStyle/>
            <a:p>
              <a:pPr algn="ctr" fontAlgn="ctr">
                <a:buSzPct val="65000"/>
              </a:pPr>
              <a:endParaRPr lang="zh-CN" altLang="en-US"/>
            </a:p>
          </p:txBody>
        </p:sp>
        <p:sp>
          <p:nvSpPr>
            <p:cNvPr id="21515" name="Rectangle 14"/>
            <p:cNvSpPr>
              <a:spLocks noChangeArrowheads="1"/>
            </p:cNvSpPr>
            <p:nvPr/>
          </p:nvSpPr>
          <p:spPr bwMode="ltGray">
            <a:xfrm>
              <a:off x="3638" y="2262"/>
              <a:ext cx="608" cy="1325"/>
            </a:xfrm>
            <a:prstGeom prst="rect">
              <a:avLst/>
            </a:prstGeom>
            <a:solidFill>
              <a:srgbClr val="009900">
                <a:alpha val="50195"/>
              </a:srgbClr>
            </a:solidFill>
            <a:ln w="9525">
              <a:noFill/>
              <a:miter lim="800000"/>
              <a:headEnd/>
              <a:tailEnd/>
            </a:ln>
          </p:spPr>
          <p:txBody>
            <a:bodyPr wrap="none" anchor="ctr"/>
            <a:lstStyle/>
            <a:p>
              <a:pPr algn="ctr" fontAlgn="ctr">
                <a:buSzPct val="65000"/>
              </a:pPr>
              <a:endParaRPr lang="zh-CN" altLang="en-US"/>
            </a:p>
          </p:txBody>
        </p:sp>
      </p:grpSp>
      <p:sp>
        <p:nvSpPr>
          <p:cNvPr id="21513" name="Rectangle 3"/>
          <p:cNvSpPr txBox="1">
            <a:spLocks noChangeArrowheads="1"/>
          </p:cNvSpPr>
          <p:nvPr/>
        </p:nvSpPr>
        <p:spPr bwMode="auto">
          <a:xfrm>
            <a:off x="142875" y="4786313"/>
            <a:ext cx="5357813" cy="1127125"/>
          </a:xfrm>
          <a:prstGeom prst="rect">
            <a:avLst/>
          </a:prstGeom>
          <a:noFill/>
          <a:ln w="9525">
            <a:noFill/>
            <a:miter lim="800000"/>
            <a:headEnd/>
            <a:tailEnd/>
          </a:ln>
        </p:spPr>
        <p:txBody>
          <a:bodyPr lIns="92075" tIns="46038" rIns="92075" bIns="46038">
            <a:spAutoFit/>
          </a:bodyPr>
          <a:lstStyle/>
          <a:p>
            <a:pPr marL="342900" indent="-342900" eaLnBrk="0" fontAlgn="ctr" hangingPunct="0">
              <a:lnSpc>
                <a:spcPct val="120000"/>
              </a:lnSpc>
              <a:buClr>
                <a:srgbClr val="777777"/>
              </a:buClr>
              <a:buSzPct val="85000"/>
              <a:buFontTx/>
              <a:buChar char="•"/>
            </a:pPr>
            <a:r>
              <a:rPr lang="zh-CN" altLang="en-US" sz="2800" dirty="0">
                <a:latin typeface="黑体" pitchFamily="2" charset="-122"/>
                <a:ea typeface="黑体" pitchFamily="2" charset="-122"/>
              </a:rPr>
              <a:t>约定：</a:t>
            </a:r>
            <a:r>
              <a:rPr lang="en-US" altLang="zh-CN" sz="2800" dirty="0">
                <a:latin typeface="黑体" pitchFamily="2" charset="-122"/>
                <a:ea typeface="黑体" pitchFamily="2" charset="-122"/>
              </a:rPr>
              <a:t>1</a:t>
            </a:r>
            <a:r>
              <a:rPr lang="zh-CN" altLang="en-US" sz="2800" dirty="0">
                <a:latin typeface="黑体" pitchFamily="2" charset="-122"/>
                <a:ea typeface="黑体" pitchFamily="2" charset="-122"/>
              </a:rPr>
              <a:t>个客户可以有多个订单，</a:t>
            </a:r>
            <a:r>
              <a:rPr lang="en-US" altLang="zh-CN" sz="2800" dirty="0">
                <a:latin typeface="黑体" pitchFamily="2" charset="-122"/>
                <a:ea typeface="黑体" pitchFamily="2" charset="-122"/>
              </a:rPr>
              <a:t>1</a:t>
            </a:r>
            <a:r>
              <a:rPr lang="zh-CN" altLang="en-US" sz="2800" dirty="0">
                <a:latin typeface="黑体" pitchFamily="2" charset="-122"/>
                <a:ea typeface="黑体" pitchFamily="2" charset="-122"/>
              </a:rPr>
              <a:t>个订单可以包含多个商品。</a:t>
            </a:r>
            <a:endParaRPr lang="en-US" altLang="zh-CN" sz="2800" dirty="0">
              <a:latin typeface="黑体" pitchFamily="2" charset="-122"/>
              <a:ea typeface="黑体" pitchFamily="2" charset="-122"/>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2344"/>
                                        </p:tgtEl>
                                        <p:attrNameLst>
                                          <p:attrName>style.visibility</p:attrName>
                                        </p:attrNameLst>
                                      </p:cBhvr>
                                      <p:to>
                                        <p:strVal val="visible"/>
                                      </p:to>
                                    </p:set>
                                    <p:animEffect transition="in" filter="wipe(up)">
                                      <p:cBhvr>
                                        <p:cTn id="12" dur="500"/>
                                        <p:tgtEl>
                                          <p:spTgt spid="1423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8313" y="557213"/>
            <a:ext cx="7769225" cy="1143000"/>
          </a:xfrm>
          <a:prstGeom prst="rect">
            <a:avLst/>
          </a:prstGeom>
          <a:noFill/>
          <a:ln/>
        </p:spPr>
        <p:txBody>
          <a:bodyPr lIns="92075" tIns="46038" rIns="92075" bIns="46038"/>
          <a:lstStyle/>
          <a:p>
            <a:pPr>
              <a:buSzPct val="65000"/>
              <a:defRPr/>
            </a:pPr>
            <a:r>
              <a:rPr lang="zh-CN" altLang="en-US" sz="3600" b="1" dirty="0">
                <a:latin typeface="黑体" pitchFamily="49" charset="-122"/>
                <a:ea typeface="黑体" pitchFamily="49" charset="-122"/>
                <a:cs typeface="+mj-cs"/>
              </a:rPr>
              <a:t>章节目标</a:t>
            </a:r>
            <a:endParaRPr lang="en-US" altLang="zh-CN" sz="3600" b="1" dirty="0">
              <a:latin typeface="黑体" pitchFamily="49" charset="-122"/>
              <a:ea typeface="黑体" pitchFamily="49" charset="-122"/>
              <a:cs typeface="+mj-cs"/>
            </a:endParaRPr>
          </a:p>
        </p:txBody>
      </p:sp>
      <p:sp>
        <p:nvSpPr>
          <p:cNvPr id="4099" name="Rectangle 3"/>
          <p:cNvSpPr txBox="1">
            <a:spLocks noChangeArrowheads="1"/>
          </p:cNvSpPr>
          <p:nvPr/>
        </p:nvSpPr>
        <p:spPr bwMode="auto">
          <a:xfrm>
            <a:off x="747713" y="1714500"/>
            <a:ext cx="8072437" cy="3786188"/>
          </a:xfrm>
          <a:prstGeom prst="rect">
            <a:avLst/>
          </a:prstGeom>
          <a:noFill/>
          <a:ln w="9525">
            <a:noFill/>
            <a:miter lim="800000"/>
            <a:headEnd/>
            <a:tailEnd/>
          </a:ln>
        </p:spPr>
        <p:txBody>
          <a:bodyPr lIns="92075" tIns="46038" rIns="92075" bIns="46038">
            <a:spAutoFit/>
          </a:bodyPr>
          <a:lstStyle/>
          <a:p>
            <a:pPr marL="342900" indent="-342900" fontAlgn="ctr">
              <a:lnSpc>
                <a:spcPct val="120000"/>
              </a:lnSpc>
              <a:buClr>
                <a:srgbClr val="777777"/>
              </a:buClr>
              <a:buSzPct val="85000"/>
              <a:buFont typeface="Arial" pitchFamily="34" charset="0"/>
              <a:buChar char="•"/>
            </a:pPr>
            <a:r>
              <a:rPr lang="zh-CN" altLang="en-US" sz="2800" dirty="0">
                <a:latin typeface="黑体" pitchFamily="2" charset="-122"/>
                <a:ea typeface="黑体" pitchFamily="2" charset="-122"/>
              </a:rPr>
              <a:t>通过本章学习，学员应达到如下目标：</a:t>
            </a:r>
            <a:endParaRPr lang="en-US" altLang="zh-CN" sz="2800" dirty="0">
              <a:latin typeface="黑体" pitchFamily="2" charset="-122"/>
              <a:ea typeface="黑体" pitchFamily="2" charset="-122"/>
            </a:endParaRPr>
          </a:p>
          <a:p>
            <a:pPr marL="742950" lvl="1" indent="-285750" fontAlgn="ctr">
              <a:lnSpc>
                <a:spcPct val="120000"/>
              </a:lnSpc>
              <a:buClr>
                <a:srgbClr val="777777"/>
              </a:buClr>
              <a:buSzPct val="85000"/>
              <a:buFontTx/>
              <a:buChar char="–"/>
            </a:pPr>
            <a:r>
              <a:rPr lang="zh-CN" altLang="en-US" sz="2400" dirty="0">
                <a:latin typeface="黑体" pitchFamily="2" charset="-122"/>
                <a:ea typeface="黑体" pitchFamily="2" charset="-122"/>
              </a:rPr>
              <a:t>了解多表连接的目的，分清连接的类型；</a:t>
            </a:r>
          </a:p>
          <a:p>
            <a:pPr marL="742950" lvl="1" indent="-285750" fontAlgn="ctr">
              <a:lnSpc>
                <a:spcPct val="120000"/>
              </a:lnSpc>
              <a:buClr>
                <a:srgbClr val="777777"/>
              </a:buClr>
              <a:buSzPct val="85000"/>
              <a:buFontTx/>
              <a:buChar char="–"/>
            </a:pPr>
            <a:r>
              <a:rPr lang="zh-CN" altLang="en-US" sz="2400" dirty="0">
                <a:latin typeface="黑体" pitchFamily="2" charset="-122"/>
                <a:ea typeface="黑体" pitchFamily="2" charset="-122"/>
              </a:rPr>
              <a:t>掌握</a:t>
            </a:r>
            <a:r>
              <a:rPr lang="en-US" altLang="zh-CN" sz="2400" dirty="0">
                <a:latin typeface="黑体" pitchFamily="2" charset="-122"/>
                <a:ea typeface="黑体" pitchFamily="2" charset="-122"/>
              </a:rPr>
              <a:t>Oracle</a:t>
            </a:r>
            <a:r>
              <a:rPr lang="zh-CN" altLang="en-US" sz="2400" dirty="0">
                <a:latin typeface="黑体" pitchFamily="2" charset="-122"/>
                <a:ea typeface="黑体" pitchFamily="2" charset="-122"/>
              </a:rPr>
              <a:t>及</a:t>
            </a:r>
            <a:r>
              <a:rPr lang="en-US" altLang="zh-CN" sz="2400" dirty="0">
                <a:latin typeface="黑体" pitchFamily="2" charset="-122"/>
                <a:ea typeface="黑体" pitchFamily="2" charset="-122"/>
              </a:rPr>
              <a:t>SQL99</a:t>
            </a:r>
            <a:r>
              <a:rPr lang="zh-CN" altLang="en-US" sz="2400" dirty="0">
                <a:latin typeface="黑体" pitchFamily="2" charset="-122"/>
                <a:ea typeface="黑体" pitchFamily="2" charset="-122"/>
              </a:rPr>
              <a:t>标准各种类型连接的写法，并能写出相对复杂的</a:t>
            </a:r>
            <a:r>
              <a:rPr lang="en-US" altLang="zh-CN" sz="2400" dirty="0">
                <a:latin typeface="黑体" pitchFamily="2" charset="-122"/>
                <a:ea typeface="黑体" pitchFamily="2" charset="-122"/>
              </a:rPr>
              <a:t>SQL</a:t>
            </a:r>
            <a:r>
              <a:rPr lang="zh-CN" altLang="en-US" sz="2400" dirty="0">
                <a:latin typeface="黑体" pitchFamily="2" charset="-122"/>
                <a:ea typeface="黑体" pitchFamily="2" charset="-122"/>
              </a:rPr>
              <a:t>；</a:t>
            </a:r>
            <a:endParaRPr lang="en-US" altLang="zh-CN" sz="2400" dirty="0">
              <a:latin typeface="黑体" pitchFamily="2" charset="-122"/>
              <a:ea typeface="黑体" pitchFamily="2" charset="-122"/>
            </a:endParaRPr>
          </a:p>
          <a:p>
            <a:pPr marL="742950" lvl="1" indent="-285750" fontAlgn="ctr">
              <a:lnSpc>
                <a:spcPct val="120000"/>
              </a:lnSpc>
              <a:buClr>
                <a:srgbClr val="777777"/>
              </a:buClr>
              <a:buSzPct val="85000"/>
              <a:buFontTx/>
              <a:buChar char="–"/>
            </a:pPr>
            <a:r>
              <a:rPr lang="zh-CN" altLang="en-US" sz="2400" dirty="0">
                <a:latin typeface="黑体" pitchFamily="2" charset="-122"/>
                <a:ea typeface="黑体" pitchFamily="2" charset="-122"/>
              </a:rPr>
              <a:t>多表连接和限制条件、排序条件、单行函数的关联</a:t>
            </a:r>
            <a:r>
              <a:rPr lang="zh-CN" altLang="en-US" sz="2400" dirty="0" smtClean="0">
                <a:latin typeface="黑体" pitchFamily="2" charset="-122"/>
                <a:ea typeface="黑体" pitchFamily="2" charset="-122"/>
              </a:rPr>
              <a:t>使用</a:t>
            </a:r>
            <a:r>
              <a:rPr lang="en-US" altLang="zh-CN" sz="2400" dirty="0" smtClean="0">
                <a:latin typeface="黑体" pitchFamily="2" charset="-122"/>
                <a:ea typeface="黑体" pitchFamily="2" charset="-122"/>
              </a:rPr>
              <a:t>;</a:t>
            </a:r>
            <a:endParaRPr lang="zh-CN" altLang="en-US" sz="2400" dirty="0">
              <a:latin typeface="黑体" pitchFamily="2" charset="-122"/>
              <a:ea typeface="黑体" pitchFamily="2" charset="-122"/>
            </a:endParaRPr>
          </a:p>
          <a:p>
            <a:pPr marL="742950" lvl="1" indent="-285750" fontAlgn="ctr">
              <a:lnSpc>
                <a:spcPct val="120000"/>
              </a:lnSpc>
              <a:buClr>
                <a:srgbClr val="777777"/>
              </a:buClr>
              <a:buSzPct val="85000"/>
              <a:buFontTx/>
              <a:buChar char="–"/>
            </a:pPr>
            <a:endParaRPr lang="en-US" altLang="zh-CN" sz="2400" b="1" dirty="0">
              <a:latin typeface="黑体" pitchFamily="2" charset="-122"/>
              <a:ea typeface="黑体" pitchFamily="2" charset="-122"/>
            </a:endParaRPr>
          </a:p>
          <a:p>
            <a:pPr marL="342900" indent="-342900" fontAlgn="ctr">
              <a:lnSpc>
                <a:spcPct val="120000"/>
              </a:lnSpc>
              <a:buClr>
                <a:srgbClr val="777777"/>
              </a:buClr>
              <a:buSzPct val="85000"/>
              <a:buFontTx/>
              <a:buChar char="•"/>
            </a:pPr>
            <a:endParaRPr lang="en-US" altLang="zh-CN" sz="2800" dirty="0">
              <a:latin typeface="黑体" pitchFamily="2" charset="-122"/>
              <a:ea typeface="黑体" pitchFamily="2" charset="-122"/>
            </a:endParaRP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latin typeface="黑体" pitchFamily="2" charset="-122"/>
                <a:ea typeface="黑体" pitchFamily="2" charset="-122"/>
              </a:rPr>
              <a:t>多余两个表的连接</a:t>
            </a:r>
          </a:p>
        </p:txBody>
      </p:sp>
      <p:sp>
        <p:nvSpPr>
          <p:cNvPr id="22531" name="Rectangle 3"/>
          <p:cNvSpPr>
            <a:spLocks noChangeArrowheads="1"/>
          </p:cNvSpPr>
          <p:nvPr/>
        </p:nvSpPr>
        <p:spPr bwMode="blackWhite">
          <a:xfrm>
            <a:off x="642938" y="2249488"/>
            <a:ext cx="7877175" cy="1370012"/>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lnSpc>
                <a:spcPct val="120000"/>
              </a:lnSpc>
              <a:buSzPct val="65000"/>
              <a:tabLst>
                <a:tab pos="1200150" algn="l"/>
              </a:tabLst>
            </a:pPr>
            <a:endParaRPr lang="zh-CN" altLang="en-US" sz="1800" b="1">
              <a:solidFill>
                <a:srgbClr val="000000"/>
              </a:solidFill>
              <a:latin typeface="Courier New" pitchFamily="49" charset="0"/>
            </a:endParaRPr>
          </a:p>
          <a:p>
            <a:pPr algn="ctr" fontAlgn="ctr">
              <a:lnSpc>
                <a:spcPct val="120000"/>
              </a:lnSpc>
              <a:buSzPct val="65000"/>
              <a:tabLst>
                <a:tab pos="1200150" algn="l"/>
              </a:tabLst>
            </a:pPr>
            <a:endParaRPr lang="zh-CN" altLang="en-US" sz="1800" b="1">
              <a:solidFill>
                <a:srgbClr val="000000"/>
              </a:solidFill>
              <a:latin typeface="Courier New" pitchFamily="49" charset="0"/>
            </a:endParaRPr>
          </a:p>
        </p:txBody>
      </p:sp>
      <p:sp>
        <p:nvSpPr>
          <p:cNvPr id="22532" name="Rectangle 16"/>
          <p:cNvSpPr>
            <a:spLocks noChangeArrowheads="1"/>
          </p:cNvSpPr>
          <p:nvPr/>
        </p:nvSpPr>
        <p:spPr bwMode="blackWhite">
          <a:xfrm>
            <a:off x="649288" y="2247900"/>
            <a:ext cx="7870825" cy="1395413"/>
          </a:xfrm>
          <a:prstGeom prst="rect">
            <a:avLst/>
          </a:prstGeom>
          <a:noFill/>
          <a:ln w="9525">
            <a:noFill/>
            <a:miter lim="800000"/>
            <a:headEnd/>
            <a:tailEnd/>
          </a:ln>
        </p:spPr>
        <p:txBody>
          <a:bodyPr wrap="none" lIns="92075" tIns="46038" rIns="92075" bIns="46038" anchor="ctr"/>
          <a:lstStyle/>
          <a:p>
            <a:pPr fontAlgn="ctr">
              <a:lnSpc>
                <a:spcPct val="120000"/>
              </a:lnSpc>
              <a:buSzPct val="65000"/>
              <a:tabLst>
                <a:tab pos="1200150" algn="l"/>
              </a:tabLst>
            </a:pPr>
            <a:r>
              <a:rPr lang="en-US" altLang="zh-CN" sz="1800" b="1">
                <a:solidFill>
                  <a:srgbClr val="000000"/>
                </a:solidFill>
                <a:latin typeface="Courier New" pitchFamily="49" charset="0"/>
              </a:rPr>
              <a:t>SQL&gt; SELECT c.name,o.itemid</a:t>
            </a:r>
          </a:p>
          <a:p>
            <a:pPr fontAlgn="ctr">
              <a:lnSpc>
                <a:spcPct val="120000"/>
              </a:lnSpc>
              <a:buSzPct val="65000"/>
              <a:tabLst>
                <a:tab pos="1200150" algn="l"/>
              </a:tabLst>
            </a:pPr>
            <a:r>
              <a:rPr lang="en-US" altLang="zh-CN" sz="1800" b="1">
                <a:solidFill>
                  <a:srgbClr val="000000"/>
                </a:solidFill>
                <a:latin typeface="Courier New" pitchFamily="49" charset="0"/>
              </a:rPr>
              <a:t>  2  FROM   customer c, order o,item i</a:t>
            </a:r>
          </a:p>
          <a:p>
            <a:pPr fontAlgn="ctr">
              <a:lnSpc>
                <a:spcPct val="120000"/>
              </a:lnSpc>
              <a:buSzPct val="65000"/>
              <a:tabLst>
                <a:tab pos="1200150" algn="l"/>
              </a:tabLst>
            </a:pPr>
            <a:r>
              <a:rPr lang="en-US" altLang="zh-CN" sz="1800" b="1">
                <a:solidFill>
                  <a:srgbClr val="000000"/>
                </a:solidFill>
                <a:latin typeface="Courier New" pitchFamily="49" charset="0"/>
              </a:rPr>
              <a:t>  3  WHERE  c.custid = o.custid and o.ordid = i.ordid;</a:t>
            </a:r>
          </a:p>
        </p:txBody>
      </p:sp>
      <p:sp>
        <p:nvSpPr>
          <p:cNvPr id="22533" name="Rectangle 3"/>
          <p:cNvSpPr txBox="1">
            <a:spLocks noChangeArrowheads="1"/>
          </p:cNvSpPr>
          <p:nvPr/>
        </p:nvSpPr>
        <p:spPr bwMode="auto">
          <a:xfrm>
            <a:off x="714375" y="1247775"/>
            <a:ext cx="7286625" cy="609600"/>
          </a:xfrm>
          <a:prstGeom prst="rect">
            <a:avLst/>
          </a:prstGeom>
          <a:noFill/>
          <a:ln w="9525">
            <a:noFill/>
            <a:miter lim="800000"/>
            <a:headEnd/>
            <a:tailEnd/>
          </a:ln>
        </p:spPr>
        <p:txBody>
          <a:bodyPr lIns="92075" tIns="46038" rIns="92075" bIns="46038">
            <a:spAutoFit/>
          </a:bodyPr>
          <a:lstStyle/>
          <a:p>
            <a:pPr marL="342900" indent="-342900" eaLnBrk="0" fontAlgn="ctr" hangingPunct="0">
              <a:lnSpc>
                <a:spcPct val="120000"/>
              </a:lnSpc>
              <a:buClr>
                <a:srgbClr val="777777"/>
              </a:buClr>
              <a:buSzPct val="85000"/>
              <a:buFontTx/>
              <a:buChar char="•"/>
            </a:pPr>
            <a:r>
              <a:rPr lang="zh-CN" altLang="en-US" sz="2800">
                <a:latin typeface="黑体" pitchFamily="2" charset="-122"/>
                <a:ea typeface="黑体" pitchFamily="2" charset="-122"/>
              </a:rPr>
              <a:t>查询每个顾客都订购了哪些商品？</a:t>
            </a:r>
            <a:endParaRPr lang="en-US" altLang="zh-CN" sz="2800">
              <a:latin typeface="黑体" pitchFamily="2" charset="-122"/>
              <a:ea typeface="黑体" pitchFamily="2" charset="-122"/>
            </a:endParaRPr>
          </a:p>
        </p:txBody>
      </p:sp>
      <p:sp>
        <p:nvSpPr>
          <p:cNvPr id="22534" name="Rectangle 3"/>
          <p:cNvSpPr txBox="1">
            <a:spLocks noChangeArrowheads="1"/>
          </p:cNvSpPr>
          <p:nvPr/>
        </p:nvSpPr>
        <p:spPr bwMode="auto">
          <a:xfrm>
            <a:off x="714375" y="4071938"/>
            <a:ext cx="7715250" cy="1127125"/>
          </a:xfrm>
          <a:prstGeom prst="rect">
            <a:avLst/>
          </a:prstGeom>
          <a:noFill/>
          <a:ln w="9525">
            <a:noFill/>
            <a:miter lim="800000"/>
            <a:headEnd/>
            <a:tailEnd/>
          </a:ln>
        </p:spPr>
        <p:txBody>
          <a:bodyPr lIns="92075" tIns="46038" rIns="92075" bIns="46038">
            <a:spAutoFit/>
          </a:bodyPr>
          <a:lstStyle/>
          <a:p>
            <a:pPr marL="342900" indent="-342900" eaLnBrk="0" fontAlgn="ctr" hangingPunct="0">
              <a:lnSpc>
                <a:spcPct val="120000"/>
              </a:lnSpc>
              <a:buClr>
                <a:srgbClr val="777777"/>
              </a:buClr>
              <a:buSzPct val="85000"/>
              <a:buFontTx/>
              <a:buChar char="•"/>
            </a:pPr>
            <a:r>
              <a:rPr lang="zh-CN" altLang="en-US" sz="2800">
                <a:latin typeface="黑体" pitchFamily="2" charset="-122"/>
                <a:ea typeface="黑体" pitchFamily="2" charset="-122"/>
              </a:rPr>
              <a:t>多个表连接和两个表连接一样，在构造</a:t>
            </a:r>
            <a:r>
              <a:rPr lang="en-US" altLang="zh-CN" sz="2800">
                <a:latin typeface="黑体" pitchFamily="2" charset="-122"/>
                <a:ea typeface="黑体" pitchFamily="2" charset="-122"/>
              </a:rPr>
              <a:t>SQL</a:t>
            </a:r>
            <a:r>
              <a:rPr lang="zh-CN" altLang="en-US" sz="2800">
                <a:latin typeface="黑体" pitchFamily="2" charset="-122"/>
                <a:ea typeface="黑体" pitchFamily="2" charset="-122"/>
              </a:rPr>
              <a:t>语句时，需要多考虑一个表之间的关联条件。</a:t>
            </a:r>
            <a:endParaRPr lang="en-US" altLang="zh-CN" sz="2800">
              <a:latin typeface="黑体" pitchFamily="2" charset="-122"/>
              <a:ea typeface="黑体" pitchFamily="2" charset="-122"/>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1190625" y="1733550"/>
            <a:ext cx="3263900" cy="32416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a:p>
            <a:pPr algn="ctr" fontAlgn="ctr">
              <a:lnSpc>
                <a:spcPct val="95000"/>
              </a:lnSpc>
              <a:buSzPct val="65000"/>
              <a:tabLst>
                <a:tab pos="857250" algn="l"/>
                <a:tab pos="1771650" algn="l"/>
                <a:tab pos="2857500" algn="l"/>
                <a:tab pos="3486150" algn="l"/>
                <a:tab pos="4914900" algn="l"/>
                <a:tab pos="5600700" algn="l"/>
                <a:tab pos="6400800" algn="l"/>
              </a:tabLst>
            </a:pPr>
            <a:endParaRPr lang="zh-CN" altLang="en-US" sz="1800" b="1">
              <a:solidFill>
                <a:srgbClr val="000000"/>
              </a:solidFill>
              <a:latin typeface="Courier New" pitchFamily="49" charset="0"/>
            </a:endParaRPr>
          </a:p>
        </p:txBody>
      </p:sp>
      <p:sp>
        <p:nvSpPr>
          <p:cNvPr id="23555" name="Rectangle 3"/>
          <p:cNvSpPr>
            <a:spLocks noChangeArrowheads="1"/>
          </p:cNvSpPr>
          <p:nvPr/>
        </p:nvSpPr>
        <p:spPr bwMode="blackWhite">
          <a:xfrm>
            <a:off x="5187950" y="1733550"/>
            <a:ext cx="2847975" cy="193992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1485900" algn="r"/>
                <a:tab pos="1885950" algn="l"/>
              </a:tabLst>
            </a:pPr>
            <a:endParaRPr lang="zh-CN" altLang="en-US" sz="1800" b="1">
              <a:solidFill>
                <a:srgbClr val="000000"/>
              </a:solidFill>
              <a:latin typeface="Courier New" pitchFamily="49" charset="0"/>
            </a:endParaRPr>
          </a:p>
          <a:p>
            <a:pPr algn="ctr" fontAlgn="ctr">
              <a:lnSpc>
                <a:spcPct val="95000"/>
              </a:lnSpc>
              <a:buSzPct val="65000"/>
              <a:tabLst>
                <a:tab pos="1485900" algn="r"/>
                <a:tab pos="1885950" algn="l"/>
              </a:tabLst>
            </a:pPr>
            <a:endParaRPr lang="zh-CN" altLang="en-US" sz="1800" b="1">
              <a:solidFill>
                <a:srgbClr val="000000"/>
              </a:solidFill>
              <a:latin typeface="Courier New" pitchFamily="49" charset="0"/>
            </a:endParaRPr>
          </a:p>
          <a:p>
            <a:pPr algn="ctr" fontAlgn="ctr">
              <a:lnSpc>
                <a:spcPct val="95000"/>
              </a:lnSpc>
              <a:buSzPct val="65000"/>
              <a:tabLst>
                <a:tab pos="1485900" algn="r"/>
                <a:tab pos="1885950" algn="l"/>
              </a:tabLst>
            </a:pPr>
            <a:endParaRPr lang="zh-CN" altLang="en-US" sz="1800" b="1">
              <a:solidFill>
                <a:srgbClr val="000000"/>
              </a:solidFill>
              <a:latin typeface="Courier New" pitchFamily="49" charset="0"/>
            </a:endParaRPr>
          </a:p>
          <a:p>
            <a:pPr algn="ctr" fontAlgn="ctr">
              <a:lnSpc>
                <a:spcPct val="95000"/>
              </a:lnSpc>
              <a:buSzPct val="65000"/>
              <a:tabLst>
                <a:tab pos="1485900" algn="r"/>
                <a:tab pos="1885950" algn="l"/>
              </a:tabLst>
            </a:pPr>
            <a:endParaRPr lang="zh-CN" altLang="en-US" sz="1800" b="1">
              <a:solidFill>
                <a:srgbClr val="000000"/>
              </a:solidFill>
              <a:latin typeface="Courier New" pitchFamily="49" charset="0"/>
            </a:endParaRPr>
          </a:p>
          <a:p>
            <a:pPr algn="ctr" fontAlgn="ctr">
              <a:lnSpc>
                <a:spcPct val="95000"/>
              </a:lnSpc>
              <a:buSzPct val="65000"/>
              <a:tabLst>
                <a:tab pos="1485900" algn="r"/>
                <a:tab pos="1885950" algn="l"/>
              </a:tabLst>
            </a:pPr>
            <a:endParaRPr lang="zh-CN" altLang="en-US" sz="1800" b="1">
              <a:solidFill>
                <a:srgbClr val="000000"/>
              </a:solidFill>
              <a:latin typeface="Courier New" pitchFamily="49" charset="0"/>
            </a:endParaRPr>
          </a:p>
          <a:p>
            <a:pPr algn="ctr" fontAlgn="ctr">
              <a:lnSpc>
                <a:spcPct val="95000"/>
              </a:lnSpc>
              <a:buSzPct val="65000"/>
              <a:tabLst>
                <a:tab pos="1485900" algn="r"/>
                <a:tab pos="1885950" algn="l"/>
              </a:tabLst>
            </a:pPr>
            <a:endParaRPr lang="zh-CN" altLang="en-US" sz="1800" b="1">
              <a:solidFill>
                <a:srgbClr val="000000"/>
              </a:solidFill>
              <a:latin typeface="Courier New" pitchFamily="49" charset="0"/>
            </a:endParaRPr>
          </a:p>
          <a:p>
            <a:pPr algn="ctr" fontAlgn="ctr">
              <a:lnSpc>
                <a:spcPct val="95000"/>
              </a:lnSpc>
              <a:buSzPct val="65000"/>
              <a:tabLst>
                <a:tab pos="1485900" algn="r"/>
                <a:tab pos="1885950" algn="l"/>
              </a:tabLst>
            </a:pPr>
            <a:endParaRPr lang="zh-CN" altLang="en-US" sz="1800" b="1">
              <a:solidFill>
                <a:srgbClr val="000000"/>
              </a:solidFill>
              <a:latin typeface="Courier New" pitchFamily="49" charset="0"/>
            </a:endParaRPr>
          </a:p>
        </p:txBody>
      </p:sp>
      <p:sp>
        <p:nvSpPr>
          <p:cNvPr id="23556" name="Rectangle 4"/>
          <p:cNvSpPr>
            <a:spLocks noGrp="1" noChangeArrowheads="1"/>
          </p:cNvSpPr>
          <p:nvPr>
            <p:ph type="title"/>
          </p:nvPr>
        </p:nvSpPr>
        <p:spPr>
          <a:xfrm>
            <a:off x="685800" y="561975"/>
            <a:ext cx="7772400" cy="762000"/>
          </a:xfrm>
        </p:spPr>
        <p:txBody>
          <a:bodyPr lIns="92075" tIns="46038" rIns="92075" bIns="46038"/>
          <a:lstStyle/>
          <a:p>
            <a:r>
              <a:rPr lang="zh-CN" altLang="en-US" dirty="0" smtClean="0">
                <a:latin typeface="黑体" pitchFamily="2" charset="-122"/>
                <a:ea typeface="黑体" pitchFamily="2" charset="-122"/>
              </a:rPr>
              <a:t>非等值连接</a:t>
            </a:r>
          </a:p>
        </p:txBody>
      </p:sp>
      <p:sp>
        <p:nvSpPr>
          <p:cNvPr id="144389" name="Rectangle 5"/>
          <p:cNvSpPr>
            <a:spLocks noChangeArrowheads="1"/>
          </p:cNvSpPr>
          <p:nvPr/>
        </p:nvSpPr>
        <p:spPr bwMode="auto">
          <a:xfrm>
            <a:off x="1157288" y="1325563"/>
            <a:ext cx="576262"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EMP</a:t>
            </a:r>
          </a:p>
        </p:txBody>
      </p:sp>
      <p:sp>
        <p:nvSpPr>
          <p:cNvPr id="144390" name="Rectangle 6"/>
          <p:cNvSpPr>
            <a:spLocks noChangeArrowheads="1"/>
          </p:cNvSpPr>
          <p:nvPr/>
        </p:nvSpPr>
        <p:spPr bwMode="auto">
          <a:xfrm>
            <a:off x="5124450" y="1325563"/>
            <a:ext cx="1223963"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SALGRADE</a:t>
            </a:r>
          </a:p>
        </p:txBody>
      </p:sp>
      <p:grpSp>
        <p:nvGrpSpPr>
          <p:cNvPr id="2" name="Group 7"/>
          <p:cNvGrpSpPr>
            <a:grpSpLocks/>
          </p:cNvGrpSpPr>
          <p:nvPr/>
        </p:nvGrpSpPr>
        <p:grpSpPr bwMode="auto">
          <a:xfrm>
            <a:off x="3422650" y="1773238"/>
            <a:ext cx="4395788" cy="2738437"/>
            <a:chOff x="2156" y="1117"/>
            <a:chExt cx="2769" cy="1725"/>
          </a:xfrm>
        </p:grpSpPr>
        <p:sp>
          <p:nvSpPr>
            <p:cNvPr id="23565" name="Rectangle 8"/>
            <p:cNvSpPr>
              <a:spLocks noChangeArrowheads="1"/>
            </p:cNvSpPr>
            <p:nvPr/>
          </p:nvSpPr>
          <p:spPr bwMode="ltGray">
            <a:xfrm>
              <a:off x="2156" y="1117"/>
              <a:ext cx="542" cy="1725"/>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23566" name="Rectangle 9"/>
            <p:cNvSpPr>
              <a:spLocks noChangeArrowheads="1"/>
            </p:cNvSpPr>
            <p:nvPr/>
          </p:nvSpPr>
          <p:spPr bwMode="ltGray">
            <a:xfrm>
              <a:off x="3792" y="1117"/>
              <a:ext cx="542" cy="117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23567" name="Rectangle 10"/>
            <p:cNvSpPr>
              <a:spLocks noChangeArrowheads="1"/>
            </p:cNvSpPr>
            <p:nvPr/>
          </p:nvSpPr>
          <p:spPr bwMode="ltGray">
            <a:xfrm>
              <a:off x="4383" y="1117"/>
              <a:ext cx="542" cy="117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grpSp>
      <p:grpSp>
        <p:nvGrpSpPr>
          <p:cNvPr id="3" name="Group 11"/>
          <p:cNvGrpSpPr>
            <a:grpSpLocks/>
          </p:cNvGrpSpPr>
          <p:nvPr/>
        </p:nvGrpSpPr>
        <p:grpSpPr bwMode="auto">
          <a:xfrm>
            <a:off x="4225925" y="4195763"/>
            <a:ext cx="3759200" cy="1108075"/>
            <a:chOff x="2662" y="2643"/>
            <a:chExt cx="2368" cy="698"/>
          </a:xfrm>
        </p:grpSpPr>
        <p:sp>
          <p:nvSpPr>
            <p:cNvPr id="144396" name="Rectangle 12"/>
            <p:cNvSpPr>
              <a:spLocks noChangeArrowheads="1"/>
            </p:cNvSpPr>
            <p:nvPr/>
          </p:nvSpPr>
          <p:spPr bwMode="auto">
            <a:xfrm>
              <a:off x="3287" y="2643"/>
              <a:ext cx="1743" cy="698"/>
            </a:xfrm>
            <a:prstGeom prst="rect">
              <a:avLst/>
            </a:prstGeom>
            <a:noFill/>
            <a:ln w="9525">
              <a:noFill/>
              <a:miter lim="800000"/>
              <a:headEnd/>
              <a:tailEnd/>
            </a:ln>
            <a:effectLst/>
          </p:spPr>
          <p:txBody>
            <a:bodyPr wrap="none" lIns="92075" tIns="46038" rIns="92075" bIns="46038">
              <a:spAutoFit/>
            </a:bodyPr>
            <a:lstStyle/>
            <a:p>
              <a:pPr algn="ctr" fontAlgn="ctr">
                <a:lnSpc>
                  <a:spcPct val="110000"/>
                </a:lnSpc>
                <a:buSzPct val="65000"/>
                <a:defRPr/>
              </a:pP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a:t>
              </a: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EMP</a:t>
              </a: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表中的薪水是在</a:t>
              </a:r>
            </a:p>
            <a:p>
              <a:pPr algn="ctr" fontAlgn="ctr">
                <a:lnSpc>
                  <a:spcPct val="110000"/>
                </a:lnSpc>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SALGRADE </a:t>
              </a: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表所规定的</a:t>
              </a:r>
            </a:p>
            <a:p>
              <a:pPr algn="ctr" fontAlgn="ctr">
                <a:lnSpc>
                  <a:spcPct val="110000"/>
                </a:lnSpc>
                <a:buSzPct val="65000"/>
                <a:defRPr/>
              </a:pPr>
              <a:r>
                <a:rPr lang="zh-CN" altLang="en-US" sz="2000" b="1" dirty="0">
                  <a:solidFill>
                    <a:srgbClr val="000000"/>
                  </a:solidFill>
                  <a:effectLst>
                    <a:outerShdw blurRad="38100" dist="38100" dir="2700000" algn="tl">
                      <a:srgbClr val="C0C0C0"/>
                    </a:outerShdw>
                  </a:effectLst>
                  <a:latin typeface="黑体" pitchFamily="49" charset="-122"/>
                  <a:ea typeface="黑体" pitchFamily="49" charset="-122"/>
                </a:rPr>
                <a:t>最低和最高范围内。</a:t>
              </a:r>
              <a:r>
                <a:rPr lang="zh-CN" altLang="en-US" sz="2000" b="1" dirty="0">
                  <a:solidFill>
                    <a:srgbClr val="000000"/>
                  </a:solidFill>
                  <a:effectLst>
                    <a:outerShdw blurRad="38100" dist="38100" dir="2700000" algn="tl">
                      <a:srgbClr val="C0C0C0"/>
                    </a:outerShdw>
                  </a:effectLst>
                  <a:ea typeface="宋体" charset="-122"/>
                </a:rPr>
                <a:t>”</a:t>
              </a:r>
              <a:endParaRPr lang="en-US" altLang="zh-CN" sz="2000" b="1" dirty="0">
                <a:solidFill>
                  <a:srgbClr val="000000"/>
                </a:solidFill>
                <a:effectLst>
                  <a:outerShdw blurRad="38100" dist="38100" dir="2700000" algn="tl">
                    <a:srgbClr val="C0C0C0"/>
                  </a:outerShdw>
                </a:effectLst>
                <a:ea typeface="宋体" charset="-122"/>
              </a:endParaRPr>
            </a:p>
          </p:txBody>
        </p:sp>
        <p:sp>
          <p:nvSpPr>
            <p:cNvPr id="23564" name="Line 13"/>
            <p:cNvSpPr>
              <a:spLocks noChangeShapeType="1"/>
            </p:cNvSpPr>
            <p:nvPr/>
          </p:nvSpPr>
          <p:spPr bwMode="auto">
            <a:xfrm flipH="1">
              <a:off x="2662" y="2778"/>
              <a:ext cx="591" cy="0"/>
            </a:xfrm>
            <a:prstGeom prst="line">
              <a:avLst/>
            </a:prstGeom>
            <a:noFill/>
            <a:ln w="50800">
              <a:solidFill>
                <a:srgbClr val="FFCC00"/>
              </a:solidFill>
              <a:round/>
              <a:headEnd type="none" w="sm" len="sm"/>
              <a:tailEnd type="stealth" w="med" len="lg"/>
            </a:ln>
          </p:spPr>
          <p:txBody>
            <a:bodyPr/>
            <a:lstStyle/>
            <a:p>
              <a:endParaRPr lang="zh-CN" altLang="en-US"/>
            </a:p>
          </p:txBody>
        </p:sp>
      </p:grpSp>
      <p:sp>
        <p:nvSpPr>
          <p:cNvPr id="23561" name="Rectangle 14"/>
          <p:cNvSpPr>
            <a:spLocks noChangeArrowheads="1"/>
          </p:cNvSpPr>
          <p:nvPr/>
        </p:nvSpPr>
        <p:spPr bwMode="blackWhite">
          <a:xfrm>
            <a:off x="1203325" y="1733550"/>
            <a:ext cx="3238500" cy="3216275"/>
          </a:xfrm>
          <a:prstGeom prst="rect">
            <a:avLst/>
          </a:prstGeom>
          <a:noFill/>
          <a:ln w="9525">
            <a:noFill/>
            <a:miter lim="800000"/>
            <a:headEnd/>
            <a:tailEnd/>
          </a:ln>
        </p:spPr>
        <p:txBody>
          <a:bodyPr lIns="92075" tIns="46038" rIns="92075" bIns="46038">
            <a:spAutoFit/>
          </a:bodyPr>
          <a:lstStyle/>
          <a:p>
            <a:pPr algn="ctr" fontAlgn="ctr">
              <a:lnSpc>
                <a:spcPct val="95000"/>
              </a:lnSpc>
              <a:buSzPct val="65000"/>
              <a:tabLst>
                <a:tab pos="857250" algn="l"/>
                <a:tab pos="1771650" algn="l"/>
                <a:tab pos="2857500" algn="l"/>
                <a:tab pos="3486150" algn="l"/>
                <a:tab pos="4914900" algn="l"/>
                <a:tab pos="5600700" algn="l"/>
                <a:tab pos="6400800" algn="l"/>
              </a:tabLst>
            </a:pPr>
            <a:r>
              <a:rPr lang="zh-CN" altLang="en-US" sz="1800" b="1" dirty="0">
                <a:solidFill>
                  <a:srgbClr val="000000"/>
                </a:solidFill>
                <a:latin typeface="Courier New" pitchFamily="49" charset="0"/>
              </a:rPr>
              <a:t> </a:t>
            </a:r>
            <a:r>
              <a:rPr lang="en-US" altLang="zh-CN" sz="1800" b="1" dirty="0">
                <a:solidFill>
                  <a:srgbClr val="000000"/>
                </a:solidFill>
                <a:latin typeface="Courier New" pitchFamily="49" charset="0"/>
              </a:rPr>
              <a:t>EMPNO ENAME      SAL</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dirty="0">
                <a:solidFill>
                  <a:srgbClr val="000000"/>
                </a:solidFill>
                <a:latin typeface="Courier New" pitchFamily="49" charset="0"/>
              </a:rPr>
              <a:t>------ ------- ------</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dirty="0">
                <a:solidFill>
                  <a:srgbClr val="000000"/>
                </a:solidFill>
                <a:latin typeface="Courier New" pitchFamily="49" charset="0"/>
              </a:rPr>
              <a:t>  7839 KING      5000</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dirty="0">
                <a:solidFill>
                  <a:srgbClr val="000000"/>
                </a:solidFill>
                <a:latin typeface="Courier New" pitchFamily="49" charset="0"/>
              </a:rPr>
              <a:t>  7698 BLAKE     2850</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dirty="0">
                <a:solidFill>
                  <a:srgbClr val="000000"/>
                </a:solidFill>
                <a:latin typeface="Courier New" pitchFamily="49" charset="0"/>
              </a:rPr>
              <a:t>  7782 CLARK     2450</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dirty="0">
                <a:solidFill>
                  <a:srgbClr val="000000"/>
                </a:solidFill>
                <a:latin typeface="Courier New" pitchFamily="49" charset="0"/>
              </a:rPr>
              <a:t>  7566 JONES     2975</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dirty="0">
                <a:solidFill>
                  <a:srgbClr val="000000"/>
                </a:solidFill>
                <a:latin typeface="Courier New" pitchFamily="49" charset="0"/>
              </a:rPr>
              <a:t>  7654 MARTIN    1250</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dirty="0">
                <a:solidFill>
                  <a:srgbClr val="000000"/>
                </a:solidFill>
                <a:latin typeface="Courier New" pitchFamily="49" charset="0"/>
              </a:rPr>
              <a:t>  7499 ALLEN     1600</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dirty="0">
                <a:solidFill>
                  <a:srgbClr val="000000"/>
                </a:solidFill>
                <a:latin typeface="Courier New" pitchFamily="49" charset="0"/>
              </a:rPr>
              <a:t>  7844 TURNER    1500</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dirty="0">
                <a:solidFill>
                  <a:srgbClr val="000000"/>
                </a:solidFill>
                <a:latin typeface="Courier New" pitchFamily="49" charset="0"/>
              </a:rPr>
              <a:t>  7900 JAMES      950</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dirty="0">
                <a:solidFill>
                  <a:srgbClr val="000000"/>
                </a:solidFill>
                <a:latin typeface="Courier New" pitchFamily="49" charset="0"/>
              </a:rPr>
              <a:t>...</a:t>
            </a:r>
          </a:p>
          <a:p>
            <a:pPr algn="ctr" fontAlgn="ctr">
              <a:lnSpc>
                <a:spcPct val="95000"/>
              </a:lnSpc>
              <a:buSzPct val="65000"/>
              <a:tabLst>
                <a:tab pos="857250" algn="l"/>
                <a:tab pos="1771650" algn="l"/>
                <a:tab pos="2857500" algn="l"/>
                <a:tab pos="3486150" algn="l"/>
                <a:tab pos="4914900" algn="l"/>
                <a:tab pos="5600700" algn="l"/>
                <a:tab pos="6400800" algn="l"/>
              </a:tabLst>
            </a:pPr>
            <a:r>
              <a:rPr lang="en-US" altLang="zh-CN" sz="1800" b="1" dirty="0">
                <a:solidFill>
                  <a:srgbClr val="000000"/>
                </a:solidFill>
                <a:latin typeface="Courier New" pitchFamily="49" charset="0"/>
              </a:rPr>
              <a:t>14 rows selected.</a:t>
            </a:r>
          </a:p>
        </p:txBody>
      </p:sp>
      <p:sp>
        <p:nvSpPr>
          <p:cNvPr id="23562" name="Rectangle 15"/>
          <p:cNvSpPr>
            <a:spLocks noChangeArrowheads="1"/>
          </p:cNvSpPr>
          <p:nvPr/>
        </p:nvSpPr>
        <p:spPr bwMode="blackWhite">
          <a:xfrm>
            <a:off x="5249862" y="1733550"/>
            <a:ext cx="2822575" cy="1914525"/>
          </a:xfrm>
          <a:prstGeom prst="rect">
            <a:avLst/>
          </a:prstGeom>
          <a:noFill/>
          <a:ln w="9525">
            <a:noFill/>
            <a:miter lim="800000"/>
            <a:headEnd/>
            <a:tailEnd/>
          </a:ln>
        </p:spPr>
        <p:txBody>
          <a:bodyPr lIns="92075" tIns="46038" rIns="92075" bIns="46038">
            <a:spAutoFit/>
          </a:bodyPr>
          <a:lstStyle/>
          <a:p>
            <a:pPr algn="ctr" fontAlgn="ctr">
              <a:lnSpc>
                <a:spcPct val="95000"/>
              </a:lnSpc>
              <a:buSzPct val="65000"/>
              <a:tabLst>
                <a:tab pos="1485900" algn="r"/>
                <a:tab pos="1885950" algn="l"/>
              </a:tabLst>
            </a:pPr>
            <a:r>
              <a:rPr lang="en-US" altLang="zh-CN" sz="1800" b="1" dirty="0">
                <a:solidFill>
                  <a:srgbClr val="000000"/>
                </a:solidFill>
                <a:latin typeface="Courier New" pitchFamily="49" charset="0"/>
              </a:rPr>
              <a:t>GRADE 	LOSAL  HISAL</a:t>
            </a:r>
          </a:p>
          <a:p>
            <a:pPr algn="ctr" fontAlgn="ctr">
              <a:lnSpc>
                <a:spcPct val="95000"/>
              </a:lnSpc>
              <a:buSzPct val="65000"/>
              <a:tabLst>
                <a:tab pos="1485900" algn="r"/>
                <a:tab pos="1885950" algn="l"/>
              </a:tabLst>
            </a:pPr>
            <a:r>
              <a:rPr lang="en-US" altLang="zh-CN" sz="1800" b="1" dirty="0">
                <a:solidFill>
                  <a:srgbClr val="000000"/>
                </a:solidFill>
                <a:latin typeface="Courier New" pitchFamily="49" charset="0"/>
              </a:rPr>
              <a:t>----- ----- ------</a:t>
            </a:r>
          </a:p>
          <a:p>
            <a:pPr algn="ctr" fontAlgn="ctr">
              <a:lnSpc>
                <a:spcPct val="95000"/>
              </a:lnSpc>
              <a:buSzPct val="65000"/>
              <a:tabLst>
                <a:tab pos="1485900" algn="r"/>
                <a:tab pos="1885950" algn="l"/>
              </a:tabLst>
            </a:pPr>
            <a:r>
              <a:rPr lang="en-US" altLang="zh-CN" sz="1800" b="1" dirty="0">
                <a:solidFill>
                  <a:srgbClr val="000000"/>
                </a:solidFill>
                <a:latin typeface="Courier New" pitchFamily="49" charset="0"/>
              </a:rPr>
              <a:t>1       700	1200</a:t>
            </a:r>
          </a:p>
          <a:p>
            <a:pPr algn="ctr" fontAlgn="ctr">
              <a:lnSpc>
                <a:spcPct val="95000"/>
              </a:lnSpc>
              <a:buSzPct val="65000"/>
              <a:tabLst>
                <a:tab pos="1485900" algn="r"/>
                <a:tab pos="1885950" algn="l"/>
              </a:tabLst>
            </a:pPr>
            <a:r>
              <a:rPr lang="en-US" altLang="zh-CN" sz="1800" b="1" dirty="0">
                <a:solidFill>
                  <a:srgbClr val="000000"/>
                </a:solidFill>
                <a:latin typeface="Courier New" pitchFamily="49" charset="0"/>
              </a:rPr>
              <a:t>2      1201	1400</a:t>
            </a:r>
          </a:p>
          <a:p>
            <a:pPr algn="ctr" fontAlgn="ctr">
              <a:lnSpc>
                <a:spcPct val="95000"/>
              </a:lnSpc>
              <a:buSzPct val="65000"/>
              <a:tabLst>
                <a:tab pos="1485900" algn="r"/>
                <a:tab pos="1885950" algn="l"/>
              </a:tabLst>
            </a:pPr>
            <a:r>
              <a:rPr lang="en-US" altLang="zh-CN" sz="1800" b="1" dirty="0">
                <a:solidFill>
                  <a:srgbClr val="000000"/>
                </a:solidFill>
                <a:latin typeface="Courier New" pitchFamily="49" charset="0"/>
              </a:rPr>
              <a:t>3      1401	2000</a:t>
            </a:r>
          </a:p>
          <a:p>
            <a:pPr algn="ctr" fontAlgn="ctr">
              <a:lnSpc>
                <a:spcPct val="95000"/>
              </a:lnSpc>
              <a:buSzPct val="65000"/>
              <a:tabLst>
                <a:tab pos="1485900" algn="r"/>
                <a:tab pos="1885950" algn="l"/>
              </a:tabLst>
            </a:pPr>
            <a:r>
              <a:rPr lang="en-US" altLang="zh-CN" sz="1800" b="1" dirty="0">
                <a:solidFill>
                  <a:srgbClr val="000000"/>
                </a:solidFill>
                <a:latin typeface="Courier New" pitchFamily="49" charset="0"/>
              </a:rPr>
              <a:t>4	2001	3000</a:t>
            </a:r>
          </a:p>
          <a:p>
            <a:pPr algn="ctr" fontAlgn="ctr">
              <a:lnSpc>
                <a:spcPct val="95000"/>
              </a:lnSpc>
              <a:buSzPct val="65000"/>
              <a:tabLst>
                <a:tab pos="1485900" algn="r"/>
                <a:tab pos="1885950" algn="l"/>
              </a:tabLst>
            </a:pPr>
            <a:r>
              <a:rPr lang="en-US" altLang="zh-CN" sz="1800" b="1" dirty="0">
                <a:solidFill>
                  <a:srgbClr val="000000"/>
                </a:solidFill>
                <a:latin typeface="Courier New" pitchFamily="49" charset="0"/>
              </a:rPr>
              <a:t>5      3001	9999</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blackWhite">
          <a:xfrm>
            <a:off x="895350" y="1838325"/>
            <a:ext cx="7264400" cy="146367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lnSpc>
                <a:spcPct val="120000"/>
              </a:lnSpc>
              <a:buSzPct val="65000"/>
              <a:tabLst>
                <a:tab pos="857250" algn="l"/>
                <a:tab pos="2062163" algn="l"/>
              </a:tabLst>
            </a:pPr>
            <a:endParaRPr lang="zh-CN" altLang="en-US" sz="1800" b="1">
              <a:solidFill>
                <a:srgbClr val="000000"/>
              </a:solidFill>
              <a:latin typeface="Courier New" pitchFamily="49" charset="0"/>
            </a:endParaRPr>
          </a:p>
          <a:p>
            <a:pPr algn="ctr" fontAlgn="ctr">
              <a:lnSpc>
                <a:spcPct val="120000"/>
              </a:lnSpc>
              <a:buSzPct val="65000"/>
              <a:tabLst>
                <a:tab pos="857250" algn="l"/>
                <a:tab pos="2062163" algn="l"/>
              </a:tabLst>
            </a:pPr>
            <a:endParaRPr lang="zh-CN" altLang="en-US" sz="1800" b="1">
              <a:solidFill>
                <a:srgbClr val="000000"/>
              </a:solidFill>
              <a:latin typeface="Courier New" pitchFamily="49" charset="0"/>
            </a:endParaRPr>
          </a:p>
        </p:txBody>
      </p:sp>
      <p:sp>
        <p:nvSpPr>
          <p:cNvPr id="24579" name="Rectangle 3"/>
          <p:cNvSpPr>
            <a:spLocks noChangeArrowheads="1"/>
          </p:cNvSpPr>
          <p:nvPr/>
        </p:nvSpPr>
        <p:spPr bwMode="blackWhite">
          <a:xfrm>
            <a:off x="911225" y="3763963"/>
            <a:ext cx="7270750" cy="2039937"/>
          </a:xfrm>
          <a:prstGeom prst="rect">
            <a:avLst/>
          </a:prstGeom>
          <a:solidFill>
            <a:srgbClr val="DDDDDD"/>
          </a:solidFill>
          <a:ln w="25400">
            <a:solidFill>
              <a:srgbClr val="000000"/>
            </a:solidFill>
            <a:miter lim="800000"/>
            <a:headEnd/>
            <a:tailEnd/>
          </a:ln>
        </p:spPr>
        <p:txBody>
          <a:bodyPr lIns="92075" tIns="46038" rIns="92075" bIns="46038">
            <a:spAutoFit/>
          </a:bodyPr>
          <a:lstStyle/>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p:txBody>
      </p:sp>
      <p:sp>
        <p:nvSpPr>
          <p:cNvPr id="24580" name="Rectangle 4"/>
          <p:cNvSpPr>
            <a:spLocks noGrp="1" noChangeArrowheads="1"/>
          </p:cNvSpPr>
          <p:nvPr>
            <p:ph type="title"/>
          </p:nvPr>
        </p:nvSpPr>
        <p:spPr>
          <a:xfrm>
            <a:off x="687388" y="609600"/>
            <a:ext cx="7769225" cy="914400"/>
          </a:xfrm>
        </p:spPr>
        <p:txBody>
          <a:bodyPr lIns="92075" tIns="46038" rIns="92075" bIns="46038"/>
          <a:lstStyle/>
          <a:p>
            <a:r>
              <a:rPr lang="zh-CN" altLang="en-US" smtClean="0">
                <a:latin typeface="黑体" pitchFamily="2" charset="-122"/>
                <a:ea typeface="黑体" pitchFamily="2" charset="-122"/>
              </a:rPr>
              <a:t>非等值连接的数据检索</a:t>
            </a:r>
          </a:p>
        </p:txBody>
      </p:sp>
      <p:grpSp>
        <p:nvGrpSpPr>
          <p:cNvPr id="2" name="Group 5"/>
          <p:cNvGrpSpPr>
            <a:grpSpLocks/>
          </p:cNvGrpSpPr>
          <p:nvPr/>
        </p:nvGrpSpPr>
        <p:grpSpPr bwMode="auto">
          <a:xfrm>
            <a:off x="1765300" y="2593975"/>
            <a:ext cx="4025900" cy="2663825"/>
            <a:chOff x="1112" y="1634"/>
            <a:chExt cx="2536" cy="1678"/>
          </a:xfrm>
        </p:grpSpPr>
        <p:sp>
          <p:nvSpPr>
            <p:cNvPr id="24585" name="Rectangle 6"/>
            <p:cNvSpPr>
              <a:spLocks noChangeArrowheads="1"/>
            </p:cNvSpPr>
            <p:nvPr/>
          </p:nvSpPr>
          <p:spPr bwMode="ltGray">
            <a:xfrm>
              <a:off x="1112" y="1634"/>
              <a:ext cx="2536" cy="418"/>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24586" name="Rectangle 7"/>
            <p:cNvSpPr>
              <a:spLocks noChangeArrowheads="1"/>
            </p:cNvSpPr>
            <p:nvPr/>
          </p:nvSpPr>
          <p:spPr bwMode="ltGray">
            <a:xfrm>
              <a:off x="1544" y="2390"/>
              <a:ext cx="856" cy="922"/>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grpSp>
      <p:sp>
        <p:nvSpPr>
          <p:cNvPr id="24582" name="Rectangle 8"/>
          <p:cNvSpPr>
            <a:spLocks noChangeArrowheads="1"/>
          </p:cNvSpPr>
          <p:nvPr/>
        </p:nvSpPr>
        <p:spPr bwMode="blackWhite">
          <a:xfrm>
            <a:off x="923925" y="3776663"/>
            <a:ext cx="7245350" cy="2014537"/>
          </a:xfrm>
          <a:prstGeom prst="rect">
            <a:avLst/>
          </a:prstGeom>
          <a:noFill/>
          <a:ln w="9525">
            <a:noFill/>
            <a:miter lim="800000"/>
            <a:headEnd/>
            <a:tailEnd/>
          </a:ln>
        </p:spPr>
        <p:txBody>
          <a:bodyPr lIns="92075" tIns="46038" rIns="92075" bIns="46038">
            <a:spAutoFit/>
          </a:bodyPr>
          <a:lstStyle/>
          <a:p>
            <a:pPr fontAlgn="ctr">
              <a:buSzPct val="65000"/>
            </a:pPr>
            <a:r>
              <a:rPr lang="en-US" altLang="zh-CN" sz="1800" b="1">
                <a:solidFill>
                  <a:srgbClr val="000000"/>
                </a:solidFill>
                <a:latin typeface="Courier New" pitchFamily="49" charset="0"/>
              </a:rPr>
              <a:t>ENAME            SAL     GRADE</a:t>
            </a:r>
          </a:p>
          <a:p>
            <a:pPr fontAlgn="ctr">
              <a:buSzPct val="65000"/>
            </a:pPr>
            <a:r>
              <a:rPr lang="en-US" altLang="zh-CN" sz="1800" b="1">
                <a:solidFill>
                  <a:srgbClr val="000000"/>
                </a:solidFill>
                <a:latin typeface="Courier New" pitchFamily="49" charset="0"/>
              </a:rPr>
              <a:t>---------- --------- ---------</a:t>
            </a:r>
          </a:p>
          <a:p>
            <a:pPr fontAlgn="ctr">
              <a:buSzPct val="65000"/>
            </a:pPr>
            <a:r>
              <a:rPr lang="en-US" altLang="zh-CN" sz="1800" b="1">
                <a:solidFill>
                  <a:srgbClr val="000000"/>
                </a:solidFill>
                <a:latin typeface="Courier New" pitchFamily="49" charset="0"/>
              </a:rPr>
              <a:t>JAMES            950         1</a:t>
            </a:r>
          </a:p>
          <a:p>
            <a:pPr fontAlgn="ctr">
              <a:buSzPct val="65000"/>
            </a:pPr>
            <a:r>
              <a:rPr lang="en-US" altLang="zh-CN" sz="1800" b="1">
                <a:solidFill>
                  <a:srgbClr val="000000"/>
                </a:solidFill>
                <a:latin typeface="Courier New" pitchFamily="49" charset="0"/>
              </a:rPr>
              <a:t>SMITH            800         1</a:t>
            </a:r>
          </a:p>
          <a:p>
            <a:pPr fontAlgn="ctr">
              <a:buSzPct val="65000"/>
            </a:pPr>
            <a:r>
              <a:rPr lang="en-US" altLang="zh-CN" sz="1800" b="1">
                <a:solidFill>
                  <a:srgbClr val="000000"/>
                </a:solidFill>
                <a:latin typeface="Courier New" pitchFamily="49" charset="0"/>
              </a:rPr>
              <a:t>ADAMS           1100         1</a:t>
            </a:r>
          </a:p>
          <a:p>
            <a:pPr fontAlgn="ctr">
              <a:buSzPct val="65000"/>
            </a:pPr>
            <a:r>
              <a:rPr lang="en-US" altLang="zh-CN" sz="1800" b="1">
                <a:solidFill>
                  <a:srgbClr val="000000"/>
                </a:solidFill>
                <a:latin typeface="Courier New" pitchFamily="49" charset="0"/>
              </a:rPr>
              <a:t>...</a:t>
            </a:r>
          </a:p>
          <a:p>
            <a:pPr fontAlgn="ctr">
              <a:buSzPct val="65000"/>
            </a:pPr>
            <a:r>
              <a:rPr lang="en-US" altLang="zh-CN" sz="1800" b="1">
                <a:solidFill>
                  <a:srgbClr val="000000"/>
                </a:solidFill>
                <a:latin typeface="Courier New" pitchFamily="49" charset="0"/>
              </a:rPr>
              <a:t>14 rows selected.</a:t>
            </a:r>
          </a:p>
        </p:txBody>
      </p:sp>
      <p:sp>
        <p:nvSpPr>
          <p:cNvPr id="24583" name="Rectangle 9"/>
          <p:cNvSpPr>
            <a:spLocks noChangeArrowheads="1"/>
          </p:cNvSpPr>
          <p:nvPr/>
        </p:nvSpPr>
        <p:spPr bwMode="blackWhite">
          <a:xfrm>
            <a:off x="882650" y="1825625"/>
            <a:ext cx="7289800" cy="1489075"/>
          </a:xfrm>
          <a:prstGeom prst="rect">
            <a:avLst/>
          </a:prstGeom>
          <a:noFill/>
          <a:ln w="9525">
            <a:noFill/>
            <a:miter lim="800000"/>
            <a:headEnd/>
            <a:tailEnd/>
          </a:ln>
        </p:spPr>
        <p:txBody>
          <a:bodyPr wrap="none" lIns="92075" tIns="46038" rIns="92075" bIns="46038" anchor="ctr"/>
          <a:lstStyle/>
          <a:p>
            <a:pPr fontAlgn="ctr">
              <a:lnSpc>
                <a:spcPct val="120000"/>
              </a:lnSpc>
              <a:buSzPct val="65000"/>
              <a:tabLst>
                <a:tab pos="857250" algn="l"/>
                <a:tab pos="2062163" algn="l"/>
              </a:tabLst>
            </a:pPr>
            <a:r>
              <a:rPr lang="en-US" altLang="zh-CN" sz="1800" b="1">
                <a:solidFill>
                  <a:srgbClr val="000000"/>
                </a:solidFill>
                <a:latin typeface="Courier New" pitchFamily="49" charset="0"/>
              </a:rPr>
              <a:t>SQL&gt; 	SELECT 	e.ename, e.sal, s.grade</a:t>
            </a:r>
          </a:p>
          <a:p>
            <a:pPr fontAlgn="ctr">
              <a:lnSpc>
                <a:spcPct val="120000"/>
              </a:lnSpc>
              <a:buSzPct val="65000"/>
              <a:tabLst>
                <a:tab pos="857250" algn="l"/>
                <a:tab pos="2062163" algn="l"/>
              </a:tabLst>
            </a:pPr>
            <a:r>
              <a:rPr lang="en-US" altLang="zh-CN" sz="1800" b="1">
                <a:solidFill>
                  <a:srgbClr val="000000"/>
                </a:solidFill>
                <a:latin typeface="Courier New" pitchFamily="49" charset="0"/>
              </a:rPr>
              <a:t>   2	FROM	emp e,   salgrade s</a:t>
            </a:r>
          </a:p>
          <a:p>
            <a:pPr fontAlgn="ctr">
              <a:lnSpc>
                <a:spcPct val="120000"/>
              </a:lnSpc>
              <a:buSzPct val="65000"/>
              <a:tabLst>
                <a:tab pos="857250" algn="l"/>
                <a:tab pos="2062163" algn="l"/>
              </a:tabLst>
            </a:pPr>
            <a:r>
              <a:rPr lang="en-US" altLang="zh-CN" sz="1800" b="1">
                <a:solidFill>
                  <a:srgbClr val="000000"/>
                </a:solidFill>
                <a:latin typeface="Courier New" pitchFamily="49" charset="0"/>
              </a:rPr>
              <a:t>   3	WHERE 	e.sal</a:t>
            </a:r>
          </a:p>
          <a:p>
            <a:pPr fontAlgn="ctr">
              <a:lnSpc>
                <a:spcPct val="120000"/>
              </a:lnSpc>
              <a:buSzPct val="65000"/>
              <a:tabLst>
                <a:tab pos="857250" algn="l"/>
                <a:tab pos="2062163" algn="l"/>
              </a:tabLst>
            </a:pPr>
            <a:r>
              <a:rPr lang="en-US" altLang="zh-CN" sz="1800" b="1">
                <a:solidFill>
                  <a:srgbClr val="000000"/>
                </a:solidFill>
                <a:latin typeface="Courier New" pitchFamily="49" charset="0"/>
              </a:rPr>
              <a:t>   4	BETWEEN 	s.losal AND s.hisal;</a:t>
            </a:r>
          </a:p>
        </p:txBody>
      </p:sp>
      <p:sp>
        <p:nvSpPr>
          <p:cNvPr id="24584" name="Rectangle 3"/>
          <p:cNvSpPr txBox="1">
            <a:spLocks noChangeArrowheads="1"/>
          </p:cNvSpPr>
          <p:nvPr/>
        </p:nvSpPr>
        <p:spPr bwMode="auto">
          <a:xfrm>
            <a:off x="714375" y="1247775"/>
            <a:ext cx="7286625" cy="609600"/>
          </a:xfrm>
          <a:prstGeom prst="rect">
            <a:avLst/>
          </a:prstGeom>
          <a:noFill/>
          <a:ln w="9525">
            <a:noFill/>
            <a:miter lim="800000"/>
            <a:headEnd/>
            <a:tailEnd/>
          </a:ln>
        </p:spPr>
        <p:txBody>
          <a:bodyPr lIns="92075" tIns="46038" rIns="92075" bIns="46038">
            <a:spAutoFit/>
          </a:bodyPr>
          <a:lstStyle/>
          <a:p>
            <a:pPr marL="342900" indent="-342900" eaLnBrk="0" fontAlgn="ctr" hangingPunct="0">
              <a:lnSpc>
                <a:spcPct val="120000"/>
              </a:lnSpc>
              <a:buClr>
                <a:srgbClr val="777777"/>
              </a:buClr>
              <a:buSzPct val="85000"/>
              <a:buFontTx/>
              <a:buChar char="•"/>
            </a:pPr>
            <a:r>
              <a:rPr lang="zh-CN" altLang="en-US" sz="2800">
                <a:latin typeface="黑体" pitchFamily="2" charset="-122"/>
                <a:ea typeface="黑体" pitchFamily="2" charset="-122"/>
              </a:rPr>
              <a:t>查询每个员工的姓名，工资，工资等级</a:t>
            </a:r>
            <a:endParaRPr lang="en-US" altLang="zh-CN" sz="2800">
              <a:latin typeface="黑体" pitchFamily="2" charset="-122"/>
              <a:ea typeface="黑体" pitchFamily="2" charset="-122"/>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dirty="0" smtClean="0">
                <a:latin typeface="黑体" pitchFamily="2" charset="-122"/>
                <a:ea typeface="黑体" pitchFamily="2" charset="-122"/>
              </a:rPr>
              <a:t>多表连接的写法</a:t>
            </a:r>
          </a:p>
        </p:txBody>
      </p:sp>
      <p:sp>
        <p:nvSpPr>
          <p:cNvPr id="25603" name="Rectangle 3"/>
          <p:cNvSpPr txBox="1">
            <a:spLocks noChangeArrowheads="1"/>
          </p:cNvSpPr>
          <p:nvPr/>
        </p:nvSpPr>
        <p:spPr bwMode="auto">
          <a:xfrm>
            <a:off x="323528" y="960438"/>
            <a:ext cx="8424936" cy="5411354"/>
          </a:xfrm>
          <a:prstGeom prst="rect">
            <a:avLst/>
          </a:prstGeom>
          <a:noFill/>
          <a:ln w="9525">
            <a:noFill/>
            <a:miter lim="800000"/>
            <a:headEnd/>
            <a:tailEnd/>
          </a:ln>
        </p:spPr>
        <p:txBody>
          <a:bodyPr wrap="square" lIns="92075" tIns="46038" rIns="92075" bIns="46038">
            <a:spAutoFit/>
          </a:bodyPr>
          <a:lstStyle/>
          <a:p>
            <a:pPr marL="342900" indent="-342900" eaLnBrk="0" fontAlgn="ctr" hangingPunct="0">
              <a:lnSpc>
                <a:spcPct val="120000"/>
              </a:lnSpc>
              <a:buClr>
                <a:srgbClr val="777777"/>
              </a:buClr>
              <a:buSzPct val="85000"/>
              <a:buFontTx/>
              <a:buChar char="•"/>
            </a:pPr>
            <a:r>
              <a:rPr lang="en-US" altLang="zh-CN" sz="2400" dirty="0" smtClean="0">
                <a:latin typeface="黑体" pitchFamily="2" charset="-122"/>
                <a:ea typeface="黑体" pitchFamily="2" charset="-122"/>
              </a:rPr>
              <a:t>1.</a:t>
            </a:r>
            <a:r>
              <a:rPr lang="zh-CN" altLang="en-US" sz="2400" dirty="0" smtClean="0">
                <a:latin typeface="黑体" pitchFamily="2" charset="-122"/>
                <a:ea typeface="黑体" pitchFamily="2" charset="-122"/>
              </a:rPr>
              <a:t>分析要查询的列都来自于哪些表，构成</a:t>
            </a:r>
            <a:r>
              <a:rPr lang="en-US" altLang="zh-CN" sz="2400" dirty="0" smtClean="0">
                <a:latin typeface="黑体" pitchFamily="2" charset="-122"/>
                <a:ea typeface="黑体" pitchFamily="2" charset="-122"/>
              </a:rPr>
              <a:t>FROM</a:t>
            </a:r>
            <a:r>
              <a:rPr lang="zh-CN" altLang="en-US" sz="2400" dirty="0" smtClean="0">
                <a:latin typeface="黑体" pitchFamily="2" charset="-122"/>
                <a:ea typeface="黑体" pitchFamily="2" charset="-122"/>
              </a:rPr>
              <a:t>子句</a:t>
            </a:r>
            <a:r>
              <a:rPr lang="en-US" altLang="zh-CN" sz="2400" dirty="0" smtClean="0">
                <a:latin typeface="黑体" pitchFamily="2" charset="-122"/>
                <a:ea typeface="黑体" pitchFamily="2" charset="-122"/>
              </a:rPr>
              <a:t>;</a:t>
            </a:r>
          </a:p>
          <a:p>
            <a:pPr marL="342900" indent="-342900" eaLnBrk="0" fontAlgn="ctr" hangingPunct="0">
              <a:lnSpc>
                <a:spcPct val="120000"/>
              </a:lnSpc>
              <a:buClr>
                <a:srgbClr val="777777"/>
              </a:buClr>
              <a:buSzPct val="85000"/>
              <a:buFontTx/>
              <a:buChar char="•"/>
            </a:pPr>
            <a:r>
              <a:rPr lang="en-US" altLang="zh-CN" sz="2400" dirty="0" smtClean="0">
                <a:latin typeface="黑体" pitchFamily="2" charset="-122"/>
                <a:ea typeface="黑体" pitchFamily="2" charset="-122"/>
              </a:rPr>
              <a:t>2.</a:t>
            </a:r>
            <a:r>
              <a:rPr lang="zh-CN" altLang="en-US" sz="2400" dirty="0" smtClean="0">
                <a:latin typeface="黑体" pitchFamily="2" charset="-122"/>
                <a:ea typeface="黑体" pitchFamily="2" charset="-122"/>
              </a:rPr>
              <a:t>分析这些表之间的关联关系，如果表之间没有直接关联关系，而是通过另一个中间表关联，则也要在</a:t>
            </a:r>
            <a:r>
              <a:rPr lang="en-US" altLang="zh-CN" sz="2400" dirty="0" smtClean="0">
                <a:latin typeface="黑体" pitchFamily="2" charset="-122"/>
                <a:ea typeface="黑体" pitchFamily="2" charset="-122"/>
              </a:rPr>
              <a:t>FROM</a:t>
            </a:r>
            <a:r>
              <a:rPr lang="zh-CN" altLang="en-US" sz="2400" dirty="0" smtClean="0">
                <a:latin typeface="黑体" pitchFamily="2" charset="-122"/>
                <a:ea typeface="黑体" pitchFamily="2" charset="-122"/>
              </a:rPr>
              <a:t>子句中补充中间关联表</a:t>
            </a:r>
            <a:r>
              <a:rPr lang="en-US" altLang="zh-CN" sz="2400" dirty="0" smtClean="0">
                <a:latin typeface="黑体" pitchFamily="2" charset="-122"/>
                <a:ea typeface="黑体" pitchFamily="2" charset="-122"/>
              </a:rPr>
              <a:t>;</a:t>
            </a:r>
          </a:p>
          <a:p>
            <a:pPr marL="342900" indent="-342900" eaLnBrk="0" fontAlgn="ctr" hangingPunct="0">
              <a:lnSpc>
                <a:spcPct val="120000"/>
              </a:lnSpc>
              <a:buClr>
                <a:srgbClr val="777777"/>
              </a:buClr>
              <a:buSzPct val="85000"/>
              <a:buFontTx/>
              <a:buChar char="•"/>
            </a:pPr>
            <a:r>
              <a:rPr lang="en-US" altLang="zh-CN" sz="2400" dirty="0" smtClean="0">
                <a:latin typeface="黑体" pitchFamily="2" charset="-122"/>
                <a:ea typeface="黑体" pitchFamily="2" charset="-122"/>
              </a:rPr>
              <a:t>3.</a:t>
            </a:r>
            <a:r>
              <a:rPr lang="zh-CN" altLang="en-US" sz="2400" dirty="0" smtClean="0">
                <a:latin typeface="黑体" pitchFamily="2" charset="-122"/>
                <a:ea typeface="黑体" pitchFamily="2" charset="-122"/>
              </a:rPr>
              <a:t>接下来在</a:t>
            </a:r>
            <a:r>
              <a:rPr lang="en-US" altLang="zh-CN" sz="2400" dirty="0" smtClean="0">
                <a:latin typeface="黑体" pitchFamily="2" charset="-122"/>
                <a:ea typeface="黑体" pitchFamily="2" charset="-122"/>
              </a:rPr>
              <a:t>WHERE</a:t>
            </a:r>
            <a:r>
              <a:rPr lang="zh-CN" altLang="en-US" sz="2400" dirty="0" smtClean="0">
                <a:latin typeface="黑体" pitchFamily="2" charset="-122"/>
                <a:ea typeface="黑体" pitchFamily="2" charset="-122"/>
              </a:rPr>
              <a:t>子句中补充表之间的关联关系，通常</a:t>
            </a:r>
            <a:r>
              <a:rPr lang="en-US" altLang="zh-CN" sz="2400" dirty="0" smtClean="0">
                <a:latin typeface="黑体" pitchFamily="2" charset="-122"/>
                <a:ea typeface="黑体" pitchFamily="2" charset="-122"/>
              </a:rPr>
              <a:t>N</a:t>
            </a:r>
            <a:r>
              <a:rPr lang="zh-CN" altLang="en-US" sz="2400" dirty="0" smtClean="0">
                <a:latin typeface="黑体" pitchFamily="2" charset="-122"/>
                <a:ea typeface="黑体" pitchFamily="2" charset="-122"/>
              </a:rPr>
              <a:t>个表，至少要有</a:t>
            </a:r>
            <a:r>
              <a:rPr lang="en-US" altLang="zh-CN" sz="2400" dirty="0" smtClean="0">
                <a:latin typeface="黑体" pitchFamily="2" charset="-122"/>
                <a:ea typeface="黑体" pitchFamily="2" charset="-122"/>
              </a:rPr>
              <a:t>N-1</a:t>
            </a:r>
            <a:r>
              <a:rPr lang="zh-CN" altLang="en-US" sz="2400" dirty="0" smtClean="0">
                <a:latin typeface="黑体" pitchFamily="2" charset="-122"/>
                <a:ea typeface="黑体" pitchFamily="2" charset="-122"/>
              </a:rPr>
              <a:t>个关联关系</a:t>
            </a:r>
            <a:r>
              <a:rPr lang="en-US" altLang="zh-CN" sz="2400" dirty="0" smtClean="0">
                <a:latin typeface="黑体" pitchFamily="2" charset="-122"/>
                <a:ea typeface="黑体" pitchFamily="2" charset="-122"/>
              </a:rPr>
              <a:t>;</a:t>
            </a:r>
          </a:p>
          <a:p>
            <a:pPr marL="342900" indent="-342900" eaLnBrk="0" fontAlgn="ctr" hangingPunct="0">
              <a:lnSpc>
                <a:spcPct val="120000"/>
              </a:lnSpc>
              <a:buClr>
                <a:srgbClr val="777777"/>
              </a:buClr>
              <a:buSzPct val="85000"/>
              <a:buFontTx/>
              <a:buChar char="•"/>
            </a:pPr>
            <a:r>
              <a:rPr lang="en-US" altLang="zh-CN" sz="2400" dirty="0" smtClean="0">
                <a:latin typeface="黑体" pitchFamily="2" charset="-122"/>
                <a:ea typeface="黑体" pitchFamily="2" charset="-122"/>
              </a:rPr>
              <a:t>4.</a:t>
            </a:r>
            <a:r>
              <a:rPr lang="zh-CN" altLang="en-US" sz="2400" dirty="0" smtClean="0">
                <a:latin typeface="黑体" pitchFamily="2" charset="-122"/>
                <a:ea typeface="黑体" pitchFamily="2" charset="-122"/>
              </a:rPr>
              <a:t>分析是否还有其它限制条件，补充到</a:t>
            </a:r>
            <a:r>
              <a:rPr lang="en-US" altLang="zh-CN" sz="2400" dirty="0" smtClean="0">
                <a:latin typeface="黑体" pitchFamily="2" charset="-122"/>
                <a:ea typeface="黑体" pitchFamily="2" charset="-122"/>
              </a:rPr>
              <a:t>WHERE</a:t>
            </a:r>
            <a:r>
              <a:rPr lang="zh-CN" altLang="en-US" sz="2400" dirty="0" smtClean="0">
                <a:latin typeface="黑体" pitchFamily="2" charset="-122"/>
                <a:ea typeface="黑体" pitchFamily="2" charset="-122"/>
              </a:rPr>
              <a:t>子句的表关联关系之后，作为限制条件</a:t>
            </a:r>
            <a:r>
              <a:rPr lang="en-US" altLang="zh-CN" sz="2400" dirty="0" smtClean="0">
                <a:latin typeface="黑体" pitchFamily="2" charset="-122"/>
                <a:ea typeface="黑体" pitchFamily="2" charset="-122"/>
              </a:rPr>
              <a:t>;</a:t>
            </a:r>
          </a:p>
          <a:p>
            <a:pPr marL="342900" indent="-342900" eaLnBrk="0" fontAlgn="ctr" hangingPunct="0">
              <a:lnSpc>
                <a:spcPct val="120000"/>
              </a:lnSpc>
              <a:buClr>
                <a:srgbClr val="777777"/>
              </a:buClr>
              <a:buSzPct val="85000"/>
              <a:buFontTx/>
              <a:buChar char="•"/>
            </a:pPr>
            <a:r>
              <a:rPr lang="en-US" altLang="zh-CN" sz="2400" dirty="0" smtClean="0">
                <a:latin typeface="黑体" pitchFamily="2" charset="-122"/>
                <a:ea typeface="黑体" pitchFamily="2" charset="-122"/>
              </a:rPr>
              <a:t>5.</a:t>
            </a:r>
            <a:r>
              <a:rPr lang="zh-CN" altLang="en-US" sz="2400" dirty="0" smtClean="0">
                <a:latin typeface="黑体" pitchFamily="2" charset="-122"/>
                <a:ea typeface="黑体" pitchFamily="2" charset="-122"/>
              </a:rPr>
              <a:t>根据用户想要显示的信息，补充</a:t>
            </a:r>
            <a:r>
              <a:rPr lang="en-US" altLang="zh-CN" sz="2400" dirty="0" smtClean="0">
                <a:latin typeface="黑体" pitchFamily="2" charset="-122"/>
                <a:ea typeface="黑体" pitchFamily="2" charset="-122"/>
              </a:rPr>
              <a:t>SELECT</a:t>
            </a:r>
            <a:r>
              <a:rPr lang="zh-CN" altLang="en-US" sz="2400" dirty="0" smtClean="0">
                <a:latin typeface="黑体" pitchFamily="2" charset="-122"/>
                <a:ea typeface="黑体" pitchFamily="2" charset="-122"/>
              </a:rPr>
              <a:t>子句。</a:t>
            </a:r>
          </a:p>
          <a:p>
            <a:pPr marL="342900" indent="-342900" eaLnBrk="0" fontAlgn="ctr" hangingPunct="0">
              <a:lnSpc>
                <a:spcPct val="120000"/>
              </a:lnSpc>
              <a:buClr>
                <a:srgbClr val="777777"/>
              </a:buClr>
              <a:buSzPct val="85000"/>
              <a:buFontTx/>
              <a:buChar char="•"/>
            </a:pPr>
            <a:r>
              <a:rPr lang="en-US" altLang="zh-CN" sz="2400" dirty="0" smtClean="0">
                <a:latin typeface="黑体" pitchFamily="2" charset="-122"/>
                <a:ea typeface="黑体" pitchFamily="2" charset="-122"/>
              </a:rPr>
              <a:t>6.</a:t>
            </a:r>
            <a:r>
              <a:rPr lang="zh-CN" altLang="en-US" sz="2400" dirty="0" smtClean="0">
                <a:latin typeface="黑体" pitchFamily="2" charset="-122"/>
                <a:ea typeface="黑体" pitchFamily="2" charset="-122"/>
              </a:rPr>
              <a:t>分析是否有排序要求，如果排序要求中还涉及到其它表，则也要进行第</a:t>
            </a:r>
            <a:r>
              <a:rPr lang="en-US" altLang="zh-CN" sz="2400" dirty="0" smtClean="0">
                <a:latin typeface="黑体" pitchFamily="2" charset="-122"/>
                <a:ea typeface="黑体" pitchFamily="2" charset="-122"/>
              </a:rPr>
              <a:t>2</a:t>
            </a:r>
            <a:r>
              <a:rPr lang="zh-CN" altLang="en-US" sz="2400" dirty="0" smtClean="0">
                <a:latin typeface="黑体" pitchFamily="2" charset="-122"/>
                <a:ea typeface="黑体" pitchFamily="2" charset="-122"/>
              </a:rPr>
              <a:t>步补充排序字段所在的表，并且添加表之间的关联关系</a:t>
            </a:r>
            <a:r>
              <a:rPr lang="en-US" altLang="zh-CN" sz="2400" dirty="0" smtClean="0">
                <a:latin typeface="黑体" pitchFamily="2" charset="-122"/>
                <a:ea typeface="黑体" pitchFamily="2" charset="-122"/>
              </a:rPr>
              <a:t>;</a:t>
            </a:r>
            <a:endParaRPr lang="en-US" altLang="zh-CN" sz="2400" dirty="0">
              <a:latin typeface="黑体" pitchFamily="2" charset="-122"/>
              <a:ea typeface="黑体" pitchFamily="2" charset="-122"/>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smtClean="0">
                <a:latin typeface="黑体" pitchFamily="2" charset="-122"/>
                <a:ea typeface="黑体" pitchFamily="2" charset="-122"/>
              </a:rPr>
              <a:t>练习</a:t>
            </a:r>
            <a:r>
              <a:rPr lang="en-US" altLang="zh-CN" dirty="0" smtClean="0">
                <a:latin typeface="黑体" pitchFamily="2" charset="-122"/>
                <a:ea typeface="黑体" pitchFamily="2" charset="-122"/>
              </a:rPr>
              <a:t>2</a:t>
            </a:r>
            <a:endParaRPr lang="zh-CN" altLang="en-US" dirty="0" smtClean="0">
              <a:latin typeface="黑体" pitchFamily="2" charset="-122"/>
              <a:ea typeface="黑体" pitchFamily="2" charset="-122"/>
            </a:endParaRPr>
          </a:p>
        </p:txBody>
      </p:sp>
      <p:sp>
        <p:nvSpPr>
          <p:cNvPr id="26627" name="Rectangle 3"/>
          <p:cNvSpPr txBox="1">
            <a:spLocks noChangeArrowheads="1"/>
          </p:cNvSpPr>
          <p:nvPr/>
        </p:nvSpPr>
        <p:spPr bwMode="auto">
          <a:xfrm>
            <a:off x="688975" y="1285875"/>
            <a:ext cx="7769225" cy="904875"/>
          </a:xfrm>
          <a:prstGeom prst="rect">
            <a:avLst/>
          </a:prstGeom>
          <a:noFill/>
          <a:ln w="9525">
            <a:noFill/>
            <a:miter lim="800000"/>
            <a:headEnd/>
            <a:tailEnd/>
          </a:ln>
        </p:spPr>
        <p:txBody>
          <a:bodyPr lIns="92075" tIns="46038" rIns="92075" bIns="46038">
            <a:spAutoFit/>
          </a:bodyPr>
          <a:lstStyle/>
          <a:p>
            <a:pPr marL="342900" indent="-342900" eaLnBrk="0" fontAlgn="ctr" hangingPunct="0">
              <a:lnSpc>
                <a:spcPct val="120000"/>
              </a:lnSpc>
              <a:buClr>
                <a:srgbClr val="777777"/>
              </a:buClr>
              <a:buSzPct val="85000"/>
              <a:buFontTx/>
              <a:buChar char="•"/>
            </a:pPr>
            <a:r>
              <a:rPr lang="en-US" altLang="zh-CN" sz="2200" dirty="0">
                <a:latin typeface="黑体" pitchFamily="2" charset="-122"/>
                <a:ea typeface="黑体" pitchFamily="2" charset="-122"/>
              </a:rPr>
              <a:t>1.</a:t>
            </a:r>
            <a:r>
              <a:rPr lang="zh-CN" altLang="en-US" sz="2200" dirty="0">
                <a:latin typeface="黑体" pitchFamily="2" charset="-122"/>
                <a:ea typeface="黑体" pitchFamily="2" charset="-122"/>
              </a:rPr>
              <a:t>查询每个员工的编号，姓名，工资，工资等级，所在工作城市，按照工资等级进行升序排序。</a:t>
            </a:r>
            <a:endParaRPr lang="en-US" altLang="zh-CN" sz="2200" dirty="0">
              <a:latin typeface="黑体" pitchFamily="2" charset="-122"/>
              <a:ea typeface="黑体" pitchFamily="2" charset="-122"/>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2063750" y="1720850"/>
            <a:ext cx="1955800" cy="22002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r>
              <a:rPr lang="zh-CN" altLang="en-US" sz="1800" b="1">
                <a:solidFill>
                  <a:srgbClr val="000000"/>
                </a:solidFill>
                <a:latin typeface="Courier New" pitchFamily="49" charset="0"/>
              </a:rPr>
              <a:t>	</a:t>
            </a: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p:txBody>
      </p:sp>
      <p:sp>
        <p:nvSpPr>
          <p:cNvPr id="27651" name="Rectangle 3"/>
          <p:cNvSpPr>
            <a:spLocks noChangeArrowheads="1"/>
          </p:cNvSpPr>
          <p:nvPr/>
        </p:nvSpPr>
        <p:spPr bwMode="blackWhite">
          <a:xfrm>
            <a:off x="4576763" y="1714500"/>
            <a:ext cx="2586037" cy="22002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p:txBody>
      </p:sp>
      <p:sp>
        <p:nvSpPr>
          <p:cNvPr id="27652" name="Rectangle 4"/>
          <p:cNvSpPr>
            <a:spLocks noGrp="1" noChangeArrowheads="1"/>
          </p:cNvSpPr>
          <p:nvPr>
            <p:ph type="title"/>
          </p:nvPr>
        </p:nvSpPr>
        <p:spPr>
          <a:xfrm>
            <a:off x="452438" y="633413"/>
            <a:ext cx="7772400" cy="762000"/>
          </a:xfrm>
        </p:spPr>
        <p:txBody>
          <a:bodyPr lIns="92075" tIns="46038" rIns="92075" bIns="46038"/>
          <a:lstStyle/>
          <a:p>
            <a:r>
              <a:rPr lang="zh-CN" altLang="en-US" smtClean="0">
                <a:latin typeface="黑体" pitchFamily="2" charset="-122"/>
                <a:ea typeface="黑体" pitchFamily="2" charset="-122"/>
              </a:rPr>
              <a:t>外部连接</a:t>
            </a:r>
          </a:p>
        </p:txBody>
      </p:sp>
      <p:sp>
        <p:nvSpPr>
          <p:cNvPr id="148485" name="Rectangle 5"/>
          <p:cNvSpPr>
            <a:spLocks noChangeArrowheads="1"/>
          </p:cNvSpPr>
          <p:nvPr/>
        </p:nvSpPr>
        <p:spPr bwMode="auto">
          <a:xfrm>
            <a:off x="1962150" y="1344613"/>
            <a:ext cx="704850"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EMP</a:t>
            </a:r>
            <a:r>
              <a:rPr lang="en-US" altLang="zh-CN" sz="2000" b="1" dirty="0">
                <a:effectLst>
                  <a:outerShdw blurRad="38100" dist="38100" dir="2700000" algn="tl">
                    <a:srgbClr val="C0C0C0"/>
                  </a:outerShdw>
                </a:effectLst>
                <a:latin typeface="黑体" pitchFamily="49" charset="-122"/>
                <a:ea typeface="黑体" pitchFamily="49" charset="-122"/>
              </a:rPr>
              <a:t> </a:t>
            </a:r>
          </a:p>
        </p:txBody>
      </p:sp>
      <p:sp>
        <p:nvSpPr>
          <p:cNvPr id="148486" name="Rectangle 6"/>
          <p:cNvSpPr>
            <a:spLocks noChangeArrowheads="1"/>
          </p:cNvSpPr>
          <p:nvPr/>
        </p:nvSpPr>
        <p:spPr bwMode="auto">
          <a:xfrm>
            <a:off x="4476750" y="1349375"/>
            <a:ext cx="931863" cy="400050"/>
          </a:xfrm>
          <a:prstGeom prst="rect">
            <a:avLst/>
          </a:prstGeom>
          <a:noFill/>
          <a:ln w="9525">
            <a:noFill/>
            <a:miter lim="800000"/>
            <a:headEnd/>
            <a:tailEnd/>
          </a:ln>
          <a:effectLst/>
        </p:spPr>
        <p:txBody>
          <a:bodyPr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DEPT</a:t>
            </a:r>
            <a:r>
              <a:rPr lang="en-US" altLang="zh-CN" sz="2000" b="1" dirty="0">
                <a:effectLst>
                  <a:outerShdw blurRad="38100" dist="38100" dir="2700000" algn="tl">
                    <a:srgbClr val="C0C0C0"/>
                  </a:outerShdw>
                </a:effectLst>
                <a:latin typeface="黑体" pitchFamily="49" charset="-122"/>
                <a:ea typeface="黑体" pitchFamily="49" charset="-122"/>
              </a:rPr>
              <a:t> </a:t>
            </a:r>
          </a:p>
        </p:txBody>
      </p:sp>
      <p:sp>
        <p:nvSpPr>
          <p:cNvPr id="148487" name="Rectangle 7"/>
          <p:cNvSpPr>
            <a:spLocks noChangeArrowheads="1"/>
          </p:cNvSpPr>
          <p:nvPr/>
        </p:nvSpPr>
        <p:spPr bwMode="ltGray">
          <a:xfrm>
            <a:off x="2971800" y="1733550"/>
            <a:ext cx="2552700" cy="2176463"/>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48488" name="Rectangle 8"/>
          <p:cNvSpPr>
            <a:spLocks noChangeArrowheads="1"/>
          </p:cNvSpPr>
          <p:nvPr/>
        </p:nvSpPr>
        <p:spPr bwMode="ltGray">
          <a:xfrm>
            <a:off x="2066925" y="3600450"/>
            <a:ext cx="5067300" cy="314325"/>
          </a:xfrm>
          <a:prstGeom prst="rect">
            <a:avLst/>
          </a:prstGeom>
          <a:solidFill>
            <a:srgbClr val="009900">
              <a:alpha val="50195"/>
            </a:srgbClr>
          </a:solidFill>
          <a:ln w="9525">
            <a:noFill/>
            <a:miter lim="800000"/>
            <a:headEnd/>
            <a:tailEnd/>
          </a:ln>
        </p:spPr>
        <p:txBody>
          <a:bodyPr wrap="none" anchor="ctr"/>
          <a:lstStyle/>
          <a:p>
            <a:pPr algn="ctr" fontAlgn="ctr">
              <a:buSzPct val="65000"/>
            </a:pPr>
            <a:endParaRPr lang="zh-CN" altLang="en-US"/>
          </a:p>
        </p:txBody>
      </p:sp>
      <p:grpSp>
        <p:nvGrpSpPr>
          <p:cNvPr id="2" name="Group 9"/>
          <p:cNvGrpSpPr>
            <a:grpSpLocks/>
          </p:cNvGrpSpPr>
          <p:nvPr/>
        </p:nvGrpSpPr>
        <p:grpSpPr bwMode="auto">
          <a:xfrm>
            <a:off x="2343150" y="3790950"/>
            <a:ext cx="5448300" cy="1087438"/>
            <a:chOff x="1476" y="2388"/>
            <a:chExt cx="3432" cy="685"/>
          </a:xfrm>
        </p:grpSpPr>
        <p:sp>
          <p:nvSpPr>
            <p:cNvPr id="148490" name="Rectangle 10"/>
            <p:cNvSpPr>
              <a:spLocks noChangeArrowheads="1"/>
            </p:cNvSpPr>
            <p:nvPr/>
          </p:nvSpPr>
          <p:spPr bwMode="auto">
            <a:xfrm>
              <a:off x="1973" y="2782"/>
              <a:ext cx="2935" cy="291"/>
            </a:xfrm>
            <a:prstGeom prst="rect">
              <a:avLst/>
            </a:prstGeom>
            <a:noFill/>
            <a:ln w="9525">
              <a:noFill/>
              <a:miter lim="800000"/>
              <a:headEnd/>
              <a:tailEnd/>
            </a:ln>
            <a:effectLst/>
          </p:spPr>
          <p:txBody>
            <a:bodyPr lIns="92075" tIns="46038" rIns="92075" bIns="46038">
              <a:spAutoFit/>
            </a:bodyPr>
            <a:lstStyle/>
            <a:p>
              <a:pPr algn="ctr" fontAlgn="ctr">
                <a:buSzPct val="65000"/>
                <a:defRPr/>
              </a:pPr>
              <a:r>
                <a:rPr lang="zh-CN" altLang="en-US" sz="2400" b="1" dirty="0">
                  <a:solidFill>
                    <a:srgbClr val="000000"/>
                  </a:solidFill>
                  <a:effectLst>
                    <a:outerShdw blurRad="38100" dist="38100" dir="2700000" algn="tl">
                      <a:srgbClr val="C0C0C0"/>
                    </a:outerShdw>
                  </a:effectLst>
                  <a:latin typeface="黑体" pitchFamily="49" charset="-122"/>
                  <a:ea typeface="黑体" pitchFamily="49" charset="-122"/>
                </a:rPr>
                <a:t>查询没有雇员工作的部门</a:t>
              </a:r>
            </a:p>
          </p:txBody>
        </p:sp>
        <p:sp>
          <p:nvSpPr>
            <p:cNvPr id="27661" name="Freeform 11"/>
            <p:cNvSpPr>
              <a:spLocks/>
            </p:cNvSpPr>
            <p:nvPr/>
          </p:nvSpPr>
          <p:spPr bwMode="auto">
            <a:xfrm>
              <a:off x="1476" y="2388"/>
              <a:ext cx="458" cy="529"/>
            </a:xfrm>
            <a:custGeom>
              <a:avLst/>
              <a:gdLst>
                <a:gd name="T0" fmla="*/ 457 w 458"/>
                <a:gd name="T1" fmla="*/ 528 h 529"/>
                <a:gd name="T2" fmla="*/ 0 w 458"/>
                <a:gd name="T3" fmla="*/ 528 h 529"/>
                <a:gd name="T4" fmla="*/ 0 w 458"/>
                <a:gd name="T5" fmla="*/ 480 h 529"/>
                <a:gd name="T6" fmla="*/ 0 w 458"/>
                <a:gd name="T7" fmla="*/ 408 h 529"/>
                <a:gd name="T8" fmla="*/ 0 w 458"/>
                <a:gd name="T9" fmla="*/ 0 h 529"/>
                <a:gd name="T10" fmla="*/ 0 60000 65536"/>
                <a:gd name="T11" fmla="*/ 0 60000 65536"/>
                <a:gd name="T12" fmla="*/ 0 60000 65536"/>
                <a:gd name="T13" fmla="*/ 0 60000 65536"/>
                <a:gd name="T14" fmla="*/ 0 60000 65536"/>
                <a:gd name="T15" fmla="*/ 0 w 458"/>
                <a:gd name="T16" fmla="*/ 0 h 529"/>
                <a:gd name="T17" fmla="*/ 458 w 458"/>
                <a:gd name="T18" fmla="*/ 529 h 529"/>
              </a:gdLst>
              <a:ahLst/>
              <a:cxnLst>
                <a:cxn ang="T10">
                  <a:pos x="T0" y="T1"/>
                </a:cxn>
                <a:cxn ang="T11">
                  <a:pos x="T2" y="T3"/>
                </a:cxn>
                <a:cxn ang="T12">
                  <a:pos x="T4" y="T5"/>
                </a:cxn>
                <a:cxn ang="T13">
                  <a:pos x="T6" y="T7"/>
                </a:cxn>
                <a:cxn ang="T14">
                  <a:pos x="T8" y="T9"/>
                </a:cxn>
              </a:cxnLst>
              <a:rect l="T15" t="T16" r="T17" b="T18"/>
              <a:pathLst>
                <a:path w="458" h="529">
                  <a:moveTo>
                    <a:pt x="457" y="528"/>
                  </a:moveTo>
                  <a:lnTo>
                    <a:pt x="0" y="528"/>
                  </a:lnTo>
                  <a:lnTo>
                    <a:pt x="0" y="480"/>
                  </a:lnTo>
                  <a:lnTo>
                    <a:pt x="0" y="408"/>
                  </a:lnTo>
                  <a:lnTo>
                    <a:pt x="0" y="0"/>
                  </a:lnTo>
                </a:path>
              </a:pathLst>
            </a:custGeom>
            <a:noFill/>
            <a:ln w="50800" cap="rnd">
              <a:solidFill>
                <a:srgbClr val="FFCC00"/>
              </a:solidFill>
              <a:round/>
              <a:headEnd type="none" w="sm" len="sm"/>
              <a:tailEnd type="stealth" w="med" len="lg"/>
            </a:ln>
          </p:spPr>
          <p:txBody>
            <a:bodyPr/>
            <a:lstStyle/>
            <a:p>
              <a:endParaRPr lang="zh-CN" altLang="en-US"/>
            </a:p>
          </p:txBody>
        </p:sp>
      </p:grpSp>
      <p:sp>
        <p:nvSpPr>
          <p:cNvPr id="27658" name="Rectangle 12"/>
          <p:cNvSpPr>
            <a:spLocks noChangeArrowheads="1"/>
          </p:cNvSpPr>
          <p:nvPr/>
        </p:nvSpPr>
        <p:spPr bwMode="blackWhite">
          <a:xfrm>
            <a:off x="2038350" y="1720850"/>
            <a:ext cx="1981200" cy="2201863"/>
          </a:xfrm>
          <a:prstGeom prst="rect">
            <a:avLst/>
          </a:prstGeom>
          <a:noFill/>
          <a:ln w="9525">
            <a:noFill/>
            <a:miter lim="800000"/>
            <a:headEnd/>
            <a:tailEnd/>
          </a:ln>
        </p:spPr>
        <p:txBody>
          <a:bodyPr lIns="92075" tIns="46038" rIns="92075" bIns="46038">
            <a:spAutoFit/>
          </a:bodyPr>
          <a:lstStyle/>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ENAME	DEPTNO</a:t>
            </a:r>
            <a:br>
              <a:rPr lang="en-US" altLang="zh-CN" sz="1800" b="1">
                <a:solidFill>
                  <a:srgbClr val="000000"/>
                </a:solidFill>
                <a:latin typeface="Courier New" pitchFamily="49" charset="0"/>
              </a:rPr>
            </a:br>
            <a:r>
              <a:rPr lang="en-US" altLang="zh-CN" sz="1800" b="1">
                <a:solidFill>
                  <a:srgbClr val="000000"/>
                </a:solidFill>
                <a:latin typeface="Courier New" pitchFamily="49" charset="0"/>
              </a:rPr>
              <a:t>-----	------</a:t>
            </a:r>
            <a:br>
              <a:rPr lang="en-US" altLang="zh-CN" sz="1800" b="1">
                <a:solidFill>
                  <a:srgbClr val="000000"/>
                </a:solidFill>
                <a:latin typeface="Courier New" pitchFamily="49" charset="0"/>
              </a:rPr>
            </a:br>
            <a:r>
              <a:rPr lang="en-US" altLang="zh-CN" sz="1800" b="1">
                <a:solidFill>
                  <a:srgbClr val="000000"/>
                </a:solidFill>
                <a:latin typeface="Courier New" pitchFamily="49" charset="0"/>
              </a:rPr>
              <a:t>KING	10</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BLAKE	30</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CLARK	10</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JONES	20</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a:t>
            </a: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p:txBody>
      </p:sp>
      <p:sp>
        <p:nvSpPr>
          <p:cNvPr id="27659" name="Rectangle 13"/>
          <p:cNvSpPr>
            <a:spLocks noChangeArrowheads="1"/>
          </p:cNvSpPr>
          <p:nvPr/>
        </p:nvSpPr>
        <p:spPr bwMode="blackWhite">
          <a:xfrm>
            <a:off x="4576763" y="1739900"/>
            <a:ext cx="2560637" cy="1671638"/>
          </a:xfrm>
          <a:prstGeom prst="rect">
            <a:avLst/>
          </a:prstGeom>
          <a:noFill/>
          <a:ln w="9525">
            <a:noFill/>
            <a:miter lim="800000"/>
            <a:headEnd/>
            <a:tailEnd/>
          </a:ln>
        </p:spPr>
        <p:txBody>
          <a:bodyPr lIns="92075" tIns="46038" rIns="92075" bIns="46038">
            <a:spAutoFit/>
          </a:bodyPr>
          <a:lstStyle/>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DEPTNO DNAME</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 ----------</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10 	ACCOUNTING</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20	RESEARCH</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30 	SALES</a:t>
            </a:r>
          </a:p>
          <a:p>
            <a:pPr fontAlgn="ctr">
              <a:lnSpc>
                <a:spcPct val="95000"/>
              </a:lnSpc>
              <a:buSzPct val="65000"/>
              <a:tabLst>
                <a:tab pos="914400" algn="l"/>
                <a:tab pos="1885950" algn="l"/>
                <a:tab pos="2457450" algn="l"/>
              </a:tabLst>
            </a:pPr>
            <a:r>
              <a:rPr lang="en-US" altLang="zh-CN" sz="1800" b="1">
                <a:solidFill>
                  <a:srgbClr val="000000"/>
                </a:solidFill>
                <a:latin typeface="Courier New" pitchFamily="49" charset="0"/>
              </a:rPr>
              <a:t>40	OPERATIONS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8487"/>
                                        </p:tgtEl>
                                        <p:attrNameLst>
                                          <p:attrName>style.visibility</p:attrName>
                                        </p:attrNameLst>
                                      </p:cBhvr>
                                      <p:to>
                                        <p:strVal val="visible"/>
                                      </p:to>
                                    </p:set>
                                    <p:animEffect transition="in" filter="wipe(up)">
                                      <p:cBhvr>
                                        <p:cTn id="7" dur="500"/>
                                        <p:tgtEl>
                                          <p:spTgt spid="1484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8488"/>
                                        </p:tgtEl>
                                        <p:attrNameLst>
                                          <p:attrName>style.visibility</p:attrName>
                                        </p:attrNameLst>
                                      </p:cBhvr>
                                      <p:to>
                                        <p:strVal val="visible"/>
                                      </p:to>
                                    </p:set>
                                    <p:animEffect transition="in" filter="wipe(left)">
                                      <p:cBhvr>
                                        <p:cTn id="12" dur="500"/>
                                        <p:tgtEl>
                                          <p:spTgt spid="148488"/>
                                        </p:tgtEl>
                                      </p:cBhvr>
                                    </p:animEffec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7" grpId="0" animBg="1"/>
      <p:bldP spid="148488"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533400"/>
            <a:ext cx="7772400" cy="762000"/>
          </a:xfrm>
        </p:spPr>
        <p:txBody>
          <a:bodyPr lIns="92075" tIns="46038" rIns="92075" bIns="46038"/>
          <a:lstStyle/>
          <a:p>
            <a:r>
              <a:rPr lang="zh-CN" altLang="en-US" smtClean="0">
                <a:latin typeface="黑体" pitchFamily="2" charset="-122"/>
                <a:ea typeface="黑体" pitchFamily="2" charset="-122"/>
              </a:rPr>
              <a:t>外部连接</a:t>
            </a:r>
          </a:p>
        </p:txBody>
      </p:sp>
      <p:sp>
        <p:nvSpPr>
          <p:cNvPr id="150531" name="Rectangle 3"/>
          <p:cNvSpPr>
            <a:spLocks noGrp="1" noChangeArrowheads="1"/>
          </p:cNvSpPr>
          <p:nvPr>
            <p:ph idx="1"/>
          </p:nvPr>
        </p:nvSpPr>
        <p:spPr>
          <a:xfrm>
            <a:off x="860425" y="1295400"/>
            <a:ext cx="7712075" cy="3713163"/>
          </a:xfrm>
        </p:spPr>
        <p:txBody>
          <a:bodyPr lIns="92075" tIns="46038" rIns="92075" bIns="46038">
            <a:spAutoFit/>
          </a:bodyPr>
          <a:lstStyle/>
          <a:p>
            <a:pPr fontAlgn="ctr">
              <a:lnSpc>
                <a:spcPct val="120000"/>
              </a:lnSpc>
              <a:defRPr/>
            </a:pPr>
            <a:r>
              <a:rPr lang="zh-CN" altLang="en-US" kern="1200" dirty="0" smtClean="0">
                <a:solidFill>
                  <a:schemeClr val="tx2"/>
                </a:solidFill>
              </a:rPr>
              <a:t>在多表连接时，可以使用外部连接来查看哪些行</a:t>
            </a:r>
            <a:r>
              <a:rPr lang="en-US" altLang="zh-CN" kern="1200" smtClean="0">
                <a:solidFill>
                  <a:schemeClr val="tx2"/>
                </a:solidFill>
              </a:rPr>
              <a:t>,</a:t>
            </a:r>
            <a:r>
              <a:rPr lang="zh-CN" altLang="en-US" kern="1200" smtClean="0">
                <a:solidFill>
                  <a:schemeClr val="tx2"/>
                </a:solidFill>
              </a:rPr>
              <a:t>按照</a:t>
            </a:r>
            <a:r>
              <a:rPr lang="zh-CN" altLang="en-US" kern="1200" dirty="0" smtClean="0">
                <a:solidFill>
                  <a:schemeClr val="tx2"/>
                </a:solidFill>
              </a:rPr>
              <a:t>连接条件没有被匹配上。</a:t>
            </a:r>
            <a:endParaRPr lang="en-US" altLang="zh-CN" kern="1200" dirty="0" smtClean="0">
              <a:solidFill>
                <a:schemeClr val="tx2"/>
              </a:solidFill>
            </a:endParaRPr>
          </a:p>
          <a:p>
            <a:pPr fontAlgn="ctr">
              <a:lnSpc>
                <a:spcPct val="120000"/>
              </a:lnSpc>
              <a:defRPr/>
            </a:pPr>
            <a:r>
              <a:rPr lang="zh-CN" altLang="en-US" kern="1200" dirty="0" smtClean="0">
                <a:solidFill>
                  <a:schemeClr val="tx2"/>
                </a:solidFill>
              </a:rPr>
              <a:t>外部连接的符号是 (+)，语法包括：</a:t>
            </a:r>
          </a:p>
          <a:p>
            <a:pPr marL="342900" lvl="1" indent="-342900" fontAlgn="ctr">
              <a:lnSpc>
                <a:spcPct val="120000"/>
              </a:lnSpc>
              <a:buFontTx/>
              <a:buChar char="•"/>
              <a:defRPr/>
            </a:pPr>
            <a:endParaRPr lang="en-US" altLang="zh-CN" sz="2800" kern="1200" dirty="0" smtClean="0">
              <a:solidFill>
                <a:schemeClr val="tx2"/>
              </a:solidFill>
              <a:cs typeface="+mn-cs"/>
            </a:endParaRPr>
          </a:p>
          <a:p>
            <a:pPr marL="342900" lvl="1" indent="-342900" fontAlgn="ctr">
              <a:lnSpc>
                <a:spcPct val="120000"/>
              </a:lnSpc>
              <a:buFontTx/>
              <a:buChar char="•"/>
              <a:defRPr/>
            </a:pPr>
            <a:endParaRPr lang="en-US" altLang="zh-CN" sz="2800" kern="1200" dirty="0" smtClean="0">
              <a:solidFill>
                <a:schemeClr val="tx2"/>
              </a:solidFill>
              <a:cs typeface="+mn-cs"/>
            </a:endParaRPr>
          </a:p>
          <a:p>
            <a:pPr marL="342900" lvl="1" indent="-342900" fontAlgn="ctr">
              <a:lnSpc>
                <a:spcPct val="120000"/>
              </a:lnSpc>
              <a:buFontTx/>
              <a:buChar char="•"/>
              <a:defRPr/>
            </a:pPr>
            <a:endParaRPr lang="en-US" altLang="zh-CN" sz="2800" kern="1200" dirty="0" smtClean="0">
              <a:solidFill>
                <a:schemeClr val="tx2"/>
              </a:solidFill>
              <a:cs typeface="+mn-cs"/>
            </a:endParaRPr>
          </a:p>
          <a:p>
            <a:pPr fontAlgn="ctr">
              <a:lnSpc>
                <a:spcPct val="120000"/>
              </a:lnSpc>
              <a:defRPr/>
            </a:pPr>
            <a:endParaRPr lang="zh-CN" altLang="en-US" kern="1200" dirty="0" smtClean="0">
              <a:solidFill>
                <a:schemeClr val="tx2"/>
              </a:solidFill>
            </a:endParaRPr>
          </a:p>
        </p:txBody>
      </p:sp>
      <p:sp>
        <p:nvSpPr>
          <p:cNvPr id="28676" name="Rectangle 4"/>
          <p:cNvSpPr>
            <a:spLocks noChangeArrowheads="1"/>
          </p:cNvSpPr>
          <p:nvPr/>
        </p:nvSpPr>
        <p:spPr bwMode="blackWhite">
          <a:xfrm>
            <a:off x="908050" y="3152775"/>
            <a:ext cx="7270750" cy="1082675"/>
          </a:xfrm>
          <a:prstGeom prst="rect">
            <a:avLst/>
          </a:prstGeom>
          <a:solidFill>
            <a:srgbClr val="FFFFCC"/>
          </a:solidFill>
          <a:ln w="25400">
            <a:solidFill>
              <a:srgbClr val="000000"/>
            </a:solidFill>
            <a:miter lim="800000"/>
            <a:headEnd/>
            <a:tailEnd/>
          </a:ln>
        </p:spPr>
        <p:txBody>
          <a:bodyPr wrap="none" lIns="92075" tIns="46038" rIns="92075" bIns="46038" anchor="ctr"/>
          <a:lstStyle/>
          <a:p>
            <a:pPr fontAlgn="ctr">
              <a:lnSpc>
                <a:spcPct val="120000"/>
              </a:lnSpc>
              <a:buSzPct val="65000"/>
              <a:tabLst>
                <a:tab pos="966788" algn="l"/>
              </a:tabLst>
            </a:pPr>
            <a:r>
              <a:rPr lang="en-US" altLang="zh-CN" sz="1800" b="1">
                <a:solidFill>
                  <a:srgbClr val="000000"/>
                </a:solidFill>
                <a:latin typeface="Courier New" pitchFamily="49" charset="0"/>
              </a:rPr>
              <a:t>SELECT	</a:t>
            </a:r>
            <a:r>
              <a:rPr lang="en-US" altLang="zh-CN" sz="1800" b="1" i="1">
                <a:solidFill>
                  <a:srgbClr val="000000"/>
                </a:solidFill>
                <a:latin typeface="Courier New" pitchFamily="49" charset="0"/>
              </a:rPr>
              <a:t>table1.column, table2.column</a:t>
            </a:r>
            <a:endParaRPr lang="en-US" altLang="zh-CN" sz="1800" b="1">
              <a:solidFill>
                <a:srgbClr val="000000"/>
              </a:solidFill>
              <a:latin typeface="Courier New" pitchFamily="49" charset="0"/>
            </a:endParaRPr>
          </a:p>
          <a:p>
            <a:pPr fontAlgn="ctr">
              <a:lnSpc>
                <a:spcPct val="120000"/>
              </a:lnSpc>
              <a:buSzPct val="65000"/>
              <a:tabLst>
                <a:tab pos="966788" algn="l"/>
              </a:tabLst>
            </a:pPr>
            <a:r>
              <a:rPr lang="en-US" altLang="zh-CN" sz="1800" b="1">
                <a:solidFill>
                  <a:srgbClr val="000000"/>
                </a:solidFill>
                <a:latin typeface="Courier New" pitchFamily="49" charset="0"/>
              </a:rPr>
              <a:t>FROM	</a:t>
            </a:r>
            <a:r>
              <a:rPr lang="en-US" altLang="zh-CN" sz="1800" b="1" i="1">
                <a:solidFill>
                  <a:srgbClr val="000000"/>
                </a:solidFill>
                <a:latin typeface="Courier New" pitchFamily="49" charset="0"/>
              </a:rPr>
              <a:t>table1, table2</a:t>
            </a:r>
            <a:endParaRPr lang="en-US" altLang="zh-CN" sz="1800" b="1">
              <a:solidFill>
                <a:srgbClr val="000000"/>
              </a:solidFill>
              <a:latin typeface="Courier New" pitchFamily="49" charset="0"/>
            </a:endParaRPr>
          </a:p>
          <a:p>
            <a:pPr fontAlgn="ctr">
              <a:lnSpc>
                <a:spcPct val="120000"/>
              </a:lnSpc>
              <a:buSzPct val="65000"/>
              <a:tabLst>
                <a:tab pos="966788" algn="l"/>
              </a:tabLst>
            </a:pPr>
            <a:r>
              <a:rPr lang="en-US" altLang="zh-CN" sz="1800" b="1">
                <a:solidFill>
                  <a:srgbClr val="000000"/>
                </a:solidFill>
                <a:latin typeface="Courier New" pitchFamily="49" charset="0"/>
              </a:rPr>
              <a:t>WHERE	</a:t>
            </a:r>
            <a:r>
              <a:rPr lang="en-US" altLang="zh-CN" sz="1800" b="1" i="1">
                <a:solidFill>
                  <a:srgbClr val="000000"/>
                </a:solidFill>
                <a:latin typeface="Courier New" pitchFamily="49" charset="0"/>
              </a:rPr>
              <a:t>table1.column</a:t>
            </a:r>
            <a:r>
              <a:rPr lang="en-US" altLang="zh-CN" sz="1800" b="1" i="1">
                <a:solidFill>
                  <a:srgbClr val="FF0033"/>
                </a:solidFill>
                <a:latin typeface="Courier New" pitchFamily="49" charset="0"/>
              </a:rPr>
              <a:t>(+)</a:t>
            </a:r>
            <a:r>
              <a:rPr lang="en-US" altLang="zh-CN" sz="1800" b="1" i="1">
                <a:solidFill>
                  <a:srgbClr val="000000"/>
                </a:solidFill>
                <a:latin typeface="Courier New" pitchFamily="49" charset="0"/>
              </a:rPr>
              <a:t> </a:t>
            </a:r>
            <a:r>
              <a:rPr lang="en-US" altLang="zh-CN" sz="1800" b="1">
                <a:solidFill>
                  <a:srgbClr val="000000"/>
                </a:solidFill>
                <a:latin typeface="Courier New" pitchFamily="49" charset="0"/>
              </a:rPr>
              <a:t>=</a:t>
            </a:r>
            <a:r>
              <a:rPr lang="en-US" altLang="zh-CN" sz="1800" b="1" i="1">
                <a:solidFill>
                  <a:srgbClr val="000000"/>
                </a:solidFill>
                <a:latin typeface="Courier New" pitchFamily="49" charset="0"/>
              </a:rPr>
              <a:t> table2.column</a:t>
            </a:r>
            <a:r>
              <a:rPr lang="en-US" altLang="zh-CN" sz="1800" b="1">
                <a:solidFill>
                  <a:srgbClr val="000000"/>
                </a:solidFill>
                <a:latin typeface="Courier New" pitchFamily="49" charset="0"/>
              </a:rPr>
              <a:t>;</a:t>
            </a:r>
          </a:p>
        </p:txBody>
      </p:sp>
      <p:sp>
        <p:nvSpPr>
          <p:cNvPr id="150533" name="Rectangle 5"/>
          <p:cNvSpPr>
            <a:spLocks noChangeArrowheads="1"/>
          </p:cNvSpPr>
          <p:nvPr/>
        </p:nvSpPr>
        <p:spPr bwMode="blackWhite">
          <a:xfrm>
            <a:off x="920750" y="4524375"/>
            <a:ext cx="7270750" cy="1082675"/>
          </a:xfrm>
          <a:prstGeom prst="rect">
            <a:avLst/>
          </a:prstGeom>
          <a:solidFill>
            <a:srgbClr val="FFFFCC"/>
          </a:solidFill>
          <a:ln w="25400">
            <a:solidFill>
              <a:srgbClr val="000000"/>
            </a:solidFill>
            <a:miter lim="800000"/>
            <a:headEnd/>
            <a:tailEnd/>
          </a:ln>
        </p:spPr>
        <p:txBody>
          <a:bodyPr wrap="none" lIns="92075" tIns="46038" rIns="92075" bIns="46038" anchor="ctr"/>
          <a:lstStyle/>
          <a:p>
            <a:pPr fontAlgn="ctr">
              <a:lnSpc>
                <a:spcPct val="120000"/>
              </a:lnSpc>
              <a:buSzPct val="65000"/>
              <a:tabLst>
                <a:tab pos="966788" algn="l"/>
              </a:tabLst>
            </a:pPr>
            <a:r>
              <a:rPr lang="en-US" altLang="zh-CN" sz="1800" b="1">
                <a:solidFill>
                  <a:srgbClr val="000000"/>
                </a:solidFill>
                <a:latin typeface="Courier New" pitchFamily="49" charset="0"/>
              </a:rPr>
              <a:t>SELECT	</a:t>
            </a:r>
            <a:r>
              <a:rPr lang="en-US" altLang="zh-CN" sz="1800" b="1" i="1">
                <a:solidFill>
                  <a:srgbClr val="000000"/>
                </a:solidFill>
                <a:latin typeface="Courier New" pitchFamily="49" charset="0"/>
              </a:rPr>
              <a:t>table1.column, table2.column</a:t>
            </a:r>
            <a:endParaRPr lang="en-US" altLang="zh-CN" sz="1800" b="1">
              <a:solidFill>
                <a:srgbClr val="000000"/>
              </a:solidFill>
              <a:latin typeface="Courier New" pitchFamily="49" charset="0"/>
            </a:endParaRPr>
          </a:p>
          <a:p>
            <a:pPr fontAlgn="ctr">
              <a:lnSpc>
                <a:spcPct val="120000"/>
              </a:lnSpc>
              <a:buSzPct val="65000"/>
              <a:tabLst>
                <a:tab pos="966788" algn="l"/>
              </a:tabLst>
            </a:pPr>
            <a:r>
              <a:rPr lang="en-US" altLang="zh-CN" sz="1800" b="1">
                <a:solidFill>
                  <a:srgbClr val="000000"/>
                </a:solidFill>
                <a:latin typeface="Courier New" pitchFamily="49" charset="0"/>
              </a:rPr>
              <a:t>FROM	</a:t>
            </a:r>
            <a:r>
              <a:rPr lang="en-US" altLang="zh-CN" sz="1800" b="1" i="1">
                <a:solidFill>
                  <a:srgbClr val="000000"/>
                </a:solidFill>
                <a:latin typeface="Courier New" pitchFamily="49" charset="0"/>
              </a:rPr>
              <a:t>table1, table2</a:t>
            </a:r>
            <a:endParaRPr lang="en-US" altLang="zh-CN" sz="1800" b="1">
              <a:solidFill>
                <a:srgbClr val="000000"/>
              </a:solidFill>
              <a:latin typeface="Courier New" pitchFamily="49" charset="0"/>
            </a:endParaRPr>
          </a:p>
          <a:p>
            <a:pPr fontAlgn="ctr">
              <a:lnSpc>
                <a:spcPct val="120000"/>
              </a:lnSpc>
              <a:buSzPct val="65000"/>
              <a:tabLst>
                <a:tab pos="966788" algn="l"/>
              </a:tabLst>
            </a:pPr>
            <a:r>
              <a:rPr lang="en-US" altLang="zh-CN" sz="1800" b="1">
                <a:solidFill>
                  <a:srgbClr val="000000"/>
                </a:solidFill>
                <a:latin typeface="Courier New" pitchFamily="49" charset="0"/>
              </a:rPr>
              <a:t>WHERE	</a:t>
            </a:r>
            <a:r>
              <a:rPr lang="en-US" altLang="zh-CN" sz="1800" b="1" i="1">
                <a:solidFill>
                  <a:srgbClr val="000000"/>
                </a:solidFill>
                <a:latin typeface="Courier New" pitchFamily="49" charset="0"/>
              </a:rPr>
              <a:t>table1.column </a:t>
            </a:r>
            <a:r>
              <a:rPr lang="en-US" altLang="zh-CN" sz="1800" b="1">
                <a:solidFill>
                  <a:srgbClr val="000000"/>
                </a:solidFill>
                <a:latin typeface="Courier New" pitchFamily="49" charset="0"/>
              </a:rPr>
              <a:t>= </a:t>
            </a:r>
            <a:r>
              <a:rPr lang="en-US" altLang="zh-CN" sz="1800" b="1" i="1">
                <a:solidFill>
                  <a:srgbClr val="000000"/>
                </a:solidFill>
                <a:latin typeface="Courier New" pitchFamily="49" charset="0"/>
              </a:rPr>
              <a:t>table2.column</a:t>
            </a:r>
            <a:r>
              <a:rPr lang="en-US" altLang="zh-CN" sz="1800" b="1" i="1">
                <a:solidFill>
                  <a:srgbClr val="FF0033"/>
                </a:solidFill>
                <a:latin typeface="Courier New" pitchFamily="49" charset="0"/>
              </a:rPr>
              <a:t>(+)</a:t>
            </a:r>
            <a:r>
              <a:rPr lang="en-US" altLang="zh-CN" sz="1800" b="1">
                <a:solidFill>
                  <a:srgbClr val="000000"/>
                </a:solidFill>
                <a:latin typeface="Courier New" pitchFamily="49" charset="0"/>
              </a:rPr>
              <a: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0533">
                                            <p:txEl>
                                              <p:charRg st="4294967295" end="4294967295"/>
                                            </p:txEl>
                                          </p:spTgt>
                                        </p:tgtEl>
                                        <p:attrNameLst>
                                          <p:attrName>style.visibility</p:attrName>
                                        </p:attrNameLst>
                                      </p:cBhvr>
                                      <p:to>
                                        <p:strVal val="visible"/>
                                      </p:to>
                                    </p:set>
                                    <p:animEffect transition="in" filter="wipe(up)">
                                      <p:cBhvr>
                                        <p:cTn id="7" dur="500"/>
                                        <p:tgtEl>
                                          <p:spTgt spid="150533">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09600" y="576263"/>
            <a:ext cx="7772400" cy="762000"/>
          </a:xfrm>
        </p:spPr>
        <p:txBody>
          <a:bodyPr lIns="92075" tIns="46038" rIns="92075" bIns="46038"/>
          <a:lstStyle/>
          <a:p>
            <a:r>
              <a:rPr lang="zh-CN" altLang="en-US" smtClean="0">
                <a:latin typeface="黑体" pitchFamily="2" charset="-122"/>
                <a:ea typeface="黑体" pitchFamily="2" charset="-122"/>
              </a:rPr>
              <a:t>外部连接</a:t>
            </a:r>
          </a:p>
        </p:txBody>
      </p:sp>
      <p:sp>
        <p:nvSpPr>
          <p:cNvPr id="29699" name="Rectangle 3"/>
          <p:cNvSpPr>
            <a:spLocks noChangeArrowheads="1"/>
          </p:cNvSpPr>
          <p:nvPr/>
        </p:nvSpPr>
        <p:spPr bwMode="auto">
          <a:xfrm>
            <a:off x="685800" y="1447800"/>
            <a:ext cx="7772400" cy="4114800"/>
          </a:xfrm>
          <a:prstGeom prst="rect">
            <a:avLst/>
          </a:prstGeom>
          <a:noFill/>
          <a:ln w="9525">
            <a:noFill/>
            <a:miter lim="800000"/>
            <a:headEnd/>
            <a:tailEnd/>
          </a:ln>
        </p:spPr>
        <p:txBody>
          <a:bodyPr lIns="92075" tIns="46038" rIns="92075" bIns="46038"/>
          <a:lstStyle/>
          <a:p>
            <a:pPr marL="342900" indent="-342900" eaLnBrk="0" fontAlgn="ctr" hangingPunct="0">
              <a:lnSpc>
                <a:spcPct val="120000"/>
              </a:lnSpc>
              <a:buClr>
                <a:srgbClr val="777777"/>
              </a:buClr>
              <a:buSzPct val="85000"/>
              <a:buFontTx/>
              <a:buChar char="•"/>
            </a:pPr>
            <a:r>
              <a:rPr lang="zh-CN" altLang="en-US" sz="2800" dirty="0">
                <a:solidFill>
                  <a:schemeClr val="tx2"/>
                </a:solidFill>
                <a:latin typeface="黑体" pitchFamily="2" charset="-122"/>
                <a:ea typeface="黑体" pitchFamily="2" charset="-122"/>
              </a:rPr>
              <a:t>外部连接就好象是为符号(+)所在边的表增加一个“万能”的行，这个行全部由空值组成。它可以和另一边的表中所有不满足连接条件的行进行连接。由于这个“万能”行的各列全部是空值，因此在连接结果中，来自“万能”行属性值全部为空值。</a:t>
            </a: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blackWhite">
          <a:xfrm>
            <a:off x="889000" y="2119313"/>
            <a:ext cx="7366000" cy="141287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lnSpc>
                <a:spcPct val="120000"/>
              </a:lnSpc>
              <a:buSzPct val="65000"/>
              <a:tabLst>
                <a:tab pos="857250" algn="l"/>
                <a:tab pos="1890713" algn="l"/>
              </a:tabLst>
            </a:pPr>
            <a:endParaRPr lang="zh-CN" altLang="en-US" sz="1800" b="1">
              <a:solidFill>
                <a:srgbClr val="000000"/>
              </a:solidFill>
              <a:latin typeface="Courier New" pitchFamily="49" charset="0"/>
            </a:endParaRPr>
          </a:p>
          <a:p>
            <a:pPr algn="ctr" fontAlgn="ctr">
              <a:lnSpc>
                <a:spcPct val="120000"/>
              </a:lnSpc>
              <a:buSzPct val="65000"/>
              <a:tabLst>
                <a:tab pos="857250" algn="l"/>
                <a:tab pos="1890713" algn="l"/>
              </a:tabLst>
            </a:pPr>
            <a:endParaRPr lang="zh-CN" altLang="en-US" sz="1800" b="1">
              <a:solidFill>
                <a:srgbClr val="000000"/>
              </a:solidFill>
              <a:latin typeface="Courier New" pitchFamily="49" charset="0"/>
            </a:endParaRPr>
          </a:p>
        </p:txBody>
      </p:sp>
      <p:sp>
        <p:nvSpPr>
          <p:cNvPr id="30723" name="Rectangle 3"/>
          <p:cNvSpPr>
            <a:spLocks noChangeArrowheads="1"/>
          </p:cNvSpPr>
          <p:nvPr/>
        </p:nvSpPr>
        <p:spPr bwMode="blackWhite">
          <a:xfrm>
            <a:off x="895350" y="4032250"/>
            <a:ext cx="7359650" cy="2039938"/>
          </a:xfrm>
          <a:prstGeom prst="rect">
            <a:avLst/>
          </a:prstGeom>
          <a:solidFill>
            <a:srgbClr val="DDDDDD"/>
          </a:solidFill>
          <a:ln w="25400">
            <a:solidFill>
              <a:srgbClr val="000000"/>
            </a:solidFill>
            <a:miter lim="800000"/>
            <a:headEnd/>
            <a:tailEnd/>
          </a:ln>
        </p:spPr>
        <p:txBody>
          <a:bodyPr lIns="92075" tIns="46038" rIns="92075" bIns="46038">
            <a:spAutoFit/>
          </a:bodyPr>
          <a:lstStyle/>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a:p>
            <a:pPr algn="ctr" fontAlgn="ctr">
              <a:buSzPct val="65000"/>
            </a:pPr>
            <a:endParaRPr lang="zh-CN" altLang="en-US" sz="1800" b="1">
              <a:solidFill>
                <a:srgbClr val="000000"/>
              </a:solidFill>
              <a:latin typeface="Courier New" pitchFamily="49" charset="0"/>
            </a:endParaRPr>
          </a:p>
        </p:txBody>
      </p:sp>
      <p:sp>
        <p:nvSpPr>
          <p:cNvPr id="30724" name="Rectangle 4"/>
          <p:cNvSpPr>
            <a:spLocks noGrp="1" noChangeArrowheads="1"/>
          </p:cNvSpPr>
          <p:nvPr>
            <p:ph type="title"/>
          </p:nvPr>
        </p:nvSpPr>
        <p:spPr>
          <a:xfrm>
            <a:off x="685800" y="438150"/>
            <a:ext cx="7772400" cy="762000"/>
          </a:xfrm>
        </p:spPr>
        <p:txBody>
          <a:bodyPr lIns="92075" tIns="46038" rIns="92075" bIns="46038"/>
          <a:lstStyle/>
          <a:p>
            <a:r>
              <a:rPr lang="zh-CN" altLang="en-US" smtClean="0">
                <a:latin typeface="黑体" pitchFamily="2" charset="-122"/>
                <a:ea typeface="黑体" pitchFamily="2" charset="-122"/>
              </a:rPr>
              <a:t>外部连接</a:t>
            </a:r>
          </a:p>
        </p:txBody>
      </p:sp>
      <p:grpSp>
        <p:nvGrpSpPr>
          <p:cNvPr id="2" name="Group 5"/>
          <p:cNvGrpSpPr>
            <a:grpSpLocks/>
          </p:cNvGrpSpPr>
          <p:nvPr/>
        </p:nvGrpSpPr>
        <p:grpSpPr bwMode="auto">
          <a:xfrm>
            <a:off x="1604963" y="2863850"/>
            <a:ext cx="4357687" cy="2873375"/>
            <a:chOff x="1011" y="1358"/>
            <a:chExt cx="2745" cy="1810"/>
          </a:xfrm>
        </p:grpSpPr>
        <p:sp>
          <p:nvSpPr>
            <p:cNvPr id="30729" name="Rectangle 6"/>
            <p:cNvSpPr>
              <a:spLocks noChangeArrowheads="1"/>
            </p:cNvSpPr>
            <p:nvPr/>
          </p:nvSpPr>
          <p:spPr bwMode="ltGray">
            <a:xfrm>
              <a:off x="1011" y="1358"/>
              <a:ext cx="2745" cy="178"/>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30730" name="Rectangle 7"/>
            <p:cNvSpPr>
              <a:spLocks noChangeArrowheads="1"/>
            </p:cNvSpPr>
            <p:nvPr/>
          </p:nvSpPr>
          <p:spPr bwMode="ltGray">
            <a:xfrm>
              <a:off x="2151" y="2964"/>
              <a:ext cx="1209" cy="204"/>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grpSp>
      <p:sp>
        <p:nvSpPr>
          <p:cNvPr id="30726" name="Rectangle 8"/>
          <p:cNvSpPr>
            <a:spLocks noChangeArrowheads="1"/>
          </p:cNvSpPr>
          <p:nvPr/>
        </p:nvSpPr>
        <p:spPr bwMode="blackWhite">
          <a:xfrm>
            <a:off x="895350" y="2106613"/>
            <a:ext cx="7391400" cy="1438275"/>
          </a:xfrm>
          <a:prstGeom prst="rect">
            <a:avLst/>
          </a:prstGeom>
          <a:noFill/>
          <a:ln w="9525">
            <a:noFill/>
            <a:miter lim="800000"/>
            <a:headEnd/>
            <a:tailEnd/>
          </a:ln>
        </p:spPr>
        <p:txBody>
          <a:bodyPr wrap="none" lIns="92075" tIns="46038" rIns="92075" bIns="46038" anchor="ctr"/>
          <a:lstStyle/>
          <a:p>
            <a:pPr fontAlgn="ctr">
              <a:lnSpc>
                <a:spcPct val="120000"/>
              </a:lnSpc>
              <a:buSzPct val="65000"/>
              <a:tabLst>
                <a:tab pos="857250" algn="l"/>
                <a:tab pos="1890713" algn="l"/>
              </a:tabLst>
            </a:pPr>
            <a:r>
              <a:rPr lang="en-US" altLang="zh-CN" sz="1800" b="1" dirty="0">
                <a:solidFill>
                  <a:srgbClr val="000000"/>
                </a:solidFill>
                <a:latin typeface="Courier New" pitchFamily="49" charset="0"/>
              </a:rPr>
              <a:t>SQL&gt; SELECT	</a:t>
            </a:r>
            <a:r>
              <a:rPr lang="en-US" altLang="zh-CN" sz="1800" b="1" dirty="0" err="1">
                <a:solidFill>
                  <a:srgbClr val="000000"/>
                </a:solidFill>
                <a:latin typeface="Courier New" pitchFamily="49" charset="0"/>
              </a:rPr>
              <a:t>e.ename</a:t>
            </a:r>
            <a:r>
              <a:rPr lang="en-US" altLang="zh-CN" sz="1800" b="1" dirty="0">
                <a:solidFill>
                  <a:srgbClr val="000000"/>
                </a:solidFill>
                <a:latin typeface="Courier New" pitchFamily="49" charset="0"/>
              </a:rPr>
              <a:t>, </a:t>
            </a:r>
            <a:r>
              <a:rPr lang="en-US" altLang="zh-CN" sz="1800" b="1" dirty="0" err="1">
                <a:solidFill>
                  <a:srgbClr val="000000"/>
                </a:solidFill>
                <a:latin typeface="Courier New" pitchFamily="49" charset="0"/>
              </a:rPr>
              <a:t>d.deptno</a:t>
            </a:r>
            <a:r>
              <a:rPr lang="en-US" altLang="zh-CN" sz="1800" b="1" dirty="0">
                <a:solidFill>
                  <a:srgbClr val="000000"/>
                </a:solidFill>
                <a:latin typeface="Courier New" pitchFamily="49" charset="0"/>
              </a:rPr>
              <a:t>, </a:t>
            </a:r>
            <a:r>
              <a:rPr lang="en-US" altLang="zh-CN" sz="1800" b="1" dirty="0" err="1">
                <a:solidFill>
                  <a:srgbClr val="000000"/>
                </a:solidFill>
                <a:latin typeface="Courier New" pitchFamily="49" charset="0"/>
              </a:rPr>
              <a:t>d.dname</a:t>
            </a:r>
            <a:endParaRPr lang="en-US" altLang="zh-CN" sz="1800" b="1" dirty="0">
              <a:solidFill>
                <a:srgbClr val="000000"/>
              </a:solidFill>
              <a:latin typeface="Courier New" pitchFamily="49" charset="0"/>
            </a:endParaRPr>
          </a:p>
          <a:p>
            <a:pPr fontAlgn="ctr">
              <a:lnSpc>
                <a:spcPct val="120000"/>
              </a:lnSpc>
              <a:buSzPct val="65000"/>
              <a:tabLst>
                <a:tab pos="857250" algn="l"/>
                <a:tab pos="1890713" algn="l"/>
              </a:tabLst>
            </a:pPr>
            <a:r>
              <a:rPr lang="en-US" altLang="zh-CN" sz="1800" b="1" dirty="0">
                <a:solidFill>
                  <a:srgbClr val="000000"/>
                </a:solidFill>
                <a:latin typeface="Courier New" pitchFamily="49" charset="0"/>
              </a:rPr>
              <a:t>  2  FROM	</a:t>
            </a:r>
            <a:r>
              <a:rPr lang="en-US" altLang="zh-CN" sz="1800" b="1" dirty="0" err="1">
                <a:solidFill>
                  <a:srgbClr val="000000"/>
                </a:solidFill>
                <a:latin typeface="Courier New" pitchFamily="49" charset="0"/>
              </a:rPr>
              <a:t>emp</a:t>
            </a:r>
            <a:r>
              <a:rPr lang="en-US" altLang="zh-CN" sz="1800" b="1" dirty="0">
                <a:solidFill>
                  <a:srgbClr val="000000"/>
                </a:solidFill>
                <a:latin typeface="Courier New" pitchFamily="49" charset="0"/>
              </a:rPr>
              <a:t> e,   dept d</a:t>
            </a:r>
          </a:p>
          <a:p>
            <a:pPr fontAlgn="ctr">
              <a:lnSpc>
                <a:spcPct val="120000"/>
              </a:lnSpc>
              <a:buSzPct val="65000"/>
              <a:tabLst>
                <a:tab pos="857250" algn="l"/>
                <a:tab pos="1890713" algn="l"/>
              </a:tabLst>
            </a:pPr>
            <a:r>
              <a:rPr lang="en-US" altLang="zh-CN" sz="1800" b="1" dirty="0">
                <a:solidFill>
                  <a:srgbClr val="000000"/>
                </a:solidFill>
                <a:latin typeface="Courier New" pitchFamily="49" charset="0"/>
              </a:rPr>
              <a:t>  3  WHERE	</a:t>
            </a:r>
            <a:r>
              <a:rPr lang="en-US" altLang="zh-CN" sz="1800" b="1" dirty="0" err="1">
                <a:solidFill>
                  <a:srgbClr val="000000"/>
                </a:solidFill>
                <a:latin typeface="Courier New" pitchFamily="49" charset="0"/>
              </a:rPr>
              <a:t>e.deptno</a:t>
            </a:r>
            <a:r>
              <a:rPr lang="en-US" altLang="zh-CN" sz="1800" b="1" dirty="0">
                <a:solidFill>
                  <a:srgbClr val="000000"/>
                </a:solidFill>
                <a:latin typeface="Courier New" pitchFamily="49" charset="0"/>
              </a:rPr>
              <a:t>(+) = </a:t>
            </a:r>
            <a:r>
              <a:rPr lang="en-US" altLang="zh-CN" sz="1800" b="1" dirty="0" err="1">
                <a:solidFill>
                  <a:srgbClr val="000000"/>
                </a:solidFill>
                <a:latin typeface="Courier New" pitchFamily="49" charset="0"/>
              </a:rPr>
              <a:t>d.deptno</a:t>
            </a:r>
            <a:endParaRPr lang="en-US" altLang="zh-CN" sz="1800" b="1" dirty="0">
              <a:solidFill>
                <a:srgbClr val="000000"/>
              </a:solidFill>
              <a:latin typeface="Courier New" pitchFamily="49" charset="0"/>
            </a:endParaRPr>
          </a:p>
          <a:p>
            <a:pPr fontAlgn="ctr">
              <a:lnSpc>
                <a:spcPct val="120000"/>
              </a:lnSpc>
              <a:buSzPct val="65000"/>
              <a:tabLst>
                <a:tab pos="857250" algn="l"/>
                <a:tab pos="1890713" algn="l"/>
              </a:tabLst>
            </a:pPr>
            <a:r>
              <a:rPr lang="en-US" altLang="zh-CN" sz="1800" b="1" dirty="0">
                <a:solidFill>
                  <a:srgbClr val="000000"/>
                </a:solidFill>
                <a:latin typeface="Courier New" pitchFamily="49" charset="0"/>
              </a:rPr>
              <a:t>  4  ORDER BY	</a:t>
            </a:r>
            <a:r>
              <a:rPr lang="en-US" altLang="zh-CN" sz="1800" b="1" dirty="0" err="1">
                <a:solidFill>
                  <a:srgbClr val="000000"/>
                </a:solidFill>
                <a:latin typeface="Courier New" pitchFamily="49" charset="0"/>
              </a:rPr>
              <a:t>e.deptno</a:t>
            </a:r>
            <a:r>
              <a:rPr lang="en-US" altLang="zh-CN" sz="1800" b="1" dirty="0">
                <a:solidFill>
                  <a:srgbClr val="000000"/>
                </a:solidFill>
                <a:latin typeface="Courier New" pitchFamily="49" charset="0"/>
              </a:rPr>
              <a:t>;</a:t>
            </a:r>
          </a:p>
        </p:txBody>
      </p:sp>
      <p:sp>
        <p:nvSpPr>
          <p:cNvPr id="30727" name="Rectangle 9"/>
          <p:cNvSpPr>
            <a:spLocks noChangeArrowheads="1"/>
          </p:cNvSpPr>
          <p:nvPr/>
        </p:nvSpPr>
        <p:spPr bwMode="blackWhite">
          <a:xfrm>
            <a:off x="927100" y="4044950"/>
            <a:ext cx="7334250" cy="2014538"/>
          </a:xfrm>
          <a:prstGeom prst="rect">
            <a:avLst/>
          </a:prstGeom>
          <a:noFill/>
          <a:ln w="9525">
            <a:noFill/>
            <a:miter lim="800000"/>
            <a:headEnd/>
            <a:tailEnd/>
          </a:ln>
        </p:spPr>
        <p:txBody>
          <a:bodyPr lIns="92075" tIns="46038" rIns="92075" bIns="46038">
            <a:spAutoFit/>
          </a:bodyPr>
          <a:lstStyle/>
          <a:p>
            <a:pPr fontAlgn="ctr">
              <a:buSzPct val="65000"/>
            </a:pPr>
            <a:r>
              <a:rPr lang="en-US" altLang="zh-CN" sz="1800" b="1">
                <a:solidFill>
                  <a:srgbClr val="000000"/>
                </a:solidFill>
                <a:latin typeface="Courier New" pitchFamily="49" charset="0"/>
              </a:rPr>
              <a:t>ENAME         DEPTNO DNAME</a:t>
            </a:r>
          </a:p>
          <a:p>
            <a:pPr fontAlgn="ctr">
              <a:buSzPct val="65000"/>
            </a:pPr>
            <a:r>
              <a:rPr lang="en-US" altLang="zh-CN" sz="1800" b="1">
                <a:solidFill>
                  <a:srgbClr val="000000"/>
                </a:solidFill>
                <a:latin typeface="Courier New" pitchFamily="49" charset="0"/>
              </a:rPr>
              <a:t>---------- --------- -------------</a:t>
            </a:r>
          </a:p>
          <a:p>
            <a:pPr fontAlgn="ctr">
              <a:buSzPct val="65000"/>
            </a:pPr>
            <a:r>
              <a:rPr lang="en-US" altLang="zh-CN" sz="1800" b="1">
                <a:solidFill>
                  <a:srgbClr val="000000"/>
                </a:solidFill>
                <a:latin typeface="Courier New" pitchFamily="49" charset="0"/>
              </a:rPr>
              <a:t>KING              10 ACCOUNTING</a:t>
            </a:r>
          </a:p>
          <a:p>
            <a:pPr fontAlgn="ctr">
              <a:buSzPct val="65000"/>
            </a:pPr>
            <a:r>
              <a:rPr lang="en-US" altLang="zh-CN" sz="1800" b="1">
                <a:solidFill>
                  <a:srgbClr val="000000"/>
                </a:solidFill>
                <a:latin typeface="Courier New" pitchFamily="49" charset="0"/>
              </a:rPr>
              <a:t>CLARK             10 ACCOUNTING</a:t>
            </a:r>
          </a:p>
          <a:p>
            <a:pPr fontAlgn="ctr">
              <a:buSzPct val="65000"/>
            </a:pPr>
            <a:r>
              <a:rPr lang="en-US" altLang="zh-CN" sz="1800" b="1">
                <a:solidFill>
                  <a:srgbClr val="000000"/>
                </a:solidFill>
                <a:latin typeface="Courier New" pitchFamily="49" charset="0"/>
              </a:rPr>
              <a:t>...</a:t>
            </a:r>
          </a:p>
          <a:p>
            <a:pPr fontAlgn="ctr">
              <a:buSzPct val="65000"/>
            </a:pPr>
            <a:r>
              <a:rPr lang="en-US" altLang="zh-CN" sz="1800" b="1">
                <a:solidFill>
                  <a:srgbClr val="000000"/>
                </a:solidFill>
                <a:latin typeface="Courier New" pitchFamily="49" charset="0"/>
              </a:rPr>
              <a:t>                  40 OPERATIONS</a:t>
            </a:r>
          </a:p>
          <a:p>
            <a:pPr fontAlgn="ctr">
              <a:buSzPct val="65000"/>
            </a:pPr>
            <a:r>
              <a:rPr lang="en-US" altLang="zh-CN" sz="1800" b="1">
                <a:solidFill>
                  <a:srgbClr val="000000"/>
                </a:solidFill>
                <a:latin typeface="Courier New" pitchFamily="49" charset="0"/>
              </a:rPr>
              <a:t>15 rows selected.</a:t>
            </a:r>
          </a:p>
        </p:txBody>
      </p:sp>
      <p:sp>
        <p:nvSpPr>
          <p:cNvPr id="10" name="Rectangle 10"/>
          <p:cNvSpPr>
            <a:spLocks noChangeArrowheads="1"/>
          </p:cNvSpPr>
          <p:nvPr/>
        </p:nvSpPr>
        <p:spPr bwMode="auto">
          <a:xfrm>
            <a:off x="714375" y="1285875"/>
            <a:ext cx="7929563" cy="831850"/>
          </a:xfrm>
          <a:prstGeom prst="rect">
            <a:avLst/>
          </a:prstGeom>
          <a:noFill/>
          <a:ln w="9525">
            <a:noFill/>
            <a:miter lim="800000"/>
            <a:headEnd/>
            <a:tailEnd/>
          </a:ln>
          <a:effectLst/>
        </p:spPr>
        <p:txBody>
          <a:bodyPr lIns="92075" tIns="46038" rIns="92075" bIns="46038">
            <a:spAutoFit/>
          </a:bodyPr>
          <a:lstStyle/>
          <a:p>
            <a:pPr fontAlgn="ctr">
              <a:buSzPct val="65000"/>
              <a:defRPr/>
            </a:pPr>
            <a:r>
              <a:rPr lang="zh-CN" altLang="en-US" sz="2400" b="1" dirty="0">
                <a:solidFill>
                  <a:srgbClr val="000000"/>
                </a:solidFill>
                <a:effectLst>
                  <a:outerShdw blurRad="38100" dist="38100" dir="2700000" algn="tl">
                    <a:srgbClr val="C0C0C0"/>
                  </a:outerShdw>
                </a:effectLst>
                <a:latin typeface="黑体" pitchFamily="49" charset="-122"/>
                <a:ea typeface="黑体" pitchFamily="49" charset="-122"/>
              </a:rPr>
              <a:t>查询所有雇员姓名，部门编号，部门名称，</a:t>
            </a:r>
            <a:r>
              <a:rPr lang="zh-CN" altLang="en-US" sz="2400" b="1" dirty="0">
                <a:solidFill>
                  <a:srgbClr val="FF0000"/>
                </a:solidFill>
                <a:effectLst>
                  <a:outerShdw blurRad="38100" dist="38100" dir="2700000" algn="tl">
                    <a:srgbClr val="C0C0C0"/>
                  </a:outerShdw>
                </a:effectLst>
                <a:latin typeface="黑体" pitchFamily="49" charset="-122"/>
                <a:ea typeface="黑体" pitchFamily="49" charset="-122"/>
              </a:rPr>
              <a:t>包括没有员工的部门也要显示出来</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latin typeface="黑体" pitchFamily="2" charset="-122"/>
                <a:ea typeface="黑体" pitchFamily="2" charset="-122"/>
              </a:rPr>
              <a:t>自身连接</a:t>
            </a:r>
          </a:p>
        </p:txBody>
      </p:sp>
      <p:sp>
        <p:nvSpPr>
          <p:cNvPr id="31747" name="内容占位符 2"/>
          <p:cNvSpPr>
            <a:spLocks noGrp="1"/>
          </p:cNvSpPr>
          <p:nvPr>
            <p:ph idx="1"/>
          </p:nvPr>
        </p:nvSpPr>
        <p:spPr>
          <a:xfrm>
            <a:off x="457200" y="1052513"/>
            <a:ext cx="8147050" cy="590550"/>
          </a:xfrm>
        </p:spPr>
        <p:txBody>
          <a:bodyPr/>
          <a:lstStyle/>
          <a:p>
            <a:r>
              <a:rPr lang="zh-CN" altLang="en-US" smtClean="0">
                <a:solidFill>
                  <a:schemeClr val="tx2"/>
                </a:solidFill>
                <a:latin typeface="黑体" pitchFamily="2" charset="-122"/>
                <a:ea typeface="黑体" pitchFamily="2" charset="-122"/>
              </a:rPr>
              <a:t>思考：查询每个员工的姓名和直接上级姓名？</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8313" y="214313"/>
            <a:ext cx="7769225" cy="1143000"/>
          </a:xfrm>
          <a:prstGeom prst="rect">
            <a:avLst/>
          </a:prstGeom>
          <a:noFill/>
          <a:ln/>
        </p:spPr>
        <p:txBody>
          <a:bodyPr lIns="92075" tIns="46038" rIns="92075" bIns="46038"/>
          <a:lstStyle/>
          <a:p>
            <a:pPr>
              <a:buSzPct val="65000"/>
              <a:defRPr/>
            </a:pPr>
            <a:r>
              <a:rPr lang="zh-CN" altLang="en-US" sz="3600" b="1" dirty="0">
                <a:latin typeface="黑体" pitchFamily="49" charset="-122"/>
                <a:ea typeface="黑体" pitchFamily="49" charset="-122"/>
                <a:cs typeface="+mj-cs"/>
              </a:rPr>
              <a:t>章节内容</a:t>
            </a:r>
            <a:endParaRPr lang="en-US" altLang="zh-CN" sz="3600" b="1" dirty="0">
              <a:latin typeface="黑体" pitchFamily="49" charset="-122"/>
              <a:ea typeface="黑体" pitchFamily="49" charset="-122"/>
              <a:cs typeface="+mj-cs"/>
            </a:endParaRPr>
          </a:p>
        </p:txBody>
      </p:sp>
      <p:graphicFrame>
        <p:nvGraphicFramePr>
          <p:cNvPr id="5" name="表格 4"/>
          <p:cNvGraphicFramePr>
            <a:graphicFrameLocks noGrp="1"/>
          </p:cNvGraphicFramePr>
          <p:nvPr>
            <p:extLst>
              <p:ext uri="{D42A27DB-BD31-4B8C-83A1-F6EECF244321}">
                <p14:modId xmlns:p14="http://schemas.microsoft.com/office/powerpoint/2010/main" val="747749933"/>
              </p:ext>
            </p:extLst>
          </p:nvPr>
        </p:nvGraphicFramePr>
        <p:xfrm>
          <a:off x="468313" y="980728"/>
          <a:ext cx="8286809" cy="5024016"/>
        </p:xfrm>
        <a:graphic>
          <a:graphicData uri="http://schemas.openxmlformats.org/drawingml/2006/table">
            <a:tbl>
              <a:tblPr/>
              <a:tblGrid>
                <a:gridCol w="2071702"/>
                <a:gridCol w="4256839"/>
                <a:gridCol w="979134"/>
                <a:gridCol w="979134"/>
              </a:tblGrid>
              <a:tr h="299844">
                <a:tc gridSpan="2">
                  <a:txBody>
                    <a:bodyPr/>
                    <a:lstStyle/>
                    <a:p>
                      <a:pPr algn="ctr" fontAlgn="ctr"/>
                      <a:r>
                        <a:rPr lang="zh-CN" altLang="en-US" sz="1200" b="1" i="0" u="none" strike="noStrike" dirty="0">
                          <a:solidFill>
                            <a:srgbClr val="000000"/>
                          </a:solidFill>
                          <a:latin typeface="黑体" pitchFamily="49" charset="-122"/>
                          <a:ea typeface="黑体" pitchFamily="49" charset="-122"/>
                        </a:rPr>
                        <a:t>知识点</a:t>
                      </a:r>
                    </a:p>
                  </a:txBody>
                  <a:tcPr marL="6078" marR="6078" marT="607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zh-CN" altLang="en-US"/>
                    </a:p>
                  </a:txBody>
                  <a:tcPr/>
                </a:tc>
                <a:tc>
                  <a:txBody>
                    <a:bodyPr/>
                    <a:lstStyle/>
                    <a:p>
                      <a:pPr algn="ctr" fontAlgn="ctr"/>
                      <a:r>
                        <a:rPr lang="zh-CN" altLang="en-US" sz="1200" b="1" i="0" u="none" strike="noStrike">
                          <a:solidFill>
                            <a:srgbClr val="000000"/>
                          </a:solidFill>
                          <a:latin typeface="黑体" pitchFamily="49" charset="-122"/>
                          <a:ea typeface="黑体" pitchFamily="49" charset="-122"/>
                        </a:rPr>
                        <a:t>掌握程度</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200" b="1" i="0" u="none" strike="noStrike">
                          <a:solidFill>
                            <a:srgbClr val="000000"/>
                          </a:solidFill>
                          <a:latin typeface="黑体" pitchFamily="49" charset="-122"/>
                          <a:ea typeface="黑体" pitchFamily="49" charset="-122"/>
                        </a:rPr>
                        <a:t>难易程度</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196404">
                <a:tc rowSpan="3">
                  <a:txBody>
                    <a:bodyPr/>
                    <a:lstStyle/>
                    <a:p>
                      <a:pPr algn="ctr" fontAlgn="ctr"/>
                      <a:r>
                        <a:rPr lang="zh-CN" altLang="en-US" sz="1200" b="0" i="0" u="none" strike="noStrike" dirty="0">
                          <a:solidFill>
                            <a:srgbClr val="000000"/>
                          </a:solidFill>
                          <a:latin typeface="黑体" pitchFamily="49" charset="-122"/>
                          <a:ea typeface="黑体" pitchFamily="49" charset="-122"/>
                        </a:rPr>
                        <a:t>多表连接概述</a:t>
                      </a:r>
                    </a:p>
                  </a:txBody>
                  <a:tcPr marL="6078" marR="6078" marT="607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latin typeface="黑体" pitchFamily="49" charset="-122"/>
                          <a:ea typeface="黑体" pitchFamily="49" charset="-122"/>
                        </a:rPr>
                        <a:t>为什么使用多表连接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a:solidFill>
                            <a:srgbClr val="000000"/>
                          </a:solidFill>
                          <a:latin typeface="黑体" pitchFamily="49" charset="-122"/>
                          <a:ea typeface="黑体" pitchFamily="49" charset="-122"/>
                        </a:rPr>
                        <a:t>理解</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a:solidFill>
                            <a:srgbClr val="00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404">
                <a:tc vMerge="1">
                  <a:txBody>
                    <a:bodyPr/>
                    <a:lstStyle/>
                    <a:p>
                      <a:endParaRPr lang="zh-CN" altLang="en-US"/>
                    </a:p>
                  </a:txBody>
                  <a:tcPr/>
                </a:tc>
                <a:tc>
                  <a:txBody>
                    <a:bodyPr/>
                    <a:lstStyle/>
                    <a:p>
                      <a:pPr algn="l" fontAlgn="ctr"/>
                      <a:r>
                        <a:rPr lang="zh-CN" altLang="en-US" sz="1200" b="0" i="0" u="none" strike="noStrike">
                          <a:solidFill>
                            <a:srgbClr val="000000"/>
                          </a:solidFill>
                          <a:latin typeface="黑体" pitchFamily="49" charset="-122"/>
                          <a:ea typeface="黑体" pitchFamily="49" charset="-122"/>
                        </a:rPr>
                        <a:t>什么是连接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a:solidFill>
                            <a:srgbClr val="000000"/>
                          </a:solidFill>
                          <a:latin typeface="黑体" pitchFamily="49" charset="-122"/>
                          <a:ea typeface="黑体" pitchFamily="49" charset="-122"/>
                        </a:rPr>
                        <a:t>理解</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a:solidFill>
                            <a:srgbClr val="00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404">
                <a:tc vMerge="1">
                  <a:txBody>
                    <a:bodyPr/>
                    <a:lstStyle/>
                    <a:p>
                      <a:endParaRPr lang="zh-CN" altLang="en-US"/>
                    </a:p>
                  </a:txBody>
                  <a:tcPr/>
                </a:tc>
                <a:tc>
                  <a:txBody>
                    <a:bodyPr/>
                    <a:lstStyle/>
                    <a:p>
                      <a:pPr algn="l" fontAlgn="ctr"/>
                      <a:r>
                        <a:rPr lang="zh-CN" altLang="en-US" sz="1200" b="0" i="0" u="none" strike="noStrike">
                          <a:solidFill>
                            <a:srgbClr val="000000"/>
                          </a:solidFill>
                          <a:latin typeface="黑体" pitchFamily="49" charset="-122"/>
                          <a:ea typeface="黑体" pitchFamily="49" charset="-122"/>
                        </a:rPr>
                        <a:t>连接的类型</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a:solidFill>
                            <a:srgbClr val="000000"/>
                          </a:solidFill>
                          <a:latin typeface="黑体" pitchFamily="49" charset="-122"/>
                          <a:ea typeface="黑体" pitchFamily="49" charset="-122"/>
                        </a:rPr>
                        <a:t>理解</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a:solidFill>
                            <a:srgbClr val="00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404">
                <a:tc rowSpan="12">
                  <a:txBody>
                    <a:bodyPr/>
                    <a:lstStyle/>
                    <a:p>
                      <a:pPr algn="ctr" fontAlgn="ctr"/>
                      <a:r>
                        <a:rPr lang="en-US" sz="1200" b="0" i="0" u="none" strike="noStrike" dirty="0">
                          <a:solidFill>
                            <a:srgbClr val="000000"/>
                          </a:solidFill>
                          <a:latin typeface="黑体" pitchFamily="49" charset="-122"/>
                          <a:ea typeface="黑体" pitchFamily="49" charset="-122"/>
                        </a:rPr>
                        <a:t>ORACLE</a:t>
                      </a:r>
                      <a:r>
                        <a:rPr lang="zh-CN" altLang="en-US" sz="1200" b="0" i="0" u="none" strike="noStrike" dirty="0">
                          <a:solidFill>
                            <a:srgbClr val="000000"/>
                          </a:solidFill>
                          <a:latin typeface="黑体" pitchFamily="49" charset="-122"/>
                          <a:ea typeface="黑体" pitchFamily="49" charset="-122"/>
                        </a:rPr>
                        <a:t>自有连接方法</a:t>
                      </a:r>
                    </a:p>
                  </a:txBody>
                  <a:tcPr marL="6078" marR="6078" marT="607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200" b="0" i="0" u="none" strike="noStrike">
                          <a:solidFill>
                            <a:srgbClr val="000000"/>
                          </a:solidFill>
                          <a:latin typeface="黑体" pitchFamily="49" charset="-122"/>
                          <a:ea typeface="黑体" pitchFamily="49" charset="-122"/>
                        </a:rPr>
                        <a:t>笛卡尔积</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a:solidFill>
                            <a:srgbClr val="000000"/>
                          </a:solidFill>
                          <a:latin typeface="黑体" pitchFamily="49" charset="-122"/>
                          <a:ea typeface="黑体" pitchFamily="49" charset="-122"/>
                        </a:rPr>
                        <a:t>理解</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a:solidFill>
                            <a:srgbClr val="00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404">
                <a:tc vMerge="1">
                  <a:txBody>
                    <a:bodyPr/>
                    <a:lstStyle/>
                    <a:p>
                      <a:endParaRPr lang="zh-CN" altLang="en-US"/>
                    </a:p>
                  </a:txBody>
                  <a:tcPr/>
                </a:tc>
                <a:tc>
                  <a:txBody>
                    <a:bodyPr/>
                    <a:lstStyle/>
                    <a:p>
                      <a:pPr algn="l" fontAlgn="ctr"/>
                      <a:r>
                        <a:rPr lang="zh-CN" altLang="en-US" sz="1200" b="1" i="0" u="none" strike="noStrike" dirty="0">
                          <a:solidFill>
                            <a:srgbClr val="FF0000"/>
                          </a:solidFill>
                          <a:latin typeface="黑体" pitchFamily="49" charset="-122"/>
                          <a:ea typeface="黑体" pitchFamily="49" charset="-122"/>
                        </a:rPr>
                        <a:t>等值连接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404">
                <a:tc vMerge="1">
                  <a:txBody>
                    <a:bodyPr/>
                    <a:lstStyle/>
                    <a:p>
                      <a:endParaRPr lang="zh-CN" altLang="en-US"/>
                    </a:p>
                  </a:txBody>
                  <a:tcPr/>
                </a:tc>
                <a:tc>
                  <a:txBody>
                    <a:bodyPr/>
                    <a:lstStyle/>
                    <a:p>
                      <a:pPr algn="l" fontAlgn="ctr"/>
                      <a:r>
                        <a:rPr lang="zh-CN" altLang="en-US" sz="1200" b="1" i="0" u="none" strike="noStrike" dirty="0">
                          <a:solidFill>
                            <a:srgbClr val="FF0000"/>
                          </a:solidFill>
                          <a:latin typeface="黑体" pitchFamily="49" charset="-122"/>
                          <a:ea typeface="黑体" pitchFamily="49" charset="-122"/>
                        </a:rPr>
                        <a:t>等值连接检索数据</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9844">
                <a:tc vMerge="1">
                  <a:txBody>
                    <a:bodyPr/>
                    <a:lstStyle/>
                    <a:p>
                      <a:endParaRPr lang="zh-CN" altLang="en-US"/>
                    </a:p>
                  </a:txBody>
                  <a:tcPr/>
                </a:tc>
                <a:tc>
                  <a:txBody>
                    <a:bodyPr/>
                    <a:lstStyle/>
                    <a:p>
                      <a:pPr algn="l" fontAlgn="ctr"/>
                      <a:r>
                        <a:rPr lang="zh-CN" altLang="en-US" sz="1200" b="1" i="0" u="none" strike="noStrike" dirty="0">
                          <a:solidFill>
                            <a:srgbClr val="FF0000"/>
                          </a:solidFill>
                          <a:latin typeface="黑体" pitchFamily="49" charset="-122"/>
                          <a:ea typeface="黑体" pitchFamily="49" charset="-122"/>
                        </a:rPr>
                        <a:t>使用</a:t>
                      </a:r>
                      <a:r>
                        <a:rPr lang="en-US" altLang="zh-CN" sz="1200" b="1" i="0" u="none" strike="noStrike" dirty="0">
                          <a:solidFill>
                            <a:srgbClr val="FF0000"/>
                          </a:solidFill>
                          <a:latin typeface="黑体" pitchFamily="49" charset="-122"/>
                          <a:ea typeface="黑体" pitchFamily="49" charset="-122"/>
                        </a:rPr>
                        <a:t>AND</a:t>
                      </a:r>
                      <a:r>
                        <a:rPr lang="zh-CN" altLang="en-US" sz="1200" b="1" i="0" u="none" strike="noStrike" dirty="0">
                          <a:solidFill>
                            <a:srgbClr val="FF0000"/>
                          </a:solidFill>
                          <a:latin typeface="黑体" pitchFamily="49" charset="-122"/>
                          <a:ea typeface="黑体" pitchFamily="49" charset="-122"/>
                        </a:rPr>
                        <a:t>运算符增加其它查询条件 </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404">
                <a:tc vMerge="1">
                  <a:txBody>
                    <a:bodyPr/>
                    <a:lstStyle/>
                    <a:p>
                      <a:endParaRPr lang="zh-CN" altLang="en-US"/>
                    </a:p>
                  </a:txBody>
                  <a:tcPr/>
                </a:tc>
                <a:tc>
                  <a:txBody>
                    <a:bodyPr/>
                    <a:lstStyle/>
                    <a:p>
                      <a:pPr algn="l" fontAlgn="ctr"/>
                      <a:r>
                        <a:rPr lang="zh-CN" altLang="en-US" sz="1200" b="1" i="0" u="none" strike="noStrike" dirty="0">
                          <a:solidFill>
                            <a:srgbClr val="FF0000"/>
                          </a:solidFill>
                          <a:latin typeface="黑体" pitchFamily="49" charset="-122"/>
                          <a:ea typeface="黑体" pitchFamily="49" charset="-122"/>
                        </a:rPr>
                        <a:t>限制歧义列名</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404">
                <a:tc vMerge="1">
                  <a:txBody>
                    <a:bodyPr/>
                    <a:lstStyle/>
                    <a:p>
                      <a:endParaRPr lang="zh-CN" altLang="en-US"/>
                    </a:p>
                  </a:txBody>
                  <a:tcPr/>
                </a:tc>
                <a:tc>
                  <a:txBody>
                    <a:bodyPr/>
                    <a:lstStyle/>
                    <a:p>
                      <a:pPr algn="l" fontAlgn="ctr"/>
                      <a:r>
                        <a:rPr lang="zh-CN" altLang="en-US" sz="1200" b="1" i="0" u="none" strike="noStrike" dirty="0">
                          <a:solidFill>
                            <a:srgbClr val="FF0000"/>
                          </a:solidFill>
                          <a:latin typeface="黑体" pitchFamily="49" charset="-122"/>
                          <a:ea typeface="黑体" pitchFamily="49" charset="-122"/>
                        </a:rPr>
                        <a:t>使用表的别名</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404">
                <a:tc vMerge="1">
                  <a:txBody>
                    <a:bodyPr/>
                    <a:lstStyle/>
                    <a:p>
                      <a:endParaRPr lang="zh-CN" altLang="en-US"/>
                    </a:p>
                  </a:txBody>
                  <a:tcPr/>
                </a:tc>
                <a:tc>
                  <a:txBody>
                    <a:bodyPr/>
                    <a:lstStyle/>
                    <a:p>
                      <a:pPr algn="l" fontAlgn="ctr"/>
                      <a:r>
                        <a:rPr lang="zh-CN" altLang="en-US" sz="1200" b="1" i="0" u="none" strike="noStrike" dirty="0">
                          <a:solidFill>
                            <a:srgbClr val="FF0000"/>
                          </a:solidFill>
                          <a:latin typeface="黑体" pitchFamily="49" charset="-122"/>
                          <a:ea typeface="黑体" pitchFamily="49" charset="-122"/>
                        </a:rPr>
                        <a:t>多于两个表的连接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dirty="0">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难</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404">
                <a:tc vMerge="1">
                  <a:txBody>
                    <a:bodyPr/>
                    <a:lstStyle/>
                    <a:p>
                      <a:endParaRPr lang="zh-CN" altLang="en-US"/>
                    </a:p>
                  </a:txBody>
                  <a:tcPr/>
                </a:tc>
                <a:tc>
                  <a:txBody>
                    <a:bodyPr/>
                    <a:lstStyle/>
                    <a:p>
                      <a:pPr algn="l" fontAlgn="ctr"/>
                      <a:r>
                        <a:rPr lang="zh-CN" altLang="en-US" sz="1200" b="1" i="0" u="none" strike="noStrike" dirty="0">
                          <a:solidFill>
                            <a:srgbClr val="FF0000"/>
                          </a:solidFill>
                          <a:latin typeface="黑体" pitchFamily="49" charset="-122"/>
                          <a:ea typeface="黑体" pitchFamily="49" charset="-122"/>
                        </a:rPr>
                        <a:t>多表连接的写法</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dirty="0">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dirty="0">
                          <a:solidFill>
                            <a:srgbClr val="FF0000"/>
                          </a:solidFill>
                          <a:latin typeface="黑体" pitchFamily="49" charset="-122"/>
                          <a:ea typeface="黑体" pitchFamily="49" charset="-122"/>
                        </a:rPr>
                        <a:t>难</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404">
                <a:tc vMerge="1">
                  <a:txBody>
                    <a:bodyPr/>
                    <a:lstStyle/>
                    <a:p>
                      <a:endParaRPr lang="zh-CN" altLang="en-US"/>
                    </a:p>
                  </a:txBody>
                  <a:tcPr/>
                </a:tc>
                <a:tc>
                  <a:txBody>
                    <a:bodyPr/>
                    <a:lstStyle/>
                    <a:p>
                      <a:pPr algn="l" fontAlgn="ctr"/>
                      <a:r>
                        <a:rPr lang="zh-CN" altLang="en-US" sz="1200" b="1" i="0" u="none" strike="noStrike" dirty="0">
                          <a:solidFill>
                            <a:srgbClr val="FF0000"/>
                          </a:solidFill>
                          <a:latin typeface="黑体" pitchFamily="49" charset="-122"/>
                          <a:ea typeface="黑体" pitchFamily="49" charset="-122"/>
                        </a:rPr>
                        <a:t>非等值连接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dirty="0">
                          <a:solidFill>
                            <a:srgbClr val="FF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9844">
                <a:tc vMerge="1">
                  <a:txBody>
                    <a:bodyPr/>
                    <a:lstStyle/>
                    <a:p>
                      <a:endParaRPr lang="zh-CN" altLang="en-US"/>
                    </a:p>
                  </a:txBody>
                  <a:tcPr/>
                </a:tc>
                <a:tc>
                  <a:txBody>
                    <a:bodyPr/>
                    <a:lstStyle/>
                    <a:p>
                      <a:pPr algn="l" fontAlgn="ctr"/>
                      <a:r>
                        <a:rPr lang="zh-CN" altLang="en-US" sz="1200" b="1" i="0" u="none" strike="noStrike" dirty="0">
                          <a:solidFill>
                            <a:srgbClr val="FF0000"/>
                          </a:solidFill>
                          <a:latin typeface="黑体" pitchFamily="49" charset="-122"/>
                          <a:ea typeface="黑体" pitchFamily="49" charset="-122"/>
                        </a:rPr>
                        <a:t>非等值连接的数据检索</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dirty="0">
                          <a:solidFill>
                            <a:srgbClr val="FF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404">
                <a:tc vMerge="1">
                  <a:txBody>
                    <a:bodyPr/>
                    <a:lstStyle/>
                    <a:p>
                      <a:endParaRPr lang="zh-CN" altLang="en-US"/>
                    </a:p>
                  </a:txBody>
                  <a:tcPr/>
                </a:tc>
                <a:tc>
                  <a:txBody>
                    <a:bodyPr/>
                    <a:lstStyle/>
                    <a:p>
                      <a:pPr algn="l" fontAlgn="ctr"/>
                      <a:r>
                        <a:rPr lang="zh-CN" altLang="en-US" sz="1200" b="1" i="0" u="none" strike="noStrike" dirty="0">
                          <a:solidFill>
                            <a:srgbClr val="FF0000"/>
                          </a:solidFill>
                          <a:latin typeface="黑体" pitchFamily="49" charset="-122"/>
                          <a:ea typeface="黑体" pitchFamily="49" charset="-122"/>
                        </a:rPr>
                        <a:t>外部连接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dirty="0">
                          <a:solidFill>
                            <a:srgbClr val="FF0000"/>
                          </a:solidFill>
                          <a:latin typeface="黑体" pitchFamily="49" charset="-122"/>
                          <a:ea typeface="黑体" pitchFamily="49" charset="-122"/>
                        </a:rPr>
                        <a:t>难</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404">
                <a:tc vMerge="1">
                  <a:txBody>
                    <a:bodyPr/>
                    <a:lstStyle/>
                    <a:p>
                      <a:endParaRPr lang="zh-CN" altLang="en-US"/>
                    </a:p>
                  </a:txBody>
                  <a:tcPr/>
                </a:tc>
                <a:tc>
                  <a:txBody>
                    <a:bodyPr/>
                    <a:lstStyle/>
                    <a:p>
                      <a:pPr algn="l" fontAlgn="ctr"/>
                      <a:r>
                        <a:rPr lang="zh-CN" altLang="en-US" sz="1200" b="1" i="0" u="none" strike="noStrike" dirty="0">
                          <a:solidFill>
                            <a:srgbClr val="FF0000"/>
                          </a:solidFill>
                          <a:latin typeface="黑体" pitchFamily="49" charset="-122"/>
                          <a:ea typeface="黑体" pitchFamily="49" charset="-122"/>
                        </a:rPr>
                        <a:t>自身连接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dirty="0">
                          <a:solidFill>
                            <a:srgbClr val="FF0000"/>
                          </a:solidFill>
                          <a:latin typeface="黑体" pitchFamily="49" charset="-122"/>
                          <a:ea typeface="黑体" pitchFamily="49" charset="-122"/>
                        </a:rPr>
                        <a:t>难</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404">
                <a:tc rowSpan="8">
                  <a:txBody>
                    <a:bodyPr/>
                    <a:lstStyle/>
                    <a:p>
                      <a:pPr algn="ctr" fontAlgn="ctr"/>
                      <a:r>
                        <a:rPr lang="en-US" altLang="zh-CN" sz="1200" b="0" i="0" u="none" strike="noStrike" dirty="0">
                          <a:solidFill>
                            <a:srgbClr val="000000"/>
                          </a:solidFill>
                          <a:latin typeface="黑体" pitchFamily="49" charset="-122"/>
                          <a:ea typeface="黑体" pitchFamily="49" charset="-122"/>
                        </a:rPr>
                        <a:t>ANSI SQL</a:t>
                      </a:r>
                      <a:r>
                        <a:rPr lang="zh-CN" altLang="en-US" sz="1200" b="0" i="0" u="none" strike="noStrike" dirty="0">
                          <a:solidFill>
                            <a:srgbClr val="000000"/>
                          </a:solidFill>
                          <a:latin typeface="黑体" pitchFamily="49" charset="-122"/>
                          <a:ea typeface="黑体" pitchFamily="49" charset="-122"/>
                        </a:rPr>
                        <a:t>：标准的连接语法</a:t>
                      </a:r>
                    </a:p>
                  </a:txBody>
                  <a:tcPr marL="6078" marR="6078" marT="607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200" b="0" i="0" u="none" strike="noStrike" dirty="0">
                          <a:solidFill>
                            <a:srgbClr val="000000"/>
                          </a:solidFill>
                          <a:latin typeface="黑体" pitchFamily="49" charset="-122"/>
                          <a:ea typeface="黑体" pitchFamily="49" charset="-122"/>
                        </a:rPr>
                        <a:t>交叉连接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a:solidFill>
                            <a:srgbClr val="000000"/>
                          </a:solidFill>
                          <a:latin typeface="黑体" pitchFamily="49" charset="-122"/>
                          <a:ea typeface="黑体" pitchFamily="49" charset="-122"/>
                        </a:rPr>
                        <a:t>理解</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a:solidFill>
                            <a:srgbClr val="00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404">
                <a:tc vMerge="1">
                  <a:txBody>
                    <a:bodyPr/>
                    <a:lstStyle/>
                    <a:p>
                      <a:endParaRPr lang="zh-CN" altLang="en-US"/>
                    </a:p>
                  </a:txBody>
                  <a:tcPr/>
                </a:tc>
                <a:tc>
                  <a:txBody>
                    <a:bodyPr/>
                    <a:lstStyle/>
                    <a:p>
                      <a:pPr algn="l" fontAlgn="ctr"/>
                      <a:r>
                        <a:rPr lang="zh-CN" altLang="en-US" sz="1200" b="0" i="0" u="none" strike="noStrike" dirty="0">
                          <a:solidFill>
                            <a:srgbClr val="000000"/>
                          </a:solidFill>
                          <a:latin typeface="黑体" pitchFamily="49" charset="-122"/>
                          <a:ea typeface="黑体" pitchFamily="49" charset="-122"/>
                        </a:rPr>
                        <a:t>自然连接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a:solidFill>
                            <a:srgbClr val="000000"/>
                          </a:solidFill>
                          <a:latin typeface="黑体" pitchFamily="49" charset="-122"/>
                          <a:ea typeface="黑体" pitchFamily="49" charset="-122"/>
                        </a:rPr>
                        <a:t>理解</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a:solidFill>
                            <a:srgbClr val="00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404">
                <a:tc vMerge="1">
                  <a:txBody>
                    <a:bodyPr/>
                    <a:lstStyle/>
                    <a:p>
                      <a:endParaRPr lang="zh-CN" altLang="en-US"/>
                    </a:p>
                  </a:txBody>
                  <a:tcPr/>
                </a:tc>
                <a:tc>
                  <a:txBody>
                    <a:bodyPr/>
                    <a:lstStyle/>
                    <a:p>
                      <a:pPr algn="l" fontAlgn="ctr"/>
                      <a:r>
                        <a:rPr lang="en-US" sz="1200" b="0" i="0" u="none" strike="noStrike" dirty="0">
                          <a:solidFill>
                            <a:srgbClr val="000000"/>
                          </a:solidFill>
                          <a:latin typeface="黑体" pitchFamily="49" charset="-122"/>
                          <a:ea typeface="黑体" pitchFamily="49" charset="-122"/>
                        </a:rPr>
                        <a:t>USING</a:t>
                      </a:r>
                      <a:r>
                        <a:rPr lang="zh-CN" altLang="en-US" sz="1200" b="0" i="0" u="none" strike="noStrike" dirty="0">
                          <a:solidFill>
                            <a:srgbClr val="000000"/>
                          </a:solidFill>
                          <a:latin typeface="黑体" pitchFamily="49" charset="-122"/>
                          <a:ea typeface="黑体" pitchFamily="49" charset="-122"/>
                        </a:rPr>
                        <a:t>子句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dirty="0">
                          <a:solidFill>
                            <a:srgbClr val="000000"/>
                          </a:solidFill>
                          <a:latin typeface="黑体" pitchFamily="49" charset="-122"/>
                          <a:ea typeface="黑体" pitchFamily="49" charset="-122"/>
                        </a:rPr>
                        <a:t>理解</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0" i="0" u="none" strike="noStrike">
                          <a:solidFill>
                            <a:srgbClr val="00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404">
                <a:tc vMerge="1">
                  <a:txBody>
                    <a:bodyPr/>
                    <a:lstStyle/>
                    <a:p>
                      <a:endParaRPr lang="zh-CN" altLang="en-US"/>
                    </a:p>
                  </a:txBody>
                  <a:tcPr/>
                </a:tc>
                <a:tc>
                  <a:txBody>
                    <a:bodyPr/>
                    <a:lstStyle/>
                    <a:p>
                      <a:pPr algn="l" fontAlgn="ctr"/>
                      <a:r>
                        <a:rPr lang="en-US" sz="1200" b="1" i="0" u="none" strike="noStrike" dirty="0">
                          <a:solidFill>
                            <a:srgbClr val="FF0000"/>
                          </a:solidFill>
                          <a:latin typeface="黑体" pitchFamily="49" charset="-122"/>
                          <a:ea typeface="黑体" pitchFamily="49" charset="-122"/>
                        </a:rPr>
                        <a:t>ON</a:t>
                      </a:r>
                      <a:r>
                        <a:rPr lang="zh-CN" altLang="en-US" sz="1200" b="1" i="0" u="none" strike="noStrike" dirty="0">
                          <a:solidFill>
                            <a:srgbClr val="FF0000"/>
                          </a:solidFill>
                          <a:latin typeface="黑体" pitchFamily="49" charset="-122"/>
                          <a:ea typeface="黑体" pitchFamily="49" charset="-122"/>
                        </a:rPr>
                        <a:t>子句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dirty="0">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a:solidFill>
                            <a:srgbClr val="FF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404">
                <a:tc vMerge="1">
                  <a:txBody>
                    <a:bodyPr/>
                    <a:lstStyle/>
                    <a:p>
                      <a:endParaRPr lang="zh-CN" altLang="en-US"/>
                    </a:p>
                  </a:txBody>
                  <a:tcPr/>
                </a:tc>
                <a:tc>
                  <a:txBody>
                    <a:bodyPr/>
                    <a:lstStyle/>
                    <a:p>
                      <a:pPr algn="l" fontAlgn="ctr"/>
                      <a:r>
                        <a:rPr lang="zh-CN" altLang="en-US" sz="1200" b="1" i="0" u="none" strike="noStrike" dirty="0">
                          <a:solidFill>
                            <a:srgbClr val="FF0000"/>
                          </a:solidFill>
                          <a:latin typeface="黑体" pitchFamily="49" charset="-122"/>
                          <a:ea typeface="黑体" pitchFamily="49" charset="-122"/>
                        </a:rPr>
                        <a:t>实现两表以上连接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dirty="0">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dirty="0">
                          <a:solidFill>
                            <a:srgbClr val="FF0000"/>
                          </a:solidFill>
                          <a:latin typeface="黑体" pitchFamily="49" charset="-122"/>
                          <a:ea typeface="黑体" pitchFamily="49" charset="-122"/>
                        </a:rPr>
                        <a:t>　</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404">
                <a:tc vMerge="1">
                  <a:txBody>
                    <a:bodyPr/>
                    <a:lstStyle/>
                    <a:p>
                      <a:endParaRPr lang="zh-CN" altLang="en-US"/>
                    </a:p>
                  </a:txBody>
                  <a:tcPr/>
                </a:tc>
                <a:tc>
                  <a:txBody>
                    <a:bodyPr/>
                    <a:lstStyle/>
                    <a:p>
                      <a:pPr algn="l" fontAlgn="ctr"/>
                      <a:r>
                        <a:rPr lang="zh-CN" altLang="en-US" sz="1200" b="1" i="0" u="none" strike="noStrike" dirty="0">
                          <a:solidFill>
                            <a:srgbClr val="FF0000"/>
                          </a:solidFill>
                          <a:latin typeface="黑体" pitchFamily="49" charset="-122"/>
                          <a:ea typeface="黑体" pitchFamily="49" charset="-122"/>
                        </a:rPr>
                        <a:t>左外连接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dirty="0">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dirty="0">
                          <a:solidFill>
                            <a:srgbClr val="FF0000"/>
                          </a:solidFill>
                          <a:latin typeface="黑体" pitchFamily="49" charset="-122"/>
                          <a:ea typeface="黑体" pitchFamily="49" charset="-122"/>
                        </a:rPr>
                        <a:t>难</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404">
                <a:tc vMerge="1">
                  <a:txBody>
                    <a:bodyPr/>
                    <a:lstStyle/>
                    <a:p>
                      <a:endParaRPr lang="zh-CN" altLang="en-US"/>
                    </a:p>
                  </a:txBody>
                  <a:tcPr/>
                </a:tc>
                <a:tc>
                  <a:txBody>
                    <a:bodyPr/>
                    <a:lstStyle/>
                    <a:p>
                      <a:pPr algn="l" fontAlgn="ctr"/>
                      <a:r>
                        <a:rPr lang="zh-CN" altLang="en-US" sz="1200" b="1" i="0" u="none" strike="noStrike" dirty="0">
                          <a:solidFill>
                            <a:srgbClr val="FF0000"/>
                          </a:solidFill>
                          <a:latin typeface="黑体" pitchFamily="49" charset="-122"/>
                          <a:ea typeface="黑体" pitchFamily="49" charset="-122"/>
                        </a:rPr>
                        <a:t>右外连接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dirty="0">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dirty="0">
                          <a:solidFill>
                            <a:srgbClr val="FF0000"/>
                          </a:solidFill>
                          <a:latin typeface="黑体" pitchFamily="49" charset="-122"/>
                          <a:ea typeface="黑体" pitchFamily="49" charset="-122"/>
                        </a:rPr>
                        <a:t>难</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404">
                <a:tc vMerge="1">
                  <a:txBody>
                    <a:bodyPr/>
                    <a:lstStyle/>
                    <a:p>
                      <a:endParaRPr lang="zh-CN" altLang="en-US"/>
                    </a:p>
                  </a:txBody>
                  <a:tcPr/>
                </a:tc>
                <a:tc>
                  <a:txBody>
                    <a:bodyPr/>
                    <a:lstStyle/>
                    <a:p>
                      <a:pPr algn="l" fontAlgn="ctr"/>
                      <a:r>
                        <a:rPr lang="zh-CN" altLang="en-US" sz="1200" b="1" i="0" u="none" strike="noStrike">
                          <a:solidFill>
                            <a:srgbClr val="FF0000"/>
                          </a:solidFill>
                          <a:latin typeface="黑体" pitchFamily="49" charset="-122"/>
                          <a:ea typeface="黑体" pitchFamily="49" charset="-122"/>
                        </a:rPr>
                        <a:t>全外连接</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dirty="0">
                          <a:solidFill>
                            <a:srgbClr val="FF0000"/>
                          </a:solidFill>
                          <a:latin typeface="黑体" pitchFamily="49" charset="-122"/>
                          <a:ea typeface="黑体" pitchFamily="49" charset="-122"/>
                        </a:rPr>
                        <a:t>掌握</a:t>
                      </a:r>
                    </a:p>
                  </a:txBody>
                  <a:tcPr marL="6078" marR="6078" marT="60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200" b="1" i="0" u="none" strike="noStrike" dirty="0">
                          <a:solidFill>
                            <a:srgbClr val="FF0000"/>
                          </a:solidFill>
                          <a:latin typeface="黑体" pitchFamily="49" charset="-122"/>
                          <a:ea typeface="黑体" pitchFamily="49" charset="-122"/>
                        </a:rPr>
                        <a:t>难</a:t>
                      </a:r>
                    </a:p>
                  </a:txBody>
                  <a:tcPr marL="6078" marR="6078" marT="60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blackWhite">
          <a:xfrm>
            <a:off x="1654175" y="2541588"/>
            <a:ext cx="2660650" cy="22002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850900" algn="l"/>
                <a:tab pos="1833563"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33563"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33563"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33563"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33563"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33563"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33563"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33563" algn="l"/>
                <a:tab pos="2457450" algn="l"/>
              </a:tabLst>
            </a:pPr>
            <a:endParaRPr lang="zh-CN" altLang="en-US" sz="1800" b="1">
              <a:solidFill>
                <a:schemeClr val="tx2"/>
              </a:solidFill>
              <a:latin typeface="Courier New" pitchFamily="49" charset="0"/>
            </a:endParaRPr>
          </a:p>
        </p:txBody>
      </p:sp>
      <p:sp>
        <p:nvSpPr>
          <p:cNvPr id="32771" name="Rectangle 3"/>
          <p:cNvSpPr>
            <a:spLocks noChangeArrowheads="1"/>
          </p:cNvSpPr>
          <p:nvPr/>
        </p:nvSpPr>
        <p:spPr bwMode="blackWhite">
          <a:xfrm>
            <a:off x="4911725" y="2541588"/>
            <a:ext cx="2241550" cy="22002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850900" algn="l"/>
                <a:tab pos="1885950"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85950"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85950"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85950"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85950"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85950"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85950" algn="l"/>
                <a:tab pos="2457450" algn="l"/>
              </a:tabLst>
            </a:pPr>
            <a:endParaRPr lang="zh-CN" altLang="en-US" sz="1800" b="1">
              <a:solidFill>
                <a:schemeClr val="tx2"/>
              </a:solidFill>
              <a:latin typeface="Courier New" pitchFamily="49" charset="0"/>
            </a:endParaRPr>
          </a:p>
          <a:p>
            <a:pPr algn="ctr" fontAlgn="ctr">
              <a:lnSpc>
                <a:spcPct val="95000"/>
              </a:lnSpc>
              <a:buSzPct val="65000"/>
              <a:tabLst>
                <a:tab pos="850900" algn="l"/>
                <a:tab pos="1885950" algn="l"/>
                <a:tab pos="2457450" algn="l"/>
              </a:tabLst>
            </a:pPr>
            <a:endParaRPr lang="zh-CN" altLang="en-US" sz="1800" b="1">
              <a:solidFill>
                <a:schemeClr val="tx2"/>
              </a:solidFill>
              <a:latin typeface="Courier New" pitchFamily="49" charset="0"/>
            </a:endParaRPr>
          </a:p>
        </p:txBody>
      </p:sp>
      <p:sp>
        <p:nvSpPr>
          <p:cNvPr id="32772" name="Rectangle 4"/>
          <p:cNvSpPr>
            <a:spLocks noGrp="1" noChangeArrowheads="1"/>
          </p:cNvSpPr>
          <p:nvPr>
            <p:ph type="title"/>
          </p:nvPr>
        </p:nvSpPr>
        <p:spPr>
          <a:xfrm>
            <a:off x="609600" y="566738"/>
            <a:ext cx="7772400" cy="838200"/>
          </a:xfrm>
        </p:spPr>
        <p:txBody>
          <a:bodyPr lIns="92075" tIns="46038" rIns="92075" bIns="46038"/>
          <a:lstStyle/>
          <a:p>
            <a:r>
              <a:rPr lang="zh-CN" altLang="en-US" smtClean="0">
                <a:latin typeface="黑体" pitchFamily="2" charset="-122"/>
                <a:ea typeface="黑体" pitchFamily="2" charset="-122"/>
              </a:rPr>
              <a:t>自身连接</a:t>
            </a:r>
          </a:p>
        </p:txBody>
      </p:sp>
      <p:sp>
        <p:nvSpPr>
          <p:cNvPr id="32779" name="内容占位符 2"/>
          <p:cNvSpPr>
            <a:spLocks noGrp="1"/>
          </p:cNvSpPr>
          <p:nvPr>
            <p:ph idx="1"/>
          </p:nvPr>
        </p:nvSpPr>
        <p:spPr>
          <a:xfrm>
            <a:off x="457200" y="1357313"/>
            <a:ext cx="8147050" cy="590550"/>
          </a:xfrm>
        </p:spPr>
        <p:txBody>
          <a:bodyPr/>
          <a:lstStyle/>
          <a:p>
            <a:r>
              <a:rPr lang="zh-CN" altLang="en-US" sz="2000" smtClean="0">
                <a:solidFill>
                  <a:schemeClr val="tx2"/>
                </a:solidFill>
                <a:latin typeface="黑体" pitchFamily="2" charset="-122"/>
                <a:ea typeface="黑体" pitchFamily="2" charset="-122"/>
              </a:rPr>
              <a:t>自身连接，也叫自连接，是一个表通过某种条件和本身进行连接的一种方式，就如同多个表连接一样。</a:t>
            </a:r>
          </a:p>
        </p:txBody>
      </p:sp>
      <p:sp>
        <p:nvSpPr>
          <p:cNvPr id="156677" name="Rectangle 5"/>
          <p:cNvSpPr>
            <a:spLocks noChangeArrowheads="1"/>
          </p:cNvSpPr>
          <p:nvPr/>
        </p:nvSpPr>
        <p:spPr bwMode="auto">
          <a:xfrm>
            <a:off x="1576388" y="2138363"/>
            <a:ext cx="1744662"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chemeClr val="tx2"/>
                </a:solidFill>
                <a:effectLst>
                  <a:outerShdw blurRad="38100" dist="38100" dir="2700000" algn="tl">
                    <a:srgbClr val="C0C0C0"/>
                  </a:outerShdw>
                </a:effectLst>
                <a:latin typeface="黑体" pitchFamily="49" charset="-122"/>
                <a:ea typeface="黑体" pitchFamily="49" charset="-122"/>
              </a:rPr>
              <a:t>EMP (WORKER)</a:t>
            </a:r>
          </a:p>
        </p:txBody>
      </p:sp>
      <p:sp>
        <p:nvSpPr>
          <p:cNvPr id="156678" name="Rectangle 6"/>
          <p:cNvSpPr>
            <a:spLocks noChangeArrowheads="1"/>
          </p:cNvSpPr>
          <p:nvPr/>
        </p:nvSpPr>
        <p:spPr bwMode="auto">
          <a:xfrm>
            <a:off x="4846638" y="2138363"/>
            <a:ext cx="1873250"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chemeClr val="tx2"/>
                </a:solidFill>
                <a:effectLst>
                  <a:outerShdw blurRad="38100" dist="38100" dir="2700000" algn="tl">
                    <a:srgbClr val="C0C0C0"/>
                  </a:outerShdw>
                </a:effectLst>
                <a:latin typeface="黑体" pitchFamily="49" charset="-122"/>
                <a:ea typeface="黑体" pitchFamily="49" charset="-122"/>
              </a:rPr>
              <a:t>EMP (MANAGER)</a:t>
            </a:r>
          </a:p>
        </p:txBody>
      </p:sp>
      <p:sp>
        <p:nvSpPr>
          <p:cNvPr id="156679" name="Rectangle 7"/>
          <p:cNvSpPr>
            <a:spLocks noChangeArrowheads="1"/>
          </p:cNvSpPr>
          <p:nvPr/>
        </p:nvSpPr>
        <p:spPr bwMode="ltGray">
          <a:xfrm>
            <a:off x="3479800" y="2557463"/>
            <a:ext cx="2286000" cy="2176462"/>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solidFill>
                <a:schemeClr val="tx2"/>
              </a:solidFill>
            </a:endParaRPr>
          </a:p>
        </p:txBody>
      </p:sp>
      <p:grpSp>
        <p:nvGrpSpPr>
          <p:cNvPr id="2" name="Group 8"/>
          <p:cNvGrpSpPr>
            <a:grpSpLocks/>
          </p:cNvGrpSpPr>
          <p:nvPr/>
        </p:nvGrpSpPr>
        <p:grpSpPr bwMode="auto">
          <a:xfrm>
            <a:off x="1336675" y="4740275"/>
            <a:ext cx="6686550" cy="1474788"/>
            <a:chOff x="842" y="2532"/>
            <a:chExt cx="4212" cy="929"/>
          </a:xfrm>
        </p:grpSpPr>
        <p:sp>
          <p:nvSpPr>
            <p:cNvPr id="156681" name="Rectangle 9"/>
            <p:cNvSpPr>
              <a:spLocks noChangeArrowheads="1"/>
            </p:cNvSpPr>
            <p:nvPr/>
          </p:nvSpPr>
          <p:spPr bwMode="auto">
            <a:xfrm>
              <a:off x="842" y="3209"/>
              <a:ext cx="4212" cy="252"/>
            </a:xfrm>
            <a:prstGeom prst="rect">
              <a:avLst/>
            </a:prstGeom>
            <a:noFill/>
            <a:ln w="9525">
              <a:noFill/>
              <a:miter lim="800000"/>
              <a:headEnd/>
              <a:tailEnd/>
            </a:ln>
            <a:effectLst/>
          </p:spPr>
          <p:txBody>
            <a:bodyPr lIns="92075" tIns="46038" rIns="92075" bIns="46038">
              <a:spAutoFit/>
            </a:bodyPr>
            <a:lstStyle/>
            <a:p>
              <a:pPr algn="ctr" defTabSz="822325" fontAlgn="ctr">
                <a:spcBef>
                  <a:spcPct val="50000"/>
                </a:spcBef>
                <a:buSzPct val="65000"/>
                <a:defRPr/>
              </a:pPr>
              <a:r>
                <a:rPr lang="zh-CN" altLang="en-US" sz="2000" b="1" dirty="0">
                  <a:solidFill>
                    <a:schemeClr val="tx2"/>
                  </a:solidFill>
                  <a:effectLst>
                    <a:outerShdw blurRad="38100" dist="38100" dir="2700000" algn="tl">
                      <a:srgbClr val="C0C0C0"/>
                    </a:outerShdw>
                  </a:effectLst>
                  <a:latin typeface="黑体" pitchFamily="49" charset="-122"/>
                  <a:ea typeface="黑体" pitchFamily="49" charset="-122"/>
                </a:rPr>
                <a:t>“</a:t>
              </a:r>
              <a:r>
                <a:rPr lang="en-US" altLang="zh-CN" sz="2000" b="1" dirty="0">
                  <a:solidFill>
                    <a:schemeClr val="tx2"/>
                  </a:solidFill>
                  <a:effectLst>
                    <a:outerShdw blurRad="38100" dist="38100" dir="2700000" algn="tl">
                      <a:srgbClr val="C0C0C0"/>
                    </a:outerShdw>
                  </a:effectLst>
                  <a:latin typeface="黑体" pitchFamily="49" charset="-122"/>
                  <a:ea typeface="黑体" pitchFamily="49" charset="-122"/>
                </a:rPr>
                <a:t>WORKER</a:t>
              </a:r>
              <a:r>
                <a:rPr lang="zh-CN" altLang="en-US" sz="2000" b="1" dirty="0">
                  <a:solidFill>
                    <a:schemeClr val="tx2"/>
                  </a:solidFill>
                  <a:effectLst>
                    <a:outerShdw blurRad="38100" dist="38100" dir="2700000" algn="tl">
                      <a:srgbClr val="C0C0C0"/>
                    </a:outerShdw>
                  </a:effectLst>
                  <a:latin typeface="黑体" pitchFamily="49" charset="-122"/>
                  <a:ea typeface="黑体" pitchFamily="49" charset="-122"/>
                </a:rPr>
                <a:t>表中的 </a:t>
              </a:r>
              <a:r>
                <a:rPr lang="en-US" altLang="zh-CN" sz="2000" b="1" dirty="0">
                  <a:solidFill>
                    <a:schemeClr val="tx2"/>
                  </a:solidFill>
                  <a:effectLst>
                    <a:outerShdw blurRad="38100" dist="38100" dir="2700000" algn="tl">
                      <a:srgbClr val="C0C0C0"/>
                    </a:outerShdw>
                  </a:effectLst>
                  <a:latin typeface="黑体" pitchFamily="49" charset="-122"/>
                  <a:ea typeface="黑体" pitchFamily="49" charset="-122"/>
                </a:rPr>
                <a:t>MGR </a:t>
              </a:r>
              <a:r>
                <a:rPr lang="zh-CN" altLang="en-US" sz="2000" b="1" dirty="0">
                  <a:solidFill>
                    <a:schemeClr val="tx2"/>
                  </a:solidFill>
                  <a:effectLst>
                    <a:outerShdw blurRad="38100" dist="38100" dir="2700000" algn="tl">
                      <a:srgbClr val="C0C0C0"/>
                    </a:outerShdw>
                  </a:effectLst>
                  <a:latin typeface="黑体" pitchFamily="49" charset="-122"/>
                  <a:ea typeface="黑体" pitchFamily="49" charset="-122"/>
                </a:rPr>
                <a:t>等于 </a:t>
              </a:r>
              <a:r>
                <a:rPr lang="en-US" altLang="zh-CN" sz="2000" b="1" dirty="0">
                  <a:solidFill>
                    <a:schemeClr val="tx2"/>
                  </a:solidFill>
                  <a:effectLst>
                    <a:outerShdw blurRad="38100" dist="38100" dir="2700000" algn="tl">
                      <a:srgbClr val="C0C0C0"/>
                    </a:outerShdw>
                  </a:effectLst>
                  <a:latin typeface="黑体" pitchFamily="49" charset="-122"/>
                  <a:ea typeface="黑体" pitchFamily="49" charset="-122"/>
                </a:rPr>
                <a:t>MANAGER</a:t>
              </a:r>
              <a:r>
                <a:rPr lang="zh-CN" altLang="en-US" sz="2000" b="1" dirty="0">
                  <a:solidFill>
                    <a:schemeClr val="tx2"/>
                  </a:solidFill>
                  <a:effectLst>
                    <a:outerShdw blurRad="38100" dist="38100" dir="2700000" algn="tl">
                      <a:srgbClr val="C0C0C0"/>
                    </a:outerShdw>
                  </a:effectLst>
                  <a:latin typeface="黑体" pitchFamily="49" charset="-122"/>
                  <a:ea typeface="黑体" pitchFamily="49" charset="-122"/>
                </a:rPr>
                <a:t>表中的</a:t>
              </a:r>
              <a:r>
                <a:rPr lang="en-US" altLang="zh-CN" sz="2000" b="1" dirty="0">
                  <a:solidFill>
                    <a:schemeClr val="tx2"/>
                  </a:solidFill>
                  <a:effectLst>
                    <a:outerShdw blurRad="38100" dist="38100" dir="2700000" algn="tl">
                      <a:srgbClr val="C0C0C0"/>
                    </a:outerShdw>
                  </a:effectLst>
                  <a:latin typeface="黑体" pitchFamily="49" charset="-122"/>
                  <a:ea typeface="黑体" pitchFamily="49" charset="-122"/>
                </a:rPr>
                <a:t>EMPNO”</a:t>
              </a:r>
            </a:p>
          </p:txBody>
        </p:sp>
        <p:sp>
          <p:nvSpPr>
            <p:cNvPr id="32781" name="Freeform 10"/>
            <p:cNvSpPr>
              <a:spLocks/>
            </p:cNvSpPr>
            <p:nvPr/>
          </p:nvSpPr>
          <p:spPr bwMode="auto">
            <a:xfrm>
              <a:off x="2454" y="2532"/>
              <a:ext cx="946" cy="378"/>
            </a:xfrm>
            <a:custGeom>
              <a:avLst/>
              <a:gdLst>
                <a:gd name="T0" fmla="*/ 0 w 946"/>
                <a:gd name="T1" fmla="*/ 9 h 378"/>
                <a:gd name="T2" fmla="*/ 0 w 946"/>
                <a:gd name="T3" fmla="*/ 377 h 378"/>
                <a:gd name="T4" fmla="*/ 945 w 946"/>
                <a:gd name="T5" fmla="*/ 377 h 378"/>
                <a:gd name="T6" fmla="*/ 945 w 946"/>
                <a:gd name="T7" fmla="*/ 0 h 378"/>
                <a:gd name="T8" fmla="*/ 0 60000 65536"/>
                <a:gd name="T9" fmla="*/ 0 60000 65536"/>
                <a:gd name="T10" fmla="*/ 0 60000 65536"/>
                <a:gd name="T11" fmla="*/ 0 60000 65536"/>
                <a:gd name="T12" fmla="*/ 0 w 946"/>
                <a:gd name="T13" fmla="*/ 0 h 378"/>
                <a:gd name="T14" fmla="*/ 946 w 946"/>
                <a:gd name="T15" fmla="*/ 378 h 378"/>
              </a:gdLst>
              <a:ahLst/>
              <a:cxnLst>
                <a:cxn ang="T8">
                  <a:pos x="T0" y="T1"/>
                </a:cxn>
                <a:cxn ang="T9">
                  <a:pos x="T2" y="T3"/>
                </a:cxn>
                <a:cxn ang="T10">
                  <a:pos x="T4" y="T5"/>
                </a:cxn>
                <a:cxn ang="T11">
                  <a:pos x="T6" y="T7"/>
                </a:cxn>
              </a:cxnLst>
              <a:rect l="T12" t="T13" r="T14" b="T15"/>
              <a:pathLst>
                <a:path w="946" h="378">
                  <a:moveTo>
                    <a:pt x="0" y="9"/>
                  </a:moveTo>
                  <a:lnTo>
                    <a:pt x="0" y="377"/>
                  </a:lnTo>
                  <a:lnTo>
                    <a:pt x="945" y="377"/>
                  </a:lnTo>
                  <a:lnTo>
                    <a:pt x="945" y="0"/>
                  </a:lnTo>
                </a:path>
              </a:pathLst>
            </a:custGeom>
            <a:noFill/>
            <a:ln w="50800" cap="rnd">
              <a:solidFill>
                <a:srgbClr val="FFCC00"/>
              </a:solidFill>
              <a:round/>
              <a:headEnd type="stealth" w="med" len="lg"/>
              <a:tailEnd type="stealth" w="med" len="lg"/>
            </a:ln>
          </p:spPr>
          <p:txBody>
            <a:bodyPr/>
            <a:lstStyle/>
            <a:p>
              <a:endParaRPr lang="zh-CN" altLang="en-US"/>
            </a:p>
          </p:txBody>
        </p:sp>
        <p:sp>
          <p:nvSpPr>
            <p:cNvPr id="32782" name="Line 11"/>
            <p:cNvSpPr>
              <a:spLocks noChangeShapeType="1"/>
            </p:cNvSpPr>
            <p:nvPr/>
          </p:nvSpPr>
          <p:spPr bwMode="auto">
            <a:xfrm>
              <a:off x="2945" y="2905"/>
              <a:ext cx="0" cy="272"/>
            </a:xfrm>
            <a:prstGeom prst="line">
              <a:avLst/>
            </a:prstGeom>
            <a:noFill/>
            <a:ln w="50800">
              <a:solidFill>
                <a:srgbClr val="FFCC00"/>
              </a:solidFill>
              <a:round/>
              <a:headEnd type="none" w="sm" len="sm"/>
              <a:tailEnd type="none" w="sm" len="sm"/>
            </a:ln>
          </p:spPr>
          <p:txBody>
            <a:bodyPr/>
            <a:lstStyle/>
            <a:p>
              <a:endParaRPr lang="zh-CN" altLang="en-US"/>
            </a:p>
          </p:txBody>
        </p:sp>
      </p:grpSp>
      <p:sp>
        <p:nvSpPr>
          <p:cNvPr id="32777" name="Rectangle 12"/>
          <p:cNvSpPr>
            <a:spLocks noChangeArrowheads="1"/>
          </p:cNvSpPr>
          <p:nvPr/>
        </p:nvSpPr>
        <p:spPr bwMode="blackWhite">
          <a:xfrm>
            <a:off x="1666875" y="2554288"/>
            <a:ext cx="2635250" cy="2201862"/>
          </a:xfrm>
          <a:prstGeom prst="rect">
            <a:avLst/>
          </a:prstGeom>
          <a:noFill/>
          <a:ln w="9525">
            <a:noFill/>
            <a:miter lim="800000"/>
            <a:headEnd/>
            <a:tailEnd/>
          </a:ln>
        </p:spPr>
        <p:txBody>
          <a:bodyPr lIns="92075" tIns="46038" rIns="92075" bIns="46038">
            <a:spAutoFit/>
          </a:bodyPr>
          <a:lstStyle/>
          <a:p>
            <a:pPr algn="ctr" fontAlgn="ctr">
              <a:lnSpc>
                <a:spcPct val="95000"/>
              </a:lnSpc>
              <a:buSzPct val="65000"/>
              <a:tabLst>
                <a:tab pos="850900" algn="l"/>
                <a:tab pos="1833563" algn="l"/>
                <a:tab pos="2457450" algn="l"/>
              </a:tabLst>
            </a:pPr>
            <a:r>
              <a:rPr lang="en-US" altLang="zh-CN" sz="1800" b="1">
                <a:solidFill>
                  <a:schemeClr val="tx2"/>
                </a:solidFill>
                <a:latin typeface="Courier New" pitchFamily="49" charset="0"/>
              </a:rPr>
              <a:t>EMPNO	ENAME	 MGR</a:t>
            </a:r>
            <a:br>
              <a:rPr lang="en-US" altLang="zh-CN" sz="1800" b="1">
                <a:solidFill>
                  <a:schemeClr val="tx2"/>
                </a:solidFill>
                <a:latin typeface="Courier New" pitchFamily="49" charset="0"/>
              </a:rPr>
            </a:br>
            <a:r>
              <a:rPr lang="en-US" altLang="zh-CN" sz="1800" b="1">
                <a:solidFill>
                  <a:schemeClr val="tx2"/>
                </a:solidFill>
                <a:latin typeface="Courier New" pitchFamily="49" charset="0"/>
              </a:rPr>
              <a:t>-----	------	----</a:t>
            </a:r>
            <a:br>
              <a:rPr lang="en-US" altLang="zh-CN" sz="1800" b="1">
                <a:solidFill>
                  <a:schemeClr val="tx2"/>
                </a:solidFill>
                <a:latin typeface="Courier New" pitchFamily="49" charset="0"/>
              </a:rPr>
            </a:br>
            <a:r>
              <a:rPr lang="en-US" altLang="zh-CN" sz="1800" b="1">
                <a:solidFill>
                  <a:schemeClr val="tx2"/>
                </a:solidFill>
                <a:latin typeface="Courier New" pitchFamily="49" charset="0"/>
              </a:rPr>
              <a:t> 7839	KING	</a:t>
            </a:r>
          </a:p>
          <a:p>
            <a:pPr algn="ctr" fontAlgn="ctr">
              <a:lnSpc>
                <a:spcPct val="95000"/>
              </a:lnSpc>
              <a:buSzPct val="65000"/>
              <a:tabLst>
                <a:tab pos="850900" algn="l"/>
                <a:tab pos="1833563" algn="l"/>
                <a:tab pos="2457450" algn="l"/>
              </a:tabLst>
            </a:pPr>
            <a:r>
              <a:rPr lang="en-US" altLang="zh-CN" sz="1800" b="1">
                <a:solidFill>
                  <a:schemeClr val="tx2"/>
                </a:solidFill>
                <a:latin typeface="Courier New" pitchFamily="49" charset="0"/>
              </a:rPr>
              <a:t> 7698	BLAKE	7839</a:t>
            </a:r>
          </a:p>
          <a:p>
            <a:pPr algn="ctr" fontAlgn="ctr">
              <a:lnSpc>
                <a:spcPct val="95000"/>
              </a:lnSpc>
              <a:buSzPct val="65000"/>
              <a:tabLst>
                <a:tab pos="850900" algn="l"/>
                <a:tab pos="1833563" algn="l"/>
                <a:tab pos="2457450" algn="l"/>
              </a:tabLst>
            </a:pPr>
            <a:r>
              <a:rPr lang="en-US" altLang="zh-CN" sz="1800" b="1">
                <a:solidFill>
                  <a:schemeClr val="tx2"/>
                </a:solidFill>
                <a:latin typeface="Courier New" pitchFamily="49" charset="0"/>
              </a:rPr>
              <a:t> 7782	CLARK	7839</a:t>
            </a:r>
          </a:p>
          <a:p>
            <a:pPr algn="ctr" fontAlgn="ctr">
              <a:lnSpc>
                <a:spcPct val="95000"/>
              </a:lnSpc>
              <a:buSzPct val="65000"/>
              <a:tabLst>
                <a:tab pos="850900" algn="l"/>
                <a:tab pos="1833563" algn="l"/>
                <a:tab pos="2457450" algn="l"/>
              </a:tabLst>
            </a:pPr>
            <a:r>
              <a:rPr lang="en-US" altLang="zh-CN" sz="1800" b="1">
                <a:solidFill>
                  <a:schemeClr val="tx2"/>
                </a:solidFill>
                <a:latin typeface="Courier New" pitchFamily="49" charset="0"/>
              </a:rPr>
              <a:t> 7566	JONES	7839</a:t>
            </a:r>
          </a:p>
          <a:p>
            <a:pPr algn="ctr" fontAlgn="ctr">
              <a:lnSpc>
                <a:spcPct val="95000"/>
              </a:lnSpc>
              <a:buSzPct val="65000"/>
              <a:tabLst>
                <a:tab pos="850900" algn="l"/>
                <a:tab pos="1833563" algn="l"/>
                <a:tab pos="2457450" algn="l"/>
              </a:tabLst>
            </a:pPr>
            <a:r>
              <a:rPr lang="en-US" altLang="zh-CN" sz="1800" b="1">
                <a:solidFill>
                  <a:schemeClr val="tx2"/>
                </a:solidFill>
                <a:latin typeface="Courier New" pitchFamily="49" charset="0"/>
              </a:rPr>
              <a:t> 7654	MARTIN	7698</a:t>
            </a:r>
          </a:p>
          <a:p>
            <a:pPr algn="ctr" fontAlgn="ctr">
              <a:lnSpc>
                <a:spcPct val="95000"/>
              </a:lnSpc>
              <a:buSzPct val="65000"/>
              <a:tabLst>
                <a:tab pos="850900" algn="l"/>
                <a:tab pos="1833563" algn="l"/>
                <a:tab pos="2457450" algn="l"/>
              </a:tabLst>
            </a:pPr>
            <a:r>
              <a:rPr lang="en-US" altLang="zh-CN" sz="1800" b="1">
                <a:solidFill>
                  <a:schemeClr val="tx2"/>
                </a:solidFill>
                <a:latin typeface="Courier New" pitchFamily="49" charset="0"/>
              </a:rPr>
              <a:t> 7499	ALLEN	7698</a:t>
            </a:r>
          </a:p>
        </p:txBody>
      </p:sp>
      <p:sp>
        <p:nvSpPr>
          <p:cNvPr id="32778" name="Rectangle 13"/>
          <p:cNvSpPr>
            <a:spLocks noChangeArrowheads="1"/>
          </p:cNvSpPr>
          <p:nvPr/>
        </p:nvSpPr>
        <p:spPr bwMode="blackWhite">
          <a:xfrm>
            <a:off x="4924425" y="2554288"/>
            <a:ext cx="2216150" cy="2201862"/>
          </a:xfrm>
          <a:prstGeom prst="rect">
            <a:avLst/>
          </a:prstGeom>
          <a:noFill/>
          <a:ln w="9525">
            <a:noFill/>
            <a:miter lim="800000"/>
            <a:headEnd/>
            <a:tailEnd/>
          </a:ln>
        </p:spPr>
        <p:txBody>
          <a:bodyPr lIns="92075" tIns="46038" rIns="92075" bIns="46038">
            <a:spAutoFit/>
          </a:bodyPr>
          <a:lstStyle/>
          <a:p>
            <a:pPr algn="ctr" fontAlgn="ctr">
              <a:lnSpc>
                <a:spcPct val="95000"/>
              </a:lnSpc>
              <a:buSzPct val="65000"/>
              <a:tabLst>
                <a:tab pos="850900" algn="l"/>
                <a:tab pos="1885950" algn="l"/>
                <a:tab pos="2457450" algn="l"/>
              </a:tabLst>
            </a:pPr>
            <a:r>
              <a:rPr lang="en-US" altLang="zh-CN" sz="1800" b="1">
                <a:solidFill>
                  <a:schemeClr val="tx2"/>
                </a:solidFill>
                <a:latin typeface="Courier New" pitchFamily="49" charset="0"/>
              </a:rPr>
              <a:t>EMPNO	ENAME</a:t>
            </a:r>
            <a:br>
              <a:rPr lang="en-US" altLang="zh-CN" sz="1800" b="1">
                <a:solidFill>
                  <a:schemeClr val="tx2"/>
                </a:solidFill>
                <a:latin typeface="Courier New" pitchFamily="49" charset="0"/>
              </a:rPr>
            </a:br>
            <a:r>
              <a:rPr lang="en-US" altLang="zh-CN" sz="1800" b="1">
                <a:solidFill>
                  <a:schemeClr val="tx2"/>
                </a:solidFill>
                <a:latin typeface="Courier New" pitchFamily="49" charset="0"/>
              </a:rPr>
              <a:t>-----	--------</a:t>
            </a:r>
            <a:br>
              <a:rPr lang="en-US" altLang="zh-CN" sz="1800" b="1">
                <a:solidFill>
                  <a:schemeClr val="tx2"/>
                </a:solidFill>
                <a:latin typeface="Courier New" pitchFamily="49" charset="0"/>
              </a:rPr>
            </a:br>
            <a:endParaRPr lang="en-US" altLang="zh-CN" sz="1800" b="1">
              <a:solidFill>
                <a:schemeClr val="tx2"/>
              </a:solidFill>
              <a:latin typeface="Courier New" pitchFamily="49" charset="0"/>
            </a:endParaRPr>
          </a:p>
          <a:p>
            <a:pPr algn="ctr" fontAlgn="ctr">
              <a:lnSpc>
                <a:spcPct val="95000"/>
              </a:lnSpc>
              <a:buSzPct val="65000"/>
              <a:tabLst>
                <a:tab pos="850900" algn="l"/>
                <a:tab pos="1885950" algn="l"/>
                <a:tab pos="2457450" algn="l"/>
              </a:tabLst>
            </a:pPr>
            <a:r>
              <a:rPr lang="en-US" altLang="zh-CN" sz="1800" b="1">
                <a:solidFill>
                  <a:schemeClr val="tx2"/>
                </a:solidFill>
                <a:latin typeface="Courier New" pitchFamily="49" charset="0"/>
              </a:rPr>
              <a:t> 7839	KING</a:t>
            </a:r>
          </a:p>
          <a:p>
            <a:pPr algn="ctr" fontAlgn="ctr">
              <a:lnSpc>
                <a:spcPct val="95000"/>
              </a:lnSpc>
              <a:buSzPct val="65000"/>
              <a:tabLst>
                <a:tab pos="850900" algn="l"/>
                <a:tab pos="1885950" algn="l"/>
                <a:tab pos="2457450" algn="l"/>
              </a:tabLst>
            </a:pPr>
            <a:r>
              <a:rPr lang="en-US" altLang="zh-CN" sz="1800" b="1">
                <a:solidFill>
                  <a:schemeClr val="tx2"/>
                </a:solidFill>
                <a:latin typeface="Courier New" pitchFamily="49" charset="0"/>
              </a:rPr>
              <a:t> 7839	KING</a:t>
            </a:r>
          </a:p>
          <a:p>
            <a:pPr algn="ctr" fontAlgn="ctr">
              <a:lnSpc>
                <a:spcPct val="95000"/>
              </a:lnSpc>
              <a:buSzPct val="65000"/>
              <a:tabLst>
                <a:tab pos="850900" algn="l"/>
                <a:tab pos="1885950" algn="l"/>
                <a:tab pos="2457450" algn="l"/>
              </a:tabLst>
            </a:pPr>
            <a:r>
              <a:rPr lang="en-US" altLang="zh-CN" sz="1800" b="1">
                <a:solidFill>
                  <a:schemeClr val="tx2"/>
                </a:solidFill>
                <a:latin typeface="Courier New" pitchFamily="49" charset="0"/>
              </a:rPr>
              <a:t> 7839	KING</a:t>
            </a:r>
          </a:p>
          <a:p>
            <a:pPr algn="ctr" fontAlgn="ctr">
              <a:lnSpc>
                <a:spcPct val="95000"/>
              </a:lnSpc>
              <a:buSzPct val="65000"/>
              <a:tabLst>
                <a:tab pos="850900" algn="l"/>
                <a:tab pos="1885950" algn="l"/>
                <a:tab pos="2457450" algn="l"/>
              </a:tabLst>
            </a:pPr>
            <a:r>
              <a:rPr lang="en-US" altLang="zh-CN" sz="1800" b="1">
                <a:solidFill>
                  <a:schemeClr val="tx2"/>
                </a:solidFill>
                <a:latin typeface="Courier New" pitchFamily="49" charset="0"/>
              </a:rPr>
              <a:t> 7698	BLAKE</a:t>
            </a:r>
          </a:p>
          <a:p>
            <a:pPr algn="ctr" fontAlgn="ctr">
              <a:lnSpc>
                <a:spcPct val="95000"/>
              </a:lnSpc>
              <a:buSzPct val="65000"/>
              <a:tabLst>
                <a:tab pos="850900" algn="l"/>
                <a:tab pos="1885950" algn="l"/>
                <a:tab pos="2457450" algn="l"/>
              </a:tabLst>
            </a:pPr>
            <a:r>
              <a:rPr lang="en-US" altLang="zh-CN" sz="1800" b="1">
                <a:solidFill>
                  <a:schemeClr val="tx2"/>
                </a:solidFill>
                <a:latin typeface="Courier New" pitchFamily="49" charset="0"/>
              </a:rPr>
              <a:t> 7698	BLAKE</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6679"/>
                                        </p:tgtEl>
                                        <p:attrNameLst>
                                          <p:attrName>style.visibility</p:attrName>
                                        </p:attrNameLst>
                                      </p:cBhvr>
                                      <p:to>
                                        <p:strVal val="visible"/>
                                      </p:to>
                                    </p:set>
                                    <p:animEffect transition="in" filter="wipe(up)">
                                      <p:cBhvr>
                                        <p:cTn id="7" dur="500"/>
                                        <p:tgtEl>
                                          <p:spTgt spid="156679"/>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blackWhite">
          <a:xfrm>
            <a:off x="822325" y="1584325"/>
            <a:ext cx="7618413" cy="108267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lnSpc>
                <a:spcPct val="120000"/>
              </a:lnSpc>
              <a:buSzPct val="65000"/>
              <a:tabLst>
                <a:tab pos="857250" algn="l"/>
                <a:tab pos="1658938" algn="l"/>
              </a:tabLst>
            </a:pPr>
            <a:endParaRPr lang="zh-CN" altLang="en-US" sz="1800" b="1">
              <a:solidFill>
                <a:srgbClr val="000000"/>
              </a:solidFill>
              <a:latin typeface="Courier New" pitchFamily="49" charset="0"/>
            </a:endParaRPr>
          </a:p>
          <a:p>
            <a:pPr algn="ctr" fontAlgn="ctr">
              <a:lnSpc>
                <a:spcPct val="120000"/>
              </a:lnSpc>
              <a:buSzPct val="65000"/>
              <a:tabLst>
                <a:tab pos="857250" algn="l"/>
                <a:tab pos="1658938" algn="l"/>
              </a:tabLst>
            </a:pPr>
            <a:endParaRPr lang="zh-CN" altLang="en-US" sz="1800" b="1">
              <a:solidFill>
                <a:srgbClr val="000000"/>
              </a:solidFill>
              <a:latin typeface="Courier New" pitchFamily="49" charset="0"/>
            </a:endParaRPr>
          </a:p>
        </p:txBody>
      </p:sp>
      <p:sp>
        <p:nvSpPr>
          <p:cNvPr id="33795" name="Rectangle 3"/>
          <p:cNvSpPr>
            <a:spLocks noGrp="1" noChangeArrowheads="1"/>
          </p:cNvSpPr>
          <p:nvPr>
            <p:ph type="title"/>
          </p:nvPr>
        </p:nvSpPr>
        <p:spPr>
          <a:xfrm>
            <a:off x="579438" y="530225"/>
            <a:ext cx="8031162" cy="881063"/>
          </a:xfrm>
        </p:spPr>
        <p:txBody>
          <a:bodyPr lIns="92075" tIns="46038" rIns="92075" bIns="46038"/>
          <a:lstStyle/>
          <a:p>
            <a:r>
              <a:rPr lang="zh-CN" altLang="en-US" smtClean="0">
                <a:latin typeface="黑体" pitchFamily="2" charset="-122"/>
                <a:ea typeface="黑体" pitchFamily="2" charset="-122"/>
              </a:rPr>
              <a:t>自身连接</a:t>
            </a:r>
          </a:p>
        </p:txBody>
      </p:sp>
      <p:sp>
        <p:nvSpPr>
          <p:cNvPr id="33796" name="Rectangle 4"/>
          <p:cNvSpPr>
            <a:spLocks noChangeArrowheads="1"/>
          </p:cNvSpPr>
          <p:nvPr/>
        </p:nvSpPr>
        <p:spPr bwMode="blackWhite">
          <a:xfrm>
            <a:off x="833438" y="3076575"/>
            <a:ext cx="7593012" cy="2314575"/>
          </a:xfrm>
          <a:prstGeom prst="rect">
            <a:avLst/>
          </a:prstGeom>
          <a:solidFill>
            <a:srgbClr val="DDDDDD"/>
          </a:solidFill>
          <a:ln w="25400">
            <a:solidFill>
              <a:srgbClr val="000000"/>
            </a:solidFill>
            <a:miter lim="800000"/>
            <a:headEnd/>
            <a:tailEnd/>
          </a:ln>
        </p:spPr>
        <p:txBody>
          <a:bodyPr lIns="92075" tIns="46038" rIns="92075" bIns="46038">
            <a:spAutoFit/>
          </a:bodyPr>
          <a:lstStyle/>
          <a:p>
            <a:pPr fontAlgn="ctr">
              <a:buSzPct val="65000"/>
            </a:pPr>
            <a:r>
              <a:rPr lang="en-US" altLang="zh-CN" sz="1800" b="1">
                <a:solidFill>
                  <a:srgbClr val="000000"/>
                </a:solidFill>
                <a:latin typeface="Courier New" pitchFamily="49" charset="0"/>
              </a:rPr>
              <a:t>WORKER.ENAME||'leader is'||MANAG</a:t>
            </a:r>
          </a:p>
          <a:p>
            <a:pPr fontAlgn="ctr">
              <a:buSzPct val="65000"/>
            </a:pPr>
            <a:r>
              <a:rPr lang="en-US" altLang="zh-CN" sz="1800" b="1">
                <a:solidFill>
                  <a:srgbClr val="000000"/>
                </a:solidFill>
                <a:latin typeface="Courier New" pitchFamily="49" charset="0"/>
              </a:rPr>
              <a:t>-------------------------------</a:t>
            </a:r>
          </a:p>
          <a:p>
            <a:pPr fontAlgn="ctr">
              <a:buSzPct val="65000"/>
            </a:pPr>
            <a:r>
              <a:rPr lang="en-US" altLang="zh-CN" sz="1800" b="1">
                <a:solidFill>
                  <a:srgbClr val="000000"/>
                </a:solidFill>
                <a:latin typeface="Courier New" pitchFamily="49" charset="0"/>
              </a:rPr>
              <a:t>BLAKE leader is KING</a:t>
            </a:r>
          </a:p>
          <a:p>
            <a:pPr fontAlgn="ctr">
              <a:buSzPct val="65000"/>
            </a:pPr>
            <a:r>
              <a:rPr lang="en-US" altLang="zh-CN" sz="1800" b="1">
                <a:solidFill>
                  <a:srgbClr val="000000"/>
                </a:solidFill>
                <a:latin typeface="Courier New" pitchFamily="49" charset="0"/>
              </a:rPr>
              <a:t>CLARK leader is KING</a:t>
            </a:r>
          </a:p>
          <a:p>
            <a:pPr fontAlgn="ctr">
              <a:buSzPct val="65000"/>
            </a:pPr>
            <a:r>
              <a:rPr lang="en-US" altLang="zh-CN" sz="1800" b="1">
                <a:solidFill>
                  <a:srgbClr val="000000"/>
                </a:solidFill>
                <a:latin typeface="Courier New" pitchFamily="49" charset="0"/>
              </a:rPr>
              <a:t>JONES leader is KING</a:t>
            </a:r>
          </a:p>
          <a:p>
            <a:pPr fontAlgn="ctr">
              <a:buSzPct val="65000"/>
            </a:pPr>
            <a:r>
              <a:rPr lang="en-US" altLang="zh-CN" sz="1800" b="1">
                <a:solidFill>
                  <a:srgbClr val="000000"/>
                </a:solidFill>
                <a:latin typeface="Courier New" pitchFamily="49" charset="0"/>
              </a:rPr>
              <a:t>MARTIN leader is BLAKE</a:t>
            </a:r>
          </a:p>
          <a:p>
            <a:pPr fontAlgn="ctr">
              <a:buSzPct val="65000"/>
            </a:pPr>
            <a:r>
              <a:rPr lang="en-US" altLang="zh-CN" sz="1800" b="1">
                <a:solidFill>
                  <a:srgbClr val="000000"/>
                </a:solidFill>
                <a:latin typeface="Courier New" pitchFamily="49" charset="0"/>
              </a:rPr>
              <a:t>...</a:t>
            </a:r>
          </a:p>
          <a:p>
            <a:pPr fontAlgn="ctr">
              <a:buSzPct val="65000"/>
            </a:pPr>
            <a:r>
              <a:rPr lang="en-US" altLang="zh-CN" sz="1800" b="1">
                <a:solidFill>
                  <a:srgbClr val="000000"/>
                </a:solidFill>
                <a:latin typeface="Courier New" pitchFamily="49" charset="0"/>
              </a:rPr>
              <a:t>13 rows selected.</a:t>
            </a:r>
          </a:p>
        </p:txBody>
      </p:sp>
      <p:sp>
        <p:nvSpPr>
          <p:cNvPr id="158725" name="Rectangle 5"/>
          <p:cNvSpPr>
            <a:spLocks noChangeArrowheads="1"/>
          </p:cNvSpPr>
          <p:nvPr/>
        </p:nvSpPr>
        <p:spPr bwMode="ltGray">
          <a:xfrm>
            <a:off x="2476500" y="2247900"/>
            <a:ext cx="3810000" cy="36195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33798" name="Rectangle 6"/>
          <p:cNvSpPr>
            <a:spLocks noChangeArrowheads="1"/>
          </p:cNvSpPr>
          <p:nvPr/>
        </p:nvSpPr>
        <p:spPr bwMode="blackWhite">
          <a:xfrm>
            <a:off x="809625" y="1533525"/>
            <a:ext cx="7643813" cy="1108075"/>
          </a:xfrm>
          <a:prstGeom prst="rect">
            <a:avLst/>
          </a:prstGeom>
          <a:noFill/>
          <a:ln w="9525">
            <a:noFill/>
            <a:miter lim="800000"/>
            <a:headEnd/>
            <a:tailEnd/>
          </a:ln>
        </p:spPr>
        <p:txBody>
          <a:bodyPr wrap="none" lIns="92075" tIns="46038" rIns="92075" bIns="46038" anchor="ctr"/>
          <a:lstStyle/>
          <a:p>
            <a:pPr fontAlgn="ctr">
              <a:lnSpc>
                <a:spcPct val="120000"/>
              </a:lnSpc>
              <a:buSzPct val="65000"/>
              <a:tabLst>
                <a:tab pos="857250" algn="l"/>
                <a:tab pos="1658938" algn="l"/>
              </a:tabLst>
            </a:pPr>
            <a:r>
              <a:rPr lang="en-US" altLang="zh-CN" sz="1800" b="1">
                <a:solidFill>
                  <a:srgbClr val="000000"/>
                </a:solidFill>
                <a:latin typeface="Courier New" pitchFamily="49" charset="0"/>
              </a:rPr>
              <a:t>SQL&gt; SELECT worker.ename||' leader is '||manager.ename</a:t>
            </a:r>
          </a:p>
          <a:p>
            <a:pPr fontAlgn="ctr">
              <a:lnSpc>
                <a:spcPct val="120000"/>
              </a:lnSpc>
              <a:buSzPct val="65000"/>
              <a:tabLst>
                <a:tab pos="857250" algn="l"/>
                <a:tab pos="1658938" algn="l"/>
              </a:tabLst>
            </a:pPr>
            <a:r>
              <a:rPr lang="en-US" altLang="zh-CN" sz="1800" b="1">
                <a:solidFill>
                  <a:srgbClr val="000000"/>
                </a:solidFill>
                <a:latin typeface="Courier New" pitchFamily="49" charset="0"/>
              </a:rPr>
              <a:t>  2  FROM 	emp worker, emp manager</a:t>
            </a:r>
          </a:p>
          <a:p>
            <a:pPr fontAlgn="ctr">
              <a:lnSpc>
                <a:spcPct val="120000"/>
              </a:lnSpc>
              <a:buSzPct val="65000"/>
              <a:tabLst>
                <a:tab pos="857250" algn="l"/>
                <a:tab pos="1658938" algn="l"/>
              </a:tabLst>
            </a:pPr>
            <a:r>
              <a:rPr lang="en-US" altLang="zh-CN" sz="1800" b="1">
                <a:solidFill>
                  <a:srgbClr val="000000"/>
                </a:solidFill>
                <a:latin typeface="Courier New" pitchFamily="49" charset="0"/>
              </a:rPr>
              <a:t>  3  WHERE 	worker.mgr = manager.empno;</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8725"/>
                                        </p:tgtEl>
                                        <p:attrNameLst>
                                          <p:attrName>style.visibility</p:attrName>
                                        </p:attrNameLst>
                                      </p:cBhvr>
                                      <p:to>
                                        <p:strVal val="visible"/>
                                      </p:to>
                                    </p:set>
                                    <p:animEffect transition="in" filter="wipe(up)">
                                      <p:cBhvr>
                                        <p:cTn id="7" dur="500"/>
                                        <p:tgtEl>
                                          <p:spTgt spid="158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dirty="0" smtClean="0">
                <a:latin typeface="黑体" pitchFamily="2" charset="-122"/>
                <a:ea typeface="黑体" pitchFamily="2" charset="-122"/>
              </a:rPr>
              <a:t>练习</a:t>
            </a:r>
            <a:r>
              <a:rPr lang="en-US" altLang="zh-CN" dirty="0" smtClean="0">
                <a:latin typeface="黑体" pitchFamily="2" charset="-122"/>
                <a:ea typeface="黑体" pitchFamily="2" charset="-122"/>
              </a:rPr>
              <a:t>3</a:t>
            </a:r>
            <a:endParaRPr lang="zh-CN" altLang="en-US" dirty="0" smtClean="0">
              <a:latin typeface="黑体" pitchFamily="2" charset="-122"/>
              <a:ea typeface="黑体" pitchFamily="2" charset="-122"/>
            </a:endParaRPr>
          </a:p>
        </p:txBody>
      </p:sp>
      <p:sp>
        <p:nvSpPr>
          <p:cNvPr id="34819" name="内容占位符 2"/>
          <p:cNvSpPr>
            <a:spLocks noGrp="1"/>
          </p:cNvSpPr>
          <p:nvPr>
            <p:ph idx="1"/>
          </p:nvPr>
        </p:nvSpPr>
        <p:spPr>
          <a:xfrm>
            <a:off x="457200" y="1174750"/>
            <a:ext cx="8147050" cy="3478386"/>
          </a:xfrm>
        </p:spPr>
        <p:txBody>
          <a:bodyPr/>
          <a:lstStyle/>
          <a:p>
            <a:r>
              <a:rPr lang="en-US" altLang="zh-CN" dirty="0" smtClean="0">
                <a:solidFill>
                  <a:schemeClr val="tx2"/>
                </a:solidFill>
                <a:latin typeface="黑体" pitchFamily="2" charset="-122"/>
                <a:ea typeface="黑体" pitchFamily="2" charset="-122"/>
              </a:rPr>
              <a:t>1.</a:t>
            </a:r>
            <a:r>
              <a:rPr lang="zh-CN" altLang="en-US" dirty="0" smtClean="0">
                <a:solidFill>
                  <a:schemeClr val="tx2"/>
                </a:solidFill>
                <a:latin typeface="黑体" pitchFamily="2" charset="-122"/>
                <a:ea typeface="黑体" pitchFamily="2" charset="-122"/>
              </a:rPr>
              <a:t>查询所有工作在</a:t>
            </a:r>
            <a:r>
              <a:rPr lang="en-US" altLang="zh-CN" dirty="0" smtClean="0">
                <a:solidFill>
                  <a:schemeClr val="tx2"/>
                </a:solidFill>
                <a:latin typeface="黑体" pitchFamily="2" charset="-122"/>
                <a:ea typeface="黑体" pitchFamily="2" charset="-122"/>
              </a:rPr>
              <a:t>NEW YORK</a:t>
            </a:r>
            <a:r>
              <a:rPr lang="zh-CN" altLang="en-US" dirty="0" smtClean="0">
                <a:solidFill>
                  <a:schemeClr val="tx2"/>
                </a:solidFill>
                <a:latin typeface="黑体" pitchFamily="2" charset="-122"/>
                <a:ea typeface="黑体" pitchFamily="2" charset="-122"/>
              </a:rPr>
              <a:t>和</a:t>
            </a:r>
            <a:r>
              <a:rPr lang="en-US" altLang="zh-CN" dirty="0" smtClean="0">
                <a:solidFill>
                  <a:schemeClr val="tx2"/>
                </a:solidFill>
                <a:latin typeface="黑体" pitchFamily="2" charset="-122"/>
                <a:ea typeface="黑体" pitchFamily="2" charset="-122"/>
              </a:rPr>
              <a:t>CHICAGO</a:t>
            </a:r>
            <a:r>
              <a:rPr lang="zh-CN" altLang="en-US" dirty="0" smtClean="0">
                <a:solidFill>
                  <a:schemeClr val="tx2"/>
                </a:solidFill>
                <a:latin typeface="黑体" pitchFamily="2" charset="-122"/>
                <a:ea typeface="黑体" pitchFamily="2" charset="-122"/>
              </a:rPr>
              <a:t>的员工姓名，员工编号，以及他们的经理姓名，经理编号。</a:t>
            </a:r>
          </a:p>
          <a:p>
            <a:r>
              <a:rPr lang="en-US" altLang="zh-CN" dirty="0" smtClean="0">
                <a:solidFill>
                  <a:schemeClr val="tx2"/>
                </a:solidFill>
                <a:latin typeface="黑体" pitchFamily="2" charset="-122"/>
                <a:ea typeface="黑体" pitchFamily="2" charset="-122"/>
              </a:rPr>
              <a:t>2.</a:t>
            </a:r>
            <a:r>
              <a:rPr lang="zh-CN" altLang="en-US" dirty="0" smtClean="0">
                <a:solidFill>
                  <a:schemeClr val="tx2"/>
                </a:solidFill>
                <a:latin typeface="黑体" pitchFamily="2" charset="-122"/>
                <a:ea typeface="黑体" pitchFamily="2" charset="-122"/>
              </a:rPr>
              <a:t>第上一题的基础上，添加没有经理的员工</a:t>
            </a:r>
            <a:r>
              <a:rPr lang="en-US" altLang="zh-CN" dirty="0" smtClean="0">
                <a:solidFill>
                  <a:schemeClr val="tx2"/>
                </a:solidFill>
                <a:latin typeface="黑体" pitchFamily="2" charset="-122"/>
                <a:ea typeface="黑体" pitchFamily="2" charset="-122"/>
              </a:rPr>
              <a:t>King</a:t>
            </a:r>
            <a:r>
              <a:rPr lang="zh-CN" altLang="en-US" dirty="0" smtClean="0">
                <a:solidFill>
                  <a:schemeClr val="tx2"/>
                </a:solidFill>
                <a:latin typeface="黑体" pitchFamily="2" charset="-122"/>
                <a:ea typeface="黑体" pitchFamily="2" charset="-122"/>
              </a:rPr>
              <a:t>，并按照员工编号排序。</a:t>
            </a:r>
            <a:endParaRPr lang="en-US" altLang="zh-CN" dirty="0" smtClean="0">
              <a:solidFill>
                <a:schemeClr val="tx2"/>
              </a:solidFill>
              <a:latin typeface="黑体" pitchFamily="2" charset="-122"/>
              <a:ea typeface="黑体" pitchFamily="2" charset="-122"/>
            </a:endParaRPr>
          </a:p>
          <a:p>
            <a:endParaRPr lang="en-US" altLang="zh-CN" dirty="0" smtClean="0">
              <a:solidFill>
                <a:schemeClr val="tx2"/>
              </a:solidFill>
              <a:latin typeface="黑体" pitchFamily="2" charset="-122"/>
              <a:ea typeface="黑体" pitchFamily="2" charset="-122"/>
            </a:endParaRPr>
          </a:p>
          <a:p>
            <a:r>
              <a:rPr lang="en-US" altLang="zh-CN" dirty="0" smtClean="0">
                <a:solidFill>
                  <a:schemeClr val="tx2"/>
                </a:solidFill>
                <a:latin typeface="黑体" pitchFamily="2" charset="-122"/>
                <a:ea typeface="黑体" pitchFamily="2" charset="-122"/>
              </a:rPr>
              <a:t>3.</a:t>
            </a:r>
            <a:r>
              <a:rPr lang="zh-CN" altLang="en-US" dirty="0" smtClean="0">
                <a:solidFill>
                  <a:schemeClr val="tx2"/>
                </a:solidFill>
                <a:latin typeface="黑体" pitchFamily="2" charset="-122"/>
                <a:ea typeface="黑体" pitchFamily="2" charset="-122"/>
              </a:rPr>
              <a:t>查询所有员工编号，姓名，部门名称，包括没有部门的员工也要显示出来。</a:t>
            </a:r>
            <a:endParaRPr lang="en-US" altLang="zh-CN" dirty="0" smtClean="0">
              <a:solidFill>
                <a:schemeClr val="tx2"/>
              </a:solidFill>
              <a:latin typeface="黑体" pitchFamily="2" charset="-122"/>
              <a:ea typeface="黑体" pitchFamily="2" charset="-122"/>
            </a:endParaRPr>
          </a:p>
          <a:p>
            <a:endParaRPr lang="zh-CN" altLang="en-US" dirty="0" smtClean="0">
              <a:solidFill>
                <a:schemeClr val="tx2"/>
              </a:solidFill>
              <a:latin typeface="黑体" pitchFamily="2" charset="-122"/>
              <a:ea typeface="黑体" pitchFamily="2" charset="-122"/>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7388" y="609600"/>
            <a:ext cx="7769225" cy="874713"/>
          </a:xfrm>
        </p:spPr>
        <p:txBody>
          <a:bodyPr lIns="92075" tIns="46038" rIns="92075" bIns="46038"/>
          <a:lstStyle/>
          <a:p>
            <a:r>
              <a:rPr lang="en-US" altLang="zh-CN" smtClean="0">
                <a:latin typeface="黑体" pitchFamily="2" charset="-122"/>
                <a:ea typeface="黑体" pitchFamily="2" charset="-122"/>
              </a:rPr>
              <a:t>SQL:1999</a:t>
            </a:r>
            <a:r>
              <a:rPr lang="zh-CN" altLang="en-US" smtClean="0">
                <a:latin typeface="黑体" pitchFamily="2" charset="-122"/>
                <a:ea typeface="黑体" pitchFamily="2" charset="-122"/>
              </a:rPr>
              <a:t>语法的连接 </a:t>
            </a:r>
            <a:endParaRPr lang="en-US" altLang="zh-CN" smtClean="0">
              <a:latin typeface="黑体" pitchFamily="2" charset="-122"/>
              <a:ea typeface="黑体" pitchFamily="2" charset="-122"/>
            </a:endParaRPr>
          </a:p>
        </p:txBody>
      </p:sp>
      <p:sp>
        <p:nvSpPr>
          <p:cNvPr id="35843" name="Rectangle 4"/>
          <p:cNvSpPr>
            <a:spLocks noChangeArrowheads="1"/>
          </p:cNvSpPr>
          <p:nvPr/>
        </p:nvSpPr>
        <p:spPr bwMode="blackWhite">
          <a:xfrm>
            <a:off x="971550" y="2786063"/>
            <a:ext cx="7091363" cy="3000375"/>
          </a:xfrm>
          <a:prstGeom prst="rect">
            <a:avLst/>
          </a:prstGeom>
          <a:solidFill>
            <a:srgbClr val="FFFFCC"/>
          </a:solidFill>
          <a:ln w="25400">
            <a:solidFill>
              <a:srgbClr val="000000"/>
            </a:solidFill>
            <a:miter lim="800000"/>
            <a:headEnd/>
            <a:tailEnd/>
          </a:ln>
        </p:spPr>
        <p:txBody>
          <a:bodyPr wrap="none" lIns="92075" tIns="46038" rIns="92075" bIns="46038" anchor="ctr"/>
          <a:lstStyle/>
          <a:p>
            <a:pPr fontAlgn="ctr">
              <a:buSzPct val="65000"/>
              <a:tabLst>
                <a:tab pos="1200150" algn="l"/>
              </a:tabLst>
            </a:pPr>
            <a:r>
              <a:rPr lang="en-US" altLang="zh-CN" sz="1800" b="1">
                <a:solidFill>
                  <a:srgbClr val="000000"/>
                </a:solidFill>
                <a:latin typeface="Courier New" pitchFamily="49" charset="0"/>
              </a:rPr>
              <a:t>SELECT	</a:t>
            </a:r>
            <a:r>
              <a:rPr lang="en-US" altLang="zh-CN" sz="1800" b="1" i="1">
                <a:solidFill>
                  <a:srgbClr val="000000"/>
                </a:solidFill>
                <a:latin typeface="Courier New" pitchFamily="49" charset="0"/>
              </a:rPr>
              <a:t>table1.column, table2.column</a:t>
            </a:r>
            <a:endParaRPr lang="en-US" altLang="zh-CN" sz="1800" b="1">
              <a:solidFill>
                <a:srgbClr val="000000"/>
              </a:solidFill>
              <a:latin typeface="Courier New" pitchFamily="49" charset="0"/>
            </a:endParaRPr>
          </a:p>
          <a:p>
            <a:pPr fontAlgn="ctr">
              <a:buSzPct val="65000"/>
              <a:tabLst>
                <a:tab pos="1200150" algn="l"/>
              </a:tabLst>
            </a:pPr>
            <a:r>
              <a:rPr lang="en-US" altLang="zh-CN" sz="1800" b="1">
                <a:solidFill>
                  <a:srgbClr val="000000"/>
                </a:solidFill>
                <a:latin typeface="Courier New" pitchFamily="49" charset="0"/>
              </a:rPr>
              <a:t>FROM	</a:t>
            </a:r>
            <a:r>
              <a:rPr lang="en-US" altLang="zh-CN" sz="1800" b="1" i="1">
                <a:solidFill>
                  <a:srgbClr val="000000"/>
                </a:solidFill>
                <a:latin typeface="Courier New" pitchFamily="49" charset="0"/>
              </a:rPr>
              <a:t>table1</a:t>
            </a:r>
            <a:endParaRPr lang="en-US" altLang="zh-CN" sz="1800" b="1">
              <a:solidFill>
                <a:srgbClr val="000000"/>
              </a:solidFill>
              <a:latin typeface="Courier New" pitchFamily="49" charset="0"/>
            </a:endParaRPr>
          </a:p>
          <a:p>
            <a:pPr fontAlgn="ctr">
              <a:buSzPct val="65000"/>
              <a:tabLst>
                <a:tab pos="1200150" algn="l"/>
              </a:tabLst>
            </a:pPr>
            <a:r>
              <a:rPr lang="en-US" altLang="zh-CN" sz="1800" b="1">
                <a:solidFill>
                  <a:srgbClr val="000000"/>
                </a:solidFill>
                <a:latin typeface="Courier New" pitchFamily="49" charset="0"/>
              </a:rPr>
              <a:t>[CROSS JOIN </a:t>
            </a:r>
            <a:r>
              <a:rPr lang="en-US" altLang="zh-CN" sz="1800" b="1" i="1">
                <a:solidFill>
                  <a:srgbClr val="000000"/>
                </a:solidFill>
                <a:latin typeface="Courier New" pitchFamily="49" charset="0"/>
              </a:rPr>
              <a:t>table2</a:t>
            </a:r>
            <a:r>
              <a:rPr lang="en-US" altLang="zh-CN" sz="1800" b="1">
                <a:solidFill>
                  <a:srgbClr val="000000"/>
                </a:solidFill>
                <a:latin typeface="Courier New" pitchFamily="49" charset="0"/>
              </a:rPr>
              <a:t>] |</a:t>
            </a:r>
          </a:p>
          <a:p>
            <a:pPr fontAlgn="ctr">
              <a:buSzPct val="65000"/>
              <a:tabLst>
                <a:tab pos="1200150" algn="l"/>
              </a:tabLst>
            </a:pPr>
            <a:r>
              <a:rPr lang="en-US" altLang="zh-CN" sz="1800" b="1">
                <a:solidFill>
                  <a:srgbClr val="000000"/>
                </a:solidFill>
                <a:latin typeface="Courier New" pitchFamily="49" charset="0"/>
              </a:rPr>
              <a:t>[NATURAL JOIN </a:t>
            </a:r>
            <a:r>
              <a:rPr lang="en-US" altLang="zh-CN" sz="1800" b="1" i="1">
                <a:solidFill>
                  <a:srgbClr val="000000"/>
                </a:solidFill>
                <a:latin typeface="Courier New" pitchFamily="49" charset="0"/>
              </a:rPr>
              <a:t>table2</a:t>
            </a:r>
            <a:r>
              <a:rPr lang="en-US" altLang="zh-CN" sz="1800" b="1">
                <a:solidFill>
                  <a:srgbClr val="000000"/>
                </a:solidFill>
                <a:latin typeface="Courier New" pitchFamily="49" charset="0"/>
              </a:rPr>
              <a:t>] |</a:t>
            </a:r>
          </a:p>
          <a:p>
            <a:pPr fontAlgn="ctr">
              <a:buSzPct val="65000"/>
              <a:tabLst>
                <a:tab pos="1200150" algn="l"/>
              </a:tabLst>
            </a:pPr>
            <a:r>
              <a:rPr lang="en-US" altLang="zh-CN" sz="1800" b="1">
                <a:solidFill>
                  <a:srgbClr val="000000"/>
                </a:solidFill>
                <a:latin typeface="Courier New" pitchFamily="49" charset="0"/>
              </a:rPr>
              <a:t>[JOIN </a:t>
            </a:r>
            <a:r>
              <a:rPr lang="en-US" altLang="zh-CN" sz="1800" b="1" i="1">
                <a:solidFill>
                  <a:srgbClr val="000000"/>
                </a:solidFill>
                <a:latin typeface="Courier New" pitchFamily="49" charset="0"/>
              </a:rPr>
              <a:t>table2</a:t>
            </a:r>
            <a:r>
              <a:rPr lang="en-US" altLang="zh-CN" sz="1800" b="1">
                <a:solidFill>
                  <a:srgbClr val="000000"/>
                </a:solidFill>
                <a:latin typeface="Courier New" pitchFamily="49" charset="0"/>
              </a:rPr>
              <a:t> USING (</a:t>
            </a:r>
            <a:r>
              <a:rPr lang="en-US" altLang="zh-CN" sz="1800" b="1" i="1">
                <a:solidFill>
                  <a:srgbClr val="000000"/>
                </a:solidFill>
                <a:latin typeface="Courier New" pitchFamily="49" charset="0"/>
              </a:rPr>
              <a:t>column_name</a:t>
            </a:r>
            <a:r>
              <a:rPr lang="en-US" altLang="zh-CN" sz="1800" b="1">
                <a:solidFill>
                  <a:srgbClr val="000000"/>
                </a:solidFill>
                <a:latin typeface="Courier New" pitchFamily="49" charset="0"/>
              </a:rPr>
              <a:t>)] |</a:t>
            </a:r>
          </a:p>
          <a:p>
            <a:pPr fontAlgn="ctr">
              <a:buSzPct val="65000"/>
              <a:tabLst>
                <a:tab pos="1200150" algn="l"/>
              </a:tabLst>
            </a:pPr>
            <a:r>
              <a:rPr lang="en-US" altLang="zh-CN" sz="1800" b="1">
                <a:solidFill>
                  <a:srgbClr val="000000"/>
                </a:solidFill>
                <a:latin typeface="Courier New" pitchFamily="49" charset="0"/>
              </a:rPr>
              <a:t>[JOIN </a:t>
            </a:r>
            <a:r>
              <a:rPr lang="en-US" altLang="zh-CN" sz="1800" b="1" i="1">
                <a:solidFill>
                  <a:srgbClr val="000000"/>
                </a:solidFill>
                <a:latin typeface="Courier New" pitchFamily="49" charset="0"/>
              </a:rPr>
              <a:t>table2</a:t>
            </a:r>
            <a:r>
              <a:rPr lang="en-US" altLang="zh-CN" sz="1800" b="1">
                <a:solidFill>
                  <a:srgbClr val="000000"/>
                </a:solidFill>
                <a:latin typeface="Courier New" pitchFamily="49" charset="0"/>
              </a:rPr>
              <a:t> </a:t>
            </a:r>
          </a:p>
          <a:p>
            <a:pPr fontAlgn="ctr">
              <a:buSzPct val="65000"/>
              <a:tabLst>
                <a:tab pos="1200150" algn="l"/>
              </a:tabLst>
            </a:pPr>
            <a:r>
              <a:rPr lang="en-US" altLang="zh-CN" sz="1800" b="1">
                <a:solidFill>
                  <a:srgbClr val="000000"/>
                </a:solidFill>
                <a:latin typeface="Courier New" pitchFamily="49" charset="0"/>
              </a:rPr>
              <a:t>  ON(</a:t>
            </a:r>
            <a:r>
              <a:rPr lang="en-US" altLang="zh-CN" sz="1800" b="1" i="1">
                <a:solidFill>
                  <a:srgbClr val="000000"/>
                </a:solidFill>
                <a:latin typeface="Courier New" pitchFamily="49" charset="0"/>
              </a:rPr>
              <a:t>table1.column_name</a:t>
            </a:r>
            <a:r>
              <a:rPr lang="en-US" altLang="zh-CN" sz="1800" b="1">
                <a:solidFill>
                  <a:srgbClr val="000000"/>
                </a:solidFill>
                <a:latin typeface="Courier New" pitchFamily="49" charset="0"/>
              </a:rPr>
              <a:t> = </a:t>
            </a:r>
            <a:r>
              <a:rPr lang="en-US" altLang="zh-CN" sz="1800" b="1" i="1">
                <a:solidFill>
                  <a:srgbClr val="000000"/>
                </a:solidFill>
                <a:latin typeface="Courier New" pitchFamily="49" charset="0"/>
              </a:rPr>
              <a:t>table2.column_name</a:t>
            </a:r>
            <a:r>
              <a:rPr lang="en-US" altLang="zh-CN" sz="1800" b="1">
                <a:solidFill>
                  <a:srgbClr val="000000"/>
                </a:solidFill>
                <a:latin typeface="Courier New" pitchFamily="49" charset="0"/>
              </a:rPr>
              <a:t>)] |</a:t>
            </a:r>
          </a:p>
          <a:p>
            <a:pPr fontAlgn="ctr">
              <a:buSzPct val="65000"/>
              <a:tabLst>
                <a:tab pos="1200150" algn="l"/>
              </a:tabLst>
            </a:pPr>
            <a:r>
              <a:rPr lang="en-US" altLang="zh-CN" sz="1800" b="1">
                <a:solidFill>
                  <a:srgbClr val="000000"/>
                </a:solidFill>
                <a:latin typeface="Courier New" pitchFamily="49" charset="0"/>
              </a:rPr>
              <a:t>[LEFT|RIGHT|FULL OUTER JOIN </a:t>
            </a:r>
            <a:r>
              <a:rPr lang="en-US" altLang="zh-CN" sz="1800" b="1" i="1">
                <a:solidFill>
                  <a:srgbClr val="000000"/>
                </a:solidFill>
                <a:latin typeface="Courier New" pitchFamily="49" charset="0"/>
              </a:rPr>
              <a:t>table2</a:t>
            </a:r>
            <a:r>
              <a:rPr lang="en-US" altLang="zh-CN" sz="1800" b="1">
                <a:solidFill>
                  <a:srgbClr val="000000"/>
                </a:solidFill>
                <a:latin typeface="Courier New" pitchFamily="49" charset="0"/>
              </a:rPr>
              <a:t> </a:t>
            </a:r>
          </a:p>
          <a:p>
            <a:pPr fontAlgn="ctr">
              <a:buSzPct val="65000"/>
              <a:tabLst>
                <a:tab pos="1200150" algn="l"/>
              </a:tabLst>
            </a:pPr>
            <a:r>
              <a:rPr lang="en-US" altLang="zh-CN" sz="1800" b="1">
                <a:solidFill>
                  <a:srgbClr val="000000"/>
                </a:solidFill>
                <a:latin typeface="Courier New" pitchFamily="49" charset="0"/>
              </a:rPr>
              <a:t>  ON (</a:t>
            </a:r>
            <a:r>
              <a:rPr lang="en-US" altLang="zh-CN" sz="1800" b="1" i="1">
                <a:solidFill>
                  <a:srgbClr val="000000"/>
                </a:solidFill>
                <a:latin typeface="Courier New" pitchFamily="49" charset="0"/>
              </a:rPr>
              <a:t>table1.column_name</a:t>
            </a:r>
            <a:r>
              <a:rPr lang="en-US" altLang="zh-CN" sz="1800" b="1">
                <a:solidFill>
                  <a:srgbClr val="000000"/>
                </a:solidFill>
                <a:latin typeface="Courier New" pitchFamily="49" charset="0"/>
              </a:rPr>
              <a:t> = </a:t>
            </a:r>
            <a:r>
              <a:rPr lang="en-US" altLang="zh-CN" sz="1800" b="1" i="1">
                <a:solidFill>
                  <a:srgbClr val="000000"/>
                </a:solidFill>
                <a:latin typeface="Courier New" pitchFamily="49" charset="0"/>
              </a:rPr>
              <a:t>table2.column_name</a:t>
            </a:r>
            <a:r>
              <a:rPr lang="en-US" altLang="zh-CN" sz="1800" b="1">
                <a:solidFill>
                  <a:srgbClr val="000000"/>
                </a:solidFill>
                <a:latin typeface="Courier New" pitchFamily="49" charset="0"/>
              </a:rPr>
              <a:t>)];</a:t>
            </a:r>
          </a:p>
        </p:txBody>
      </p:sp>
      <p:sp>
        <p:nvSpPr>
          <p:cNvPr id="6" name="Rectangle 3"/>
          <p:cNvSpPr txBox="1">
            <a:spLocks noChangeArrowheads="1"/>
          </p:cNvSpPr>
          <p:nvPr/>
        </p:nvSpPr>
        <p:spPr bwMode="auto">
          <a:xfrm>
            <a:off x="688975" y="1357313"/>
            <a:ext cx="7769225" cy="4487862"/>
          </a:xfrm>
          <a:prstGeom prst="rect">
            <a:avLst/>
          </a:prstGeom>
          <a:noFill/>
          <a:ln w="9525">
            <a:noFill/>
            <a:miter lim="800000"/>
            <a:headEnd/>
            <a:tailEnd/>
          </a:ln>
        </p:spPr>
        <p:txBody>
          <a:bodyPr lIns="91401" tIns="45700" rIns="91401" bIns="45700"/>
          <a:lstStyle/>
          <a:p>
            <a:pPr marL="342900" indent="-342900">
              <a:buClr>
                <a:srgbClr val="777777"/>
              </a:buClr>
              <a:buSzPct val="85000"/>
              <a:buFontTx/>
              <a:buChar char="•"/>
              <a:defRPr/>
            </a:pPr>
            <a:r>
              <a:rPr lang="en-US" altLang="zh-CN" sz="2800" kern="0" dirty="0">
                <a:solidFill>
                  <a:schemeClr val="tx2"/>
                </a:solidFill>
                <a:latin typeface="黑体" pitchFamily="49" charset="-122"/>
                <a:ea typeface="黑体" pitchFamily="49" charset="-122"/>
              </a:rPr>
              <a:t>ANSI SQL</a:t>
            </a:r>
            <a:r>
              <a:rPr lang="zh-CN" altLang="en-US" sz="2800" kern="0" dirty="0">
                <a:solidFill>
                  <a:schemeClr val="tx2"/>
                </a:solidFill>
                <a:latin typeface="黑体" pitchFamily="49" charset="-122"/>
                <a:ea typeface="黑体" pitchFamily="49" charset="-122"/>
              </a:rPr>
              <a:t>：</a:t>
            </a:r>
            <a:r>
              <a:rPr lang="en-US" altLang="zh-CN" sz="2800" kern="0" dirty="0">
                <a:solidFill>
                  <a:schemeClr val="tx2"/>
                </a:solidFill>
                <a:latin typeface="黑体" pitchFamily="49" charset="-122"/>
                <a:ea typeface="黑体" pitchFamily="49" charset="-122"/>
              </a:rPr>
              <a:t>1999</a:t>
            </a:r>
            <a:r>
              <a:rPr lang="zh-CN" altLang="en-US" sz="2800" kern="0" dirty="0">
                <a:solidFill>
                  <a:schemeClr val="tx2"/>
                </a:solidFill>
                <a:latin typeface="黑体" pitchFamily="49" charset="-122"/>
                <a:ea typeface="黑体" pitchFamily="49" charset="-122"/>
              </a:rPr>
              <a:t>标准的连接语法</a:t>
            </a:r>
            <a:endParaRPr lang="en-US" altLang="zh-CN" sz="2800" kern="0" dirty="0">
              <a:solidFill>
                <a:schemeClr val="tx2"/>
              </a:solidFill>
              <a:latin typeface="黑体" pitchFamily="49" charset="-122"/>
              <a:ea typeface="黑体" pitchFamily="49" charset="-122"/>
            </a:endParaRPr>
          </a:p>
          <a:p>
            <a:pPr marL="742950" lvl="1" indent="-285750">
              <a:buClr>
                <a:srgbClr val="777777"/>
              </a:buClr>
              <a:buSzPct val="85000"/>
              <a:buFontTx/>
              <a:buChar char="–"/>
              <a:defRPr/>
            </a:pPr>
            <a:r>
              <a:rPr lang="en-US" altLang="zh-CN" sz="2200" kern="0" dirty="0">
                <a:solidFill>
                  <a:schemeClr val="tx2"/>
                </a:solidFill>
                <a:latin typeface="黑体" pitchFamily="49" charset="-122"/>
                <a:ea typeface="黑体" pitchFamily="49" charset="-122"/>
              </a:rPr>
              <a:t>Oracle</a:t>
            </a:r>
            <a:r>
              <a:rPr lang="zh-CN" altLang="en-US" sz="2200" kern="0" dirty="0">
                <a:solidFill>
                  <a:schemeClr val="tx2"/>
                </a:solidFill>
                <a:latin typeface="黑体" pitchFamily="49" charset="-122"/>
                <a:ea typeface="黑体" pitchFamily="49" charset="-122"/>
              </a:rPr>
              <a:t>除了上述自己的连接语法外，同时支持美国国家标准协会（</a:t>
            </a:r>
            <a:r>
              <a:rPr lang="en-US" altLang="zh-CN" sz="2200" kern="0" dirty="0">
                <a:solidFill>
                  <a:schemeClr val="tx2"/>
                </a:solidFill>
                <a:latin typeface="黑体" pitchFamily="49" charset="-122"/>
                <a:ea typeface="黑体" pitchFamily="49" charset="-122"/>
              </a:rPr>
              <a:t>ANSI</a:t>
            </a:r>
            <a:r>
              <a:rPr lang="zh-CN" altLang="en-US" sz="2200" kern="0" dirty="0">
                <a:solidFill>
                  <a:schemeClr val="tx2"/>
                </a:solidFill>
                <a:latin typeface="黑体" pitchFamily="49" charset="-122"/>
                <a:ea typeface="黑体" pitchFamily="49" charset="-122"/>
              </a:rPr>
              <a:t>）的</a:t>
            </a:r>
            <a:r>
              <a:rPr lang="en-US" altLang="zh-CN" sz="2200" kern="0" dirty="0">
                <a:solidFill>
                  <a:schemeClr val="tx2"/>
                </a:solidFill>
                <a:latin typeface="黑体" pitchFamily="49" charset="-122"/>
                <a:ea typeface="黑体" pitchFamily="49" charset="-122"/>
              </a:rPr>
              <a:t>SQL</a:t>
            </a:r>
            <a:r>
              <a:rPr lang="zh-CN" altLang="en-US" sz="2200" kern="0" dirty="0">
                <a:solidFill>
                  <a:schemeClr val="tx2"/>
                </a:solidFill>
                <a:latin typeface="黑体" pitchFamily="49" charset="-122"/>
                <a:ea typeface="黑体" pitchFamily="49" charset="-122"/>
              </a:rPr>
              <a:t>：</a:t>
            </a:r>
            <a:r>
              <a:rPr lang="en-US" altLang="zh-CN" sz="2200" kern="0" dirty="0">
                <a:solidFill>
                  <a:schemeClr val="tx2"/>
                </a:solidFill>
                <a:latin typeface="黑体" pitchFamily="49" charset="-122"/>
                <a:ea typeface="黑体" pitchFamily="49" charset="-122"/>
              </a:rPr>
              <a:t>1999</a:t>
            </a:r>
            <a:r>
              <a:rPr lang="zh-CN" altLang="en-US" sz="2200" kern="0" dirty="0">
                <a:solidFill>
                  <a:schemeClr val="tx2"/>
                </a:solidFill>
                <a:latin typeface="黑体" pitchFamily="49" charset="-122"/>
                <a:ea typeface="黑体" pitchFamily="49" charset="-122"/>
              </a:rPr>
              <a:t>标准的连接语法。</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485775"/>
            <a:ext cx="7772400" cy="762000"/>
          </a:xfrm>
        </p:spPr>
        <p:txBody>
          <a:bodyPr lIns="92075" tIns="46038" rIns="92075" bIns="46038"/>
          <a:lstStyle/>
          <a:p>
            <a:r>
              <a:rPr lang="zh-CN" altLang="en-US" smtClean="0">
                <a:latin typeface="黑体" pitchFamily="2" charset="-122"/>
                <a:ea typeface="黑体" pitchFamily="2" charset="-122"/>
              </a:rPr>
              <a:t>交叉连接 </a:t>
            </a:r>
            <a:endParaRPr lang="en-US" altLang="zh-CN" smtClean="0">
              <a:latin typeface="黑体" pitchFamily="2" charset="-122"/>
              <a:ea typeface="黑体" pitchFamily="2" charset="-122"/>
            </a:endParaRPr>
          </a:p>
        </p:txBody>
      </p:sp>
      <p:sp>
        <p:nvSpPr>
          <p:cNvPr id="162819" name="Rectangle 3"/>
          <p:cNvSpPr>
            <a:spLocks noGrp="1" noChangeArrowheads="1"/>
          </p:cNvSpPr>
          <p:nvPr>
            <p:ph idx="1"/>
          </p:nvPr>
        </p:nvSpPr>
        <p:spPr>
          <a:xfrm>
            <a:off x="685800" y="1181100"/>
            <a:ext cx="8134350" cy="1200971"/>
          </a:xfrm>
        </p:spPr>
        <p:txBody>
          <a:bodyPr lIns="92075" tIns="46038" rIns="92075" bIns="46038">
            <a:spAutoFit/>
          </a:bodyPr>
          <a:lstStyle/>
          <a:p>
            <a:pPr defTabSz="346075" fontAlgn="ctr">
              <a:lnSpc>
                <a:spcPct val="120000"/>
              </a:lnSpc>
              <a:tabLst>
                <a:tab pos="571500" algn="l"/>
              </a:tabLst>
              <a:defRPr/>
            </a:pPr>
            <a:r>
              <a:rPr lang="zh-CN" altLang="en-US" sz="2000" kern="1200" dirty="0" smtClean="0">
                <a:solidFill>
                  <a:schemeClr val="tx2"/>
                </a:solidFill>
              </a:rPr>
              <a:t>交叉连接会产生连个表的交叉乘积，和两个表之间的笛卡尔积是一样的；</a:t>
            </a:r>
            <a:endParaRPr lang="en-US" altLang="zh-CN" sz="2000" kern="1200" dirty="0" smtClean="0">
              <a:solidFill>
                <a:schemeClr val="tx2"/>
              </a:solidFill>
            </a:endParaRPr>
          </a:p>
          <a:p>
            <a:pPr defTabSz="346075" fontAlgn="ctr">
              <a:lnSpc>
                <a:spcPct val="120000"/>
              </a:lnSpc>
              <a:tabLst>
                <a:tab pos="571500" algn="l"/>
              </a:tabLst>
              <a:defRPr/>
            </a:pPr>
            <a:r>
              <a:rPr lang="zh-CN" altLang="en-US" sz="2000" kern="1200" dirty="0" smtClean="0">
                <a:solidFill>
                  <a:schemeClr val="tx2"/>
                </a:solidFill>
              </a:rPr>
              <a:t>使用</a:t>
            </a:r>
            <a:r>
              <a:rPr lang="en-US" altLang="zh-CN" sz="2000" kern="1200" dirty="0" smtClean="0">
                <a:solidFill>
                  <a:schemeClr val="tx2"/>
                </a:solidFill>
              </a:rPr>
              <a:t>CROSS JOIN </a:t>
            </a:r>
            <a:r>
              <a:rPr lang="zh-CN" altLang="en-US" sz="2000" kern="1200" dirty="0" smtClean="0">
                <a:solidFill>
                  <a:schemeClr val="tx2"/>
                </a:solidFill>
              </a:rPr>
              <a:t>子句完成。</a:t>
            </a:r>
            <a:endParaRPr lang="en-US" altLang="zh-CN" sz="2000" kern="1200" dirty="0" smtClean="0">
              <a:solidFill>
                <a:schemeClr val="tx2"/>
              </a:solidFill>
            </a:endParaRPr>
          </a:p>
        </p:txBody>
      </p:sp>
      <p:sp>
        <p:nvSpPr>
          <p:cNvPr id="36868" name="Rectangle 4"/>
          <p:cNvSpPr>
            <a:spLocks noChangeArrowheads="1"/>
          </p:cNvSpPr>
          <p:nvPr/>
        </p:nvSpPr>
        <p:spPr bwMode="blackWhite">
          <a:xfrm>
            <a:off x="857250" y="2492896"/>
            <a:ext cx="7183438" cy="782638"/>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r>
              <a:rPr lang="zh-CN" altLang="en-US" sz="1800" b="1">
                <a:solidFill>
                  <a:schemeClr val="tx2"/>
                </a:solidFill>
                <a:latin typeface="Courier New" pitchFamily="49" charset="0"/>
              </a:rPr>
              <a:t> </a:t>
            </a:r>
          </a:p>
        </p:txBody>
      </p:sp>
      <p:sp>
        <p:nvSpPr>
          <p:cNvPr id="36869" name="Rectangle 5"/>
          <p:cNvSpPr>
            <a:spLocks noChangeArrowheads="1"/>
          </p:cNvSpPr>
          <p:nvPr/>
        </p:nvSpPr>
        <p:spPr bwMode="blackWhite">
          <a:xfrm>
            <a:off x="895350" y="2505596"/>
            <a:ext cx="7315200" cy="747713"/>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b="1">
                <a:solidFill>
                  <a:schemeClr val="tx2"/>
                </a:solidFill>
                <a:latin typeface="Courier New" pitchFamily="49" charset="0"/>
              </a:rPr>
              <a:t>SELECT 	emp.empno,emp.ename,emp.sal,emp.deptno,dept.loc</a:t>
            </a:r>
            <a:r>
              <a:rPr lang="en-US" altLang="zh-CN">
                <a:solidFill>
                  <a:schemeClr val="tx2"/>
                </a:solidFill>
                <a:latin typeface="Courier New" pitchFamily="49" charset="0"/>
              </a:rPr>
              <a:t> </a:t>
            </a:r>
            <a:endParaRPr lang="en-US" altLang="zh-CN" b="1">
              <a:solidFill>
                <a:schemeClr val="tx2"/>
              </a:solidFill>
              <a:latin typeface="Courier New" pitchFamily="49" charset="0"/>
            </a:endParaRPr>
          </a:p>
          <a:p>
            <a:pPr fontAlgn="ctr">
              <a:buSzPct val="65000"/>
              <a:tabLst>
                <a:tab pos="1200150" algn="l"/>
              </a:tabLst>
            </a:pPr>
            <a:r>
              <a:rPr lang="en-US" altLang="zh-CN" b="1">
                <a:solidFill>
                  <a:schemeClr val="tx2"/>
                </a:solidFill>
                <a:latin typeface="Courier New" pitchFamily="49" charset="0"/>
              </a:rPr>
              <a:t>FROM   	emp</a:t>
            </a:r>
            <a:r>
              <a:rPr lang="en-US" altLang="zh-CN">
                <a:solidFill>
                  <a:schemeClr val="tx2"/>
                </a:solidFill>
                <a:latin typeface="Courier New" pitchFamily="49" charset="0"/>
              </a:rPr>
              <a:t> </a:t>
            </a:r>
            <a:endParaRPr lang="en-US" altLang="zh-CN" b="1">
              <a:solidFill>
                <a:schemeClr val="tx2"/>
              </a:solidFill>
              <a:latin typeface="Courier New" pitchFamily="49" charset="0"/>
            </a:endParaRPr>
          </a:p>
          <a:p>
            <a:pPr fontAlgn="ctr">
              <a:buSzPct val="65000"/>
              <a:tabLst>
                <a:tab pos="1200150" algn="l"/>
              </a:tabLst>
            </a:pPr>
            <a:r>
              <a:rPr lang="en-US" altLang="zh-CN" b="1">
                <a:solidFill>
                  <a:schemeClr val="tx2"/>
                </a:solidFill>
                <a:latin typeface="Courier New" pitchFamily="49" charset="0"/>
              </a:rPr>
              <a:t>CROSS  JOIN dept;</a:t>
            </a:r>
            <a:r>
              <a:rPr lang="en-US" altLang="zh-CN">
                <a:solidFill>
                  <a:schemeClr val="tx2"/>
                </a:solidFill>
                <a:latin typeface="Courier New" pitchFamily="49" charset="0"/>
              </a:rPr>
              <a:t> </a:t>
            </a:r>
            <a:endParaRPr lang="en-US" altLang="zh-CN" b="1">
              <a:solidFill>
                <a:schemeClr val="tx2"/>
              </a:solidFill>
              <a:latin typeface="Courier New" pitchFamily="49" charset="0"/>
            </a:endParaRPr>
          </a:p>
        </p:txBody>
      </p:sp>
      <p:sp>
        <p:nvSpPr>
          <p:cNvPr id="36870" name="Text Box 6"/>
          <p:cNvSpPr txBox="1">
            <a:spLocks noChangeArrowheads="1"/>
          </p:cNvSpPr>
          <p:nvPr/>
        </p:nvSpPr>
        <p:spPr bwMode="auto">
          <a:xfrm>
            <a:off x="817563" y="4328046"/>
            <a:ext cx="366712" cy="395288"/>
          </a:xfrm>
          <a:prstGeom prst="rect">
            <a:avLst/>
          </a:prstGeom>
          <a:noFill/>
          <a:ln w="25400">
            <a:noFill/>
            <a:miter lim="800000"/>
            <a:headEnd type="none" w="sm" len="sm"/>
            <a:tailEnd type="none" w="med" len="lg"/>
          </a:ln>
        </p:spPr>
        <p:txBody>
          <a:bodyPr lIns="12700" tIns="12700" rIns="12700" bIns="12700">
            <a:spAutoFit/>
          </a:bodyPr>
          <a:lstStyle/>
          <a:p>
            <a:pPr algn="ctr" defTabSz="822325" fontAlgn="ctr">
              <a:buClr>
                <a:srgbClr val="000000"/>
              </a:buClr>
              <a:buSzPct val="65000"/>
              <a:buFont typeface="Arial" charset="0"/>
              <a:buNone/>
            </a:pPr>
            <a:r>
              <a:rPr lang="en-US" altLang="zh-CN" sz="2400" b="1">
                <a:solidFill>
                  <a:schemeClr val="tx2"/>
                </a:solidFill>
              </a:rPr>
              <a:t>…</a:t>
            </a:r>
          </a:p>
        </p:txBody>
      </p:sp>
      <p:sp>
        <p:nvSpPr>
          <p:cNvPr id="36871" name="Rectangle 7"/>
          <p:cNvSpPr>
            <a:spLocks noChangeArrowheads="1"/>
          </p:cNvSpPr>
          <p:nvPr/>
        </p:nvSpPr>
        <p:spPr bwMode="auto">
          <a:xfrm>
            <a:off x="930275" y="2978671"/>
            <a:ext cx="2770188" cy="265113"/>
          </a:xfrm>
          <a:prstGeom prst="rect">
            <a:avLst/>
          </a:prstGeom>
          <a:noFill/>
          <a:ln w="25400">
            <a:solidFill>
              <a:schemeClr val="hlink"/>
            </a:solidFill>
            <a:miter lim="800000"/>
            <a:headEnd/>
            <a:tailEnd/>
          </a:ln>
        </p:spPr>
        <p:txBody>
          <a:bodyPr wrap="none" anchor="ctr"/>
          <a:lstStyle/>
          <a:p>
            <a:pPr algn="ctr" fontAlgn="ctr">
              <a:buSzPct val="65000"/>
            </a:pPr>
            <a:endParaRPr lang="zh-CN" altLang="en-US">
              <a:solidFill>
                <a:schemeClr val="tx2"/>
              </a:solidFill>
            </a:endParaRPr>
          </a:p>
        </p:txBody>
      </p:sp>
      <p:sp>
        <p:nvSpPr>
          <p:cNvPr id="36872" name="Rectangle 8"/>
          <p:cNvSpPr>
            <a:spLocks noChangeArrowheads="1"/>
          </p:cNvSpPr>
          <p:nvPr/>
        </p:nvSpPr>
        <p:spPr bwMode="blackWhite">
          <a:xfrm>
            <a:off x="844550" y="3419996"/>
            <a:ext cx="7183438" cy="2744788"/>
          </a:xfrm>
          <a:prstGeom prst="rect">
            <a:avLst/>
          </a:prstGeom>
          <a:solidFill>
            <a:srgbClr val="FFFFCC"/>
          </a:solidFill>
          <a:ln w="25400">
            <a:solidFill>
              <a:srgbClr val="000000"/>
            </a:solidFill>
            <a:miter lim="800000"/>
            <a:headEnd/>
            <a:tailEnd/>
          </a:ln>
        </p:spPr>
        <p:txBody>
          <a:bodyPr wrap="none" lIns="92075" tIns="46038" rIns="92075" bIns="46038" anchor="ctr"/>
          <a:lstStyle/>
          <a:p>
            <a:pPr fontAlgn="ctr">
              <a:spcBef>
                <a:spcPct val="50000"/>
              </a:spcBef>
              <a:buClr>
                <a:schemeClr val="hlink"/>
              </a:buClr>
              <a:buSzPct val="195000"/>
              <a:buFont typeface="Wingdings" pitchFamily="2" charset="2"/>
              <a:buNone/>
              <a:tabLst>
                <a:tab pos="1200150" algn="l"/>
              </a:tabLst>
            </a:pPr>
            <a:r>
              <a:rPr lang="zh-CN" altLang="en-US" sz="1400" dirty="0">
                <a:solidFill>
                  <a:schemeClr val="tx2"/>
                </a:solidFill>
                <a:latin typeface="Courier New" pitchFamily="49" charset="0"/>
              </a:rPr>
              <a:t> </a:t>
            </a:r>
            <a:r>
              <a:rPr lang="en-US" altLang="zh-CN" sz="1400" b="1" dirty="0">
                <a:solidFill>
                  <a:schemeClr val="tx2"/>
                </a:solidFill>
                <a:latin typeface="Courier New" pitchFamily="49" charset="0"/>
              </a:rPr>
              <a:t>EMPNO ENAME             SAL     DEPTNO LOC</a:t>
            </a:r>
          </a:p>
          <a:p>
            <a:pPr fontAlgn="ctr">
              <a:spcBef>
                <a:spcPct val="50000"/>
              </a:spcBef>
              <a:buClr>
                <a:schemeClr val="hlink"/>
              </a:buClr>
              <a:buSzPct val="195000"/>
              <a:buFont typeface="Wingdings" pitchFamily="2" charset="2"/>
              <a:buNone/>
              <a:tabLst>
                <a:tab pos="1200150" algn="l"/>
              </a:tabLst>
            </a:pPr>
            <a:r>
              <a:rPr lang="en-US" altLang="zh-CN" sz="1400" b="1" dirty="0">
                <a:solidFill>
                  <a:schemeClr val="tx2"/>
                </a:solidFill>
                <a:latin typeface="Courier New" pitchFamily="49" charset="0"/>
              </a:rPr>
              <a:t>---------- ---------- ---------- ---------- -------------</a:t>
            </a:r>
          </a:p>
          <a:p>
            <a:pPr fontAlgn="ctr">
              <a:spcBef>
                <a:spcPct val="50000"/>
              </a:spcBef>
              <a:buClr>
                <a:schemeClr val="hlink"/>
              </a:buClr>
              <a:buSzPct val="195000"/>
              <a:buFont typeface="Wingdings" pitchFamily="2" charset="2"/>
              <a:buNone/>
              <a:tabLst>
                <a:tab pos="1200150" algn="l"/>
              </a:tabLst>
            </a:pPr>
            <a:r>
              <a:rPr lang="en-US" altLang="zh-CN" sz="1400" b="1" dirty="0">
                <a:solidFill>
                  <a:schemeClr val="tx2"/>
                </a:solidFill>
                <a:latin typeface="Courier New" pitchFamily="49" charset="0"/>
              </a:rPr>
              <a:t>      7369 SMITH             800         20 NEW YORK</a:t>
            </a:r>
          </a:p>
          <a:p>
            <a:pPr fontAlgn="ctr">
              <a:spcBef>
                <a:spcPct val="50000"/>
              </a:spcBef>
              <a:buClr>
                <a:schemeClr val="hlink"/>
              </a:buClr>
              <a:buSzPct val="195000"/>
              <a:buFont typeface="Wingdings" pitchFamily="2" charset="2"/>
              <a:buNone/>
              <a:tabLst>
                <a:tab pos="1200150" algn="l"/>
              </a:tabLst>
            </a:pPr>
            <a:r>
              <a:rPr lang="en-US" altLang="zh-CN" sz="1400" b="1" dirty="0">
                <a:solidFill>
                  <a:schemeClr val="tx2"/>
                </a:solidFill>
                <a:latin typeface="Courier New" pitchFamily="49" charset="0"/>
              </a:rPr>
              <a:t>      7499 ALLEN            1600         30 NEW YORK</a:t>
            </a:r>
          </a:p>
          <a:p>
            <a:pPr fontAlgn="ctr">
              <a:spcBef>
                <a:spcPct val="50000"/>
              </a:spcBef>
              <a:buClr>
                <a:schemeClr val="hlink"/>
              </a:buClr>
              <a:buSzPct val="195000"/>
              <a:buFont typeface="Wingdings" pitchFamily="2" charset="2"/>
              <a:buNone/>
              <a:tabLst>
                <a:tab pos="1200150" algn="l"/>
              </a:tabLst>
            </a:pPr>
            <a:r>
              <a:rPr lang="en-US" altLang="zh-CN" sz="1400" b="1" dirty="0">
                <a:solidFill>
                  <a:schemeClr val="tx2"/>
                </a:solidFill>
                <a:latin typeface="Courier New" pitchFamily="49" charset="0"/>
              </a:rPr>
              <a:t>      7521 WARD             1250         30 NEW YORK</a:t>
            </a:r>
          </a:p>
          <a:p>
            <a:pPr fontAlgn="ctr">
              <a:spcBef>
                <a:spcPct val="50000"/>
              </a:spcBef>
              <a:buClr>
                <a:schemeClr val="hlink"/>
              </a:buClr>
              <a:buSzPct val="195000"/>
              <a:buFont typeface="Wingdings" pitchFamily="2" charset="2"/>
              <a:buNone/>
              <a:tabLst>
                <a:tab pos="1200150" algn="l"/>
              </a:tabLst>
            </a:pPr>
            <a:r>
              <a:rPr lang="en-US" altLang="zh-CN" sz="1400" b="1" dirty="0">
                <a:solidFill>
                  <a:schemeClr val="tx2"/>
                </a:solidFill>
                <a:latin typeface="Courier New" pitchFamily="49" charset="0"/>
              </a:rPr>
              <a:t>      7566 JONES            2975         20 NEW YORK</a:t>
            </a:r>
          </a:p>
          <a:p>
            <a:pPr fontAlgn="ctr">
              <a:spcBef>
                <a:spcPct val="50000"/>
              </a:spcBef>
              <a:buClr>
                <a:schemeClr val="hlink"/>
              </a:buClr>
              <a:buSzPct val="195000"/>
              <a:buFont typeface="Wingdings" pitchFamily="2" charset="2"/>
              <a:buNone/>
              <a:tabLst>
                <a:tab pos="1200150" algn="l"/>
              </a:tabLst>
            </a:pPr>
            <a:r>
              <a:rPr lang="en-US" altLang="zh-CN" sz="1400" b="1" dirty="0">
                <a:solidFill>
                  <a:schemeClr val="tx2"/>
                </a:solidFill>
                <a:latin typeface="Courier New" pitchFamily="49" charset="0"/>
              </a:rPr>
              <a:t>……</a:t>
            </a:r>
          </a:p>
          <a:p>
            <a:pPr fontAlgn="ctr">
              <a:spcBef>
                <a:spcPct val="50000"/>
              </a:spcBef>
              <a:buClr>
                <a:schemeClr val="hlink"/>
              </a:buClr>
              <a:buSzPct val="195000"/>
              <a:buFont typeface="Wingdings" pitchFamily="2" charset="2"/>
              <a:buNone/>
              <a:tabLst>
                <a:tab pos="1200150" algn="l"/>
              </a:tabLst>
            </a:pPr>
            <a:r>
              <a:rPr lang="en-US" altLang="zh-CN" sz="1400" b="1" dirty="0">
                <a:solidFill>
                  <a:schemeClr val="tx2"/>
                </a:solidFill>
                <a:latin typeface="Courier New" pitchFamily="49" charset="0"/>
              </a:rPr>
              <a:t>      7934 MILLER           1300         10 BOSTON</a:t>
            </a:r>
          </a:p>
          <a:p>
            <a:pPr fontAlgn="ctr">
              <a:spcBef>
                <a:spcPct val="50000"/>
              </a:spcBef>
              <a:buClr>
                <a:schemeClr val="hlink"/>
              </a:buClr>
              <a:buSzPct val="195000"/>
              <a:buFont typeface="Wingdings" pitchFamily="2" charset="2"/>
              <a:buNone/>
              <a:tabLst>
                <a:tab pos="1200150" algn="l"/>
              </a:tabLst>
            </a:pPr>
            <a:r>
              <a:rPr lang="zh-CN" altLang="en-US" sz="1400" b="1" dirty="0">
                <a:solidFill>
                  <a:schemeClr val="tx2"/>
                </a:solidFill>
                <a:latin typeface="Courier New" pitchFamily="49" charset="0"/>
              </a:rPr>
              <a:t>已选择</a:t>
            </a:r>
            <a:r>
              <a:rPr lang="en-US" altLang="zh-CN" sz="1400" b="1" dirty="0">
                <a:solidFill>
                  <a:schemeClr val="tx2"/>
                </a:solidFill>
                <a:latin typeface="Courier New" pitchFamily="49" charset="0"/>
              </a:rPr>
              <a:t>56</a:t>
            </a:r>
            <a:r>
              <a:rPr lang="zh-CN" altLang="en-US" sz="1400" b="1" dirty="0">
                <a:solidFill>
                  <a:schemeClr val="tx2"/>
                </a:solidFill>
                <a:latin typeface="Courier New" pitchFamily="49" charset="0"/>
              </a:rPr>
              <a:t>行。</a:t>
            </a:r>
            <a:r>
              <a:rPr lang="zh-CN" altLang="en-US" sz="1400" dirty="0">
                <a:solidFill>
                  <a:schemeClr val="tx2"/>
                </a:solidFill>
                <a:latin typeface="Courier New" pitchFamily="49" charset="0"/>
              </a:rPr>
              <a:t> </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7388" y="609600"/>
            <a:ext cx="7769225" cy="838200"/>
          </a:xfrm>
        </p:spPr>
        <p:txBody>
          <a:bodyPr lIns="92075" tIns="46038" rIns="92075" bIns="46038"/>
          <a:lstStyle/>
          <a:p>
            <a:r>
              <a:rPr lang="zh-CN" altLang="en-US" smtClean="0">
                <a:latin typeface="黑体" pitchFamily="2" charset="-122"/>
                <a:ea typeface="黑体" pitchFamily="2" charset="-122"/>
              </a:rPr>
              <a:t>自然连接 </a:t>
            </a:r>
            <a:endParaRPr lang="en-US" altLang="zh-CN" smtClean="0">
              <a:latin typeface="黑体" pitchFamily="2" charset="-122"/>
              <a:ea typeface="黑体" pitchFamily="2" charset="-122"/>
            </a:endParaRPr>
          </a:p>
        </p:txBody>
      </p:sp>
      <p:sp>
        <p:nvSpPr>
          <p:cNvPr id="164867" name="Rectangle 3"/>
          <p:cNvSpPr>
            <a:spLocks noGrp="1" noChangeArrowheads="1"/>
          </p:cNvSpPr>
          <p:nvPr>
            <p:ph idx="1"/>
          </p:nvPr>
        </p:nvSpPr>
        <p:spPr>
          <a:xfrm>
            <a:off x="357188" y="1814513"/>
            <a:ext cx="8143875" cy="3195637"/>
          </a:xfrm>
        </p:spPr>
        <p:txBody>
          <a:bodyPr lIns="92075" tIns="46038" rIns="92075" bIns="46038">
            <a:spAutoFit/>
          </a:bodyPr>
          <a:lstStyle/>
          <a:p>
            <a:pPr defTabSz="346075" fontAlgn="ctr">
              <a:lnSpc>
                <a:spcPct val="120000"/>
              </a:lnSpc>
              <a:tabLst>
                <a:tab pos="571500" algn="l"/>
              </a:tabLst>
              <a:defRPr/>
            </a:pPr>
            <a:r>
              <a:rPr lang="zh-CN" altLang="en-US" kern="1200" dirty="0" smtClean="0">
                <a:solidFill>
                  <a:schemeClr val="tx2"/>
                </a:solidFill>
              </a:rPr>
              <a:t>自然连接是对两个表之间相同名字和数据类型的列进行的等值连接；</a:t>
            </a:r>
            <a:endParaRPr lang="en-US" altLang="zh-CN" kern="1200" dirty="0" smtClean="0">
              <a:solidFill>
                <a:schemeClr val="tx2"/>
              </a:solidFill>
            </a:endParaRPr>
          </a:p>
          <a:p>
            <a:pPr defTabSz="346075" fontAlgn="ctr">
              <a:lnSpc>
                <a:spcPct val="120000"/>
              </a:lnSpc>
              <a:tabLst>
                <a:tab pos="571500" algn="l"/>
              </a:tabLst>
              <a:defRPr/>
            </a:pPr>
            <a:r>
              <a:rPr lang="zh-CN" altLang="en-US" kern="1200" dirty="0" smtClean="0">
                <a:solidFill>
                  <a:schemeClr val="tx2"/>
                </a:solidFill>
              </a:rPr>
              <a:t>如果两个表之间相同名称的列的数据类型不同，则会产生错误；</a:t>
            </a:r>
            <a:endParaRPr lang="en-US" altLang="zh-CN" kern="1200" dirty="0" smtClean="0">
              <a:solidFill>
                <a:schemeClr val="tx2"/>
              </a:solidFill>
            </a:endParaRPr>
          </a:p>
          <a:p>
            <a:pPr defTabSz="346075" fontAlgn="ctr">
              <a:lnSpc>
                <a:spcPct val="120000"/>
              </a:lnSpc>
              <a:tabLst>
                <a:tab pos="571500" algn="l"/>
              </a:tabLst>
              <a:defRPr/>
            </a:pPr>
            <a:r>
              <a:rPr lang="zh-CN" altLang="en-US" kern="1200" dirty="0" smtClean="0">
                <a:solidFill>
                  <a:schemeClr val="tx2"/>
                </a:solidFill>
              </a:rPr>
              <a:t>使用</a:t>
            </a:r>
            <a:r>
              <a:rPr lang="en-US" altLang="zh-CN" kern="1200" dirty="0" smtClean="0">
                <a:solidFill>
                  <a:schemeClr val="tx2"/>
                </a:solidFill>
              </a:rPr>
              <a:t>NATURAL JOIN</a:t>
            </a:r>
            <a:r>
              <a:rPr lang="zh-CN" altLang="en-US" kern="1200" dirty="0" smtClean="0">
                <a:solidFill>
                  <a:schemeClr val="tx2"/>
                </a:solidFill>
              </a:rPr>
              <a:t>子句来完成。</a:t>
            </a:r>
          </a:p>
          <a:p>
            <a:pPr defTabSz="346075" fontAlgn="ctr">
              <a:lnSpc>
                <a:spcPct val="120000"/>
              </a:lnSpc>
              <a:tabLst>
                <a:tab pos="571500" algn="l"/>
              </a:tabLst>
              <a:defRPr/>
            </a:pPr>
            <a:endParaRPr lang="zh-CN" altLang="en-US" kern="1200" dirty="0" smtClean="0">
              <a:solidFill>
                <a:schemeClr val="tx2"/>
              </a:solidFill>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blackWhite">
          <a:xfrm>
            <a:off x="889000" y="1772816"/>
            <a:ext cx="7289800" cy="1017588"/>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r>
              <a:rPr lang="zh-CN" altLang="en-US" b="1">
                <a:latin typeface="Courier New" pitchFamily="49" charset="0"/>
              </a:rPr>
              <a:t> </a:t>
            </a:r>
          </a:p>
        </p:txBody>
      </p:sp>
      <p:sp>
        <p:nvSpPr>
          <p:cNvPr id="38915" name="Rectangle 3"/>
          <p:cNvSpPr>
            <a:spLocks noChangeArrowheads="1"/>
          </p:cNvSpPr>
          <p:nvPr/>
        </p:nvSpPr>
        <p:spPr bwMode="blackWhite">
          <a:xfrm>
            <a:off x="895350" y="1772816"/>
            <a:ext cx="4927600" cy="995363"/>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b="1">
                <a:latin typeface="Courier New" pitchFamily="49" charset="0"/>
              </a:rPr>
              <a:t>SELECT  empno,ename,sal,deptno,loc</a:t>
            </a:r>
            <a:r>
              <a:rPr lang="en-US" altLang="zh-CN">
                <a:latin typeface="Courier New" pitchFamily="49" charset="0"/>
              </a:rPr>
              <a:t> </a:t>
            </a:r>
          </a:p>
          <a:p>
            <a:pPr fontAlgn="ctr">
              <a:buSzPct val="65000"/>
              <a:tabLst>
                <a:tab pos="1200150" algn="l"/>
              </a:tabLst>
            </a:pPr>
            <a:r>
              <a:rPr lang="en-US" altLang="zh-CN" b="1">
                <a:latin typeface="Courier New" pitchFamily="49" charset="0"/>
              </a:rPr>
              <a:t>FROM    emp</a:t>
            </a:r>
            <a:r>
              <a:rPr lang="en-US" altLang="zh-CN">
                <a:latin typeface="Courier New" pitchFamily="49" charset="0"/>
              </a:rPr>
              <a:t> </a:t>
            </a:r>
            <a:endParaRPr lang="en-US" altLang="zh-CN" b="1">
              <a:latin typeface="Courier New" pitchFamily="49" charset="0"/>
            </a:endParaRPr>
          </a:p>
          <a:p>
            <a:pPr fontAlgn="ctr">
              <a:buSzPct val="65000"/>
              <a:tabLst>
                <a:tab pos="1200150" algn="l"/>
              </a:tabLst>
            </a:pPr>
            <a:r>
              <a:rPr lang="en-US" altLang="zh-CN" b="1">
                <a:latin typeface="Courier New" pitchFamily="49" charset="0"/>
              </a:rPr>
              <a:t>NATURAL JOIN 	dept;</a:t>
            </a:r>
            <a:r>
              <a:rPr lang="en-US" altLang="zh-CN">
                <a:latin typeface="Courier New" pitchFamily="49" charset="0"/>
              </a:rPr>
              <a:t> </a:t>
            </a:r>
          </a:p>
        </p:txBody>
      </p:sp>
      <p:sp>
        <p:nvSpPr>
          <p:cNvPr id="38916" name="Rectangle 4"/>
          <p:cNvSpPr>
            <a:spLocks noChangeArrowheads="1"/>
          </p:cNvSpPr>
          <p:nvPr/>
        </p:nvSpPr>
        <p:spPr bwMode="auto">
          <a:xfrm>
            <a:off x="4859338" y="2847554"/>
            <a:ext cx="720725" cy="3311525"/>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38917" name="Rectangle 5"/>
          <p:cNvSpPr>
            <a:spLocks noChangeArrowheads="1"/>
          </p:cNvSpPr>
          <p:nvPr/>
        </p:nvSpPr>
        <p:spPr bwMode="auto">
          <a:xfrm>
            <a:off x="895350" y="2363366"/>
            <a:ext cx="2832100" cy="266700"/>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38918" name="Text Box 6"/>
          <p:cNvSpPr txBox="1">
            <a:spLocks noChangeArrowheads="1"/>
          </p:cNvSpPr>
          <p:nvPr/>
        </p:nvSpPr>
        <p:spPr bwMode="auto">
          <a:xfrm>
            <a:off x="900113" y="2918991"/>
            <a:ext cx="7343775" cy="3240088"/>
          </a:xfrm>
          <a:prstGeom prst="rect">
            <a:avLst/>
          </a:prstGeom>
          <a:noFill/>
          <a:ln w="25400">
            <a:solidFill>
              <a:srgbClr val="000000"/>
            </a:solidFill>
            <a:miter lim="800000"/>
            <a:headEnd/>
            <a:tailEnd/>
          </a:ln>
        </p:spPr>
        <p:txBody>
          <a:bodyPr/>
          <a:lstStyle/>
          <a:p>
            <a:pPr marL="457200" indent="-457200" algn="just" fontAlgn="ctr">
              <a:spcBef>
                <a:spcPct val="50000"/>
              </a:spcBef>
              <a:buClr>
                <a:schemeClr val="hlink"/>
              </a:buClr>
              <a:buSzPct val="195000"/>
              <a:buFont typeface="Wingdings" pitchFamily="2" charset="2"/>
              <a:buNone/>
            </a:pPr>
            <a:r>
              <a:rPr lang="zh-CN" altLang="en-US" sz="1400" b="1">
                <a:latin typeface="Courier New" pitchFamily="49" charset="0"/>
              </a:rPr>
              <a:t>     </a:t>
            </a:r>
            <a:r>
              <a:rPr lang="en-US" altLang="zh-CN" sz="1400" b="1">
                <a:latin typeface="Courier New" pitchFamily="49" charset="0"/>
              </a:rPr>
              <a:t>EMPNO ENAME             SAL     DEPTNO LOC</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 ---------- ---------- -------------</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7369 SMITH             800         20 DALLAS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7499 ALLEN            1600         30 CHICAGO</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7521 WARD             1250         30 CHICAGO</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7566 JONES            2975         20 DALLAS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7934 MILLER           1300         10 NEW YORK</a:t>
            </a:r>
          </a:p>
          <a:p>
            <a:pPr marL="457200" indent="-457200" algn="just" fontAlgn="ctr">
              <a:spcBef>
                <a:spcPct val="50000"/>
              </a:spcBef>
              <a:buClr>
                <a:schemeClr val="hlink"/>
              </a:buClr>
              <a:buSzPct val="195000"/>
              <a:buFont typeface="Wingdings" pitchFamily="2" charset="2"/>
              <a:buNone/>
            </a:pPr>
            <a:endParaRPr lang="en-US" altLang="zh-CN" sz="1400" b="1">
              <a:latin typeface="Courier New" pitchFamily="49" charset="0"/>
            </a:endParaRPr>
          </a:p>
          <a:p>
            <a:pPr marL="457200" indent="-457200" algn="just" fontAlgn="ctr">
              <a:spcBef>
                <a:spcPct val="50000"/>
              </a:spcBef>
              <a:buClr>
                <a:schemeClr val="hlink"/>
              </a:buClr>
              <a:buSzPct val="195000"/>
              <a:buFont typeface="Wingdings" pitchFamily="2" charset="2"/>
              <a:buNone/>
            </a:pPr>
            <a:r>
              <a:rPr lang="zh-CN" altLang="en-US" sz="1400" b="1">
                <a:latin typeface="Courier New" pitchFamily="49" charset="0"/>
              </a:rPr>
              <a:t>已选择</a:t>
            </a:r>
            <a:r>
              <a:rPr lang="en-US" altLang="zh-CN" sz="1400" b="1">
                <a:latin typeface="Courier New" pitchFamily="49" charset="0"/>
              </a:rPr>
              <a:t>14</a:t>
            </a:r>
            <a:r>
              <a:rPr lang="zh-CN" altLang="en-US" sz="1400" b="1">
                <a:latin typeface="Courier New" pitchFamily="49" charset="0"/>
              </a:rPr>
              <a:t>行。</a:t>
            </a:r>
          </a:p>
        </p:txBody>
      </p:sp>
      <p:sp>
        <p:nvSpPr>
          <p:cNvPr id="38919" name="Rectangle 7"/>
          <p:cNvSpPr>
            <a:spLocks noGrp="1" noChangeArrowheads="1"/>
          </p:cNvSpPr>
          <p:nvPr>
            <p:ph type="title"/>
          </p:nvPr>
        </p:nvSpPr>
        <p:spPr>
          <a:xfrm>
            <a:off x="687388" y="609600"/>
            <a:ext cx="7769225" cy="947738"/>
          </a:xfrm>
        </p:spPr>
        <p:txBody>
          <a:bodyPr lIns="92075" tIns="46038" rIns="92075" bIns="46038"/>
          <a:lstStyle/>
          <a:p>
            <a:r>
              <a:rPr lang="zh-CN" altLang="en-US" smtClean="0">
                <a:latin typeface="黑体" pitchFamily="2" charset="-122"/>
                <a:ea typeface="黑体" pitchFamily="2" charset="-122"/>
              </a:rPr>
              <a:t>自然连接 </a:t>
            </a:r>
            <a:endParaRPr lang="en-US" altLang="zh-CN" smtClean="0">
              <a:latin typeface="黑体" pitchFamily="2" charset="-122"/>
              <a:ea typeface="黑体" pitchFamily="2" charset="-122"/>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7388" y="609600"/>
            <a:ext cx="7769225" cy="874713"/>
          </a:xfrm>
        </p:spPr>
        <p:txBody>
          <a:bodyPr lIns="92075" tIns="46038" rIns="92075" bIns="46038"/>
          <a:lstStyle/>
          <a:p>
            <a:r>
              <a:rPr lang="en-US" altLang="zh-CN" smtClean="0">
                <a:latin typeface="黑体" pitchFamily="2" charset="-122"/>
                <a:ea typeface="黑体" pitchFamily="2" charset="-122"/>
              </a:rPr>
              <a:t>USING</a:t>
            </a:r>
            <a:r>
              <a:rPr lang="zh-CN" altLang="en-US" smtClean="0">
                <a:latin typeface="黑体" pitchFamily="2" charset="-122"/>
                <a:ea typeface="黑体" pitchFamily="2" charset="-122"/>
              </a:rPr>
              <a:t>子句</a:t>
            </a:r>
            <a:endParaRPr lang="en-US" altLang="zh-CN" smtClean="0">
              <a:latin typeface="黑体" pitchFamily="2" charset="-122"/>
              <a:ea typeface="黑体" pitchFamily="2" charset="-122"/>
            </a:endParaRPr>
          </a:p>
        </p:txBody>
      </p:sp>
      <p:sp>
        <p:nvSpPr>
          <p:cNvPr id="168963" name="Rectangle 3"/>
          <p:cNvSpPr>
            <a:spLocks noGrp="1" noChangeArrowheads="1"/>
          </p:cNvSpPr>
          <p:nvPr>
            <p:ph idx="1"/>
          </p:nvPr>
        </p:nvSpPr>
        <p:spPr>
          <a:xfrm>
            <a:off x="571500" y="1814513"/>
            <a:ext cx="7688263" cy="2160587"/>
          </a:xfrm>
        </p:spPr>
        <p:txBody>
          <a:bodyPr lIns="92075" tIns="46038" rIns="92075" bIns="46038">
            <a:spAutoFit/>
          </a:bodyPr>
          <a:lstStyle/>
          <a:p>
            <a:pPr marL="404813" indent="-404813" defTabSz="346075" fontAlgn="ctr">
              <a:lnSpc>
                <a:spcPct val="120000"/>
              </a:lnSpc>
              <a:tabLst>
                <a:tab pos="571500" algn="l"/>
              </a:tabLst>
              <a:defRPr/>
            </a:pPr>
            <a:r>
              <a:rPr lang="zh-CN" altLang="en-US" kern="1200" dirty="0" smtClean="0">
                <a:solidFill>
                  <a:schemeClr val="tx2"/>
                </a:solidFill>
              </a:rPr>
              <a:t>自然连接是使用所有名称和数据类型相匹配的列作为连接条件，而</a:t>
            </a:r>
            <a:r>
              <a:rPr lang="en-US" altLang="zh-CN" kern="1200" dirty="0" smtClean="0">
                <a:solidFill>
                  <a:schemeClr val="tx2"/>
                </a:solidFill>
              </a:rPr>
              <a:t>USING</a:t>
            </a:r>
            <a:r>
              <a:rPr lang="zh-CN" altLang="en-US" kern="1200" dirty="0" smtClean="0">
                <a:solidFill>
                  <a:schemeClr val="tx2"/>
                </a:solidFill>
              </a:rPr>
              <a:t>子句可以指定用某个或某几个相同名字和数据类型的列作为连接条件。</a:t>
            </a:r>
            <a:endParaRPr lang="en-US" altLang="zh-CN" kern="1200" dirty="0" smtClean="0">
              <a:solidFill>
                <a:schemeClr val="tx2"/>
              </a:solidFill>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blackWhite">
          <a:xfrm>
            <a:off x="889000" y="1851025"/>
            <a:ext cx="7289800" cy="779463"/>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r>
              <a:rPr lang="zh-CN" altLang="en-US" sz="1800" b="1">
                <a:latin typeface="Courier New" pitchFamily="49" charset="0"/>
              </a:rPr>
              <a:t> </a:t>
            </a:r>
          </a:p>
        </p:txBody>
      </p:sp>
      <p:sp>
        <p:nvSpPr>
          <p:cNvPr id="40963" name="Rectangle 3"/>
          <p:cNvSpPr>
            <a:spLocks noChangeArrowheads="1"/>
          </p:cNvSpPr>
          <p:nvPr/>
        </p:nvSpPr>
        <p:spPr bwMode="blackWhite">
          <a:xfrm>
            <a:off x="895350" y="1863725"/>
            <a:ext cx="7315200" cy="768350"/>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b="1">
                <a:latin typeface="Courier New" pitchFamily="49" charset="0"/>
              </a:rPr>
              <a:t>SELECT 	e.ename,e.ename,e.sal,deptno,d.loc</a:t>
            </a:r>
            <a:r>
              <a:rPr lang="en-US" altLang="zh-CN">
                <a:latin typeface="Courier New" pitchFamily="49" charset="0"/>
              </a:rPr>
              <a:t> </a:t>
            </a:r>
          </a:p>
          <a:p>
            <a:pPr fontAlgn="ctr">
              <a:buSzPct val="65000"/>
              <a:tabLst>
                <a:tab pos="1200150" algn="l"/>
              </a:tabLst>
            </a:pPr>
            <a:r>
              <a:rPr lang="en-US" altLang="zh-CN" b="1">
                <a:latin typeface="Courier New" pitchFamily="49" charset="0"/>
              </a:rPr>
              <a:t>FROM   	emp e JOIN dept d USING (deptno)</a:t>
            </a:r>
            <a:r>
              <a:rPr lang="en-US" altLang="zh-CN">
                <a:latin typeface="Courier New" pitchFamily="49" charset="0"/>
              </a:rPr>
              <a:t> </a:t>
            </a:r>
          </a:p>
          <a:p>
            <a:pPr fontAlgn="ctr">
              <a:buSzPct val="65000"/>
              <a:tabLst>
                <a:tab pos="1200150" algn="l"/>
              </a:tabLst>
            </a:pPr>
            <a:r>
              <a:rPr lang="en-US" altLang="zh-CN" b="1">
                <a:latin typeface="Courier New" pitchFamily="49" charset="0"/>
              </a:rPr>
              <a:t>WHERE  	deptno = 20</a:t>
            </a:r>
            <a:r>
              <a:rPr lang="en-US" altLang="zh-CN">
                <a:latin typeface="Courier New" pitchFamily="49" charset="0"/>
              </a:rPr>
              <a:t> </a:t>
            </a:r>
            <a:r>
              <a:rPr lang="en-US" altLang="zh-CN" b="1">
                <a:latin typeface="Courier New" pitchFamily="49" charset="0"/>
              </a:rPr>
              <a:t>;</a:t>
            </a:r>
          </a:p>
        </p:txBody>
      </p:sp>
      <p:sp>
        <p:nvSpPr>
          <p:cNvPr id="40964" name="Rectangle 4"/>
          <p:cNvSpPr>
            <a:spLocks noChangeArrowheads="1"/>
          </p:cNvSpPr>
          <p:nvPr/>
        </p:nvSpPr>
        <p:spPr bwMode="auto">
          <a:xfrm>
            <a:off x="4787900" y="3141663"/>
            <a:ext cx="792163" cy="2663825"/>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0965" name="Rectangle 5"/>
          <p:cNvSpPr>
            <a:spLocks noChangeArrowheads="1"/>
          </p:cNvSpPr>
          <p:nvPr/>
        </p:nvSpPr>
        <p:spPr bwMode="auto">
          <a:xfrm>
            <a:off x="2843213" y="2133600"/>
            <a:ext cx="3313112" cy="231775"/>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0966" name="Text Box 6"/>
          <p:cNvSpPr txBox="1">
            <a:spLocks noChangeArrowheads="1"/>
          </p:cNvSpPr>
          <p:nvPr/>
        </p:nvSpPr>
        <p:spPr bwMode="auto">
          <a:xfrm>
            <a:off x="839788" y="4970463"/>
            <a:ext cx="366712" cy="390525"/>
          </a:xfrm>
          <a:prstGeom prst="rect">
            <a:avLst/>
          </a:prstGeom>
          <a:noFill/>
          <a:ln w="25400">
            <a:noFill/>
            <a:miter lim="800000"/>
            <a:headEnd type="none" w="sm" len="sm"/>
            <a:tailEnd type="none" w="med" len="lg"/>
          </a:ln>
        </p:spPr>
        <p:txBody>
          <a:bodyPr lIns="12700" tIns="12700" rIns="12700" bIns="12700">
            <a:spAutoFit/>
          </a:bodyPr>
          <a:lstStyle/>
          <a:p>
            <a:pPr algn="ctr" defTabSz="822325" fontAlgn="ctr">
              <a:buClr>
                <a:srgbClr val="000000"/>
              </a:buClr>
              <a:buSzPct val="65000"/>
              <a:buFont typeface="Arial" charset="0"/>
              <a:buNone/>
            </a:pPr>
            <a:r>
              <a:rPr lang="en-US" altLang="zh-CN" sz="2400" b="1"/>
              <a:t>…</a:t>
            </a:r>
          </a:p>
        </p:txBody>
      </p:sp>
      <p:sp>
        <p:nvSpPr>
          <p:cNvPr id="40967" name="Text Box 7"/>
          <p:cNvSpPr txBox="1">
            <a:spLocks noChangeArrowheads="1"/>
          </p:cNvSpPr>
          <p:nvPr/>
        </p:nvSpPr>
        <p:spPr bwMode="auto">
          <a:xfrm>
            <a:off x="827088" y="3357563"/>
            <a:ext cx="7345362" cy="2376487"/>
          </a:xfrm>
          <a:prstGeom prst="rect">
            <a:avLst/>
          </a:prstGeom>
          <a:noFill/>
          <a:ln w="25400">
            <a:solidFill>
              <a:srgbClr val="000000"/>
            </a:solidFill>
            <a:miter lim="800000"/>
            <a:headEnd/>
            <a:tailEnd/>
          </a:ln>
        </p:spPr>
        <p:txBody>
          <a:bodyPr/>
          <a:lstStyle/>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ENAME      ENAME             SAL     DEPTNO LOC</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 ---------- ---------- -------------</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SMITH      SMITH             800         20 DALLAS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JONES      JONES            2975         20 DALLAS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SCOTT      SCOTT            3000         20 DALLAS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ADAMS      ADAMS            1100         20 DALLAS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FORD       FORD             3000         20 DALLAS</a:t>
            </a:r>
          </a:p>
        </p:txBody>
      </p:sp>
      <p:sp>
        <p:nvSpPr>
          <p:cNvPr id="40968" name="Rectangle 8"/>
          <p:cNvSpPr>
            <a:spLocks noGrp="1" noChangeArrowheads="1"/>
          </p:cNvSpPr>
          <p:nvPr>
            <p:ph type="title"/>
          </p:nvPr>
        </p:nvSpPr>
        <p:spPr>
          <a:xfrm>
            <a:off x="687388" y="609600"/>
            <a:ext cx="7769225" cy="874713"/>
          </a:xfrm>
        </p:spPr>
        <p:txBody>
          <a:bodyPr lIns="92075" tIns="46038" rIns="92075" bIns="46038"/>
          <a:lstStyle/>
          <a:p>
            <a:r>
              <a:rPr lang="en-US" altLang="zh-CN" smtClean="0">
                <a:latin typeface="黑体" pitchFamily="2" charset="-122"/>
                <a:ea typeface="黑体" pitchFamily="2" charset="-122"/>
              </a:rPr>
              <a:t>USING</a:t>
            </a:r>
            <a:r>
              <a:rPr lang="zh-CN" altLang="en-US" smtClean="0">
                <a:latin typeface="黑体" pitchFamily="2" charset="-122"/>
                <a:ea typeface="黑体" pitchFamily="2" charset="-122"/>
              </a:rPr>
              <a:t>子句 </a:t>
            </a:r>
            <a:endParaRPr lang="en-US" altLang="zh-CN" smtClean="0">
              <a:latin typeface="黑体" pitchFamily="2" charset="-122"/>
              <a:ea typeface="黑体" pitchFamily="2" charset="-122"/>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title"/>
          </p:nvPr>
        </p:nvSpPr>
        <p:spPr>
          <a:xfrm>
            <a:off x="609600" y="457200"/>
            <a:ext cx="7772400" cy="762000"/>
          </a:xfrm>
        </p:spPr>
        <p:txBody>
          <a:bodyPr lIns="92075" tIns="46038" rIns="92075" bIns="46038"/>
          <a:lstStyle/>
          <a:p>
            <a:r>
              <a:rPr lang="en-US" altLang="zh-CN" smtClean="0">
                <a:latin typeface="黑体" pitchFamily="2" charset="-122"/>
                <a:ea typeface="黑体" pitchFamily="2" charset="-122"/>
              </a:rPr>
              <a:t>USING</a:t>
            </a:r>
            <a:r>
              <a:rPr lang="zh-CN" altLang="en-US" smtClean="0">
                <a:latin typeface="黑体" pitchFamily="2" charset="-122"/>
                <a:ea typeface="黑体" pitchFamily="2" charset="-122"/>
              </a:rPr>
              <a:t>子句</a:t>
            </a:r>
            <a:endParaRPr lang="en-US" altLang="zh-CN" smtClean="0">
              <a:latin typeface="黑体" pitchFamily="2" charset="-122"/>
              <a:ea typeface="黑体" pitchFamily="2" charset="-122"/>
            </a:endParaRPr>
          </a:p>
        </p:txBody>
      </p:sp>
      <p:sp>
        <p:nvSpPr>
          <p:cNvPr id="41987" name="Rectangle 4"/>
          <p:cNvSpPr>
            <a:spLocks noChangeArrowheads="1"/>
          </p:cNvSpPr>
          <p:nvPr/>
        </p:nvSpPr>
        <p:spPr bwMode="auto">
          <a:xfrm>
            <a:off x="428625" y="1500188"/>
            <a:ext cx="8429625" cy="4143375"/>
          </a:xfrm>
          <a:prstGeom prst="rect">
            <a:avLst/>
          </a:prstGeom>
          <a:noFill/>
          <a:ln w="9525">
            <a:noFill/>
            <a:miter lim="800000"/>
            <a:headEnd/>
            <a:tailEnd/>
          </a:ln>
        </p:spPr>
        <p:txBody>
          <a:bodyPr lIns="92075" tIns="46038" rIns="92075" bIns="46038"/>
          <a:lstStyle/>
          <a:p>
            <a:pPr marL="404813" indent="-404813" defTabSz="346075" eaLnBrk="0" fontAlgn="ctr" hangingPunct="0">
              <a:lnSpc>
                <a:spcPct val="120000"/>
              </a:lnSpc>
              <a:buClr>
                <a:srgbClr val="777777"/>
              </a:buClr>
              <a:buSzPct val="85000"/>
              <a:buFontTx/>
              <a:buChar char="•"/>
              <a:tabLst>
                <a:tab pos="571500" algn="l"/>
              </a:tabLst>
            </a:pPr>
            <a:r>
              <a:rPr lang="zh-CN" altLang="en-US" sz="2800">
                <a:solidFill>
                  <a:schemeClr val="tx2"/>
                </a:solidFill>
                <a:latin typeface="黑体" pitchFamily="2" charset="-122"/>
                <a:ea typeface="黑体" pitchFamily="2" charset="-122"/>
              </a:rPr>
              <a:t>使用</a:t>
            </a:r>
            <a:r>
              <a:rPr lang="en-US" altLang="zh-CN" sz="2800">
                <a:solidFill>
                  <a:schemeClr val="tx2"/>
                </a:solidFill>
                <a:latin typeface="黑体" pitchFamily="2" charset="-122"/>
                <a:ea typeface="黑体" pitchFamily="2" charset="-122"/>
              </a:rPr>
              <a:t>USING</a:t>
            </a:r>
            <a:r>
              <a:rPr lang="zh-CN" altLang="en-US" sz="2800">
                <a:solidFill>
                  <a:schemeClr val="tx2"/>
                </a:solidFill>
                <a:latin typeface="黑体" pitchFamily="2" charset="-122"/>
                <a:ea typeface="黑体" pitchFamily="2" charset="-122"/>
              </a:rPr>
              <a:t>子句创建连接时，应注意以下几点：</a:t>
            </a:r>
            <a:endParaRPr lang="en-US" altLang="zh-CN" sz="2800">
              <a:solidFill>
                <a:schemeClr val="tx2"/>
              </a:solidFill>
              <a:latin typeface="黑体" pitchFamily="2" charset="-122"/>
              <a:ea typeface="黑体" pitchFamily="2" charset="-122"/>
            </a:endParaRPr>
          </a:p>
          <a:p>
            <a:pPr marL="742950" lvl="1" indent="-285750" defTabSz="346075" eaLnBrk="0" fontAlgn="ctr" hangingPunct="0">
              <a:lnSpc>
                <a:spcPct val="120000"/>
              </a:lnSpc>
              <a:buClr>
                <a:srgbClr val="777777"/>
              </a:buClr>
              <a:buSzPct val="85000"/>
              <a:buFontTx/>
              <a:buChar char="–"/>
              <a:tabLst>
                <a:tab pos="571500" algn="l"/>
              </a:tabLst>
            </a:pPr>
            <a:r>
              <a:rPr lang="zh-CN" altLang="en-US" sz="2400">
                <a:solidFill>
                  <a:schemeClr val="tx2"/>
                </a:solidFill>
                <a:latin typeface="黑体" pitchFamily="2" charset="-122"/>
                <a:ea typeface="黑体" pitchFamily="2" charset="-122"/>
              </a:rPr>
              <a:t>如果有若干个列名称相同但数据类型不同，自然连接子句可以用</a:t>
            </a:r>
            <a:r>
              <a:rPr lang="en-US" altLang="zh-CN" sz="2400">
                <a:solidFill>
                  <a:schemeClr val="tx2"/>
                </a:solidFill>
                <a:latin typeface="黑体" pitchFamily="2" charset="-122"/>
                <a:ea typeface="黑体" pitchFamily="2" charset="-122"/>
              </a:rPr>
              <a:t>USING</a:t>
            </a:r>
            <a:r>
              <a:rPr lang="zh-CN" altLang="en-US" sz="2400">
                <a:solidFill>
                  <a:schemeClr val="tx2"/>
                </a:solidFill>
                <a:latin typeface="黑体" pitchFamily="2" charset="-122"/>
                <a:ea typeface="黑体" pitchFamily="2" charset="-122"/>
              </a:rPr>
              <a:t>子句来替换，以指定产生等值连接的列。</a:t>
            </a:r>
            <a:endParaRPr lang="en-US" altLang="zh-CN" sz="2400">
              <a:solidFill>
                <a:schemeClr val="tx2"/>
              </a:solidFill>
              <a:latin typeface="黑体" pitchFamily="2" charset="-122"/>
              <a:ea typeface="黑体" pitchFamily="2" charset="-122"/>
            </a:endParaRPr>
          </a:p>
          <a:p>
            <a:pPr marL="742950" lvl="1" indent="-285750" defTabSz="346075" eaLnBrk="0" fontAlgn="ctr" hangingPunct="0">
              <a:lnSpc>
                <a:spcPct val="120000"/>
              </a:lnSpc>
              <a:buClr>
                <a:srgbClr val="777777"/>
              </a:buClr>
              <a:buSzPct val="85000"/>
              <a:buFontTx/>
              <a:buChar char="–"/>
              <a:tabLst>
                <a:tab pos="571500" algn="l"/>
              </a:tabLst>
            </a:pPr>
            <a:r>
              <a:rPr lang="zh-CN" altLang="en-US" sz="2400">
                <a:solidFill>
                  <a:schemeClr val="tx2"/>
                </a:solidFill>
                <a:latin typeface="黑体" pitchFamily="2" charset="-122"/>
                <a:ea typeface="黑体" pitchFamily="2" charset="-122"/>
              </a:rPr>
              <a:t>如果有多于一个列都匹配的情况，使用</a:t>
            </a:r>
            <a:r>
              <a:rPr lang="en-US" altLang="zh-CN" sz="2400">
                <a:solidFill>
                  <a:schemeClr val="tx2"/>
                </a:solidFill>
                <a:latin typeface="黑体" pitchFamily="2" charset="-122"/>
                <a:ea typeface="黑体" pitchFamily="2" charset="-122"/>
              </a:rPr>
              <a:t>USING</a:t>
            </a:r>
            <a:r>
              <a:rPr lang="zh-CN" altLang="en-US" sz="2400">
                <a:solidFill>
                  <a:schemeClr val="tx2"/>
                </a:solidFill>
                <a:latin typeface="黑体" pitchFamily="2" charset="-122"/>
                <a:ea typeface="黑体" pitchFamily="2" charset="-122"/>
              </a:rPr>
              <a:t>子句只能指定其中的一列。</a:t>
            </a:r>
            <a:endParaRPr lang="en-US" altLang="zh-CN" sz="2400">
              <a:solidFill>
                <a:schemeClr val="tx2"/>
              </a:solidFill>
              <a:latin typeface="黑体" pitchFamily="2" charset="-122"/>
              <a:ea typeface="黑体" pitchFamily="2" charset="-122"/>
            </a:endParaRPr>
          </a:p>
          <a:p>
            <a:pPr marL="742950" lvl="1" indent="-285750" defTabSz="346075" eaLnBrk="0" fontAlgn="ctr" hangingPunct="0">
              <a:lnSpc>
                <a:spcPct val="120000"/>
              </a:lnSpc>
              <a:buClr>
                <a:srgbClr val="777777"/>
              </a:buClr>
              <a:buSzPct val="85000"/>
              <a:buFontTx/>
              <a:buChar char="–"/>
              <a:tabLst>
                <a:tab pos="571500" algn="l"/>
              </a:tabLst>
            </a:pPr>
            <a:r>
              <a:rPr lang="en-US" altLang="zh-CN" sz="2400">
                <a:solidFill>
                  <a:schemeClr val="tx2"/>
                </a:solidFill>
                <a:latin typeface="黑体" pitchFamily="2" charset="-122"/>
                <a:ea typeface="黑体" pitchFamily="2" charset="-122"/>
              </a:rPr>
              <a:t>USING</a:t>
            </a:r>
            <a:r>
              <a:rPr lang="zh-CN" altLang="en-US" sz="2400">
                <a:solidFill>
                  <a:schemeClr val="tx2"/>
                </a:solidFill>
                <a:latin typeface="黑体" pitchFamily="2" charset="-122"/>
                <a:ea typeface="黑体" pitchFamily="2" charset="-122"/>
              </a:rPr>
              <a:t>子句中的用到的列不能使用表名和别名作为前缀。</a:t>
            </a:r>
            <a:endParaRPr lang="en-US" altLang="zh-CN" sz="2400">
              <a:solidFill>
                <a:schemeClr val="tx2"/>
              </a:solidFill>
              <a:latin typeface="黑体" pitchFamily="2" charset="-122"/>
              <a:ea typeface="黑体" pitchFamily="2" charset="-122"/>
            </a:endParaRPr>
          </a:p>
          <a:p>
            <a:pPr marL="742950" lvl="1" indent="-285750" defTabSz="346075" eaLnBrk="0" fontAlgn="ctr" hangingPunct="0">
              <a:lnSpc>
                <a:spcPct val="120000"/>
              </a:lnSpc>
              <a:buClr>
                <a:srgbClr val="777777"/>
              </a:buClr>
              <a:buSzPct val="85000"/>
              <a:buFontTx/>
              <a:buChar char="–"/>
              <a:tabLst>
                <a:tab pos="571500" algn="l"/>
              </a:tabLst>
            </a:pPr>
            <a:r>
              <a:rPr lang="en-US" altLang="zh-CN" sz="2400">
                <a:solidFill>
                  <a:schemeClr val="tx2"/>
                </a:solidFill>
                <a:latin typeface="黑体" pitchFamily="2" charset="-122"/>
                <a:ea typeface="黑体" pitchFamily="2" charset="-122"/>
              </a:rPr>
              <a:t>NATURAL JOIN</a:t>
            </a:r>
            <a:r>
              <a:rPr lang="zh-CN" altLang="en-US" sz="2400">
                <a:solidFill>
                  <a:schemeClr val="tx2"/>
                </a:solidFill>
                <a:latin typeface="黑体" pitchFamily="2" charset="-122"/>
                <a:ea typeface="黑体" pitchFamily="2" charset="-122"/>
              </a:rPr>
              <a:t>子句和</a:t>
            </a:r>
            <a:r>
              <a:rPr lang="en-US" altLang="zh-CN" sz="2400">
                <a:solidFill>
                  <a:schemeClr val="tx2"/>
                </a:solidFill>
                <a:latin typeface="黑体" pitchFamily="2" charset="-122"/>
                <a:ea typeface="黑体" pitchFamily="2" charset="-122"/>
              </a:rPr>
              <a:t>USING</a:t>
            </a:r>
            <a:r>
              <a:rPr lang="zh-CN" altLang="en-US" sz="2400">
                <a:solidFill>
                  <a:schemeClr val="tx2"/>
                </a:solidFill>
                <a:latin typeface="黑体" pitchFamily="2" charset="-122"/>
                <a:ea typeface="黑体" pitchFamily="2" charset="-122"/>
              </a:rPr>
              <a:t>子句是相互排斥的，不能同时使用。</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smtClean="0">
                <a:latin typeface="黑体" pitchFamily="2" charset="-122"/>
                <a:ea typeface="黑体" pitchFamily="2" charset="-122"/>
              </a:rPr>
              <a:t>为什么使用多表连接</a:t>
            </a:r>
          </a:p>
        </p:txBody>
      </p:sp>
      <p:sp>
        <p:nvSpPr>
          <p:cNvPr id="6147" name="内容占位符 2"/>
          <p:cNvSpPr>
            <a:spLocks noGrp="1"/>
          </p:cNvSpPr>
          <p:nvPr>
            <p:ph idx="1"/>
          </p:nvPr>
        </p:nvSpPr>
        <p:spPr/>
        <p:txBody>
          <a:bodyPr/>
          <a:lstStyle/>
          <a:p>
            <a:r>
              <a:rPr lang="zh-CN" altLang="en-US" dirty="0" smtClean="0">
                <a:latin typeface="黑体" pitchFamily="2" charset="-122"/>
                <a:ea typeface="黑体" pitchFamily="2" charset="-122"/>
              </a:rPr>
              <a:t>思考如下问题？</a:t>
            </a:r>
            <a:endParaRPr lang="en-US" altLang="zh-CN" dirty="0" smtClean="0">
              <a:latin typeface="黑体" pitchFamily="2" charset="-122"/>
              <a:ea typeface="黑体" pitchFamily="2" charset="-122"/>
            </a:endParaRPr>
          </a:p>
          <a:p>
            <a:pPr lvl="1"/>
            <a:r>
              <a:rPr lang="zh-CN" altLang="en-US" dirty="0" smtClean="0">
                <a:latin typeface="黑体" pitchFamily="2" charset="-122"/>
                <a:ea typeface="黑体" pitchFamily="2" charset="-122"/>
              </a:rPr>
              <a:t>写一条查询语句，查询员工</a:t>
            </a:r>
            <a:r>
              <a:rPr lang="zh-CN" altLang="en-US" dirty="0" smtClean="0">
                <a:latin typeface="黑体" pitchFamily="2" charset="-122"/>
                <a:ea typeface="黑体" pitchFamily="2" charset="-122"/>
              </a:rPr>
              <a:t>姓名</a:t>
            </a:r>
            <a:r>
              <a:rPr lang="en-US" altLang="zh-CN" dirty="0" err="1" smtClean="0">
                <a:latin typeface="黑体" pitchFamily="2" charset="-122"/>
                <a:ea typeface="黑体" pitchFamily="2" charset="-122"/>
              </a:rPr>
              <a:t>emp</a:t>
            </a:r>
            <a:r>
              <a:rPr lang="zh-CN" altLang="en-US" dirty="0" smtClean="0">
                <a:latin typeface="黑体" pitchFamily="2" charset="-122"/>
                <a:ea typeface="黑体" pitchFamily="2" charset="-122"/>
              </a:rPr>
              <a:t>、</a:t>
            </a:r>
            <a:r>
              <a:rPr lang="zh-CN" altLang="en-US" dirty="0" smtClean="0">
                <a:latin typeface="黑体" pitchFamily="2" charset="-122"/>
                <a:ea typeface="黑体" pitchFamily="2" charset="-122"/>
              </a:rPr>
              <a:t>部门</a:t>
            </a:r>
            <a:r>
              <a:rPr lang="zh-CN" altLang="en-US" dirty="0" smtClean="0">
                <a:latin typeface="黑体" pitchFamily="2" charset="-122"/>
                <a:ea typeface="黑体" pitchFamily="2" charset="-122"/>
              </a:rPr>
              <a:t>名称</a:t>
            </a:r>
            <a:r>
              <a:rPr lang="en-US" altLang="zh-CN" dirty="0" err="1" smtClean="0">
                <a:latin typeface="黑体" pitchFamily="2" charset="-122"/>
                <a:ea typeface="黑体" pitchFamily="2" charset="-122"/>
              </a:rPr>
              <a:t>dept</a:t>
            </a:r>
            <a:r>
              <a:rPr lang="zh-CN" altLang="en-US" dirty="0" smtClean="0">
                <a:latin typeface="黑体" pitchFamily="2" charset="-122"/>
                <a:ea typeface="黑体" pitchFamily="2" charset="-122"/>
              </a:rPr>
              <a:t>、</a:t>
            </a:r>
            <a:r>
              <a:rPr lang="zh-CN" altLang="en-US" dirty="0" smtClean="0">
                <a:latin typeface="黑体" pitchFamily="2" charset="-122"/>
                <a:ea typeface="黑体" pitchFamily="2" charset="-122"/>
              </a:rPr>
              <a:t>工作地</a:t>
            </a:r>
            <a:r>
              <a:rPr lang="zh-CN" altLang="en-US" dirty="0" smtClean="0">
                <a:latin typeface="黑体" pitchFamily="2" charset="-122"/>
                <a:ea typeface="黑体" pitchFamily="2" charset="-122"/>
              </a:rPr>
              <a:t>点</a:t>
            </a:r>
            <a:r>
              <a:rPr lang="en-US" altLang="zh-CN" dirty="0" err="1" smtClean="0">
                <a:latin typeface="黑体" pitchFamily="2" charset="-122"/>
                <a:ea typeface="黑体" pitchFamily="2" charset="-122"/>
              </a:rPr>
              <a:t>dept</a:t>
            </a:r>
            <a:r>
              <a:rPr lang="zh-CN" altLang="en-US" dirty="0" smtClean="0">
                <a:latin typeface="黑体" pitchFamily="2" charset="-122"/>
                <a:ea typeface="黑体" pitchFamily="2" charset="-122"/>
              </a:rPr>
              <a:t>？</a:t>
            </a:r>
            <a:endParaRPr lang="en-US" altLang="zh-CN" dirty="0" smtClean="0">
              <a:latin typeface="黑体" pitchFamily="2" charset="-122"/>
              <a:ea typeface="黑体" pitchFamily="2" charset="-122"/>
            </a:endParaRPr>
          </a:p>
          <a:p>
            <a:pPr lvl="1"/>
            <a:endParaRPr lang="zh-CN" altLang="en-US" dirty="0" smtClean="0">
              <a:latin typeface="黑体" pitchFamily="2" charset="-122"/>
              <a:ea typeface="黑体" pitchFamily="2" charset="-122"/>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7388" y="609600"/>
            <a:ext cx="7769225" cy="803275"/>
          </a:xfrm>
        </p:spPr>
        <p:txBody>
          <a:bodyPr lIns="92075" tIns="46038" rIns="92075" bIns="46038"/>
          <a:lstStyle/>
          <a:p>
            <a:r>
              <a:rPr lang="en-US" altLang="zh-CN" smtClean="0">
                <a:latin typeface="黑体" pitchFamily="2" charset="-122"/>
                <a:ea typeface="黑体" pitchFamily="2" charset="-122"/>
              </a:rPr>
              <a:t>ON</a:t>
            </a:r>
            <a:r>
              <a:rPr lang="zh-CN" altLang="en-US" smtClean="0">
                <a:latin typeface="黑体" pitchFamily="2" charset="-122"/>
                <a:ea typeface="黑体" pitchFamily="2" charset="-122"/>
              </a:rPr>
              <a:t>子句</a:t>
            </a:r>
            <a:endParaRPr lang="en-US" altLang="zh-CN" smtClean="0">
              <a:latin typeface="黑体" pitchFamily="2" charset="-122"/>
              <a:ea typeface="黑体" pitchFamily="2" charset="-122"/>
            </a:endParaRPr>
          </a:p>
        </p:txBody>
      </p:sp>
      <p:sp>
        <p:nvSpPr>
          <p:cNvPr id="175107" name="Rectangle 3"/>
          <p:cNvSpPr>
            <a:spLocks noGrp="1" noChangeArrowheads="1"/>
          </p:cNvSpPr>
          <p:nvPr>
            <p:ph idx="1"/>
          </p:nvPr>
        </p:nvSpPr>
        <p:spPr>
          <a:xfrm>
            <a:off x="874713" y="1500188"/>
            <a:ext cx="7697787" cy="3829050"/>
          </a:xfrm>
        </p:spPr>
        <p:txBody>
          <a:bodyPr lIns="92075" tIns="46038" rIns="92075" bIns="46038"/>
          <a:lstStyle/>
          <a:p>
            <a:pPr marL="404813" indent="-404813" defTabSz="346075" fontAlgn="ctr">
              <a:lnSpc>
                <a:spcPct val="120000"/>
              </a:lnSpc>
              <a:tabLst>
                <a:tab pos="571500" algn="l"/>
              </a:tabLst>
              <a:defRPr/>
            </a:pPr>
            <a:r>
              <a:rPr lang="zh-CN" altLang="en-US" kern="1200" dirty="0" smtClean="0"/>
              <a:t>自然连接条件基本上是具有相同列名的表之间的等值连接；</a:t>
            </a:r>
          </a:p>
          <a:p>
            <a:pPr marL="404813" indent="-404813" defTabSz="346075" fontAlgn="ctr">
              <a:lnSpc>
                <a:spcPct val="120000"/>
              </a:lnSpc>
              <a:tabLst>
                <a:tab pos="571500" algn="l"/>
              </a:tabLst>
              <a:defRPr/>
            </a:pPr>
            <a:r>
              <a:rPr lang="zh-CN" altLang="en-US" kern="1200" dirty="0" smtClean="0"/>
              <a:t>如果要指定任意连接条件</a:t>
            </a:r>
            <a:r>
              <a:rPr lang="en-US" altLang="zh-CN" kern="1200" dirty="0" smtClean="0"/>
              <a:t>,</a:t>
            </a:r>
            <a:r>
              <a:rPr lang="zh-CN" altLang="en-US" kern="1200" dirty="0" smtClean="0"/>
              <a:t>或指定要连接的列，则可以使用</a:t>
            </a:r>
            <a:r>
              <a:rPr lang="en-US" altLang="zh-CN" kern="1200" dirty="0" smtClean="0"/>
              <a:t>ON</a:t>
            </a:r>
            <a:r>
              <a:rPr lang="zh-CN" altLang="en-US" kern="1200" dirty="0" smtClean="0"/>
              <a:t>子句；</a:t>
            </a:r>
          </a:p>
          <a:p>
            <a:pPr marL="404813" indent="-404813" defTabSz="346075" fontAlgn="ctr">
              <a:lnSpc>
                <a:spcPct val="120000"/>
              </a:lnSpc>
              <a:tabLst>
                <a:tab pos="571500" algn="l"/>
              </a:tabLst>
              <a:defRPr/>
            </a:pPr>
            <a:r>
              <a:rPr lang="zh-CN" altLang="en-US" kern="1200" dirty="0" smtClean="0"/>
              <a:t>用</a:t>
            </a:r>
            <a:r>
              <a:rPr lang="en-US" altLang="zh-CN" kern="1200" dirty="0" smtClean="0"/>
              <a:t>ON</a:t>
            </a:r>
            <a:r>
              <a:rPr lang="zh-CN" altLang="en-US" kern="1200" dirty="0" smtClean="0"/>
              <a:t>将连接条件和其它检索条件分隔开，其它检索条件写在</a:t>
            </a:r>
            <a:r>
              <a:rPr lang="en-US" altLang="zh-CN" kern="1200" dirty="0" smtClean="0"/>
              <a:t>WHERE</a:t>
            </a:r>
            <a:r>
              <a:rPr lang="zh-CN" altLang="en-US" kern="1200" dirty="0" smtClean="0"/>
              <a:t>子句；</a:t>
            </a:r>
          </a:p>
          <a:p>
            <a:pPr marL="404813" indent="-404813" defTabSz="346075" fontAlgn="ctr">
              <a:lnSpc>
                <a:spcPct val="120000"/>
              </a:lnSpc>
              <a:tabLst>
                <a:tab pos="571500" algn="l"/>
              </a:tabLst>
              <a:defRPr/>
            </a:pPr>
            <a:r>
              <a:rPr lang="en-US" altLang="zh-CN" kern="1200" dirty="0" smtClean="0"/>
              <a:t>ON</a:t>
            </a:r>
            <a:r>
              <a:rPr lang="zh-CN" altLang="en-US" kern="1200" dirty="0" smtClean="0"/>
              <a:t>子句可以提高代码的可读性。 </a:t>
            </a:r>
            <a:endParaRPr lang="en-US" altLang="zh-CN" kern="1200" dirty="0"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blackWhite">
          <a:xfrm>
            <a:off x="889000" y="1677988"/>
            <a:ext cx="7183438" cy="10652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ctr" fontAlgn="ctr">
              <a:buSzPct val="65000"/>
              <a:tabLst>
                <a:tab pos="1200150" algn="l"/>
              </a:tabLst>
              <a:defRPr/>
            </a:pPr>
            <a:r>
              <a:rPr lang="zh-CN" altLang="en-US" sz="1800" b="1">
                <a:latin typeface="Courier New" pitchFamily="49" charset="0"/>
                <a:ea typeface="宋体" charset="-122"/>
              </a:rPr>
              <a:t> </a:t>
            </a:r>
          </a:p>
        </p:txBody>
      </p:sp>
      <p:sp>
        <p:nvSpPr>
          <p:cNvPr id="44035" name="Rectangle 3"/>
          <p:cNvSpPr>
            <a:spLocks noChangeArrowheads="1"/>
          </p:cNvSpPr>
          <p:nvPr/>
        </p:nvSpPr>
        <p:spPr bwMode="blackWhite">
          <a:xfrm>
            <a:off x="884238" y="1577975"/>
            <a:ext cx="6915150" cy="1173163"/>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b="1">
                <a:latin typeface="Courier New" pitchFamily="49" charset="0"/>
              </a:rPr>
              <a:t>SELECT 	e.empno, e.ename, e.deptno, d.deptno, d.loc </a:t>
            </a:r>
          </a:p>
          <a:p>
            <a:pPr fontAlgn="ctr">
              <a:buSzPct val="65000"/>
              <a:tabLst>
                <a:tab pos="1200150" algn="l"/>
              </a:tabLst>
            </a:pPr>
            <a:r>
              <a:rPr lang="en-US" altLang="zh-CN" b="1">
                <a:latin typeface="Courier New" pitchFamily="49" charset="0"/>
              </a:rPr>
              <a:t>FROM   	emp e </a:t>
            </a:r>
          </a:p>
          <a:p>
            <a:pPr fontAlgn="ctr">
              <a:buSzPct val="65000"/>
              <a:tabLst>
                <a:tab pos="1200150" algn="l"/>
              </a:tabLst>
            </a:pPr>
            <a:r>
              <a:rPr lang="en-US" altLang="zh-CN" b="1">
                <a:latin typeface="Courier New" pitchFamily="49" charset="0"/>
              </a:rPr>
              <a:t>JOIN 	dept d </a:t>
            </a:r>
          </a:p>
          <a:p>
            <a:pPr fontAlgn="ctr">
              <a:buSzPct val="65000"/>
              <a:tabLst>
                <a:tab pos="1200150" algn="l"/>
              </a:tabLst>
            </a:pPr>
            <a:r>
              <a:rPr lang="en-US" altLang="zh-CN" b="1">
                <a:latin typeface="Courier New" pitchFamily="49" charset="0"/>
              </a:rPr>
              <a:t>ON  	(e.deptno = d.deptno); </a:t>
            </a:r>
          </a:p>
        </p:txBody>
      </p:sp>
      <p:sp>
        <p:nvSpPr>
          <p:cNvPr id="44036" name="Rectangle 4"/>
          <p:cNvSpPr>
            <a:spLocks noChangeArrowheads="1"/>
          </p:cNvSpPr>
          <p:nvPr/>
        </p:nvSpPr>
        <p:spPr bwMode="auto">
          <a:xfrm>
            <a:off x="3635375" y="2941638"/>
            <a:ext cx="2017713" cy="3313112"/>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4037" name="Rectangle 5"/>
          <p:cNvSpPr>
            <a:spLocks noChangeArrowheads="1"/>
          </p:cNvSpPr>
          <p:nvPr/>
        </p:nvSpPr>
        <p:spPr bwMode="auto">
          <a:xfrm>
            <a:off x="920750" y="2395538"/>
            <a:ext cx="5157788" cy="269875"/>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4038" name="Text Box 6"/>
          <p:cNvSpPr txBox="1">
            <a:spLocks noChangeArrowheads="1"/>
          </p:cNvSpPr>
          <p:nvPr/>
        </p:nvSpPr>
        <p:spPr bwMode="auto">
          <a:xfrm>
            <a:off x="850900" y="4703763"/>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fontAlgn="ctr">
              <a:buClr>
                <a:srgbClr val="000000"/>
              </a:buClr>
              <a:buSzPct val="65000"/>
              <a:buFont typeface="Arial" charset="0"/>
              <a:buNone/>
            </a:pPr>
            <a:r>
              <a:rPr lang="en-US" altLang="zh-CN" sz="2400" b="1"/>
              <a:t>…</a:t>
            </a:r>
          </a:p>
        </p:txBody>
      </p:sp>
      <p:sp>
        <p:nvSpPr>
          <p:cNvPr id="44039" name="Rectangle 7"/>
          <p:cNvSpPr>
            <a:spLocks noGrp="1" noChangeArrowheads="1"/>
          </p:cNvSpPr>
          <p:nvPr>
            <p:ph type="title"/>
          </p:nvPr>
        </p:nvSpPr>
        <p:spPr>
          <a:xfrm>
            <a:off x="687388" y="609600"/>
            <a:ext cx="7769225" cy="803275"/>
          </a:xfrm>
        </p:spPr>
        <p:txBody>
          <a:bodyPr lIns="92075" tIns="46038" rIns="92075" bIns="46038"/>
          <a:lstStyle/>
          <a:p>
            <a:r>
              <a:rPr lang="en-US" altLang="zh-CN" smtClean="0">
                <a:latin typeface="黑体" pitchFamily="2" charset="-122"/>
                <a:ea typeface="黑体" pitchFamily="2" charset="-122"/>
              </a:rPr>
              <a:t>ON</a:t>
            </a:r>
            <a:r>
              <a:rPr lang="zh-CN" altLang="en-US" smtClean="0">
                <a:latin typeface="黑体" pitchFamily="2" charset="-122"/>
                <a:ea typeface="黑体" pitchFamily="2" charset="-122"/>
              </a:rPr>
              <a:t>子句</a:t>
            </a:r>
            <a:endParaRPr lang="en-US" altLang="zh-CN" smtClean="0">
              <a:latin typeface="黑体" pitchFamily="2" charset="-122"/>
              <a:ea typeface="黑体" pitchFamily="2" charset="-122"/>
            </a:endParaRPr>
          </a:p>
        </p:txBody>
      </p:sp>
      <p:sp>
        <p:nvSpPr>
          <p:cNvPr id="44040" name="Text Box 8"/>
          <p:cNvSpPr txBox="1">
            <a:spLocks noChangeArrowheads="1"/>
          </p:cNvSpPr>
          <p:nvPr/>
        </p:nvSpPr>
        <p:spPr bwMode="auto">
          <a:xfrm>
            <a:off x="900113" y="3086100"/>
            <a:ext cx="7343775" cy="3024188"/>
          </a:xfrm>
          <a:prstGeom prst="rect">
            <a:avLst/>
          </a:prstGeom>
          <a:noFill/>
          <a:ln w="25400">
            <a:solidFill>
              <a:srgbClr val="000000"/>
            </a:solidFill>
            <a:miter lim="800000"/>
            <a:headEnd/>
            <a:tailEnd/>
          </a:ln>
        </p:spPr>
        <p:txBody>
          <a:bodyPr/>
          <a:lstStyle/>
          <a:p>
            <a:pPr marL="457200" indent="-457200" algn="just" fontAlgn="ctr">
              <a:spcBef>
                <a:spcPct val="50000"/>
              </a:spcBef>
              <a:buClr>
                <a:schemeClr val="hlink"/>
              </a:buClr>
              <a:buSzPct val="195000"/>
              <a:buFont typeface="Wingdings" pitchFamily="2" charset="2"/>
              <a:buNone/>
            </a:pPr>
            <a:r>
              <a:rPr lang="zh-CN" altLang="en-US" sz="1400" b="1">
                <a:latin typeface="Courier New" pitchFamily="49" charset="0"/>
              </a:rPr>
              <a:t>     </a:t>
            </a:r>
            <a:r>
              <a:rPr lang="en-US" altLang="zh-CN" sz="1400" b="1">
                <a:latin typeface="Courier New" pitchFamily="49" charset="0"/>
              </a:rPr>
              <a:t>EMPNO ENAME          DEPTNO     DEPTNO LOC</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 ---------- ---------- -------------</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7369 SMITH              20         20 DALLAS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7499 ALLEN              30         30 CHICAGO</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7934 MILLER             10         10 NEW YORK</a:t>
            </a:r>
          </a:p>
          <a:p>
            <a:pPr marL="457200" indent="-457200" algn="just" fontAlgn="ctr">
              <a:spcBef>
                <a:spcPct val="50000"/>
              </a:spcBef>
              <a:buClr>
                <a:schemeClr val="hlink"/>
              </a:buClr>
              <a:buSzPct val="195000"/>
              <a:buFont typeface="Wingdings" pitchFamily="2" charset="2"/>
              <a:buNone/>
            </a:pPr>
            <a:endParaRPr lang="en-US" altLang="zh-CN" sz="1400" b="1">
              <a:latin typeface="Courier New" pitchFamily="49" charset="0"/>
            </a:endParaRPr>
          </a:p>
          <a:p>
            <a:pPr marL="457200" indent="-457200" algn="just" fontAlgn="ctr">
              <a:spcBef>
                <a:spcPct val="50000"/>
              </a:spcBef>
              <a:buClr>
                <a:schemeClr val="hlink"/>
              </a:buClr>
              <a:buSzPct val="195000"/>
              <a:buFont typeface="Wingdings" pitchFamily="2" charset="2"/>
              <a:buNone/>
            </a:pPr>
            <a:r>
              <a:rPr lang="zh-CN" altLang="en-US" sz="1400" b="1">
                <a:latin typeface="Courier New" pitchFamily="49" charset="0"/>
              </a:rPr>
              <a:t>已选择</a:t>
            </a:r>
            <a:r>
              <a:rPr lang="en-US" altLang="zh-CN" sz="1400" b="1">
                <a:latin typeface="Courier New" pitchFamily="49" charset="0"/>
              </a:rPr>
              <a:t>14</a:t>
            </a:r>
            <a:r>
              <a:rPr lang="zh-CN" altLang="en-US" sz="1400" b="1">
                <a:latin typeface="Courier New" pitchFamily="49" charset="0"/>
              </a:rPr>
              <a:t>行。</a:t>
            </a: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blackWhite">
          <a:xfrm>
            <a:off x="889000" y="1533525"/>
            <a:ext cx="7123113" cy="1506538"/>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r>
              <a:rPr lang="zh-CN" altLang="en-US" sz="1800" b="1">
                <a:latin typeface="Courier New" pitchFamily="49" charset="0"/>
              </a:rPr>
              <a:t> </a:t>
            </a:r>
          </a:p>
        </p:txBody>
      </p:sp>
      <p:sp>
        <p:nvSpPr>
          <p:cNvPr id="45059" name="Rectangle 3"/>
          <p:cNvSpPr>
            <a:spLocks noGrp="1" noChangeArrowheads="1"/>
          </p:cNvSpPr>
          <p:nvPr>
            <p:ph type="title"/>
          </p:nvPr>
        </p:nvSpPr>
        <p:spPr>
          <a:xfrm>
            <a:off x="687388" y="609600"/>
            <a:ext cx="7769225" cy="838200"/>
          </a:xfrm>
        </p:spPr>
        <p:txBody>
          <a:bodyPr lIns="92075" tIns="46038" rIns="92075" bIns="46038"/>
          <a:lstStyle/>
          <a:p>
            <a:r>
              <a:rPr lang="en-US" altLang="zh-CN" smtClean="0">
                <a:latin typeface="黑体" pitchFamily="2" charset="-122"/>
                <a:ea typeface="黑体" pitchFamily="2" charset="-122"/>
              </a:rPr>
              <a:t>ON </a:t>
            </a:r>
            <a:r>
              <a:rPr lang="zh-CN" altLang="en-US" smtClean="0">
                <a:latin typeface="黑体" pitchFamily="2" charset="-122"/>
                <a:ea typeface="黑体" pitchFamily="2" charset="-122"/>
              </a:rPr>
              <a:t>子句</a:t>
            </a:r>
            <a:endParaRPr lang="en-US" altLang="zh-CN" smtClean="0">
              <a:latin typeface="黑体" pitchFamily="2" charset="-122"/>
              <a:ea typeface="黑体" pitchFamily="2" charset="-122"/>
            </a:endParaRPr>
          </a:p>
        </p:txBody>
      </p:sp>
      <p:sp>
        <p:nvSpPr>
          <p:cNvPr id="45060" name="Rectangle 4"/>
          <p:cNvSpPr>
            <a:spLocks noChangeArrowheads="1"/>
          </p:cNvSpPr>
          <p:nvPr/>
        </p:nvSpPr>
        <p:spPr bwMode="blackWhite">
          <a:xfrm>
            <a:off x="895350" y="1543050"/>
            <a:ext cx="6557963" cy="1439863"/>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b="1">
                <a:latin typeface="Courier New" pitchFamily="49" charset="0"/>
              </a:rPr>
              <a:t>SELECT 	e.empno, e.ename, d.loc,m.ename </a:t>
            </a:r>
          </a:p>
          <a:p>
            <a:pPr fontAlgn="ctr">
              <a:buSzPct val="65000"/>
              <a:tabLst>
                <a:tab pos="1200150" algn="l"/>
              </a:tabLst>
            </a:pPr>
            <a:r>
              <a:rPr lang="en-US" altLang="zh-CN" b="1">
                <a:latin typeface="Courier New" pitchFamily="49" charset="0"/>
              </a:rPr>
              <a:t>FROM   		emp e </a:t>
            </a:r>
          </a:p>
          <a:p>
            <a:pPr fontAlgn="ctr">
              <a:buSzPct val="65000"/>
              <a:tabLst>
                <a:tab pos="1200150" algn="l"/>
              </a:tabLst>
            </a:pPr>
            <a:r>
              <a:rPr lang="en-US" altLang="zh-CN" b="1">
                <a:latin typeface="Courier New" pitchFamily="49" charset="0"/>
              </a:rPr>
              <a:t>JOIN   		dept d </a:t>
            </a:r>
          </a:p>
          <a:p>
            <a:pPr fontAlgn="ctr">
              <a:buSzPct val="65000"/>
              <a:tabLst>
                <a:tab pos="1200150" algn="l"/>
              </a:tabLst>
            </a:pPr>
            <a:r>
              <a:rPr lang="en-US" altLang="zh-CN" b="1">
                <a:latin typeface="Courier New" pitchFamily="49" charset="0"/>
              </a:rPr>
              <a:t>ON     		e.deptno = d.deptno </a:t>
            </a:r>
          </a:p>
          <a:p>
            <a:pPr fontAlgn="ctr">
              <a:buSzPct val="65000"/>
              <a:tabLst>
                <a:tab pos="1200150" algn="l"/>
              </a:tabLst>
            </a:pPr>
            <a:r>
              <a:rPr lang="en-US" altLang="zh-CN" b="1">
                <a:latin typeface="Courier New" pitchFamily="49" charset="0"/>
              </a:rPr>
              <a:t>JOIN   		emp m </a:t>
            </a:r>
          </a:p>
          <a:p>
            <a:pPr fontAlgn="ctr">
              <a:buSzPct val="65000"/>
              <a:tabLst>
                <a:tab pos="1200150" algn="l"/>
              </a:tabLst>
            </a:pPr>
            <a:r>
              <a:rPr lang="en-US" altLang="zh-CN" b="1">
                <a:latin typeface="Courier New" pitchFamily="49" charset="0"/>
              </a:rPr>
              <a:t>ON     		e.mgr = m.empno; </a:t>
            </a:r>
          </a:p>
        </p:txBody>
      </p:sp>
      <p:sp>
        <p:nvSpPr>
          <p:cNvPr id="45061" name="Text Box 5"/>
          <p:cNvSpPr txBox="1">
            <a:spLocks noChangeArrowheads="1"/>
          </p:cNvSpPr>
          <p:nvPr/>
        </p:nvSpPr>
        <p:spPr bwMode="auto">
          <a:xfrm>
            <a:off x="850900" y="5070475"/>
            <a:ext cx="366713" cy="390525"/>
          </a:xfrm>
          <a:prstGeom prst="rect">
            <a:avLst/>
          </a:prstGeom>
          <a:noFill/>
          <a:ln w="25400">
            <a:noFill/>
            <a:miter lim="800000"/>
            <a:headEnd type="none" w="sm" len="sm"/>
            <a:tailEnd type="none" w="med" len="lg"/>
          </a:ln>
        </p:spPr>
        <p:txBody>
          <a:bodyPr lIns="12700" tIns="12700" rIns="12700" bIns="12700">
            <a:spAutoFit/>
          </a:bodyPr>
          <a:lstStyle/>
          <a:p>
            <a:pPr algn="ctr" defTabSz="822325" fontAlgn="ctr">
              <a:buClr>
                <a:srgbClr val="000000"/>
              </a:buClr>
              <a:buSzPct val="65000"/>
              <a:buFont typeface="Arial" charset="0"/>
              <a:buNone/>
            </a:pPr>
            <a:r>
              <a:rPr lang="en-US" altLang="zh-CN" sz="2400" b="1"/>
              <a:t>…</a:t>
            </a:r>
          </a:p>
        </p:txBody>
      </p:sp>
      <p:sp>
        <p:nvSpPr>
          <p:cNvPr id="45062" name="Rectangle 6"/>
          <p:cNvSpPr>
            <a:spLocks noChangeArrowheads="1"/>
          </p:cNvSpPr>
          <p:nvPr/>
        </p:nvSpPr>
        <p:spPr bwMode="auto">
          <a:xfrm>
            <a:off x="935038" y="2038350"/>
            <a:ext cx="5040312" cy="982663"/>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5063" name="Text Box 7"/>
          <p:cNvSpPr txBox="1">
            <a:spLocks noChangeArrowheads="1"/>
          </p:cNvSpPr>
          <p:nvPr/>
        </p:nvSpPr>
        <p:spPr bwMode="auto">
          <a:xfrm>
            <a:off x="900113" y="3098800"/>
            <a:ext cx="7127875" cy="3168650"/>
          </a:xfrm>
          <a:prstGeom prst="rect">
            <a:avLst/>
          </a:prstGeom>
          <a:noFill/>
          <a:ln w="25400">
            <a:solidFill>
              <a:srgbClr val="000000"/>
            </a:solidFill>
            <a:miter lim="800000"/>
            <a:headEnd/>
            <a:tailEnd/>
          </a:ln>
        </p:spPr>
        <p:txBody>
          <a:bodyPr/>
          <a:lstStyle/>
          <a:p>
            <a:pPr marL="457200" indent="-457200" algn="just" fontAlgn="ctr">
              <a:spcBef>
                <a:spcPct val="50000"/>
              </a:spcBef>
              <a:buClr>
                <a:schemeClr val="hlink"/>
              </a:buClr>
              <a:buSzPct val="195000"/>
              <a:buFont typeface="Wingdings" pitchFamily="2" charset="2"/>
              <a:buNone/>
            </a:pPr>
            <a:r>
              <a:rPr lang="zh-CN" altLang="en-US" sz="1400" b="1">
                <a:latin typeface="Courier New" pitchFamily="49" charset="0"/>
              </a:rPr>
              <a:t>     </a:t>
            </a:r>
            <a:r>
              <a:rPr lang="en-US" altLang="zh-CN" sz="1400" b="1">
                <a:latin typeface="Courier New" pitchFamily="49" charset="0"/>
              </a:rPr>
              <a:t>EMPNO ENAME      LOC           ENAME</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 ------------- ----------</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7788 SCOTT      DALLAS        JONES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7902 FORD       DALLAS        JONES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7499 ALLEN      CHICAGO       BLAKE</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7521 WARD       CHICAGO       BLAKE</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7369 SMITH      DALLAS        FORD</a:t>
            </a:r>
          </a:p>
          <a:p>
            <a:pPr marL="457200" indent="-457200" algn="just" fontAlgn="ctr">
              <a:spcBef>
                <a:spcPct val="50000"/>
              </a:spcBef>
              <a:buClr>
                <a:schemeClr val="hlink"/>
              </a:buClr>
              <a:buSzPct val="195000"/>
              <a:buFont typeface="Wingdings" pitchFamily="2" charset="2"/>
              <a:buNone/>
            </a:pPr>
            <a:endParaRPr lang="en-US" altLang="zh-CN" sz="1400" b="1">
              <a:latin typeface="Courier New" pitchFamily="49" charset="0"/>
            </a:endParaRPr>
          </a:p>
          <a:p>
            <a:pPr marL="457200" indent="-457200" algn="just" fontAlgn="ctr">
              <a:spcBef>
                <a:spcPct val="50000"/>
              </a:spcBef>
              <a:buClr>
                <a:schemeClr val="hlink"/>
              </a:buClr>
              <a:buSzPct val="195000"/>
              <a:buFont typeface="Wingdings" pitchFamily="2" charset="2"/>
              <a:buNone/>
            </a:pPr>
            <a:r>
              <a:rPr lang="zh-CN" altLang="en-US" sz="1400" b="1">
                <a:latin typeface="Courier New" pitchFamily="49" charset="0"/>
              </a:rPr>
              <a:t>已选择</a:t>
            </a:r>
            <a:r>
              <a:rPr lang="en-US" altLang="zh-CN" sz="1400" b="1">
                <a:latin typeface="Courier New" pitchFamily="49" charset="0"/>
              </a:rPr>
              <a:t>13</a:t>
            </a:r>
            <a:r>
              <a:rPr lang="zh-CN" altLang="en-US" sz="1400" b="1">
                <a:latin typeface="Courier New" pitchFamily="49" charset="0"/>
              </a:rPr>
              <a:t>行。</a:t>
            </a: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blackWhite">
          <a:xfrm>
            <a:off x="889000" y="2060848"/>
            <a:ext cx="7289800" cy="106997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r>
              <a:rPr lang="zh-CN" altLang="en-US" sz="1800" b="1">
                <a:latin typeface="Courier New" pitchFamily="49" charset="0"/>
              </a:rPr>
              <a:t> </a:t>
            </a:r>
          </a:p>
        </p:txBody>
      </p:sp>
      <p:sp>
        <p:nvSpPr>
          <p:cNvPr id="46083" name="Rectangle 3"/>
          <p:cNvSpPr>
            <a:spLocks noChangeArrowheads="1"/>
          </p:cNvSpPr>
          <p:nvPr/>
        </p:nvSpPr>
        <p:spPr bwMode="blackWhite">
          <a:xfrm>
            <a:off x="895350" y="2111648"/>
            <a:ext cx="6557963" cy="941387"/>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b="1">
                <a:latin typeface="Courier New" pitchFamily="49" charset="0"/>
              </a:rPr>
              <a:t>SELECT 	e.ename,e.deptno,d.loc</a:t>
            </a:r>
            <a:r>
              <a:rPr lang="en-US" altLang="zh-CN">
                <a:latin typeface="Courier New" pitchFamily="49" charset="0"/>
              </a:rPr>
              <a:t> </a:t>
            </a:r>
            <a:endParaRPr lang="en-US" altLang="zh-CN" b="1">
              <a:latin typeface="Courier New" pitchFamily="49" charset="0"/>
            </a:endParaRPr>
          </a:p>
          <a:p>
            <a:pPr fontAlgn="ctr">
              <a:buSzPct val="65000"/>
              <a:tabLst>
                <a:tab pos="1200150" algn="l"/>
              </a:tabLst>
            </a:pPr>
            <a:r>
              <a:rPr lang="en-US" altLang="zh-CN" b="1">
                <a:latin typeface="Courier New" pitchFamily="49" charset="0"/>
              </a:rPr>
              <a:t>FROM   	emp </a:t>
            </a:r>
            <a:r>
              <a:rPr lang="en-US" altLang="zh-CN" b="1"/>
              <a:t>e</a:t>
            </a:r>
            <a:r>
              <a:rPr lang="en-US" altLang="zh-CN">
                <a:latin typeface="Courier New" pitchFamily="49" charset="0"/>
              </a:rPr>
              <a:t> </a:t>
            </a:r>
            <a:endParaRPr lang="en-US" altLang="zh-CN" b="1">
              <a:latin typeface="Courier New" pitchFamily="49" charset="0"/>
            </a:endParaRPr>
          </a:p>
          <a:p>
            <a:pPr fontAlgn="ctr">
              <a:buSzPct val="65000"/>
              <a:tabLst>
                <a:tab pos="1200150" algn="l"/>
              </a:tabLst>
            </a:pPr>
            <a:r>
              <a:rPr lang="en-US" altLang="zh-CN" b="1">
                <a:latin typeface="Courier New" pitchFamily="49" charset="0"/>
              </a:rPr>
              <a:t>LEFT OUTER JOIN dept d</a:t>
            </a:r>
            <a:r>
              <a:rPr lang="en-US" altLang="zh-CN"/>
              <a:t> </a:t>
            </a:r>
            <a:endParaRPr lang="en-US" altLang="zh-CN">
              <a:latin typeface="Courier New" pitchFamily="49" charset="0"/>
            </a:endParaRPr>
          </a:p>
          <a:p>
            <a:pPr fontAlgn="ctr">
              <a:buSzPct val="65000"/>
              <a:tabLst>
                <a:tab pos="1200150" algn="l"/>
              </a:tabLst>
            </a:pPr>
            <a:r>
              <a:rPr lang="en-US" altLang="zh-CN" b="1">
                <a:latin typeface="Courier New" pitchFamily="49" charset="0"/>
              </a:rPr>
              <a:t>ON     	(e.deptno = d.deptno);</a:t>
            </a:r>
            <a:r>
              <a:rPr lang="en-US" altLang="zh-CN">
                <a:latin typeface="Courier New" pitchFamily="49" charset="0"/>
              </a:rPr>
              <a:t> </a:t>
            </a:r>
          </a:p>
        </p:txBody>
      </p:sp>
      <p:sp>
        <p:nvSpPr>
          <p:cNvPr id="46084" name="Rectangle 4"/>
          <p:cNvSpPr>
            <a:spLocks noGrp="1" noChangeArrowheads="1"/>
          </p:cNvSpPr>
          <p:nvPr>
            <p:ph type="title"/>
          </p:nvPr>
        </p:nvSpPr>
        <p:spPr>
          <a:xfrm>
            <a:off x="685800" y="457200"/>
            <a:ext cx="7772400" cy="914400"/>
          </a:xfrm>
        </p:spPr>
        <p:txBody>
          <a:bodyPr lIns="92075" tIns="46038" rIns="92075" bIns="46038"/>
          <a:lstStyle/>
          <a:p>
            <a:r>
              <a:rPr lang="zh-CN" altLang="en-US" smtClean="0">
                <a:latin typeface="黑体" pitchFamily="2" charset="-122"/>
                <a:ea typeface="黑体" pitchFamily="2" charset="-122"/>
              </a:rPr>
              <a:t>左外连接 </a:t>
            </a:r>
            <a:endParaRPr lang="en-US" altLang="zh-CN" smtClean="0">
              <a:latin typeface="黑体" pitchFamily="2" charset="-122"/>
              <a:ea typeface="黑体" pitchFamily="2" charset="-122"/>
            </a:endParaRPr>
          </a:p>
        </p:txBody>
      </p:sp>
      <p:sp>
        <p:nvSpPr>
          <p:cNvPr id="46085" name="Rectangle 5"/>
          <p:cNvSpPr>
            <a:spLocks noChangeArrowheads="1"/>
          </p:cNvSpPr>
          <p:nvPr/>
        </p:nvSpPr>
        <p:spPr bwMode="auto">
          <a:xfrm>
            <a:off x="911225" y="5694635"/>
            <a:ext cx="7127875" cy="193675"/>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6086" name="Rectangle 6"/>
          <p:cNvSpPr>
            <a:spLocks noChangeArrowheads="1"/>
          </p:cNvSpPr>
          <p:nvPr/>
        </p:nvSpPr>
        <p:spPr bwMode="auto">
          <a:xfrm>
            <a:off x="963613" y="2567260"/>
            <a:ext cx="4989512" cy="514350"/>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6087" name="Text Box 8"/>
          <p:cNvSpPr txBox="1">
            <a:spLocks noChangeArrowheads="1"/>
          </p:cNvSpPr>
          <p:nvPr/>
        </p:nvSpPr>
        <p:spPr bwMode="auto">
          <a:xfrm>
            <a:off x="900113" y="3440385"/>
            <a:ext cx="7272337" cy="2738438"/>
          </a:xfrm>
          <a:prstGeom prst="rect">
            <a:avLst/>
          </a:prstGeom>
          <a:noFill/>
          <a:ln w="25400">
            <a:solidFill>
              <a:srgbClr val="000000"/>
            </a:solidFill>
            <a:miter lim="800000"/>
            <a:headEnd/>
            <a:tailEnd/>
          </a:ln>
        </p:spPr>
        <p:txBody>
          <a:bodyPr/>
          <a:lstStyle/>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ENAME          DEPTNO LOC</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 -------------</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MILLER             10 NEW YORK</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KING               10 NEW YORK</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CLARK              10 NEW YORK</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FORD               20 DALLAS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WARD</a:t>
            </a:r>
          </a:p>
          <a:p>
            <a:pPr marL="457200" indent="-457200" algn="just" fontAlgn="ctr">
              <a:spcBef>
                <a:spcPct val="50000"/>
              </a:spcBef>
              <a:buClr>
                <a:schemeClr val="hlink"/>
              </a:buClr>
              <a:buSzPct val="195000"/>
              <a:buFont typeface="Wingdings" pitchFamily="2" charset="2"/>
              <a:buNone/>
            </a:pPr>
            <a:endParaRPr lang="en-US" altLang="zh-CN" sz="1400" b="1">
              <a:latin typeface="Courier New" pitchFamily="49" charset="0"/>
            </a:endParaRPr>
          </a:p>
        </p:txBody>
      </p:sp>
      <p:sp>
        <p:nvSpPr>
          <p:cNvPr id="8" name="内容占位符 2"/>
          <p:cNvSpPr txBox="1">
            <a:spLocks/>
          </p:cNvSpPr>
          <p:nvPr/>
        </p:nvSpPr>
        <p:spPr>
          <a:xfrm>
            <a:off x="711200" y="1317625"/>
            <a:ext cx="8147050" cy="539750"/>
          </a:xfrm>
          <a:prstGeom prst="rect">
            <a:avLst/>
          </a:prstGeom>
        </p:spPr>
        <p:txBody>
          <a:bodyPr/>
          <a:lstStyle/>
          <a:p>
            <a:pPr marL="342900" indent="-342900" eaLnBrk="0" hangingPunct="0">
              <a:buClr>
                <a:srgbClr val="777777"/>
              </a:buClr>
              <a:buSzPct val="85000"/>
              <a:buFontTx/>
              <a:buChar char="•"/>
              <a:defRPr/>
            </a:pPr>
            <a:endParaRPr lang="zh-CN" altLang="en-US" sz="2200" kern="0" dirty="0">
              <a:solidFill>
                <a:schemeClr val="tx2"/>
              </a:solidFill>
              <a:latin typeface="黑体" pitchFamily="49" charset="-122"/>
              <a:ea typeface="黑体" pitchFamily="49" charset="-122"/>
            </a:endParaRPr>
          </a:p>
        </p:txBody>
      </p:sp>
      <p:sp>
        <p:nvSpPr>
          <p:cNvPr id="46089" name="矩形 8"/>
          <p:cNvSpPr>
            <a:spLocks noChangeArrowheads="1"/>
          </p:cNvSpPr>
          <p:nvPr/>
        </p:nvSpPr>
        <p:spPr bwMode="auto">
          <a:xfrm>
            <a:off x="857250" y="5893073"/>
            <a:ext cx="1465263" cy="338137"/>
          </a:xfrm>
          <a:prstGeom prst="rect">
            <a:avLst/>
          </a:prstGeom>
          <a:noFill/>
          <a:ln w="9525">
            <a:noFill/>
            <a:miter lim="800000"/>
            <a:headEnd/>
            <a:tailEnd/>
          </a:ln>
        </p:spPr>
        <p:txBody>
          <a:bodyPr wrap="none">
            <a:spAutoFit/>
          </a:bodyPr>
          <a:lstStyle/>
          <a:p>
            <a:pPr marL="457200" indent="-457200" algn="just" fontAlgn="ctr">
              <a:spcBef>
                <a:spcPct val="50000"/>
              </a:spcBef>
              <a:buClr>
                <a:schemeClr val="hlink"/>
              </a:buClr>
              <a:buSzPct val="195000"/>
              <a:buFont typeface="Wingdings" pitchFamily="2" charset="2"/>
              <a:buNone/>
            </a:pPr>
            <a:r>
              <a:rPr lang="zh-CN" altLang="en-US" b="1">
                <a:latin typeface="Courier New" pitchFamily="49" charset="0"/>
              </a:rPr>
              <a:t>已选择</a:t>
            </a:r>
            <a:r>
              <a:rPr lang="en-US" altLang="zh-CN" b="1">
                <a:latin typeface="Courier New" pitchFamily="49" charset="0"/>
              </a:rPr>
              <a:t>14</a:t>
            </a:r>
            <a:r>
              <a:rPr lang="zh-CN" altLang="en-US" b="1">
                <a:latin typeface="Courier New" pitchFamily="49" charset="0"/>
              </a:rPr>
              <a:t>行。</a:t>
            </a:r>
          </a:p>
        </p:txBody>
      </p:sp>
      <p:sp>
        <p:nvSpPr>
          <p:cNvPr id="46090" name="Rectangle 3"/>
          <p:cNvSpPr txBox="1">
            <a:spLocks noChangeArrowheads="1"/>
          </p:cNvSpPr>
          <p:nvPr/>
        </p:nvSpPr>
        <p:spPr bwMode="auto">
          <a:xfrm>
            <a:off x="642938" y="1071563"/>
            <a:ext cx="7697787" cy="1071562"/>
          </a:xfrm>
          <a:prstGeom prst="rect">
            <a:avLst/>
          </a:prstGeom>
          <a:noFill/>
          <a:ln w="9525">
            <a:noFill/>
            <a:miter lim="800000"/>
            <a:headEnd/>
            <a:tailEnd/>
          </a:ln>
        </p:spPr>
        <p:txBody>
          <a:bodyPr lIns="92075" tIns="46038" rIns="92075" bIns="46038"/>
          <a:lstStyle/>
          <a:p>
            <a:pPr marL="404813" indent="-404813" defTabSz="346075" eaLnBrk="0" fontAlgn="ctr" hangingPunct="0">
              <a:lnSpc>
                <a:spcPct val="120000"/>
              </a:lnSpc>
              <a:buClr>
                <a:srgbClr val="777777"/>
              </a:buClr>
              <a:buSzPct val="85000"/>
              <a:buFontTx/>
              <a:buChar char="•"/>
              <a:tabLst>
                <a:tab pos="571500" algn="l"/>
              </a:tabLst>
            </a:pPr>
            <a:r>
              <a:rPr lang="zh-CN" altLang="en-US" sz="2000" dirty="0">
                <a:latin typeface="黑体" pitchFamily="2" charset="-122"/>
                <a:ea typeface="黑体" pitchFamily="2" charset="-122"/>
              </a:rPr>
              <a:t>左外连接以</a:t>
            </a:r>
            <a:r>
              <a:rPr lang="en-US" altLang="zh-CN" sz="2000" dirty="0">
                <a:latin typeface="黑体" pitchFamily="2" charset="-122"/>
                <a:ea typeface="黑体" pitchFamily="2" charset="-122"/>
              </a:rPr>
              <a:t>FROM</a:t>
            </a:r>
            <a:r>
              <a:rPr lang="zh-CN" altLang="en-US" sz="2000" dirty="0">
                <a:latin typeface="黑体" pitchFamily="2" charset="-122"/>
                <a:ea typeface="黑体" pitchFamily="2" charset="-122"/>
              </a:rPr>
              <a:t>子句中的左边表为基表，该表所有行数据按照连接条件无论是否与右边表能匹配上，都会被显示出来。 </a:t>
            </a:r>
            <a:endParaRPr lang="en-US" altLang="zh-CN" sz="2000" dirty="0">
              <a:latin typeface="黑体" pitchFamily="2" charset="-122"/>
              <a:ea typeface="黑体" pitchFamily="2" charset="-122"/>
            </a:endParaRP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blackWhite">
          <a:xfrm>
            <a:off x="889000" y="2204864"/>
            <a:ext cx="7289800" cy="106997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r>
              <a:rPr lang="zh-CN" altLang="en-US" sz="1800" b="1">
                <a:latin typeface="Courier New" pitchFamily="49" charset="0"/>
              </a:rPr>
              <a:t> </a:t>
            </a:r>
          </a:p>
        </p:txBody>
      </p:sp>
      <p:sp>
        <p:nvSpPr>
          <p:cNvPr id="47107" name="Rectangle 3"/>
          <p:cNvSpPr>
            <a:spLocks noChangeArrowheads="1"/>
          </p:cNvSpPr>
          <p:nvPr/>
        </p:nvSpPr>
        <p:spPr bwMode="blackWhite">
          <a:xfrm>
            <a:off x="895350" y="2255664"/>
            <a:ext cx="6557963" cy="941388"/>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b="1">
                <a:latin typeface="Courier New" pitchFamily="49" charset="0"/>
              </a:rPr>
              <a:t>SELECT 	e.ename,e.deptno,d.loc</a:t>
            </a:r>
            <a:r>
              <a:rPr lang="en-US" altLang="zh-CN">
                <a:latin typeface="Courier New" pitchFamily="49" charset="0"/>
              </a:rPr>
              <a:t> </a:t>
            </a:r>
            <a:endParaRPr lang="en-US" altLang="zh-CN" b="1">
              <a:latin typeface="Courier New" pitchFamily="49" charset="0"/>
            </a:endParaRPr>
          </a:p>
          <a:p>
            <a:pPr fontAlgn="ctr">
              <a:buSzPct val="65000"/>
              <a:tabLst>
                <a:tab pos="1200150" algn="l"/>
              </a:tabLst>
            </a:pPr>
            <a:r>
              <a:rPr lang="en-US" altLang="zh-CN" b="1">
                <a:latin typeface="Courier New" pitchFamily="49" charset="0"/>
              </a:rPr>
              <a:t>FROM   	emp e</a:t>
            </a:r>
            <a:r>
              <a:rPr lang="en-US" altLang="zh-CN">
                <a:latin typeface="Courier New" pitchFamily="49" charset="0"/>
              </a:rPr>
              <a:t> </a:t>
            </a:r>
            <a:endParaRPr lang="en-US" altLang="zh-CN" b="1">
              <a:latin typeface="Courier New" pitchFamily="49" charset="0"/>
            </a:endParaRPr>
          </a:p>
          <a:p>
            <a:pPr fontAlgn="ctr">
              <a:buSzPct val="65000"/>
              <a:tabLst>
                <a:tab pos="1200150" algn="l"/>
              </a:tabLst>
            </a:pPr>
            <a:r>
              <a:rPr lang="en-US" altLang="zh-CN" b="1">
                <a:latin typeface="Courier New" pitchFamily="49" charset="0"/>
              </a:rPr>
              <a:t>RIGHT  OUTER JOIN dept d</a:t>
            </a:r>
            <a:r>
              <a:rPr lang="en-US" altLang="zh-CN">
                <a:latin typeface="Courier New" pitchFamily="49" charset="0"/>
              </a:rPr>
              <a:t> </a:t>
            </a:r>
            <a:endParaRPr lang="en-US" altLang="zh-CN" b="1">
              <a:latin typeface="Courier New" pitchFamily="49" charset="0"/>
            </a:endParaRPr>
          </a:p>
          <a:p>
            <a:pPr fontAlgn="ctr">
              <a:buSzPct val="65000"/>
              <a:tabLst>
                <a:tab pos="1200150" algn="l"/>
              </a:tabLst>
            </a:pPr>
            <a:r>
              <a:rPr lang="en-US" altLang="zh-CN" b="1">
                <a:latin typeface="Courier New" pitchFamily="49" charset="0"/>
              </a:rPr>
              <a:t>ON     	(e.deptno = d.deptno);</a:t>
            </a:r>
            <a:r>
              <a:rPr lang="en-US" altLang="zh-CN">
                <a:latin typeface="Courier New" pitchFamily="49" charset="0"/>
              </a:rPr>
              <a:t> </a:t>
            </a:r>
          </a:p>
        </p:txBody>
      </p:sp>
      <p:sp>
        <p:nvSpPr>
          <p:cNvPr id="47108" name="Rectangle 4"/>
          <p:cNvSpPr>
            <a:spLocks noGrp="1" noChangeArrowheads="1"/>
          </p:cNvSpPr>
          <p:nvPr>
            <p:ph type="title"/>
          </p:nvPr>
        </p:nvSpPr>
        <p:spPr>
          <a:xfrm>
            <a:off x="687388" y="609600"/>
            <a:ext cx="7769225" cy="685800"/>
          </a:xfrm>
        </p:spPr>
        <p:txBody>
          <a:bodyPr lIns="92075" tIns="46038" rIns="92075" bIns="46038"/>
          <a:lstStyle/>
          <a:p>
            <a:r>
              <a:rPr lang="zh-CN" altLang="en-US" smtClean="0">
                <a:latin typeface="黑体" pitchFamily="2" charset="-122"/>
                <a:ea typeface="黑体" pitchFamily="2" charset="-122"/>
              </a:rPr>
              <a:t>右外连接 </a:t>
            </a:r>
            <a:endParaRPr lang="en-US" altLang="zh-CN" smtClean="0">
              <a:latin typeface="黑体" pitchFamily="2" charset="-122"/>
              <a:ea typeface="黑体" pitchFamily="2" charset="-122"/>
            </a:endParaRPr>
          </a:p>
        </p:txBody>
      </p:sp>
      <p:sp>
        <p:nvSpPr>
          <p:cNvPr id="47109" name="Rectangle 5"/>
          <p:cNvSpPr>
            <a:spLocks noChangeArrowheads="1"/>
          </p:cNvSpPr>
          <p:nvPr/>
        </p:nvSpPr>
        <p:spPr bwMode="auto">
          <a:xfrm>
            <a:off x="954088" y="5765627"/>
            <a:ext cx="6985000" cy="193675"/>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7110" name="Text Box 6"/>
          <p:cNvSpPr txBox="1">
            <a:spLocks noChangeArrowheads="1"/>
          </p:cNvSpPr>
          <p:nvPr/>
        </p:nvSpPr>
        <p:spPr bwMode="auto">
          <a:xfrm>
            <a:off x="877888" y="4081289"/>
            <a:ext cx="366712" cy="390525"/>
          </a:xfrm>
          <a:prstGeom prst="rect">
            <a:avLst/>
          </a:prstGeom>
          <a:noFill/>
          <a:ln w="25400">
            <a:noFill/>
            <a:miter lim="800000"/>
            <a:headEnd type="none" w="sm" len="sm"/>
            <a:tailEnd type="none" w="med" len="lg"/>
          </a:ln>
        </p:spPr>
        <p:txBody>
          <a:bodyPr lIns="12700" tIns="12700" rIns="12700" bIns="12700">
            <a:spAutoFit/>
          </a:bodyPr>
          <a:lstStyle/>
          <a:p>
            <a:pPr algn="ctr" defTabSz="822325" fontAlgn="ctr">
              <a:buClr>
                <a:srgbClr val="000000"/>
              </a:buClr>
              <a:buSzPct val="65000"/>
              <a:buFont typeface="Arial" charset="0"/>
              <a:buNone/>
            </a:pPr>
            <a:r>
              <a:rPr lang="en-US" altLang="zh-CN" sz="2400" b="1"/>
              <a:t>…</a:t>
            </a:r>
          </a:p>
        </p:txBody>
      </p:sp>
      <p:sp>
        <p:nvSpPr>
          <p:cNvPr id="47111" name="Rectangle 7"/>
          <p:cNvSpPr>
            <a:spLocks noChangeArrowheads="1"/>
          </p:cNvSpPr>
          <p:nvPr/>
        </p:nvSpPr>
        <p:spPr bwMode="auto">
          <a:xfrm>
            <a:off x="941388" y="2739852"/>
            <a:ext cx="4135437" cy="490537"/>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7112" name="Text Box 8"/>
          <p:cNvSpPr txBox="1">
            <a:spLocks noChangeArrowheads="1"/>
          </p:cNvSpPr>
          <p:nvPr/>
        </p:nvSpPr>
        <p:spPr bwMode="auto">
          <a:xfrm>
            <a:off x="827088" y="3511377"/>
            <a:ext cx="7416800" cy="2670175"/>
          </a:xfrm>
          <a:prstGeom prst="rect">
            <a:avLst/>
          </a:prstGeom>
          <a:noFill/>
          <a:ln w="25400">
            <a:solidFill>
              <a:srgbClr val="000000"/>
            </a:solidFill>
            <a:miter lim="800000"/>
            <a:headEnd/>
            <a:tailEnd/>
          </a:ln>
        </p:spPr>
        <p:txBody>
          <a:bodyPr/>
          <a:lstStyle/>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ENAME          DEPTNO LOC</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 -------------</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SMITH              20 DALLAS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ALLEN              30 CHICAGO</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JONES              20 DALLAS</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MARTIN             30 CHICAGO</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a:t>
            </a:r>
          </a:p>
          <a:p>
            <a:pPr marL="457200" indent="-457200" algn="just" fontAlgn="ctr">
              <a:spcBef>
                <a:spcPct val="50000"/>
              </a:spcBef>
              <a:buClr>
                <a:schemeClr val="hlink"/>
              </a:buClr>
              <a:buSzPct val="195000"/>
              <a:buFont typeface="Wingdings" pitchFamily="2" charset="2"/>
              <a:buNone/>
            </a:pPr>
            <a:r>
              <a:rPr lang="en-US" altLang="zh-CN" sz="1400" b="1">
                <a:latin typeface="Courier New" pitchFamily="49" charset="0"/>
              </a:rPr>
              <a:t>                      BOSTON</a:t>
            </a:r>
          </a:p>
          <a:p>
            <a:pPr marL="457200" indent="-457200" algn="just" fontAlgn="ctr">
              <a:spcBef>
                <a:spcPct val="50000"/>
              </a:spcBef>
              <a:buClr>
                <a:schemeClr val="hlink"/>
              </a:buClr>
              <a:buSzPct val="195000"/>
              <a:buFont typeface="Wingdings" pitchFamily="2" charset="2"/>
              <a:buNone/>
            </a:pPr>
            <a:endParaRPr lang="en-US" altLang="zh-CN" sz="1400" b="1">
              <a:latin typeface="Courier New" pitchFamily="49" charset="0"/>
            </a:endParaRPr>
          </a:p>
        </p:txBody>
      </p:sp>
      <p:sp>
        <p:nvSpPr>
          <p:cNvPr id="47113" name="Rectangle 3"/>
          <p:cNvSpPr txBox="1">
            <a:spLocks noChangeArrowheads="1"/>
          </p:cNvSpPr>
          <p:nvPr/>
        </p:nvSpPr>
        <p:spPr bwMode="auto">
          <a:xfrm>
            <a:off x="642938" y="1285875"/>
            <a:ext cx="7697787" cy="1071563"/>
          </a:xfrm>
          <a:prstGeom prst="rect">
            <a:avLst/>
          </a:prstGeom>
          <a:noFill/>
          <a:ln w="9525">
            <a:noFill/>
            <a:miter lim="800000"/>
            <a:headEnd/>
            <a:tailEnd/>
          </a:ln>
        </p:spPr>
        <p:txBody>
          <a:bodyPr lIns="92075" tIns="46038" rIns="92075" bIns="46038"/>
          <a:lstStyle/>
          <a:p>
            <a:pPr marL="404813" indent="-404813" defTabSz="346075" eaLnBrk="0" fontAlgn="ctr" hangingPunct="0">
              <a:lnSpc>
                <a:spcPct val="120000"/>
              </a:lnSpc>
              <a:buClr>
                <a:srgbClr val="777777"/>
              </a:buClr>
              <a:buSzPct val="85000"/>
              <a:buFontTx/>
              <a:buChar char="•"/>
              <a:tabLst>
                <a:tab pos="571500" algn="l"/>
              </a:tabLst>
            </a:pPr>
            <a:r>
              <a:rPr lang="zh-CN" altLang="en-US" sz="2000" dirty="0">
                <a:latin typeface="黑体" pitchFamily="2" charset="-122"/>
                <a:ea typeface="黑体" pitchFamily="2" charset="-122"/>
              </a:rPr>
              <a:t>右外连接以</a:t>
            </a:r>
            <a:r>
              <a:rPr lang="en-US" altLang="zh-CN" sz="2000" dirty="0">
                <a:latin typeface="黑体" pitchFamily="2" charset="-122"/>
                <a:ea typeface="黑体" pitchFamily="2" charset="-122"/>
              </a:rPr>
              <a:t>FROM</a:t>
            </a:r>
            <a:r>
              <a:rPr lang="zh-CN" altLang="en-US" sz="2000" dirty="0">
                <a:latin typeface="黑体" pitchFamily="2" charset="-122"/>
                <a:ea typeface="黑体" pitchFamily="2" charset="-122"/>
              </a:rPr>
              <a:t>子句中的右边表为基表，该表所有行数据按照连接条件无论是否与左边表能匹配上，都会被显示出来。 </a:t>
            </a:r>
            <a:endParaRPr lang="en-US" altLang="zh-CN" sz="2000" dirty="0">
              <a:latin typeface="黑体" pitchFamily="2" charset="-122"/>
              <a:ea typeface="黑体" pitchFamily="2" charset="-122"/>
            </a:endParaRP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ChangeArrowheads="1"/>
          </p:cNvSpPr>
          <p:nvPr/>
        </p:nvSpPr>
        <p:spPr bwMode="blackWhite">
          <a:xfrm>
            <a:off x="889000" y="2087835"/>
            <a:ext cx="7289800" cy="10699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ctr" fontAlgn="ctr">
              <a:buSzPct val="65000"/>
              <a:tabLst>
                <a:tab pos="1200150" algn="l"/>
              </a:tabLst>
              <a:defRPr/>
            </a:pPr>
            <a:r>
              <a:rPr lang="zh-CN" altLang="en-US" sz="1800" b="1">
                <a:latin typeface="Courier New" pitchFamily="49" charset="0"/>
                <a:ea typeface="宋体" charset="-122"/>
              </a:rPr>
              <a:t> </a:t>
            </a:r>
          </a:p>
        </p:txBody>
      </p:sp>
      <p:sp>
        <p:nvSpPr>
          <p:cNvPr id="48131" name="Rectangle 3"/>
          <p:cNvSpPr>
            <a:spLocks noChangeArrowheads="1"/>
          </p:cNvSpPr>
          <p:nvPr/>
        </p:nvSpPr>
        <p:spPr bwMode="blackWhite">
          <a:xfrm>
            <a:off x="895350" y="2060848"/>
            <a:ext cx="6557963" cy="941387"/>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lang="en-US" altLang="zh-CN" b="1" dirty="0">
                <a:latin typeface="Courier New" pitchFamily="49" charset="0"/>
              </a:rPr>
              <a:t>SELECT 	</a:t>
            </a:r>
            <a:r>
              <a:rPr lang="en-US" altLang="zh-CN" b="1" dirty="0" err="1">
                <a:latin typeface="Courier New" pitchFamily="49" charset="0"/>
              </a:rPr>
              <a:t>e.ename,e.deptno,d.loc</a:t>
            </a:r>
            <a:r>
              <a:rPr lang="en-US" altLang="zh-CN" dirty="0">
                <a:latin typeface="Courier New" pitchFamily="49" charset="0"/>
              </a:rPr>
              <a:t> </a:t>
            </a:r>
            <a:endParaRPr lang="en-US" altLang="zh-CN" b="1" dirty="0">
              <a:latin typeface="Courier New" pitchFamily="49" charset="0"/>
            </a:endParaRPr>
          </a:p>
          <a:p>
            <a:pPr fontAlgn="ctr">
              <a:buSzPct val="65000"/>
              <a:tabLst>
                <a:tab pos="1200150" algn="l"/>
              </a:tabLst>
            </a:pPr>
            <a:r>
              <a:rPr lang="en-US" altLang="zh-CN" b="1" dirty="0">
                <a:latin typeface="Courier New" pitchFamily="49" charset="0"/>
              </a:rPr>
              <a:t>FROM   		</a:t>
            </a:r>
            <a:r>
              <a:rPr lang="en-US" altLang="zh-CN" b="1" dirty="0" err="1">
                <a:latin typeface="Courier New" pitchFamily="49" charset="0"/>
              </a:rPr>
              <a:t>emp</a:t>
            </a:r>
            <a:r>
              <a:rPr lang="en-US" altLang="zh-CN" b="1" dirty="0">
                <a:latin typeface="Courier New" pitchFamily="49" charset="0"/>
              </a:rPr>
              <a:t> e</a:t>
            </a:r>
            <a:r>
              <a:rPr lang="en-US" altLang="zh-CN" dirty="0">
                <a:latin typeface="Courier New" pitchFamily="49" charset="0"/>
              </a:rPr>
              <a:t> </a:t>
            </a:r>
            <a:endParaRPr lang="en-US" altLang="zh-CN" b="1" dirty="0">
              <a:latin typeface="Courier New" pitchFamily="49" charset="0"/>
            </a:endParaRPr>
          </a:p>
          <a:p>
            <a:pPr fontAlgn="ctr">
              <a:buSzPct val="65000"/>
              <a:tabLst>
                <a:tab pos="1200150" algn="l"/>
              </a:tabLst>
            </a:pPr>
            <a:r>
              <a:rPr lang="en-US" altLang="zh-CN" b="1" dirty="0">
                <a:latin typeface="Courier New" pitchFamily="49" charset="0"/>
              </a:rPr>
              <a:t>FULL   OUTER JOIN </a:t>
            </a:r>
            <a:r>
              <a:rPr lang="en-US" altLang="zh-CN" b="1" dirty="0" err="1">
                <a:latin typeface="Courier New" pitchFamily="49" charset="0"/>
              </a:rPr>
              <a:t>dept</a:t>
            </a:r>
            <a:r>
              <a:rPr lang="en-US" altLang="zh-CN" b="1" dirty="0">
                <a:latin typeface="Courier New" pitchFamily="49" charset="0"/>
              </a:rPr>
              <a:t> d</a:t>
            </a:r>
            <a:r>
              <a:rPr lang="en-US" altLang="zh-CN" dirty="0">
                <a:latin typeface="Courier New" pitchFamily="49" charset="0"/>
              </a:rPr>
              <a:t> </a:t>
            </a:r>
            <a:endParaRPr lang="en-US" altLang="zh-CN" b="1" dirty="0">
              <a:latin typeface="Courier New" pitchFamily="49" charset="0"/>
            </a:endParaRPr>
          </a:p>
          <a:p>
            <a:pPr fontAlgn="ctr">
              <a:buSzPct val="65000"/>
              <a:tabLst>
                <a:tab pos="1200150" algn="l"/>
              </a:tabLst>
            </a:pPr>
            <a:r>
              <a:rPr lang="en-US" altLang="zh-CN" b="1" dirty="0">
                <a:latin typeface="Courier New" pitchFamily="49" charset="0"/>
              </a:rPr>
              <a:t>ON     		(</a:t>
            </a:r>
            <a:r>
              <a:rPr lang="en-US" altLang="zh-CN" b="1" dirty="0" err="1">
                <a:latin typeface="Courier New" pitchFamily="49" charset="0"/>
              </a:rPr>
              <a:t>e.deptno</a:t>
            </a:r>
            <a:r>
              <a:rPr lang="en-US" altLang="zh-CN" b="1" dirty="0">
                <a:latin typeface="Courier New" pitchFamily="49" charset="0"/>
              </a:rPr>
              <a:t> = </a:t>
            </a:r>
            <a:r>
              <a:rPr lang="en-US" altLang="zh-CN" b="1" dirty="0" err="1">
                <a:latin typeface="Courier New" pitchFamily="49" charset="0"/>
              </a:rPr>
              <a:t>d.deptno</a:t>
            </a:r>
            <a:r>
              <a:rPr lang="en-US" altLang="zh-CN" b="1" dirty="0">
                <a:latin typeface="Courier New" pitchFamily="49" charset="0"/>
              </a:rPr>
              <a:t>);</a:t>
            </a:r>
            <a:r>
              <a:rPr lang="en-US" altLang="zh-CN" dirty="0">
                <a:latin typeface="Courier New" pitchFamily="49" charset="0"/>
              </a:rPr>
              <a:t> </a:t>
            </a:r>
          </a:p>
        </p:txBody>
      </p:sp>
      <p:sp>
        <p:nvSpPr>
          <p:cNvPr id="48132" name="Rectangle 4"/>
          <p:cNvSpPr>
            <a:spLocks noGrp="1" noChangeArrowheads="1"/>
          </p:cNvSpPr>
          <p:nvPr>
            <p:ph type="title"/>
          </p:nvPr>
        </p:nvSpPr>
        <p:spPr>
          <a:xfrm>
            <a:off x="687388" y="609600"/>
            <a:ext cx="7769225" cy="803275"/>
          </a:xfrm>
        </p:spPr>
        <p:txBody>
          <a:bodyPr lIns="92075" tIns="46038" rIns="92075" bIns="46038"/>
          <a:lstStyle/>
          <a:p>
            <a:r>
              <a:rPr lang="zh-CN" altLang="en-US" smtClean="0">
                <a:latin typeface="黑体" pitchFamily="2" charset="-122"/>
                <a:ea typeface="黑体" pitchFamily="2" charset="-122"/>
              </a:rPr>
              <a:t>全外连接 </a:t>
            </a:r>
            <a:endParaRPr lang="en-US" altLang="zh-CN" smtClean="0">
              <a:latin typeface="黑体" pitchFamily="2" charset="-122"/>
              <a:ea typeface="黑体" pitchFamily="2" charset="-122"/>
            </a:endParaRPr>
          </a:p>
        </p:txBody>
      </p:sp>
      <p:sp>
        <p:nvSpPr>
          <p:cNvPr id="48133" name="Rectangle 5"/>
          <p:cNvSpPr>
            <a:spLocks noChangeArrowheads="1"/>
          </p:cNvSpPr>
          <p:nvPr/>
        </p:nvSpPr>
        <p:spPr bwMode="auto">
          <a:xfrm>
            <a:off x="919163" y="5551760"/>
            <a:ext cx="6985000" cy="193675"/>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8134" name="Rectangle 6"/>
          <p:cNvSpPr>
            <a:spLocks noChangeArrowheads="1"/>
          </p:cNvSpPr>
          <p:nvPr/>
        </p:nvSpPr>
        <p:spPr bwMode="auto">
          <a:xfrm>
            <a:off x="912813" y="5264423"/>
            <a:ext cx="6985000" cy="193675"/>
          </a:xfrm>
          <a:prstGeom prst="rect">
            <a:avLst/>
          </a:prstGeom>
          <a:noFill/>
          <a:ln w="25400">
            <a:solidFill>
              <a:schemeClr val="hlink"/>
            </a:solidFill>
            <a:miter lim="800000"/>
            <a:headEnd/>
            <a:tailEnd/>
          </a:ln>
        </p:spPr>
        <p:txBody>
          <a:bodyPr wrap="none" anchor="ctr"/>
          <a:lstStyle/>
          <a:p>
            <a:pPr algn="ctr" fontAlgn="ctr">
              <a:buSzPct val="65000"/>
            </a:pPr>
            <a:endParaRPr lang="zh-CN" altLang="en-US"/>
          </a:p>
        </p:txBody>
      </p:sp>
      <p:sp>
        <p:nvSpPr>
          <p:cNvPr id="48135" name="Text Box 7"/>
          <p:cNvSpPr txBox="1">
            <a:spLocks noChangeArrowheads="1"/>
          </p:cNvSpPr>
          <p:nvPr/>
        </p:nvSpPr>
        <p:spPr bwMode="auto">
          <a:xfrm>
            <a:off x="855663" y="3767410"/>
            <a:ext cx="366712" cy="390525"/>
          </a:xfrm>
          <a:prstGeom prst="rect">
            <a:avLst/>
          </a:prstGeom>
          <a:noFill/>
          <a:ln w="25400">
            <a:noFill/>
            <a:miter lim="800000"/>
            <a:headEnd type="none" w="sm" len="sm"/>
            <a:tailEnd type="none" w="med" len="lg"/>
          </a:ln>
        </p:spPr>
        <p:txBody>
          <a:bodyPr lIns="12700" tIns="12700" rIns="12700" bIns="12700">
            <a:spAutoFit/>
          </a:bodyPr>
          <a:lstStyle/>
          <a:p>
            <a:pPr algn="ctr" defTabSz="822325" fontAlgn="ctr">
              <a:buClr>
                <a:srgbClr val="000000"/>
              </a:buClr>
              <a:buSzPct val="65000"/>
              <a:buFont typeface="Arial" charset="0"/>
              <a:buNone/>
            </a:pPr>
            <a:r>
              <a:rPr lang="en-US" altLang="zh-CN" sz="2400" b="1"/>
              <a:t>…</a:t>
            </a:r>
          </a:p>
        </p:txBody>
      </p:sp>
      <p:sp>
        <p:nvSpPr>
          <p:cNvPr id="48136" name="Rectangle 8"/>
          <p:cNvSpPr>
            <a:spLocks noChangeArrowheads="1"/>
          </p:cNvSpPr>
          <p:nvPr/>
        </p:nvSpPr>
        <p:spPr bwMode="auto">
          <a:xfrm>
            <a:off x="946150" y="2521223"/>
            <a:ext cx="4740275" cy="466725"/>
          </a:xfrm>
          <a:prstGeom prst="rect">
            <a:avLst/>
          </a:prstGeom>
          <a:noFill/>
          <a:ln w="25400">
            <a:solidFill>
              <a:schemeClr val="hlink"/>
            </a:solidFill>
            <a:miter lim="800000"/>
            <a:headEnd/>
            <a:tailEnd/>
          </a:ln>
        </p:spPr>
        <p:txBody>
          <a:bodyPr wrap="none" anchor="ctr"/>
          <a:lstStyle/>
          <a:p>
            <a:pPr algn="ctr" fontAlgn="ctr">
              <a:buSzPct val="65000"/>
            </a:pPr>
            <a:r>
              <a:rPr lang="en-US" altLang="zh-CN"/>
              <a:t> </a:t>
            </a:r>
            <a:endParaRPr lang="zh-CN" altLang="en-US"/>
          </a:p>
        </p:txBody>
      </p:sp>
      <p:sp>
        <p:nvSpPr>
          <p:cNvPr id="48137" name="Text Box 9"/>
          <p:cNvSpPr txBox="1">
            <a:spLocks noChangeArrowheads="1"/>
          </p:cNvSpPr>
          <p:nvPr/>
        </p:nvSpPr>
        <p:spPr bwMode="auto">
          <a:xfrm>
            <a:off x="971550" y="3297510"/>
            <a:ext cx="7200900" cy="2808288"/>
          </a:xfrm>
          <a:prstGeom prst="rect">
            <a:avLst/>
          </a:prstGeom>
          <a:noFill/>
          <a:ln w="25400">
            <a:solidFill>
              <a:srgbClr val="000000"/>
            </a:solidFill>
            <a:miter lim="800000"/>
            <a:headEnd/>
            <a:tailEnd/>
          </a:ln>
        </p:spPr>
        <p:txBody>
          <a:bodyPr/>
          <a:lstStyle/>
          <a:p>
            <a:pPr marL="457200" indent="-457200" algn="just" fontAlgn="ctr">
              <a:spcBef>
                <a:spcPct val="50000"/>
              </a:spcBef>
              <a:buClr>
                <a:schemeClr val="hlink"/>
              </a:buClr>
              <a:buSzPct val="195000"/>
              <a:buFont typeface="Wingdings" pitchFamily="2" charset="2"/>
              <a:buNone/>
            </a:pPr>
            <a:r>
              <a:rPr lang="en-US" altLang="zh-CN" sz="1400" b="1" dirty="0">
                <a:latin typeface="Courier New" pitchFamily="49" charset="0"/>
              </a:rPr>
              <a:t>ENAME          DEPTNO LOC</a:t>
            </a:r>
          </a:p>
          <a:p>
            <a:pPr marL="457200" indent="-457200" algn="just" fontAlgn="ctr">
              <a:spcBef>
                <a:spcPct val="50000"/>
              </a:spcBef>
              <a:buClr>
                <a:schemeClr val="hlink"/>
              </a:buClr>
              <a:buSzPct val="195000"/>
              <a:buFont typeface="Wingdings" pitchFamily="2" charset="2"/>
              <a:buNone/>
            </a:pPr>
            <a:r>
              <a:rPr lang="en-US" altLang="zh-CN" sz="1400" b="1" dirty="0">
                <a:latin typeface="Courier New" pitchFamily="49" charset="0"/>
              </a:rPr>
              <a:t>---------- ---------- -------------</a:t>
            </a:r>
          </a:p>
          <a:p>
            <a:pPr marL="457200" indent="-457200" algn="just" fontAlgn="ctr">
              <a:spcBef>
                <a:spcPct val="50000"/>
              </a:spcBef>
              <a:buClr>
                <a:schemeClr val="hlink"/>
              </a:buClr>
              <a:buSzPct val="195000"/>
              <a:buFont typeface="Wingdings" pitchFamily="2" charset="2"/>
              <a:buNone/>
            </a:pPr>
            <a:r>
              <a:rPr lang="en-US" altLang="zh-CN" sz="1400" b="1" dirty="0">
                <a:latin typeface="Courier New" pitchFamily="49" charset="0"/>
              </a:rPr>
              <a:t>MILLER             10 NEW YORK</a:t>
            </a:r>
          </a:p>
          <a:p>
            <a:pPr marL="457200" indent="-457200" algn="just" fontAlgn="ctr">
              <a:spcBef>
                <a:spcPct val="50000"/>
              </a:spcBef>
              <a:buClr>
                <a:schemeClr val="hlink"/>
              </a:buClr>
              <a:buSzPct val="195000"/>
              <a:buFont typeface="Wingdings" pitchFamily="2" charset="2"/>
              <a:buNone/>
            </a:pPr>
            <a:r>
              <a:rPr lang="en-US" altLang="zh-CN" sz="1400" b="1" dirty="0">
                <a:latin typeface="Courier New" pitchFamily="49" charset="0"/>
              </a:rPr>
              <a:t>KING               10 NEW YORK</a:t>
            </a:r>
          </a:p>
          <a:p>
            <a:pPr marL="457200" indent="-457200" algn="just" fontAlgn="ctr">
              <a:spcBef>
                <a:spcPct val="50000"/>
              </a:spcBef>
              <a:buClr>
                <a:schemeClr val="hlink"/>
              </a:buClr>
              <a:buSzPct val="195000"/>
              <a:buFont typeface="Wingdings" pitchFamily="2" charset="2"/>
              <a:buNone/>
            </a:pPr>
            <a:r>
              <a:rPr lang="en-US" altLang="zh-CN" sz="1400" b="1" dirty="0">
                <a:latin typeface="Courier New" pitchFamily="49" charset="0"/>
              </a:rPr>
              <a:t>CLARK              10 NEW YORK</a:t>
            </a:r>
          </a:p>
          <a:p>
            <a:pPr marL="457200" indent="-457200" algn="just" fontAlgn="ctr">
              <a:spcBef>
                <a:spcPct val="50000"/>
              </a:spcBef>
              <a:buClr>
                <a:schemeClr val="hlink"/>
              </a:buClr>
              <a:buSzPct val="195000"/>
              <a:buFont typeface="Wingdings" pitchFamily="2" charset="2"/>
              <a:buNone/>
            </a:pPr>
            <a:r>
              <a:rPr lang="en-US" altLang="zh-CN" sz="1400" b="1" dirty="0">
                <a:latin typeface="Courier New" pitchFamily="49" charset="0"/>
              </a:rPr>
              <a:t>……</a:t>
            </a:r>
          </a:p>
          <a:p>
            <a:pPr marL="457200" indent="-457200" algn="just" fontAlgn="ctr">
              <a:spcBef>
                <a:spcPct val="50000"/>
              </a:spcBef>
              <a:buClr>
                <a:schemeClr val="hlink"/>
              </a:buClr>
              <a:buSzPct val="195000"/>
              <a:buFont typeface="Wingdings" pitchFamily="2" charset="2"/>
              <a:buNone/>
            </a:pPr>
            <a:r>
              <a:rPr lang="en-US" altLang="zh-CN" sz="1400" b="1" dirty="0">
                <a:latin typeface="Courier New" pitchFamily="49" charset="0"/>
              </a:rPr>
              <a:t>WARD</a:t>
            </a:r>
          </a:p>
          <a:p>
            <a:pPr marL="457200" indent="-457200" algn="just" fontAlgn="ctr">
              <a:spcBef>
                <a:spcPct val="50000"/>
              </a:spcBef>
              <a:buClr>
                <a:schemeClr val="hlink"/>
              </a:buClr>
              <a:buSzPct val="195000"/>
              <a:buFont typeface="Wingdings" pitchFamily="2" charset="2"/>
              <a:buNone/>
            </a:pPr>
            <a:r>
              <a:rPr lang="en-US" altLang="zh-CN" sz="1400" b="1" dirty="0">
                <a:latin typeface="Courier New" pitchFamily="49" charset="0"/>
              </a:rPr>
              <a:t>                      BOSTON</a:t>
            </a:r>
          </a:p>
          <a:p>
            <a:pPr marL="457200" indent="-457200" algn="just" fontAlgn="ctr">
              <a:spcBef>
                <a:spcPct val="50000"/>
              </a:spcBef>
              <a:buClr>
                <a:schemeClr val="hlink"/>
              </a:buClr>
              <a:buSzPct val="195000"/>
              <a:buFont typeface="Wingdings" pitchFamily="2" charset="2"/>
              <a:buNone/>
            </a:pPr>
            <a:endParaRPr lang="en-US" altLang="zh-CN" sz="1400" b="1" dirty="0">
              <a:latin typeface="Courier New" pitchFamily="49" charset="0"/>
            </a:endParaRPr>
          </a:p>
          <a:p>
            <a:pPr marL="457200" indent="-457200" algn="just" fontAlgn="ctr">
              <a:spcBef>
                <a:spcPct val="50000"/>
              </a:spcBef>
              <a:buClr>
                <a:schemeClr val="hlink"/>
              </a:buClr>
              <a:buSzPct val="195000"/>
              <a:buFont typeface="Wingdings" pitchFamily="2" charset="2"/>
              <a:buNone/>
            </a:pPr>
            <a:r>
              <a:rPr lang="zh-CN" altLang="en-US" sz="1400" b="1" dirty="0">
                <a:latin typeface="Courier New" pitchFamily="49" charset="0"/>
              </a:rPr>
              <a:t>已选择</a:t>
            </a:r>
            <a:r>
              <a:rPr lang="en-US" altLang="zh-CN" sz="1400" b="1" dirty="0">
                <a:latin typeface="Courier New" pitchFamily="49" charset="0"/>
              </a:rPr>
              <a:t>15</a:t>
            </a:r>
            <a:r>
              <a:rPr lang="zh-CN" altLang="en-US" sz="1400" b="1" dirty="0">
                <a:latin typeface="Courier New" pitchFamily="49" charset="0"/>
              </a:rPr>
              <a:t>行。</a:t>
            </a:r>
          </a:p>
        </p:txBody>
      </p:sp>
      <p:sp>
        <p:nvSpPr>
          <p:cNvPr id="48138" name="Rectangle 3"/>
          <p:cNvSpPr txBox="1">
            <a:spLocks noChangeArrowheads="1"/>
          </p:cNvSpPr>
          <p:nvPr/>
        </p:nvSpPr>
        <p:spPr bwMode="auto">
          <a:xfrm>
            <a:off x="642938" y="1285875"/>
            <a:ext cx="7697787" cy="1071563"/>
          </a:xfrm>
          <a:prstGeom prst="rect">
            <a:avLst/>
          </a:prstGeom>
          <a:noFill/>
          <a:ln w="9525">
            <a:noFill/>
            <a:miter lim="800000"/>
            <a:headEnd/>
            <a:tailEnd/>
          </a:ln>
        </p:spPr>
        <p:txBody>
          <a:bodyPr lIns="92075" tIns="46038" rIns="92075" bIns="46038"/>
          <a:lstStyle/>
          <a:p>
            <a:pPr marL="404813" indent="-404813" defTabSz="346075" eaLnBrk="0" fontAlgn="ctr" hangingPunct="0">
              <a:lnSpc>
                <a:spcPct val="120000"/>
              </a:lnSpc>
              <a:buClr>
                <a:srgbClr val="777777"/>
              </a:buClr>
              <a:buSzPct val="85000"/>
              <a:buFontTx/>
              <a:buChar char="•"/>
              <a:tabLst>
                <a:tab pos="571500" algn="l"/>
              </a:tabLst>
            </a:pPr>
            <a:r>
              <a:rPr lang="zh-CN" altLang="en-US" sz="2000" dirty="0">
                <a:latin typeface="黑体" pitchFamily="2" charset="-122"/>
                <a:ea typeface="黑体" pitchFamily="2" charset="-122"/>
              </a:rPr>
              <a:t>全外连接返回两个表等值连接结果，以及两个表中所有等值连接失败的记录</a:t>
            </a:r>
            <a:endParaRPr lang="en-US" altLang="zh-CN" sz="2000" dirty="0">
              <a:latin typeface="黑体" pitchFamily="2" charset="-122"/>
              <a:ea typeface="黑体" pitchFamily="2" charset="-122"/>
            </a:endParaRP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dirty="0" smtClean="0">
                <a:latin typeface="黑体" pitchFamily="2" charset="-122"/>
                <a:ea typeface="黑体" pitchFamily="2" charset="-122"/>
              </a:rPr>
              <a:t>练习</a:t>
            </a:r>
            <a:r>
              <a:rPr lang="en-US" altLang="zh-CN" dirty="0" smtClean="0">
                <a:latin typeface="黑体" pitchFamily="2" charset="-122"/>
                <a:ea typeface="黑体" pitchFamily="2" charset="-122"/>
              </a:rPr>
              <a:t>4</a:t>
            </a:r>
            <a:endParaRPr lang="zh-CN" altLang="en-US" dirty="0" smtClean="0">
              <a:latin typeface="黑体" pitchFamily="2" charset="-122"/>
              <a:ea typeface="黑体" pitchFamily="2" charset="-122"/>
            </a:endParaRPr>
          </a:p>
        </p:txBody>
      </p:sp>
      <p:sp>
        <p:nvSpPr>
          <p:cNvPr id="3" name="Rectangle 3"/>
          <p:cNvSpPr txBox="1">
            <a:spLocks noChangeArrowheads="1"/>
          </p:cNvSpPr>
          <p:nvPr/>
        </p:nvSpPr>
        <p:spPr>
          <a:xfrm>
            <a:off x="457200" y="1196975"/>
            <a:ext cx="8289925" cy="3773488"/>
          </a:xfrm>
          <a:prstGeom prst="rect">
            <a:avLst/>
          </a:prstGeom>
        </p:spPr>
        <p:txBody>
          <a:bodyPr/>
          <a:lstStyle/>
          <a:p>
            <a:pPr marL="342900" indent="-342900">
              <a:buClr>
                <a:srgbClr val="777777"/>
              </a:buClr>
              <a:buSzPct val="85000"/>
              <a:buFontTx/>
              <a:buChar char="•"/>
              <a:defRPr/>
            </a:pPr>
            <a:r>
              <a:rPr lang="zh-CN" altLang="en-US" sz="2400" kern="0" dirty="0">
                <a:latin typeface="黑体" pitchFamily="49" charset="-122"/>
                <a:ea typeface="黑体" pitchFamily="49" charset="-122"/>
              </a:rPr>
              <a:t>使用</a:t>
            </a:r>
            <a:r>
              <a:rPr lang="en-US" altLang="zh-CN" sz="2400" kern="0" dirty="0">
                <a:latin typeface="黑体" pitchFamily="49" charset="-122"/>
                <a:ea typeface="黑体" pitchFamily="49" charset="-122"/>
              </a:rPr>
              <a:t>SQL-99</a:t>
            </a:r>
            <a:r>
              <a:rPr lang="zh-CN" altLang="en-US" sz="2400" kern="0" dirty="0">
                <a:latin typeface="黑体" pitchFamily="49" charset="-122"/>
                <a:ea typeface="黑体" pitchFamily="49" charset="-122"/>
              </a:rPr>
              <a:t>写法，完成如下练习</a:t>
            </a:r>
            <a:endParaRPr lang="en-US" altLang="zh-CN" sz="2400" kern="0" dirty="0">
              <a:latin typeface="黑体" pitchFamily="49" charset="-122"/>
              <a:ea typeface="黑体" pitchFamily="49" charset="-122"/>
            </a:endParaRPr>
          </a:p>
          <a:p>
            <a:pPr marL="342900" indent="-342900">
              <a:buClr>
                <a:srgbClr val="777777"/>
              </a:buClr>
              <a:buSzPct val="85000"/>
              <a:buFontTx/>
              <a:buChar char="•"/>
              <a:defRPr/>
            </a:pPr>
            <a:r>
              <a:rPr lang="en-US" altLang="zh-CN" sz="2400" kern="0" dirty="0">
                <a:latin typeface="黑体" pitchFamily="49" charset="-122"/>
                <a:ea typeface="黑体" pitchFamily="49" charset="-122"/>
              </a:rPr>
              <a:t>1.</a:t>
            </a:r>
            <a:r>
              <a:rPr lang="zh-CN" altLang="en-US" sz="2400" kern="0" dirty="0">
                <a:latin typeface="黑体" pitchFamily="49" charset="-122"/>
                <a:ea typeface="黑体" pitchFamily="49" charset="-122"/>
              </a:rPr>
              <a:t>创建一个员工表和部门表的交叉连接。</a:t>
            </a:r>
            <a:endParaRPr lang="en-US" altLang="zh-CN" sz="2400" kern="0" dirty="0">
              <a:latin typeface="黑体" pitchFamily="49" charset="-122"/>
              <a:ea typeface="黑体" pitchFamily="49" charset="-122"/>
            </a:endParaRPr>
          </a:p>
          <a:p>
            <a:pPr marL="342900" indent="-342900">
              <a:buClr>
                <a:srgbClr val="777777"/>
              </a:buClr>
              <a:buSzPct val="85000"/>
              <a:buFontTx/>
              <a:buChar char="•"/>
              <a:defRPr/>
            </a:pPr>
            <a:r>
              <a:rPr lang="en-US" altLang="zh-CN" sz="2400" kern="0" dirty="0">
                <a:latin typeface="黑体" pitchFamily="49" charset="-122"/>
                <a:ea typeface="黑体" pitchFamily="49" charset="-122"/>
              </a:rPr>
              <a:t>2.</a:t>
            </a:r>
            <a:r>
              <a:rPr lang="zh-CN" altLang="en-US" sz="2400" kern="0" dirty="0">
                <a:latin typeface="黑体" pitchFamily="49" charset="-122"/>
                <a:ea typeface="黑体" pitchFamily="49" charset="-122"/>
              </a:rPr>
              <a:t>使用自然连接，显示入职日期在</a:t>
            </a:r>
            <a:r>
              <a:rPr lang="en-US" altLang="zh-CN" sz="2400" kern="0" dirty="0">
                <a:latin typeface="黑体" pitchFamily="49" charset="-122"/>
                <a:ea typeface="黑体" pitchFamily="49" charset="-122"/>
              </a:rPr>
              <a:t>80</a:t>
            </a:r>
            <a:r>
              <a:rPr lang="zh-CN" altLang="en-US" sz="2400" kern="0" dirty="0">
                <a:latin typeface="黑体" pitchFamily="49" charset="-122"/>
                <a:ea typeface="黑体" pitchFamily="49" charset="-122"/>
              </a:rPr>
              <a:t>年</a:t>
            </a:r>
            <a:r>
              <a:rPr lang="en-US" altLang="zh-CN" sz="2400" kern="0" dirty="0">
                <a:latin typeface="黑体" pitchFamily="49" charset="-122"/>
                <a:ea typeface="黑体" pitchFamily="49" charset="-122"/>
              </a:rPr>
              <a:t>5</a:t>
            </a:r>
            <a:r>
              <a:rPr lang="zh-CN" altLang="en-US" sz="2400" kern="0" dirty="0">
                <a:latin typeface="黑体" pitchFamily="49" charset="-122"/>
                <a:ea typeface="黑体" pitchFamily="49" charset="-122"/>
              </a:rPr>
              <a:t>月</a:t>
            </a:r>
            <a:r>
              <a:rPr lang="en-US" altLang="zh-CN" sz="2400" kern="0" dirty="0">
                <a:latin typeface="黑体" pitchFamily="49" charset="-122"/>
                <a:ea typeface="黑体" pitchFamily="49" charset="-122"/>
              </a:rPr>
              <a:t>1</a:t>
            </a:r>
            <a:r>
              <a:rPr lang="zh-CN" altLang="en-US" sz="2400" kern="0" dirty="0">
                <a:latin typeface="黑体" pitchFamily="49" charset="-122"/>
                <a:ea typeface="黑体" pitchFamily="49" charset="-122"/>
              </a:rPr>
              <a:t>日之后的员工姓名，部门名称，入职日期</a:t>
            </a:r>
            <a:endParaRPr lang="en-US" altLang="zh-CN" sz="2400" kern="0" dirty="0">
              <a:latin typeface="黑体" pitchFamily="49" charset="-122"/>
              <a:ea typeface="黑体" pitchFamily="49" charset="-122"/>
            </a:endParaRPr>
          </a:p>
          <a:p>
            <a:pPr marL="342900" indent="-342900">
              <a:buClr>
                <a:srgbClr val="777777"/>
              </a:buClr>
              <a:buSzPct val="85000"/>
              <a:buFontTx/>
              <a:buChar char="•"/>
              <a:defRPr/>
            </a:pPr>
            <a:r>
              <a:rPr lang="en-US" altLang="zh-CN" sz="2400" kern="0" dirty="0">
                <a:latin typeface="黑体" pitchFamily="49" charset="-122"/>
                <a:ea typeface="黑体" pitchFamily="49" charset="-122"/>
              </a:rPr>
              <a:t>3.</a:t>
            </a:r>
            <a:r>
              <a:rPr lang="zh-CN" altLang="en-US" sz="2400" kern="0" dirty="0">
                <a:latin typeface="黑体" pitchFamily="49" charset="-122"/>
                <a:ea typeface="黑体" pitchFamily="49" charset="-122"/>
              </a:rPr>
              <a:t>使用</a:t>
            </a:r>
            <a:r>
              <a:rPr lang="en-US" altLang="zh-CN" sz="2400" kern="0" dirty="0">
                <a:latin typeface="黑体" pitchFamily="49" charset="-122"/>
                <a:ea typeface="黑体" pitchFamily="49" charset="-122"/>
              </a:rPr>
              <a:t>USING</a:t>
            </a:r>
            <a:r>
              <a:rPr lang="zh-CN" altLang="en-US" sz="2400" kern="0" dirty="0">
                <a:latin typeface="黑体" pitchFamily="49" charset="-122"/>
                <a:ea typeface="黑体" pitchFamily="49" charset="-122"/>
              </a:rPr>
              <a:t>子句，显示工作在</a:t>
            </a:r>
            <a:r>
              <a:rPr lang="en-US" altLang="zh-CN" sz="2400" kern="0" dirty="0">
                <a:latin typeface="黑体" pitchFamily="49" charset="-122"/>
                <a:ea typeface="黑体" pitchFamily="49" charset="-122"/>
              </a:rPr>
              <a:t>CHICAGO</a:t>
            </a:r>
            <a:r>
              <a:rPr lang="zh-CN" altLang="en-US" sz="2400" kern="0" dirty="0">
                <a:latin typeface="黑体" pitchFamily="49" charset="-122"/>
                <a:ea typeface="黑体" pitchFamily="49" charset="-122"/>
              </a:rPr>
              <a:t>的员工姓名，部门名称，工作地点</a:t>
            </a:r>
            <a:endParaRPr lang="en-US" altLang="zh-CN" sz="2400" kern="0" dirty="0">
              <a:latin typeface="黑体" pitchFamily="49" charset="-122"/>
              <a:ea typeface="黑体" pitchFamily="49" charset="-122"/>
            </a:endParaRPr>
          </a:p>
          <a:p>
            <a:pPr marL="342900" indent="-342900">
              <a:buClr>
                <a:srgbClr val="777777"/>
              </a:buClr>
              <a:buSzPct val="85000"/>
              <a:buFontTx/>
              <a:buChar char="•"/>
              <a:defRPr/>
            </a:pPr>
            <a:r>
              <a:rPr lang="en-US" altLang="zh-CN" sz="2400" kern="0" dirty="0">
                <a:latin typeface="黑体" pitchFamily="49" charset="-122"/>
                <a:ea typeface="黑体" pitchFamily="49" charset="-122"/>
              </a:rPr>
              <a:t>4.</a:t>
            </a:r>
            <a:r>
              <a:rPr lang="zh-CN" altLang="en-US" sz="2400" kern="0" dirty="0">
                <a:latin typeface="黑体" pitchFamily="49" charset="-122"/>
                <a:ea typeface="黑体" pitchFamily="49" charset="-122"/>
              </a:rPr>
              <a:t>使用</a:t>
            </a:r>
            <a:r>
              <a:rPr lang="en-US" altLang="zh-CN" sz="2400" kern="0" dirty="0">
                <a:latin typeface="黑体" pitchFamily="49" charset="-122"/>
                <a:ea typeface="黑体" pitchFamily="49" charset="-122"/>
              </a:rPr>
              <a:t>ON</a:t>
            </a:r>
            <a:r>
              <a:rPr lang="zh-CN" altLang="en-US" sz="2400" kern="0" dirty="0">
                <a:latin typeface="黑体" pitchFamily="49" charset="-122"/>
                <a:ea typeface="黑体" pitchFamily="49" charset="-122"/>
              </a:rPr>
              <a:t>子句，显示工作在</a:t>
            </a:r>
            <a:r>
              <a:rPr lang="en-US" altLang="zh-CN" sz="2400" kern="0" dirty="0">
                <a:latin typeface="黑体" pitchFamily="49" charset="-122"/>
                <a:ea typeface="黑体" pitchFamily="49" charset="-122"/>
              </a:rPr>
              <a:t>CHICAGO</a:t>
            </a:r>
            <a:r>
              <a:rPr lang="zh-CN" altLang="en-US" sz="2400" kern="0" dirty="0">
                <a:latin typeface="黑体" pitchFamily="49" charset="-122"/>
                <a:ea typeface="黑体" pitchFamily="49" charset="-122"/>
              </a:rPr>
              <a:t>的员工姓名，部门名称，工作地点，薪资等级</a:t>
            </a:r>
            <a:endParaRPr lang="en-US" altLang="zh-CN" sz="2400" kern="0" dirty="0">
              <a:latin typeface="黑体" pitchFamily="49" charset="-122"/>
              <a:ea typeface="黑体" pitchFamily="49" charset="-122"/>
            </a:endParaRPr>
          </a:p>
          <a:p>
            <a:pPr marL="342900" indent="-342900">
              <a:buClr>
                <a:srgbClr val="777777"/>
              </a:buClr>
              <a:buSzPct val="85000"/>
              <a:buFontTx/>
              <a:buChar char="•"/>
              <a:defRPr/>
            </a:pPr>
            <a:r>
              <a:rPr lang="en-US" altLang="zh-CN" sz="2400" kern="0" dirty="0">
                <a:latin typeface="黑体" pitchFamily="49" charset="-122"/>
                <a:ea typeface="黑体" pitchFamily="49" charset="-122"/>
              </a:rPr>
              <a:t>5.</a:t>
            </a:r>
            <a:r>
              <a:rPr lang="zh-CN" altLang="en-US" sz="2400" kern="0" dirty="0">
                <a:latin typeface="黑体" pitchFamily="49" charset="-122"/>
                <a:ea typeface="黑体" pitchFamily="49" charset="-122"/>
              </a:rPr>
              <a:t>使用左连接，查询每个员工的姓名，经理姓名，没有经理的</a:t>
            </a:r>
            <a:r>
              <a:rPr lang="en-US" altLang="zh-CN" sz="2400" kern="0" dirty="0">
                <a:latin typeface="黑体" pitchFamily="49" charset="-122"/>
                <a:ea typeface="黑体" pitchFamily="49" charset="-122"/>
              </a:rPr>
              <a:t>King</a:t>
            </a:r>
            <a:r>
              <a:rPr lang="zh-CN" altLang="en-US" sz="2400" kern="0" dirty="0">
                <a:latin typeface="黑体" pitchFamily="49" charset="-122"/>
                <a:ea typeface="黑体" pitchFamily="49" charset="-122"/>
              </a:rPr>
              <a:t>也要显示出来。</a:t>
            </a:r>
            <a:endParaRPr lang="en-US" altLang="zh-CN" sz="2400" kern="0" dirty="0">
              <a:latin typeface="黑体" pitchFamily="49" charset="-122"/>
              <a:ea typeface="黑体" pitchFamily="49" charset="-122"/>
            </a:endParaRPr>
          </a:p>
          <a:p>
            <a:pPr marL="342900" indent="-342900">
              <a:buClr>
                <a:srgbClr val="777777"/>
              </a:buClr>
              <a:buSzPct val="85000"/>
              <a:buFontTx/>
              <a:buChar char="•"/>
              <a:defRPr/>
            </a:pPr>
            <a:r>
              <a:rPr lang="en-US" altLang="zh-CN" sz="2400" kern="0" dirty="0">
                <a:latin typeface="黑体" pitchFamily="49" charset="-122"/>
                <a:ea typeface="黑体" pitchFamily="49" charset="-122"/>
              </a:rPr>
              <a:t>6.</a:t>
            </a:r>
            <a:r>
              <a:rPr lang="zh-CN" altLang="en-US" sz="2400" kern="0" dirty="0">
                <a:latin typeface="黑体" pitchFamily="49" charset="-122"/>
                <a:ea typeface="黑体" pitchFamily="49" charset="-122"/>
              </a:rPr>
              <a:t>使用右连接，查询每个员工的姓名，经理姓名，没有经理的</a:t>
            </a:r>
            <a:r>
              <a:rPr lang="en-US" altLang="zh-CN" sz="2400" kern="0" dirty="0">
                <a:latin typeface="黑体" pitchFamily="49" charset="-122"/>
                <a:ea typeface="黑体" pitchFamily="49" charset="-122"/>
              </a:rPr>
              <a:t>King</a:t>
            </a:r>
            <a:r>
              <a:rPr lang="zh-CN" altLang="en-US" sz="2400" kern="0" dirty="0">
                <a:latin typeface="黑体" pitchFamily="49" charset="-122"/>
                <a:ea typeface="黑体" pitchFamily="49" charset="-122"/>
              </a:rPr>
              <a:t>也要显示出来。</a:t>
            </a:r>
            <a:endParaRPr lang="en-US" altLang="zh-CN" sz="2400" kern="0" dirty="0">
              <a:latin typeface="黑体" pitchFamily="49" charset="-122"/>
              <a:ea typeface="黑体" pitchFamily="49" charset="-122"/>
            </a:endParaRPr>
          </a:p>
          <a:p>
            <a:pPr marL="342900" indent="-342900">
              <a:buClr>
                <a:srgbClr val="777777"/>
              </a:buClr>
              <a:buSzPct val="85000"/>
              <a:buFontTx/>
              <a:buChar char="•"/>
              <a:defRPr/>
            </a:pPr>
            <a:endParaRPr lang="zh-CN" altLang="en-US" sz="2400" kern="0" dirty="0">
              <a:latin typeface="黑体" pitchFamily="49" charset="-122"/>
              <a:ea typeface="黑体" pitchFamily="49" charset="-122"/>
            </a:endParaRP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mtClean="0">
                <a:solidFill>
                  <a:schemeClr val="tx1"/>
                </a:solidFill>
                <a:latin typeface="黑体" pitchFamily="2" charset="-122"/>
                <a:ea typeface="黑体" pitchFamily="2" charset="-122"/>
              </a:rPr>
              <a:t>本章重点总结</a:t>
            </a:r>
            <a:endParaRPr lang="zh-CN" altLang="en-US" smtClean="0">
              <a:latin typeface="黑体" pitchFamily="2" charset="-122"/>
              <a:ea typeface="黑体" pitchFamily="2" charset="-122"/>
            </a:endParaRPr>
          </a:p>
        </p:txBody>
      </p:sp>
      <p:sp>
        <p:nvSpPr>
          <p:cNvPr id="50179" name="Rectangle 3"/>
          <p:cNvSpPr>
            <a:spLocks noGrp="1" noChangeArrowheads="1"/>
          </p:cNvSpPr>
          <p:nvPr>
            <p:ph idx="1"/>
          </p:nvPr>
        </p:nvSpPr>
        <p:spPr>
          <a:xfrm>
            <a:off x="457200" y="1196975"/>
            <a:ext cx="8289925" cy="3773488"/>
          </a:xfrm>
        </p:spPr>
        <p:txBody>
          <a:bodyPr/>
          <a:lstStyle/>
          <a:p>
            <a:pPr eaLnBrk="1" hangingPunct="1"/>
            <a:r>
              <a:rPr lang="zh-CN" altLang="en-US" sz="2400" smtClean="0">
                <a:latin typeface="黑体" pitchFamily="2" charset="-122"/>
                <a:ea typeface="黑体" pitchFamily="2" charset="-122"/>
              </a:rPr>
              <a:t>为什么使用多表连接？</a:t>
            </a:r>
            <a:endParaRPr lang="en-US" altLang="zh-CN" sz="2400" smtClean="0">
              <a:latin typeface="黑体" pitchFamily="2" charset="-122"/>
              <a:ea typeface="黑体" pitchFamily="2" charset="-122"/>
            </a:endParaRPr>
          </a:p>
          <a:p>
            <a:pPr eaLnBrk="1" hangingPunct="1"/>
            <a:r>
              <a:rPr lang="zh-CN" altLang="en-US" sz="2400" smtClean="0">
                <a:latin typeface="黑体" pitchFamily="2" charset="-122"/>
                <a:ea typeface="黑体" pitchFamily="2" charset="-122"/>
              </a:rPr>
              <a:t>多表连接类型</a:t>
            </a:r>
            <a:endParaRPr lang="en-US" altLang="zh-CN" sz="2400" smtClean="0">
              <a:latin typeface="黑体" pitchFamily="2" charset="-122"/>
              <a:ea typeface="黑体" pitchFamily="2" charset="-122"/>
            </a:endParaRPr>
          </a:p>
          <a:p>
            <a:pPr eaLnBrk="1" hangingPunct="1"/>
            <a:r>
              <a:rPr lang="zh-CN" altLang="en-US" sz="2400" smtClean="0">
                <a:latin typeface="黑体" pitchFamily="2" charset="-122"/>
                <a:ea typeface="黑体" pitchFamily="2" charset="-122"/>
              </a:rPr>
              <a:t>等值连接</a:t>
            </a:r>
            <a:endParaRPr lang="en-US" altLang="zh-CN" sz="2400" smtClean="0">
              <a:latin typeface="黑体" pitchFamily="2" charset="-122"/>
              <a:ea typeface="黑体" pitchFamily="2" charset="-122"/>
            </a:endParaRPr>
          </a:p>
          <a:p>
            <a:pPr eaLnBrk="1" hangingPunct="1"/>
            <a:r>
              <a:rPr lang="zh-CN" altLang="en-US" sz="2400" smtClean="0">
                <a:latin typeface="黑体" pitchFamily="2" charset="-122"/>
                <a:ea typeface="黑体" pitchFamily="2" charset="-122"/>
              </a:rPr>
              <a:t>两表以上的连接</a:t>
            </a:r>
            <a:endParaRPr lang="en-US" altLang="zh-CN" sz="2400" smtClean="0">
              <a:latin typeface="黑体" pitchFamily="2" charset="-122"/>
              <a:ea typeface="黑体" pitchFamily="2" charset="-122"/>
            </a:endParaRPr>
          </a:p>
          <a:p>
            <a:pPr eaLnBrk="1" hangingPunct="1"/>
            <a:r>
              <a:rPr lang="zh-CN" altLang="en-US" sz="2400" smtClean="0">
                <a:latin typeface="黑体" pitchFamily="2" charset="-122"/>
                <a:ea typeface="黑体" pitchFamily="2" charset="-122"/>
              </a:rPr>
              <a:t>不等值连接</a:t>
            </a:r>
            <a:endParaRPr lang="en-US" altLang="zh-CN" sz="2400" smtClean="0">
              <a:latin typeface="黑体" pitchFamily="2" charset="-122"/>
              <a:ea typeface="黑体" pitchFamily="2" charset="-122"/>
            </a:endParaRPr>
          </a:p>
          <a:p>
            <a:pPr eaLnBrk="1" hangingPunct="1"/>
            <a:r>
              <a:rPr lang="zh-CN" altLang="en-US" sz="2400" smtClean="0">
                <a:latin typeface="黑体" pitchFamily="2" charset="-122"/>
                <a:ea typeface="黑体" pitchFamily="2" charset="-122"/>
              </a:rPr>
              <a:t>自身连接</a:t>
            </a:r>
            <a:endParaRPr lang="en-US" altLang="zh-CN" sz="2400" smtClean="0">
              <a:latin typeface="黑体" pitchFamily="2" charset="-122"/>
              <a:ea typeface="黑体" pitchFamily="2" charset="-122"/>
            </a:endParaRPr>
          </a:p>
          <a:p>
            <a:pPr eaLnBrk="1" hangingPunct="1"/>
            <a:r>
              <a:rPr lang="zh-CN" altLang="en-US" sz="2400" smtClean="0">
                <a:latin typeface="黑体" pitchFamily="2" charset="-122"/>
                <a:ea typeface="黑体" pitchFamily="2" charset="-122"/>
              </a:rPr>
              <a:t>左外连接</a:t>
            </a:r>
            <a:endParaRPr lang="en-US" altLang="zh-CN" sz="2400" smtClean="0">
              <a:latin typeface="黑体" pitchFamily="2" charset="-122"/>
              <a:ea typeface="黑体" pitchFamily="2" charset="-122"/>
            </a:endParaRPr>
          </a:p>
          <a:p>
            <a:pPr eaLnBrk="1" hangingPunct="1"/>
            <a:r>
              <a:rPr lang="zh-CN" altLang="en-US" sz="2400" smtClean="0">
                <a:latin typeface="黑体" pitchFamily="2" charset="-122"/>
                <a:ea typeface="黑体" pitchFamily="2" charset="-122"/>
              </a:rPr>
              <a:t>右外连接</a:t>
            </a:r>
            <a:endParaRPr lang="en-US" altLang="zh-CN" sz="2400" smtClean="0">
              <a:latin typeface="黑体" pitchFamily="2" charset="-122"/>
              <a:ea typeface="黑体" pitchFamily="2" charset="-122"/>
            </a:endParaRPr>
          </a:p>
          <a:p>
            <a:pPr eaLnBrk="1" hangingPunct="1"/>
            <a:r>
              <a:rPr lang="en-US" altLang="zh-CN" sz="2400" smtClean="0">
                <a:latin typeface="黑体" pitchFamily="2" charset="-122"/>
                <a:ea typeface="黑体" pitchFamily="2" charset="-122"/>
              </a:rPr>
              <a:t>SQL99</a:t>
            </a:r>
            <a:r>
              <a:rPr lang="zh-CN" altLang="en-US" sz="2400" smtClean="0">
                <a:latin typeface="黑体" pitchFamily="2" charset="-122"/>
                <a:ea typeface="黑体" pitchFamily="2" charset="-122"/>
              </a:rPr>
              <a:t>中各种连接的写法</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mtClean="0">
                <a:latin typeface="黑体" pitchFamily="2" charset="-122"/>
                <a:ea typeface="黑体" pitchFamily="2" charset="-122"/>
              </a:rPr>
              <a:t>课后作业</a:t>
            </a:r>
          </a:p>
        </p:txBody>
      </p:sp>
      <p:sp>
        <p:nvSpPr>
          <p:cNvPr id="51203" name="Rectangle 3"/>
          <p:cNvSpPr>
            <a:spLocks noGrp="1" noChangeArrowheads="1"/>
          </p:cNvSpPr>
          <p:nvPr>
            <p:ph idx="1"/>
          </p:nvPr>
        </p:nvSpPr>
        <p:spPr/>
        <p:txBody>
          <a:bodyPr/>
          <a:lstStyle/>
          <a:p>
            <a:pPr eaLnBrk="1" hangingPunct="1"/>
            <a:r>
              <a:rPr lang="en-US" altLang="zh-CN" sz="2400" dirty="0" smtClean="0">
                <a:latin typeface="黑体" pitchFamily="2" charset="-122"/>
                <a:ea typeface="黑体" pitchFamily="2" charset="-122"/>
              </a:rPr>
              <a:t>1.</a:t>
            </a:r>
            <a:r>
              <a:rPr lang="zh-CN" altLang="en-US" sz="2400" dirty="0" smtClean="0">
                <a:latin typeface="黑体" pitchFamily="2" charset="-122"/>
                <a:ea typeface="黑体" pitchFamily="2" charset="-122"/>
              </a:rPr>
              <a:t>显示员工</a:t>
            </a:r>
            <a:r>
              <a:rPr lang="en-US" altLang="zh-CN" sz="2400" dirty="0" smtClean="0">
                <a:latin typeface="黑体" pitchFamily="2" charset="-122"/>
                <a:ea typeface="黑体" pitchFamily="2" charset="-122"/>
              </a:rPr>
              <a:t>SMITH</a:t>
            </a:r>
            <a:r>
              <a:rPr lang="zh-CN" altLang="en-US" sz="2400" dirty="0" smtClean="0">
                <a:latin typeface="黑体" pitchFamily="2" charset="-122"/>
                <a:ea typeface="黑体" pitchFamily="2" charset="-122"/>
              </a:rPr>
              <a:t>的姓名，部门名称，直接上级名称</a:t>
            </a:r>
            <a:endParaRPr lang="en-US" altLang="zh-CN" sz="2400" dirty="0" smtClean="0">
              <a:latin typeface="黑体" pitchFamily="2" charset="-122"/>
              <a:ea typeface="黑体" pitchFamily="2" charset="-122"/>
            </a:endParaRPr>
          </a:p>
          <a:p>
            <a:pPr eaLnBrk="1" hangingPunct="1"/>
            <a:r>
              <a:rPr lang="en-US" altLang="zh-CN" sz="2400" dirty="0" smtClean="0">
                <a:latin typeface="黑体" pitchFamily="2" charset="-122"/>
                <a:ea typeface="黑体" pitchFamily="2" charset="-122"/>
              </a:rPr>
              <a:t>2.</a:t>
            </a:r>
            <a:r>
              <a:rPr lang="zh-CN" altLang="en-US" sz="2400" dirty="0" smtClean="0">
                <a:latin typeface="黑体" pitchFamily="2" charset="-122"/>
                <a:ea typeface="黑体" pitchFamily="2" charset="-122"/>
              </a:rPr>
              <a:t>显示员工姓名，部门名称，工资，工资级别，要求工资级别大于</a:t>
            </a:r>
            <a:r>
              <a:rPr lang="en-US" altLang="zh-CN" sz="2400" dirty="0" smtClean="0">
                <a:latin typeface="黑体" pitchFamily="2" charset="-122"/>
                <a:ea typeface="黑体" pitchFamily="2" charset="-122"/>
              </a:rPr>
              <a:t>4</a:t>
            </a:r>
            <a:r>
              <a:rPr lang="zh-CN" altLang="en-US" sz="2400" dirty="0" smtClean="0">
                <a:latin typeface="黑体" pitchFamily="2" charset="-122"/>
                <a:ea typeface="黑体" pitchFamily="2" charset="-122"/>
              </a:rPr>
              <a:t>级。</a:t>
            </a:r>
            <a:endParaRPr lang="en-US" altLang="zh-CN" sz="2400" dirty="0" smtClean="0">
              <a:latin typeface="黑体" pitchFamily="2" charset="-122"/>
              <a:ea typeface="黑体" pitchFamily="2" charset="-122"/>
            </a:endParaRPr>
          </a:p>
          <a:p>
            <a:pPr eaLnBrk="1" hangingPunct="1"/>
            <a:r>
              <a:rPr lang="en-US" altLang="zh-CN" sz="2400" dirty="0" smtClean="0">
                <a:latin typeface="黑体" pitchFamily="2" charset="-122"/>
                <a:ea typeface="黑体" pitchFamily="2" charset="-122"/>
              </a:rPr>
              <a:t>3.</a:t>
            </a:r>
            <a:r>
              <a:rPr lang="zh-CN" altLang="en-US" sz="2400" dirty="0" smtClean="0">
                <a:latin typeface="黑体" pitchFamily="2" charset="-122"/>
                <a:ea typeface="黑体" pitchFamily="2" charset="-122"/>
              </a:rPr>
              <a:t>显示员工</a:t>
            </a:r>
            <a:r>
              <a:rPr lang="en-US" altLang="zh-CN" sz="2400" dirty="0" smtClean="0">
                <a:latin typeface="黑体" pitchFamily="2" charset="-122"/>
                <a:ea typeface="黑体" pitchFamily="2" charset="-122"/>
              </a:rPr>
              <a:t>KING</a:t>
            </a:r>
            <a:r>
              <a:rPr lang="zh-CN" altLang="en-US" sz="2400" dirty="0" smtClean="0">
                <a:latin typeface="黑体" pitchFamily="2" charset="-122"/>
                <a:ea typeface="黑体" pitchFamily="2" charset="-122"/>
              </a:rPr>
              <a:t>和</a:t>
            </a:r>
            <a:r>
              <a:rPr lang="en-US" altLang="zh-CN" sz="2400" dirty="0" smtClean="0">
                <a:latin typeface="黑体" pitchFamily="2" charset="-122"/>
                <a:ea typeface="黑体" pitchFamily="2" charset="-122"/>
              </a:rPr>
              <a:t>FORD</a:t>
            </a:r>
            <a:r>
              <a:rPr lang="zh-CN" altLang="en-US" sz="2400" dirty="0" smtClean="0">
                <a:latin typeface="黑体" pitchFamily="2" charset="-122"/>
                <a:ea typeface="黑体" pitchFamily="2" charset="-122"/>
              </a:rPr>
              <a:t>管理的员工姓名及其经理姓名。</a:t>
            </a:r>
            <a:endParaRPr lang="en-US" altLang="zh-CN" sz="2400" dirty="0" smtClean="0">
              <a:latin typeface="黑体" pitchFamily="2" charset="-122"/>
              <a:ea typeface="黑体" pitchFamily="2" charset="-122"/>
            </a:endParaRPr>
          </a:p>
          <a:p>
            <a:pPr eaLnBrk="1" hangingPunct="1"/>
            <a:r>
              <a:rPr lang="en-US" altLang="zh-CN" sz="2400" dirty="0" smtClean="0">
                <a:latin typeface="黑体" pitchFamily="2" charset="-122"/>
                <a:ea typeface="黑体" pitchFamily="2" charset="-122"/>
              </a:rPr>
              <a:t>4.</a:t>
            </a:r>
            <a:r>
              <a:rPr lang="zh-CN" altLang="en-US" sz="2400" dirty="0" smtClean="0">
                <a:latin typeface="黑体" pitchFamily="2" charset="-122"/>
                <a:ea typeface="黑体" pitchFamily="2" charset="-122"/>
              </a:rPr>
              <a:t>显示员工姓名，参加工作时间，经理名，参加工作时间，要求参加时间比经理</a:t>
            </a:r>
            <a:r>
              <a:rPr lang="zh-CN" altLang="en-US" sz="2400" smtClean="0">
                <a:latin typeface="黑体" pitchFamily="2" charset="-122"/>
                <a:ea typeface="黑体" pitchFamily="2" charset="-122"/>
              </a:rPr>
              <a:t>早。</a:t>
            </a:r>
            <a:endParaRPr lang="en-US" altLang="zh-CN" sz="2400" dirty="0" smtClean="0">
              <a:latin typeface="黑体" pitchFamily="2" charset="-122"/>
              <a:ea typeface="黑体" pitchFamily="2" charset="-12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blackWhite">
          <a:xfrm>
            <a:off x="831850" y="1444625"/>
            <a:ext cx="3505200" cy="16795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914400" algn="l"/>
                <a:tab pos="1885950" algn="l"/>
                <a:tab pos="2457450" algn="l"/>
              </a:tabLst>
            </a:pPr>
            <a:r>
              <a:rPr lang="zh-CN" altLang="en-US" sz="1800" b="1">
                <a:solidFill>
                  <a:srgbClr val="000000"/>
                </a:solidFill>
                <a:latin typeface="Courier New" pitchFamily="49" charset="0"/>
              </a:rPr>
              <a:t> </a:t>
            </a: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14400" algn="l"/>
                <a:tab pos="1885950" algn="l"/>
                <a:tab pos="2457450" algn="l"/>
              </a:tabLst>
            </a:pPr>
            <a:endParaRPr lang="zh-CN" altLang="en-US" sz="1800" b="1">
              <a:solidFill>
                <a:srgbClr val="000000"/>
              </a:solidFill>
              <a:latin typeface="Courier New" pitchFamily="49" charset="0"/>
            </a:endParaRPr>
          </a:p>
        </p:txBody>
      </p:sp>
      <p:sp>
        <p:nvSpPr>
          <p:cNvPr id="7171" name="Rectangle 3"/>
          <p:cNvSpPr>
            <a:spLocks noChangeArrowheads="1"/>
          </p:cNvSpPr>
          <p:nvPr/>
        </p:nvSpPr>
        <p:spPr bwMode="blackWhite">
          <a:xfrm>
            <a:off x="4506913" y="1450975"/>
            <a:ext cx="3862387" cy="16795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95000"/>
              </a:lnSpc>
              <a:buSzPct val="65000"/>
              <a:tabLst>
                <a:tab pos="966788" algn="l"/>
                <a:tab pos="1885950" algn="l"/>
                <a:tab pos="2457450" algn="l"/>
              </a:tabLst>
            </a:pPr>
            <a:r>
              <a:rPr lang="zh-CN" altLang="en-US" sz="1800" b="1">
                <a:solidFill>
                  <a:srgbClr val="000000"/>
                </a:solidFill>
                <a:latin typeface="Courier New" pitchFamily="49" charset="0"/>
              </a:rPr>
              <a:t> </a:t>
            </a:r>
          </a:p>
          <a:p>
            <a:pPr algn="ctr" fontAlgn="ctr">
              <a:lnSpc>
                <a:spcPct val="95000"/>
              </a:lnSpc>
              <a:buSzPct val="65000"/>
              <a:tabLst>
                <a:tab pos="966788"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66788"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66788"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66788" algn="l"/>
                <a:tab pos="1885950" algn="l"/>
                <a:tab pos="2457450" algn="l"/>
              </a:tabLst>
            </a:pPr>
            <a:endParaRPr lang="zh-CN" altLang="en-US" sz="1800" b="1">
              <a:solidFill>
                <a:srgbClr val="000000"/>
              </a:solidFill>
              <a:latin typeface="Courier New" pitchFamily="49" charset="0"/>
            </a:endParaRPr>
          </a:p>
          <a:p>
            <a:pPr algn="ctr" fontAlgn="ctr">
              <a:lnSpc>
                <a:spcPct val="95000"/>
              </a:lnSpc>
              <a:buSzPct val="65000"/>
              <a:tabLst>
                <a:tab pos="966788" algn="l"/>
                <a:tab pos="1885950" algn="l"/>
                <a:tab pos="2457450" algn="l"/>
              </a:tabLst>
            </a:pPr>
            <a:endParaRPr lang="zh-CN" altLang="en-US" sz="1800" b="1">
              <a:solidFill>
                <a:srgbClr val="000000"/>
              </a:solidFill>
              <a:latin typeface="Courier New" pitchFamily="49" charset="0"/>
            </a:endParaRPr>
          </a:p>
        </p:txBody>
      </p:sp>
      <p:sp>
        <p:nvSpPr>
          <p:cNvPr id="7172" name="Rectangle 4"/>
          <p:cNvSpPr>
            <a:spLocks noChangeArrowheads="1"/>
          </p:cNvSpPr>
          <p:nvPr/>
        </p:nvSpPr>
        <p:spPr bwMode="blackWhite">
          <a:xfrm>
            <a:off x="1071563" y="3708400"/>
            <a:ext cx="7572375" cy="2447925"/>
          </a:xfrm>
          <a:prstGeom prst="rect">
            <a:avLst/>
          </a:prstGeom>
          <a:solidFill>
            <a:srgbClr val="FFCC99"/>
          </a:solidFill>
          <a:ln w="25400">
            <a:solidFill>
              <a:srgbClr val="000000"/>
            </a:solidFill>
            <a:miter lim="800000"/>
            <a:headEnd/>
            <a:tailEnd/>
          </a:ln>
        </p:spPr>
        <p:txBody>
          <a:bodyPr lIns="92075" tIns="46038" rIns="92075" bIns="46038">
            <a:spAutoFit/>
          </a:bodyPr>
          <a:lstStyle/>
          <a:p>
            <a:pPr fontAlgn="ctr">
              <a:lnSpc>
                <a:spcPct val="85000"/>
              </a:lnSpc>
              <a:buSzPct val="65000"/>
              <a:tabLst>
                <a:tab pos="914400" algn="l"/>
                <a:tab pos="1544638" algn="l"/>
                <a:tab pos="1885950" algn="l"/>
                <a:tab pos="2457450" algn="l"/>
              </a:tabLst>
            </a:pPr>
            <a:r>
              <a:rPr lang="en-US" altLang="zh-CN" sz="1800" b="1">
                <a:solidFill>
                  <a:srgbClr val="000000"/>
                </a:solidFill>
                <a:latin typeface="Courier New" pitchFamily="49" charset="0"/>
              </a:rPr>
              <a:t>EMPNO 				DEPTNO 				LOC</a:t>
            </a:r>
          </a:p>
          <a:p>
            <a:pPr fontAlgn="ctr">
              <a:lnSpc>
                <a:spcPct val="85000"/>
              </a:lnSpc>
              <a:buSzPct val="65000"/>
              <a:tabLst>
                <a:tab pos="914400" algn="l"/>
                <a:tab pos="1544638" algn="l"/>
                <a:tab pos="1885950" algn="l"/>
                <a:tab pos="2457450" algn="l"/>
              </a:tabLst>
            </a:pPr>
            <a:r>
              <a:rPr lang="en-US" altLang="zh-CN" sz="1800" b="1">
                <a:solidFill>
                  <a:srgbClr val="000000"/>
                </a:solidFill>
                <a:latin typeface="Courier New" pitchFamily="49" charset="0"/>
              </a:rPr>
              <a:t>----- 				-------			 -------- </a:t>
            </a:r>
          </a:p>
          <a:p>
            <a:pPr fontAlgn="ctr">
              <a:lnSpc>
                <a:spcPct val="85000"/>
              </a:lnSpc>
              <a:buSzPct val="65000"/>
              <a:tabLst>
                <a:tab pos="914400" algn="l"/>
                <a:tab pos="1544638" algn="l"/>
                <a:tab pos="1885950" algn="l"/>
                <a:tab pos="2457450" algn="l"/>
              </a:tabLst>
            </a:pPr>
            <a:r>
              <a:rPr lang="en-US" altLang="zh-CN" sz="1800" b="1">
                <a:solidFill>
                  <a:srgbClr val="000000"/>
                </a:solidFill>
                <a:latin typeface="Courier New" pitchFamily="49" charset="0"/>
              </a:rPr>
              <a:t> 7839      				10			 NEW YORK</a:t>
            </a:r>
          </a:p>
          <a:p>
            <a:pPr fontAlgn="ctr">
              <a:lnSpc>
                <a:spcPct val="85000"/>
              </a:lnSpc>
              <a:buSzPct val="65000"/>
              <a:tabLst>
                <a:tab pos="914400" algn="l"/>
                <a:tab pos="1544638" algn="l"/>
                <a:tab pos="1885950" algn="l"/>
                <a:tab pos="2457450" algn="l"/>
              </a:tabLst>
            </a:pPr>
            <a:r>
              <a:rPr lang="en-US" altLang="zh-CN" sz="1800" b="1">
                <a:solidFill>
                  <a:srgbClr val="000000"/>
                </a:solidFill>
                <a:latin typeface="Courier New" pitchFamily="49" charset="0"/>
              </a:rPr>
              <a:t> 7698 	    				30			 CHICAGO</a:t>
            </a:r>
          </a:p>
          <a:p>
            <a:pPr fontAlgn="ctr">
              <a:lnSpc>
                <a:spcPct val="85000"/>
              </a:lnSpc>
              <a:buSzPct val="65000"/>
              <a:tabLst>
                <a:tab pos="914400" algn="l"/>
                <a:tab pos="1544638" algn="l"/>
                <a:tab pos="1885950" algn="l"/>
                <a:tab pos="2457450" algn="l"/>
              </a:tabLst>
            </a:pPr>
            <a:r>
              <a:rPr lang="en-US" altLang="zh-CN" sz="1800" b="1">
                <a:solidFill>
                  <a:srgbClr val="000000"/>
                </a:solidFill>
                <a:latin typeface="Courier New" pitchFamily="49" charset="0"/>
              </a:rPr>
              <a:t> 7782  				10			 NEW YORK</a:t>
            </a:r>
          </a:p>
          <a:p>
            <a:pPr fontAlgn="ctr">
              <a:lnSpc>
                <a:spcPct val="85000"/>
              </a:lnSpc>
              <a:buSzPct val="65000"/>
              <a:tabLst>
                <a:tab pos="914400" algn="l"/>
                <a:tab pos="1544638" algn="l"/>
                <a:tab pos="1885950" algn="l"/>
                <a:tab pos="2457450" algn="l"/>
              </a:tabLst>
            </a:pPr>
            <a:r>
              <a:rPr lang="en-US" altLang="zh-CN" sz="1800" b="1">
                <a:solidFill>
                  <a:srgbClr val="000000"/>
                </a:solidFill>
                <a:latin typeface="Courier New" pitchFamily="49" charset="0"/>
              </a:rPr>
              <a:t> 7566  				20  		 	 DALLAS</a:t>
            </a:r>
          </a:p>
          <a:p>
            <a:pPr fontAlgn="ctr">
              <a:lnSpc>
                <a:spcPct val="85000"/>
              </a:lnSpc>
              <a:buSzPct val="65000"/>
              <a:tabLst>
                <a:tab pos="914400" algn="l"/>
                <a:tab pos="1544638" algn="l"/>
                <a:tab pos="1885950" algn="l"/>
                <a:tab pos="2457450" algn="l"/>
              </a:tabLst>
            </a:pPr>
            <a:r>
              <a:rPr lang="en-US" altLang="zh-CN" sz="1800" b="1">
                <a:solidFill>
                  <a:srgbClr val="000000"/>
                </a:solidFill>
                <a:latin typeface="Courier New" pitchFamily="49" charset="0"/>
              </a:rPr>
              <a:t> 7654 	    				30 			 CHICAGO</a:t>
            </a:r>
          </a:p>
          <a:p>
            <a:pPr fontAlgn="ctr">
              <a:lnSpc>
                <a:spcPct val="85000"/>
              </a:lnSpc>
              <a:buSzPct val="65000"/>
              <a:tabLst>
                <a:tab pos="914400" algn="l"/>
                <a:tab pos="1544638" algn="l"/>
                <a:tab pos="1885950" algn="l"/>
                <a:tab pos="2457450" algn="l"/>
              </a:tabLst>
            </a:pPr>
            <a:r>
              <a:rPr lang="en-US" altLang="zh-CN" sz="1800" b="1">
                <a:solidFill>
                  <a:srgbClr val="000000"/>
                </a:solidFill>
                <a:latin typeface="Courier New" pitchFamily="49" charset="0"/>
              </a:rPr>
              <a:t> 7499  				30 			 CHICAGO</a:t>
            </a:r>
          </a:p>
          <a:p>
            <a:pPr fontAlgn="ctr">
              <a:lnSpc>
                <a:spcPct val="85000"/>
              </a:lnSpc>
              <a:buSzPct val="65000"/>
              <a:tabLst>
                <a:tab pos="914400" algn="l"/>
                <a:tab pos="1544638" algn="l"/>
                <a:tab pos="1885950" algn="l"/>
                <a:tab pos="2457450" algn="l"/>
              </a:tabLst>
            </a:pPr>
            <a:r>
              <a:rPr lang="en-US" altLang="zh-CN" sz="1800" b="1">
                <a:solidFill>
                  <a:srgbClr val="000000"/>
                </a:solidFill>
                <a:latin typeface="Courier New" pitchFamily="49" charset="0"/>
              </a:rPr>
              <a:t>...</a:t>
            </a:r>
          </a:p>
          <a:p>
            <a:pPr fontAlgn="ctr">
              <a:lnSpc>
                <a:spcPct val="85000"/>
              </a:lnSpc>
              <a:buSzPct val="65000"/>
              <a:tabLst>
                <a:tab pos="914400" algn="l"/>
                <a:tab pos="1544638" algn="l"/>
                <a:tab pos="1885950" algn="l"/>
                <a:tab pos="2457450" algn="l"/>
              </a:tabLst>
            </a:pPr>
            <a:r>
              <a:rPr lang="en-US" altLang="zh-CN" sz="1800" b="1">
                <a:solidFill>
                  <a:srgbClr val="000000"/>
                </a:solidFill>
                <a:latin typeface="Courier New" pitchFamily="49" charset="0"/>
              </a:rPr>
              <a:t>14 rows selected.</a:t>
            </a:r>
          </a:p>
        </p:txBody>
      </p:sp>
      <p:sp>
        <p:nvSpPr>
          <p:cNvPr id="7173" name="Rectangle 5"/>
          <p:cNvSpPr>
            <a:spLocks noGrp="1" noChangeArrowheads="1"/>
          </p:cNvSpPr>
          <p:nvPr>
            <p:ph type="title"/>
          </p:nvPr>
        </p:nvSpPr>
        <p:spPr>
          <a:xfrm>
            <a:off x="214313" y="285750"/>
            <a:ext cx="8610600" cy="708025"/>
          </a:xfrm>
        </p:spPr>
        <p:txBody>
          <a:bodyPr lIns="92075" tIns="46038" rIns="92075" bIns="46038"/>
          <a:lstStyle/>
          <a:p>
            <a:pPr eaLnBrk="1" hangingPunct="1"/>
            <a:r>
              <a:rPr lang="zh-CN" altLang="en-US" smtClean="0">
                <a:latin typeface="黑体" pitchFamily="2" charset="-122"/>
                <a:ea typeface="黑体" pitchFamily="2" charset="-122"/>
              </a:rPr>
              <a:t>为什么使用多表连接</a:t>
            </a:r>
          </a:p>
        </p:txBody>
      </p:sp>
      <p:sp>
        <p:nvSpPr>
          <p:cNvPr id="121862" name="Rectangle 6"/>
          <p:cNvSpPr>
            <a:spLocks noChangeArrowheads="1"/>
          </p:cNvSpPr>
          <p:nvPr/>
        </p:nvSpPr>
        <p:spPr bwMode="auto">
          <a:xfrm>
            <a:off x="742950" y="1087438"/>
            <a:ext cx="704850"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EMP </a:t>
            </a:r>
          </a:p>
        </p:txBody>
      </p:sp>
      <p:sp>
        <p:nvSpPr>
          <p:cNvPr id="121863" name="Rectangle 7"/>
          <p:cNvSpPr>
            <a:spLocks noChangeArrowheads="1"/>
          </p:cNvSpPr>
          <p:nvPr/>
        </p:nvSpPr>
        <p:spPr bwMode="auto">
          <a:xfrm>
            <a:off x="4419600" y="1087438"/>
            <a:ext cx="835025" cy="40005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lang="en-US" altLang="zh-CN" sz="2000" b="1" dirty="0">
                <a:solidFill>
                  <a:srgbClr val="000000"/>
                </a:solidFill>
                <a:effectLst>
                  <a:outerShdw blurRad="38100" dist="38100" dir="2700000" algn="tl">
                    <a:srgbClr val="C0C0C0"/>
                  </a:outerShdw>
                </a:effectLst>
                <a:latin typeface="黑体" pitchFamily="49" charset="-122"/>
                <a:ea typeface="黑体" pitchFamily="49" charset="-122"/>
              </a:rPr>
              <a:t>DEPT </a:t>
            </a:r>
          </a:p>
        </p:txBody>
      </p:sp>
      <p:grpSp>
        <p:nvGrpSpPr>
          <p:cNvPr id="2" name="Group 8"/>
          <p:cNvGrpSpPr>
            <a:grpSpLocks/>
          </p:cNvGrpSpPr>
          <p:nvPr/>
        </p:nvGrpSpPr>
        <p:grpSpPr bwMode="auto">
          <a:xfrm>
            <a:off x="895350" y="1504950"/>
            <a:ext cx="7313613" cy="1573213"/>
            <a:chOff x="564" y="948"/>
            <a:chExt cx="4607" cy="991"/>
          </a:xfrm>
        </p:grpSpPr>
        <p:sp>
          <p:nvSpPr>
            <p:cNvPr id="7183" name="Rectangle 9"/>
            <p:cNvSpPr>
              <a:spLocks noChangeArrowheads="1"/>
            </p:cNvSpPr>
            <p:nvPr/>
          </p:nvSpPr>
          <p:spPr bwMode="ltGray">
            <a:xfrm>
              <a:off x="564" y="948"/>
              <a:ext cx="562" cy="991"/>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7184" name="Rectangle 10"/>
            <p:cNvSpPr>
              <a:spLocks noChangeArrowheads="1"/>
            </p:cNvSpPr>
            <p:nvPr/>
          </p:nvSpPr>
          <p:spPr bwMode="ltGray">
            <a:xfrm>
              <a:off x="2110" y="948"/>
              <a:ext cx="562" cy="991"/>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7185" name="Rectangle 11"/>
            <p:cNvSpPr>
              <a:spLocks noChangeArrowheads="1"/>
            </p:cNvSpPr>
            <p:nvPr/>
          </p:nvSpPr>
          <p:spPr bwMode="ltGray">
            <a:xfrm>
              <a:off x="4419" y="948"/>
              <a:ext cx="752" cy="991"/>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grpSp>
      <p:sp>
        <p:nvSpPr>
          <p:cNvPr id="7177" name="Rectangle 15"/>
          <p:cNvSpPr>
            <a:spLocks noChangeArrowheads="1"/>
          </p:cNvSpPr>
          <p:nvPr/>
        </p:nvSpPr>
        <p:spPr bwMode="blackWhite">
          <a:xfrm>
            <a:off x="844550" y="1476375"/>
            <a:ext cx="3479800" cy="1674813"/>
          </a:xfrm>
          <a:prstGeom prst="rect">
            <a:avLst/>
          </a:prstGeom>
          <a:noFill/>
          <a:ln w="9525">
            <a:noFill/>
            <a:miter lim="800000"/>
            <a:headEnd/>
            <a:tailEnd/>
          </a:ln>
        </p:spPr>
        <p:txBody>
          <a:bodyPr lIns="92075" tIns="46038" rIns="92075" bIns="46038">
            <a:spAutoFit/>
          </a:bodyPr>
          <a:lstStyle/>
          <a:p>
            <a:pPr fontAlgn="ctr">
              <a:lnSpc>
                <a:spcPct val="95000"/>
              </a:lnSpc>
              <a:buSzPct val="65000"/>
              <a:tabLst>
                <a:tab pos="914400" algn="l"/>
                <a:tab pos="1885950" algn="l"/>
                <a:tab pos="2457450" algn="l"/>
              </a:tabLst>
            </a:pPr>
            <a:r>
              <a:rPr lang="zh-CN" altLang="en-US" sz="1800" b="1" dirty="0">
                <a:solidFill>
                  <a:srgbClr val="000000"/>
                </a:solidFill>
                <a:latin typeface="Courier New" pitchFamily="49" charset="0"/>
              </a:rPr>
              <a:t> </a:t>
            </a:r>
            <a:r>
              <a:rPr lang="en-US" altLang="zh-CN" sz="1800" b="1" dirty="0">
                <a:solidFill>
                  <a:srgbClr val="000000"/>
                </a:solidFill>
                <a:latin typeface="Courier New" pitchFamily="49" charset="0"/>
              </a:rPr>
              <a:t>EMPNO	ENAME	...	DEPTNO</a:t>
            </a:r>
            <a:br>
              <a:rPr lang="en-US" altLang="zh-CN" sz="1800" b="1" dirty="0">
                <a:solidFill>
                  <a:srgbClr val="000000"/>
                </a:solidFill>
                <a:latin typeface="Courier New" pitchFamily="49" charset="0"/>
              </a:rPr>
            </a:br>
            <a:r>
              <a:rPr lang="en-US" altLang="zh-CN" sz="1800" b="1" dirty="0">
                <a:solidFill>
                  <a:srgbClr val="000000"/>
                </a:solidFill>
                <a:latin typeface="Courier New" pitchFamily="49" charset="0"/>
              </a:rPr>
              <a:t>------	-----	...	------</a:t>
            </a:r>
            <a:br>
              <a:rPr lang="en-US" altLang="zh-CN" sz="1800" b="1" dirty="0">
                <a:solidFill>
                  <a:srgbClr val="000000"/>
                </a:solidFill>
                <a:latin typeface="Courier New" pitchFamily="49" charset="0"/>
              </a:rPr>
            </a:br>
            <a:r>
              <a:rPr lang="en-US" altLang="zh-CN" sz="1800" b="1" dirty="0">
                <a:solidFill>
                  <a:srgbClr val="000000"/>
                </a:solidFill>
                <a:latin typeface="Courier New" pitchFamily="49" charset="0"/>
              </a:rPr>
              <a:t>  7839	KING	...	    10</a:t>
            </a:r>
          </a:p>
          <a:p>
            <a:pPr fontAlgn="ctr">
              <a:lnSpc>
                <a:spcPct val="95000"/>
              </a:lnSpc>
              <a:buSzPct val="65000"/>
              <a:tabLst>
                <a:tab pos="914400" algn="l"/>
                <a:tab pos="1885950" algn="l"/>
                <a:tab pos="2457450" algn="l"/>
              </a:tabLst>
            </a:pPr>
            <a:r>
              <a:rPr lang="en-US" altLang="zh-CN" sz="1800" b="1" dirty="0">
                <a:solidFill>
                  <a:srgbClr val="000000"/>
                </a:solidFill>
                <a:latin typeface="Courier New" pitchFamily="49" charset="0"/>
              </a:rPr>
              <a:t>  7698	BLAKE	...	    30</a:t>
            </a:r>
          </a:p>
          <a:p>
            <a:pPr fontAlgn="ctr">
              <a:lnSpc>
                <a:spcPct val="95000"/>
              </a:lnSpc>
              <a:buSzPct val="65000"/>
              <a:tabLst>
                <a:tab pos="914400" algn="l"/>
                <a:tab pos="1885950" algn="l"/>
                <a:tab pos="2457450" algn="l"/>
              </a:tabLst>
            </a:pPr>
            <a:r>
              <a:rPr lang="en-US" altLang="zh-CN" sz="1800" b="1" dirty="0">
                <a:solidFill>
                  <a:srgbClr val="000000"/>
                </a:solidFill>
                <a:latin typeface="Courier New" pitchFamily="49" charset="0"/>
              </a:rPr>
              <a:t>   ...	</a:t>
            </a:r>
          </a:p>
          <a:p>
            <a:pPr fontAlgn="ctr">
              <a:lnSpc>
                <a:spcPct val="95000"/>
              </a:lnSpc>
              <a:buSzPct val="65000"/>
              <a:tabLst>
                <a:tab pos="914400" algn="l"/>
                <a:tab pos="1885950" algn="l"/>
                <a:tab pos="2457450" algn="l"/>
              </a:tabLst>
            </a:pPr>
            <a:r>
              <a:rPr lang="en-US" altLang="zh-CN" sz="1800" b="1" dirty="0">
                <a:solidFill>
                  <a:srgbClr val="000000"/>
                </a:solidFill>
                <a:latin typeface="Courier New" pitchFamily="49" charset="0"/>
              </a:rPr>
              <a:t>  7934	MILLER	...	    10</a:t>
            </a:r>
          </a:p>
        </p:txBody>
      </p:sp>
      <p:sp>
        <p:nvSpPr>
          <p:cNvPr id="7178" name="Rectangle 16"/>
          <p:cNvSpPr>
            <a:spLocks noChangeArrowheads="1"/>
          </p:cNvSpPr>
          <p:nvPr/>
        </p:nvSpPr>
        <p:spPr bwMode="blackWhite">
          <a:xfrm>
            <a:off x="4519613" y="1482725"/>
            <a:ext cx="3836987" cy="1674813"/>
          </a:xfrm>
          <a:prstGeom prst="rect">
            <a:avLst/>
          </a:prstGeom>
          <a:noFill/>
          <a:ln w="9525">
            <a:noFill/>
            <a:miter lim="800000"/>
            <a:headEnd/>
            <a:tailEnd/>
          </a:ln>
        </p:spPr>
        <p:txBody>
          <a:bodyPr lIns="92075" tIns="46038" rIns="92075" bIns="46038">
            <a:spAutoFit/>
          </a:bodyPr>
          <a:lstStyle/>
          <a:p>
            <a:pPr fontAlgn="ctr">
              <a:lnSpc>
                <a:spcPct val="95000"/>
              </a:lnSpc>
              <a:buSzPct val="65000"/>
              <a:tabLst>
                <a:tab pos="966788" algn="l"/>
                <a:tab pos="1885950" algn="l"/>
                <a:tab pos="2457450" algn="l"/>
              </a:tabLst>
            </a:pPr>
            <a:r>
              <a:rPr lang="en-US" altLang="zh-CN" sz="1800" b="1" dirty="0">
                <a:solidFill>
                  <a:srgbClr val="000000"/>
                </a:solidFill>
                <a:latin typeface="Courier New" pitchFamily="49" charset="0"/>
              </a:rPr>
              <a:t>DEPTNO DNAME     	LOC     </a:t>
            </a:r>
          </a:p>
          <a:p>
            <a:pPr fontAlgn="ctr">
              <a:lnSpc>
                <a:spcPct val="95000"/>
              </a:lnSpc>
              <a:buSzPct val="65000"/>
              <a:tabLst>
                <a:tab pos="966788" algn="l"/>
                <a:tab pos="1885950" algn="l"/>
                <a:tab pos="2457450" algn="l"/>
              </a:tabLst>
            </a:pPr>
            <a:r>
              <a:rPr lang="en-US" altLang="zh-CN" sz="1800" b="1" dirty="0">
                <a:solidFill>
                  <a:srgbClr val="000000"/>
                </a:solidFill>
                <a:latin typeface="Courier New" pitchFamily="49" charset="0"/>
              </a:rPr>
              <a:t>------ ----------	--------</a:t>
            </a:r>
          </a:p>
          <a:p>
            <a:pPr fontAlgn="ctr">
              <a:lnSpc>
                <a:spcPct val="95000"/>
              </a:lnSpc>
              <a:buSzPct val="65000"/>
              <a:tabLst>
                <a:tab pos="966788" algn="l"/>
                <a:tab pos="1885950" algn="l"/>
                <a:tab pos="2457450" algn="l"/>
              </a:tabLst>
            </a:pPr>
            <a:r>
              <a:rPr lang="en-US" altLang="zh-CN" sz="1800" b="1" dirty="0">
                <a:solidFill>
                  <a:srgbClr val="000000"/>
                </a:solidFill>
                <a:latin typeface="Courier New" pitchFamily="49" charset="0"/>
              </a:rPr>
              <a:t>    10	ACCOUNTING	NEW YORK</a:t>
            </a:r>
          </a:p>
          <a:p>
            <a:pPr fontAlgn="ctr">
              <a:lnSpc>
                <a:spcPct val="95000"/>
              </a:lnSpc>
              <a:buSzPct val="65000"/>
              <a:tabLst>
                <a:tab pos="966788" algn="l"/>
                <a:tab pos="1885950" algn="l"/>
                <a:tab pos="2457450" algn="l"/>
              </a:tabLst>
            </a:pPr>
            <a:r>
              <a:rPr lang="en-US" altLang="zh-CN" sz="1800" b="1" dirty="0">
                <a:solidFill>
                  <a:srgbClr val="000000"/>
                </a:solidFill>
                <a:latin typeface="Courier New" pitchFamily="49" charset="0"/>
              </a:rPr>
              <a:t>    20	RESEARCH	DALLAS</a:t>
            </a:r>
          </a:p>
          <a:p>
            <a:pPr fontAlgn="ctr">
              <a:lnSpc>
                <a:spcPct val="95000"/>
              </a:lnSpc>
              <a:buSzPct val="65000"/>
              <a:tabLst>
                <a:tab pos="966788" algn="l"/>
                <a:tab pos="1885950" algn="l"/>
                <a:tab pos="2457450" algn="l"/>
              </a:tabLst>
            </a:pPr>
            <a:r>
              <a:rPr lang="en-US" altLang="zh-CN" sz="1800" b="1" dirty="0">
                <a:solidFill>
                  <a:srgbClr val="000000"/>
                </a:solidFill>
                <a:latin typeface="Courier New" pitchFamily="49" charset="0"/>
              </a:rPr>
              <a:t>    30	SALES		CHICAGO</a:t>
            </a:r>
          </a:p>
          <a:p>
            <a:pPr fontAlgn="ctr">
              <a:lnSpc>
                <a:spcPct val="95000"/>
              </a:lnSpc>
              <a:buSzPct val="65000"/>
              <a:tabLst>
                <a:tab pos="966788" algn="l"/>
                <a:tab pos="1885950" algn="l"/>
                <a:tab pos="2457450" algn="l"/>
              </a:tabLst>
            </a:pPr>
            <a:r>
              <a:rPr lang="en-US" altLang="zh-CN" sz="1800" b="1" dirty="0">
                <a:solidFill>
                  <a:srgbClr val="000000"/>
                </a:solidFill>
                <a:latin typeface="Courier New" pitchFamily="49" charset="0"/>
              </a:rPr>
              <a:t>    40	OPERATIONS	BOSTON</a:t>
            </a:r>
          </a:p>
        </p:txBody>
      </p:sp>
      <p:grpSp>
        <p:nvGrpSpPr>
          <p:cNvPr id="3" name="组合 19"/>
          <p:cNvGrpSpPr>
            <a:grpSpLocks/>
          </p:cNvGrpSpPr>
          <p:nvPr/>
        </p:nvGrpSpPr>
        <p:grpSpPr bwMode="auto">
          <a:xfrm>
            <a:off x="1428750" y="3213100"/>
            <a:ext cx="6357938" cy="474663"/>
            <a:chOff x="1428728" y="3213100"/>
            <a:chExt cx="6357982" cy="474661"/>
          </a:xfrm>
        </p:grpSpPr>
        <p:sp>
          <p:nvSpPr>
            <p:cNvPr id="7180" name="Line 13"/>
            <p:cNvSpPr>
              <a:spLocks noChangeShapeType="1"/>
            </p:cNvSpPr>
            <p:nvPr/>
          </p:nvSpPr>
          <p:spPr bwMode="auto">
            <a:xfrm flipV="1">
              <a:off x="1428728" y="3213100"/>
              <a:ext cx="0" cy="473075"/>
            </a:xfrm>
            <a:prstGeom prst="line">
              <a:avLst/>
            </a:prstGeom>
            <a:noFill/>
            <a:ln w="50800">
              <a:solidFill>
                <a:srgbClr val="FFCC00"/>
              </a:solidFill>
              <a:round/>
              <a:headEnd type="stealth" w="med" len="lg"/>
              <a:tailEnd type="none" w="sm" len="sm"/>
            </a:ln>
          </p:spPr>
          <p:txBody>
            <a:bodyPr/>
            <a:lstStyle/>
            <a:p>
              <a:endParaRPr lang="zh-CN" altLang="en-US"/>
            </a:p>
          </p:txBody>
        </p:sp>
        <p:sp>
          <p:nvSpPr>
            <p:cNvPr id="7181" name="Line 14"/>
            <p:cNvSpPr>
              <a:spLocks noChangeShapeType="1"/>
            </p:cNvSpPr>
            <p:nvPr/>
          </p:nvSpPr>
          <p:spPr bwMode="auto">
            <a:xfrm flipV="1">
              <a:off x="7786710" y="3213100"/>
              <a:ext cx="0" cy="473075"/>
            </a:xfrm>
            <a:prstGeom prst="line">
              <a:avLst/>
            </a:prstGeom>
            <a:noFill/>
            <a:ln w="50800">
              <a:solidFill>
                <a:srgbClr val="FFCC00"/>
              </a:solidFill>
              <a:round/>
              <a:headEnd type="stealth" w="med" len="lg"/>
              <a:tailEnd type="none" w="sm" len="sm"/>
            </a:ln>
          </p:spPr>
          <p:txBody>
            <a:bodyPr/>
            <a:lstStyle/>
            <a:p>
              <a:endParaRPr lang="zh-CN" altLang="en-US"/>
            </a:p>
          </p:txBody>
        </p:sp>
        <p:sp>
          <p:nvSpPr>
            <p:cNvPr id="7182" name="Line 13"/>
            <p:cNvSpPr>
              <a:spLocks noChangeShapeType="1"/>
            </p:cNvSpPr>
            <p:nvPr/>
          </p:nvSpPr>
          <p:spPr bwMode="auto">
            <a:xfrm flipV="1">
              <a:off x="4000496" y="3214686"/>
              <a:ext cx="0" cy="473075"/>
            </a:xfrm>
            <a:prstGeom prst="line">
              <a:avLst/>
            </a:prstGeom>
            <a:noFill/>
            <a:ln w="50800">
              <a:solidFill>
                <a:srgbClr val="FFCC00"/>
              </a:solidFill>
              <a:round/>
              <a:headEnd type="stealth" w="med" len="lg"/>
              <a:tailEnd type="none" w="sm" len="sm"/>
            </a:ln>
          </p:spPr>
          <p:txBody>
            <a:bodyPr/>
            <a:lstStyle/>
            <a:p>
              <a:endParaRPr lang="zh-CN" altLang="en-US"/>
            </a:p>
          </p:txBody>
        </p:sp>
      </p:gr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7388" y="609600"/>
            <a:ext cx="7769225" cy="762000"/>
          </a:xfrm>
        </p:spPr>
        <p:txBody>
          <a:bodyPr lIns="92075" tIns="46038" rIns="92075" bIns="46038"/>
          <a:lstStyle/>
          <a:p>
            <a:pPr eaLnBrk="1" hangingPunct="1"/>
            <a:r>
              <a:rPr lang="zh-CN" altLang="en-US" smtClean="0">
                <a:latin typeface="黑体" pitchFamily="2" charset="-122"/>
                <a:ea typeface="黑体" pitchFamily="2" charset="-122"/>
              </a:rPr>
              <a:t>什么是连接</a:t>
            </a:r>
          </a:p>
        </p:txBody>
      </p:sp>
      <p:sp>
        <p:nvSpPr>
          <p:cNvPr id="123907" name="Rectangle 3"/>
          <p:cNvSpPr>
            <a:spLocks noGrp="1" noChangeArrowheads="1"/>
          </p:cNvSpPr>
          <p:nvPr>
            <p:ph idx="1"/>
          </p:nvPr>
        </p:nvSpPr>
        <p:spPr>
          <a:xfrm>
            <a:off x="898525" y="1460500"/>
            <a:ext cx="7559675" cy="4525963"/>
          </a:xfrm>
        </p:spPr>
        <p:txBody>
          <a:bodyPr lIns="92075" tIns="46038" rIns="92075" bIns="46038">
            <a:spAutoFit/>
          </a:bodyPr>
          <a:lstStyle/>
          <a:p>
            <a:pPr fontAlgn="ctr">
              <a:lnSpc>
                <a:spcPct val="120000"/>
              </a:lnSpc>
              <a:defRPr/>
            </a:pPr>
            <a:r>
              <a:rPr lang="zh-CN" altLang="en-US" sz="2400" kern="1200" dirty="0" smtClean="0"/>
              <a:t>连接是在多个表之间通过一定的连接条件，使表之间发生关联，进而能从多个表之间获取数据。</a:t>
            </a:r>
            <a:endParaRPr lang="en-US" altLang="zh-CN" sz="2400" kern="1200" dirty="0" smtClean="0"/>
          </a:p>
          <a:p>
            <a:pPr fontAlgn="ctr">
              <a:lnSpc>
                <a:spcPct val="120000"/>
              </a:lnSpc>
              <a:defRPr/>
            </a:pPr>
            <a:r>
              <a:rPr lang="zh-CN" altLang="en-US" sz="2400" kern="1200" dirty="0" smtClean="0"/>
              <a:t>语法为：</a:t>
            </a:r>
            <a:endParaRPr lang="en-US" altLang="zh-CN" sz="2400" kern="1200" dirty="0" smtClean="0"/>
          </a:p>
          <a:p>
            <a:pPr fontAlgn="ctr">
              <a:lnSpc>
                <a:spcPct val="120000"/>
              </a:lnSpc>
              <a:defRPr/>
            </a:pPr>
            <a:endParaRPr lang="en-US" altLang="zh-CN" sz="2400" kern="1200" dirty="0" smtClean="0"/>
          </a:p>
          <a:p>
            <a:pPr fontAlgn="ctr">
              <a:lnSpc>
                <a:spcPct val="120000"/>
              </a:lnSpc>
              <a:defRPr/>
            </a:pPr>
            <a:endParaRPr lang="en-US" altLang="zh-CN" sz="2400" kern="1200" dirty="0"/>
          </a:p>
          <a:p>
            <a:pPr lvl="1" fontAlgn="ctr">
              <a:lnSpc>
                <a:spcPct val="120000"/>
              </a:lnSpc>
              <a:defRPr/>
            </a:pPr>
            <a:endParaRPr lang="zh-CN" altLang="en-US" sz="2400" kern="1200" dirty="0" smtClean="0">
              <a:cs typeface="+mn-cs"/>
            </a:endParaRPr>
          </a:p>
          <a:p>
            <a:pPr lvl="1" fontAlgn="ctr">
              <a:lnSpc>
                <a:spcPct val="120000"/>
              </a:lnSpc>
              <a:defRPr/>
            </a:pPr>
            <a:r>
              <a:rPr lang="zh-CN" altLang="en-US" sz="2400" kern="1200" dirty="0" smtClean="0">
                <a:cs typeface="+mn-cs"/>
              </a:rPr>
              <a:t>在 </a:t>
            </a:r>
            <a:r>
              <a:rPr lang="en-US" altLang="zh-CN" sz="2400" kern="1200" dirty="0" smtClean="0">
                <a:cs typeface="+mn-cs"/>
              </a:rPr>
              <a:t>WHERE</a:t>
            </a:r>
            <a:r>
              <a:rPr lang="zh-CN" altLang="en-US" sz="2400" kern="1200" dirty="0" smtClean="0">
                <a:cs typeface="+mn-cs"/>
              </a:rPr>
              <a:t>子句中书写连接条件。</a:t>
            </a:r>
            <a:endParaRPr lang="en-US" altLang="zh-CN" sz="2400" kern="1200" dirty="0" smtClean="0">
              <a:cs typeface="+mn-cs"/>
            </a:endParaRPr>
          </a:p>
          <a:p>
            <a:pPr lvl="1" fontAlgn="ctr">
              <a:lnSpc>
                <a:spcPct val="120000"/>
              </a:lnSpc>
              <a:defRPr/>
            </a:pPr>
            <a:r>
              <a:rPr lang="zh-CN" altLang="en-US" sz="2400" kern="1200" dirty="0" smtClean="0">
                <a:cs typeface="+mn-cs"/>
              </a:rPr>
              <a:t>如果在多个表中出现相同的列名，则需要使用表名作为来自该表的列名的前缀。</a:t>
            </a:r>
          </a:p>
          <a:p>
            <a:pPr lvl="1" fontAlgn="ctr">
              <a:lnSpc>
                <a:spcPct val="120000"/>
              </a:lnSpc>
              <a:defRPr/>
            </a:pPr>
            <a:r>
              <a:rPr lang="en-US" altLang="zh-CN" sz="2400" kern="1200" dirty="0" smtClean="0">
                <a:cs typeface="+mn-cs"/>
              </a:rPr>
              <a:t>N</a:t>
            </a:r>
            <a:r>
              <a:rPr lang="zh-CN" altLang="en-US" sz="2400" kern="1200" dirty="0" smtClean="0">
                <a:cs typeface="+mn-cs"/>
              </a:rPr>
              <a:t>个表相连时，至少需要</a:t>
            </a:r>
            <a:r>
              <a:rPr lang="en-US" altLang="zh-CN" sz="2400" kern="1200" dirty="0" smtClean="0">
                <a:cs typeface="+mn-cs"/>
              </a:rPr>
              <a:t>N－1</a:t>
            </a:r>
            <a:r>
              <a:rPr lang="zh-CN" altLang="en-US" sz="2400" kern="1200" dirty="0" smtClean="0">
                <a:cs typeface="+mn-cs"/>
              </a:rPr>
              <a:t>个连接条件。</a:t>
            </a:r>
          </a:p>
        </p:txBody>
      </p:sp>
      <p:sp>
        <p:nvSpPr>
          <p:cNvPr id="8196" name="Rectangle 4"/>
          <p:cNvSpPr>
            <a:spLocks noChangeArrowheads="1"/>
          </p:cNvSpPr>
          <p:nvPr/>
        </p:nvSpPr>
        <p:spPr bwMode="blackWhite">
          <a:xfrm>
            <a:off x="1285875" y="2928938"/>
            <a:ext cx="7091363" cy="1187450"/>
          </a:xfrm>
          <a:prstGeom prst="rect">
            <a:avLst/>
          </a:prstGeom>
          <a:solidFill>
            <a:srgbClr val="FFFFCC"/>
          </a:solidFill>
          <a:ln w="25400">
            <a:solidFill>
              <a:srgbClr val="000000"/>
            </a:solidFill>
            <a:miter lim="800000"/>
            <a:headEnd/>
            <a:tailEnd/>
          </a:ln>
        </p:spPr>
        <p:txBody>
          <a:bodyPr wrap="none" lIns="92075" tIns="46038" rIns="92075" bIns="46038" anchor="ctr"/>
          <a:lstStyle/>
          <a:p>
            <a:pPr fontAlgn="ctr">
              <a:buSzPct val="65000"/>
              <a:tabLst>
                <a:tab pos="1200150" algn="l"/>
              </a:tabLst>
            </a:pPr>
            <a:r>
              <a:rPr lang="en-US" altLang="zh-CN" sz="1800" b="1" dirty="0">
                <a:solidFill>
                  <a:srgbClr val="000000"/>
                </a:solidFill>
                <a:latin typeface="Courier New" pitchFamily="49" charset="0"/>
              </a:rPr>
              <a:t>SELECT	</a:t>
            </a:r>
            <a:r>
              <a:rPr lang="en-US" altLang="zh-CN" sz="1800" b="1" i="1" dirty="0">
                <a:solidFill>
                  <a:srgbClr val="000000"/>
                </a:solidFill>
                <a:latin typeface="Courier New" pitchFamily="49" charset="0"/>
              </a:rPr>
              <a:t>table1.column, table2.column</a:t>
            </a:r>
            <a:endParaRPr lang="en-US" altLang="zh-CN" sz="1800" b="1" dirty="0">
              <a:solidFill>
                <a:srgbClr val="000000"/>
              </a:solidFill>
              <a:latin typeface="Courier New" pitchFamily="49" charset="0"/>
            </a:endParaRPr>
          </a:p>
          <a:p>
            <a:pPr fontAlgn="ctr">
              <a:buSzPct val="65000"/>
              <a:tabLst>
                <a:tab pos="1200150" algn="l"/>
              </a:tabLst>
            </a:pPr>
            <a:r>
              <a:rPr lang="en-US" altLang="zh-CN" sz="1800" b="1" dirty="0">
                <a:solidFill>
                  <a:srgbClr val="000000"/>
                </a:solidFill>
                <a:latin typeface="Courier New" pitchFamily="49" charset="0"/>
              </a:rPr>
              <a:t>FROM	</a:t>
            </a:r>
            <a:r>
              <a:rPr lang="en-US" altLang="zh-CN" sz="1800" b="1" i="1" dirty="0">
                <a:solidFill>
                  <a:srgbClr val="000000"/>
                </a:solidFill>
                <a:latin typeface="Courier New" pitchFamily="49" charset="0"/>
              </a:rPr>
              <a:t>table1, table2</a:t>
            </a:r>
            <a:endParaRPr lang="en-US" altLang="zh-CN" sz="1800" b="1" dirty="0">
              <a:solidFill>
                <a:srgbClr val="000000"/>
              </a:solidFill>
              <a:latin typeface="Courier New" pitchFamily="49" charset="0"/>
            </a:endParaRPr>
          </a:p>
          <a:p>
            <a:pPr fontAlgn="ctr">
              <a:buSzPct val="65000"/>
              <a:tabLst>
                <a:tab pos="1200150" algn="l"/>
              </a:tabLst>
            </a:pPr>
            <a:r>
              <a:rPr lang="en-US" altLang="zh-CN" sz="1800" b="1" dirty="0">
                <a:solidFill>
                  <a:srgbClr val="000000"/>
                </a:solidFill>
                <a:latin typeface="Courier New" pitchFamily="49" charset="0"/>
              </a:rPr>
              <a:t>WHERE	</a:t>
            </a:r>
            <a:r>
              <a:rPr lang="en-US" altLang="zh-CN" sz="1800" b="1" i="1" dirty="0">
                <a:solidFill>
                  <a:srgbClr val="000000"/>
                </a:solidFill>
                <a:latin typeface="Courier New" pitchFamily="49" charset="0"/>
              </a:rPr>
              <a:t>table1.column1 </a:t>
            </a:r>
            <a:r>
              <a:rPr lang="en-US" altLang="zh-CN" sz="1800" b="1" dirty="0">
                <a:solidFill>
                  <a:srgbClr val="000000"/>
                </a:solidFill>
                <a:latin typeface="Courier New" pitchFamily="49" charset="0"/>
              </a:rPr>
              <a:t>=</a:t>
            </a:r>
            <a:r>
              <a:rPr lang="en-US" altLang="zh-CN" sz="1800" b="1" i="1" dirty="0">
                <a:solidFill>
                  <a:srgbClr val="000000"/>
                </a:solidFill>
                <a:latin typeface="Courier New" pitchFamily="49" charset="0"/>
              </a:rPr>
              <a:t> table2.column2</a:t>
            </a:r>
            <a:r>
              <a:rPr lang="en-US" altLang="zh-CN" sz="1800" b="1" dirty="0">
                <a:solidFill>
                  <a:srgbClr val="000000"/>
                </a:solidFill>
                <a:latin typeface="Courier New" pitchFamily="49" charset="0"/>
              </a:rPr>
              <a:t>;</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lIns="92075" tIns="46038" rIns="92075" bIns="46038"/>
          <a:lstStyle/>
          <a:p>
            <a:pPr eaLnBrk="1" hangingPunct="1"/>
            <a:r>
              <a:rPr lang="zh-CN" altLang="en-US" smtClean="0">
                <a:latin typeface="黑体" pitchFamily="2" charset="-122"/>
                <a:ea typeface="黑体" pitchFamily="2" charset="-122"/>
              </a:rPr>
              <a:t>连接的类型</a:t>
            </a:r>
          </a:p>
        </p:txBody>
      </p:sp>
      <p:sp>
        <p:nvSpPr>
          <p:cNvPr id="9219" name="Rectangle 3"/>
          <p:cNvSpPr>
            <a:spLocks noChangeArrowheads="1"/>
          </p:cNvSpPr>
          <p:nvPr/>
        </p:nvSpPr>
        <p:spPr bwMode="auto">
          <a:xfrm>
            <a:off x="2143125" y="1917700"/>
            <a:ext cx="1500188" cy="498475"/>
          </a:xfrm>
          <a:prstGeom prst="rect">
            <a:avLst/>
          </a:prstGeom>
          <a:noFill/>
          <a:ln w="9525">
            <a:noFill/>
            <a:miter lim="800000"/>
            <a:headEnd/>
            <a:tailEnd/>
          </a:ln>
        </p:spPr>
        <p:txBody>
          <a:bodyPr lIns="92075" tIns="46038" rIns="92075" bIns="46038">
            <a:spAutoFit/>
          </a:bodyPr>
          <a:lstStyle/>
          <a:p>
            <a:pPr marL="342900" indent="-342900" eaLnBrk="0" fontAlgn="ctr" hangingPunct="0">
              <a:lnSpc>
                <a:spcPct val="120000"/>
              </a:lnSpc>
              <a:buClr>
                <a:srgbClr val="777777"/>
              </a:buClr>
              <a:buSzPct val="85000"/>
            </a:pPr>
            <a:r>
              <a:rPr lang="zh-CN" altLang="en-US" sz="2200" dirty="0">
                <a:latin typeface="黑体" pitchFamily="2" charset="-122"/>
                <a:ea typeface="黑体" pitchFamily="2" charset="-122"/>
              </a:rPr>
              <a:t>等值连接</a:t>
            </a:r>
          </a:p>
        </p:txBody>
      </p:sp>
      <p:grpSp>
        <p:nvGrpSpPr>
          <p:cNvPr id="9220" name="Group 4"/>
          <p:cNvGrpSpPr>
            <a:grpSpLocks/>
          </p:cNvGrpSpPr>
          <p:nvPr/>
        </p:nvGrpSpPr>
        <p:grpSpPr bwMode="auto">
          <a:xfrm>
            <a:off x="4144963" y="2590800"/>
            <a:ext cx="1701800" cy="639763"/>
            <a:chOff x="1752" y="1632"/>
            <a:chExt cx="1072" cy="403"/>
          </a:xfrm>
        </p:grpSpPr>
        <p:sp>
          <p:nvSpPr>
            <p:cNvPr id="9243" name="Rectangle 5"/>
            <p:cNvSpPr>
              <a:spLocks noChangeArrowheads="1"/>
            </p:cNvSpPr>
            <p:nvPr/>
          </p:nvSpPr>
          <p:spPr bwMode="blackWhite">
            <a:xfrm>
              <a:off x="1752" y="1632"/>
              <a:ext cx="490" cy="403"/>
            </a:xfrm>
            <a:prstGeom prst="rect">
              <a:avLst/>
            </a:prstGeom>
            <a:gradFill rotWithShape="0">
              <a:gsLst>
                <a:gs pos="0">
                  <a:srgbClr val="5C89E5"/>
                </a:gs>
                <a:gs pos="50000">
                  <a:srgbClr val="6699FF"/>
                </a:gs>
                <a:gs pos="100000">
                  <a:srgbClr val="5C89E5"/>
                </a:gs>
              </a:gsLst>
              <a:lin ang="18900000" scaled="1"/>
            </a:gradFill>
            <a:ln w="9525">
              <a:noFill/>
              <a:miter lim="800000"/>
              <a:headEnd/>
              <a:tailEnd/>
            </a:ln>
          </p:spPr>
          <p:txBody>
            <a:bodyPr wrap="none" anchor="ctr"/>
            <a:lstStyle/>
            <a:p>
              <a:pPr algn="ctr" fontAlgn="ctr">
                <a:buSzPct val="65000"/>
              </a:pPr>
              <a:endParaRPr lang="zh-CN" altLang="en-US"/>
            </a:p>
          </p:txBody>
        </p:sp>
        <p:sp>
          <p:nvSpPr>
            <p:cNvPr id="9244" name="Rectangle 6"/>
            <p:cNvSpPr>
              <a:spLocks noChangeArrowheads="1"/>
            </p:cNvSpPr>
            <p:nvPr/>
          </p:nvSpPr>
          <p:spPr bwMode="blackWhite">
            <a:xfrm>
              <a:off x="2334" y="1632"/>
              <a:ext cx="490" cy="403"/>
            </a:xfrm>
            <a:prstGeom prst="rect">
              <a:avLst/>
            </a:prstGeom>
            <a:gradFill rotWithShape="0">
              <a:gsLst>
                <a:gs pos="0">
                  <a:srgbClr val="5C89E5"/>
                </a:gs>
                <a:gs pos="50000">
                  <a:srgbClr val="6699FF"/>
                </a:gs>
                <a:gs pos="100000">
                  <a:srgbClr val="5C89E5"/>
                </a:gs>
              </a:gsLst>
              <a:lin ang="18900000" scaled="1"/>
            </a:gradFill>
            <a:ln w="9525">
              <a:noFill/>
              <a:miter lim="800000"/>
              <a:headEnd/>
              <a:tailEnd/>
            </a:ln>
          </p:spPr>
          <p:txBody>
            <a:bodyPr wrap="none" anchor="ctr"/>
            <a:lstStyle/>
            <a:p>
              <a:pPr algn="ctr" fontAlgn="ctr">
                <a:buSzPct val="65000"/>
              </a:pPr>
              <a:endParaRPr lang="zh-CN" altLang="en-US"/>
            </a:p>
          </p:txBody>
        </p:sp>
        <p:sp>
          <p:nvSpPr>
            <p:cNvPr id="9245" name="Oval 7"/>
            <p:cNvSpPr>
              <a:spLocks noChangeArrowheads="1"/>
            </p:cNvSpPr>
            <p:nvPr/>
          </p:nvSpPr>
          <p:spPr bwMode="blackWhite">
            <a:xfrm>
              <a:off x="1947" y="1794"/>
              <a:ext cx="87" cy="87"/>
            </a:xfrm>
            <a:prstGeom prst="ellipse">
              <a:avLst/>
            </a:prstGeom>
            <a:solidFill>
              <a:srgbClr val="FF3300"/>
            </a:solidFill>
            <a:ln w="9525">
              <a:noFill/>
              <a:round/>
              <a:headEnd/>
              <a:tailEnd/>
            </a:ln>
          </p:spPr>
          <p:txBody>
            <a:bodyPr wrap="none" anchor="ctr"/>
            <a:lstStyle/>
            <a:p>
              <a:pPr algn="ctr" fontAlgn="ctr">
                <a:buSzPct val="65000"/>
              </a:pPr>
              <a:endParaRPr lang="zh-CN" altLang="en-US"/>
            </a:p>
          </p:txBody>
        </p:sp>
        <p:sp>
          <p:nvSpPr>
            <p:cNvPr id="9246" name="Line 8"/>
            <p:cNvSpPr>
              <a:spLocks noChangeShapeType="1"/>
            </p:cNvSpPr>
            <p:nvPr/>
          </p:nvSpPr>
          <p:spPr bwMode="blackWhite">
            <a:xfrm>
              <a:off x="2078" y="1838"/>
              <a:ext cx="410" cy="0"/>
            </a:xfrm>
            <a:prstGeom prst="line">
              <a:avLst/>
            </a:prstGeom>
            <a:noFill/>
            <a:ln w="25400">
              <a:solidFill>
                <a:srgbClr val="FFCC00"/>
              </a:solidFill>
              <a:round/>
              <a:headEnd type="stealth" w="med" len="lg"/>
              <a:tailEnd type="stealth" w="med" len="lg"/>
            </a:ln>
          </p:spPr>
          <p:txBody>
            <a:bodyPr/>
            <a:lstStyle/>
            <a:p>
              <a:endParaRPr lang="zh-CN" altLang="en-US"/>
            </a:p>
          </p:txBody>
        </p:sp>
        <p:sp>
          <p:nvSpPr>
            <p:cNvPr id="9247" name="Rectangle 9"/>
            <p:cNvSpPr>
              <a:spLocks noChangeArrowheads="1"/>
            </p:cNvSpPr>
            <p:nvPr/>
          </p:nvSpPr>
          <p:spPr bwMode="blackWhite">
            <a:xfrm>
              <a:off x="2520" y="1794"/>
              <a:ext cx="87" cy="87"/>
            </a:xfrm>
            <a:prstGeom prst="rect">
              <a:avLst/>
            </a:prstGeom>
            <a:solidFill>
              <a:srgbClr val="009900"/>
            </a:solidFill>
            <a:ln w="9525">
              <a:noFill/>
              <a:miter lim="800000"/>
              <a:headEnd/>
              <a:tailEnd/>
            </a:ln>
          </p:spPr>
          <p:txBody>
            <a:bodyPr wrap="none" anchor="ctr"/>
            <a:lstStyle/>
            <a:p>
              <a:pPr algn="ctr" fontAlgn="ctr">
                <a:buSzPct val="65000"/>
              </a:pPr>
              <a:endParaRPr lang="zh-CN" altLang="en-US"/>
            </a:p>
          </p:txBody>
        </p:sp>
      </p:grpSp>
      <p:grpSp>
        <p:nvGrpSpPr>
          <p:cNvPr id="9221" name="Group 10"/>
          <p:cNvGrpSpPr>
            <a:grpSpLocks/>
          </p:cNvGrpSpPr>
          <p:nvPr/>
        </p:nvGrpSpPr>
        <p:grpSpPr bwMode="auto">
          <a:xfrm>
            <a:off x="1984375" y="2590800"/>
            <a:ext cx="1701800" cy="638175"/>
            <a:chOff x="391" y="1632"/>
            <a:chExt cx="1072" cy="402"/>
          </a:xfrm>
        </p:grpSpPr>
        <p:sp>
          <p:nvSpPr>
            <p:cNvPr id="9238" name="Rectangle 11"/>
            <p:cNvSpPr>
              <a:spLocks noChangeArrowheads="1"/>
            </p:cNvSpPr>
            <p:nvPr/>
          </p:nvSpPr>
          <p:spPr bwMode="blackWhite">
            <a:xfrm>
              <a:off x="391" y="1632"/>
              <a:ext cx="490" cy="402"/>
            </a:xfrm>
            <a:prstGeom prst="rect">
              <a:avLst/>
            </a:prstGeom>
            <a:gradFill rotWithShape="0">
              <a:gsLst>
                <a:gs pos="0">
                  <a:srgbClr val="5C89E5"/>
                </a:gs>
                <a:gs pos="50000">
                  <a:srgbClr val="6699FF"/>
                </a:gs>
                <a:gs pos="100000">
                  <a:srgbClr val="5C89E5"/>
                </a:gs>
              </a:gsLst>
              <a:lin ang="18900000" scaled="1"/>
            </a:gradFill>
            <a:ln w="9525">
              <a:noFill/>
              <a:miter lim="800000"/>
              <a:headEnd/>
              <a:tailEnd/>
            </a:ln>
          </p:spPr>
          <p:txBody>
            <a:bodyPr wrap="none" anchor="ctr"/>
            <a:lstStyle/>
            <a:p>
              <a:pPr algn="ctr" fontAlgn="ctr">
                <a:buSzPct val="65000"/>
              </a:pPr>
              <a:endParaRPr lang="zh-CN" altLang="en-US"/>
            </a:p>
          </p:txBody>
        </p:sp>
        <p:sp>
          <p:nvSpPr>
            <p:cNvPr id="9239" name="Rectangle 12"/>
            <p:cNvSpPr>
              <a:spLocks noChangeArrowheads="1"/>
            </p:cNvSpPr>
            <p:nvPr/>
          </p:nvSpPr>
          <p:spPr bwMode="blackWhite">
            <a:xfrm>
              <a:off x="973" y="1632"/>
              <a:ext cx="490" cy="402"/>
            </a:xfrm>
            <a:prstGeom prst="rect">
              <a:avLst/>
            </a:prstGeom>
            <a:gradFill rotWithShape="0">
              <a:gsLst>
                <a:gs pos="0">
                  <a:srgbClr val="5C89E5"/>
                </a:gs>
                <a:gs pos="50000">
                  <a:srgbClr val="6699FF"/>
                </a:gs>
                <a:gs pos="100000">
                  <a:srgbClr val="5C89E5"/>
                </a:gs>
              </a:gsLst>
              <a:lin ang="18900000" scaled="1"/>
            </a:gradFill>
            <a:ln w="9525">
              <a:noFill/>
              <a:miter lim="800000"/>
              <a:headEnd/>
              <a:tailEnd/>
            </a:ln>
          </p:spPr>
          <p:txBody>
            <a:bodyPr wrap="none" anchor="ctr"/>
            <a:lstStyle/>
            <a:p>
              <a:pPr algn="ctr" fontAlgn="ctr">
                <a:buSzPct val="65000"/>
              </a:pPr>
              <a:endParaRPr lang="zh-CN" altLang="en-US"/>
            </a:p>
          </p:txBody>
        </p:sp>
        <p:sp>
          <p:nvSpPr>
            <p:cNvPr id="9240" name="Oval 13"/>
            <p:cNvSpPr>
              <a:spLocks noChangeArrowheads="1"/>
            </p:cNvSpPr>
            <p:nvPr/>
          </p:nvSpPr>
          <p:spPr bwMode="blackWhite">
            <a:xfrm>
              <a:off x="586" y="1800"/>
              <a:ext cx="87" cy="88"/>
            </a:xfrm>
            <a:prstGeom prst="ellipse">
              <a:avLst/>
            </a:prstGeom>
            <a:solidFill>
              <a:srgbClr val="FF3300"/>
            </a:solidFill>
            <a:ln w="9525">
              <a:noFill/>
              <a:round/>
              <a:headEnd/>
              <a:tailEnd/>
            </a:ln>
          </p:spPr>
          <p:txBody>
            <a:bodyPr wrap="none" anchor="ctr"/>
            <a:lstStyle/>
            <a:p>
              <a:pPr algn="ctr" fontAlgn="ctr">
                <a:buSzPct val="65000"/>
              </a:pPr>
              <a:endParaRPr lang="zh-CN" altLang="en-US"/>
            </a:p>
          </p:txBody>
        </p:sp>
        <p:sp>
          <p:nvSpPr>
            <p:cNvPr id="9241" name="Oval 14"/>
            <p:cNvSpPr>
              <a:spLocks noChangeArrowheads="1"/>
            </p:cNvSpPr>
            <p:nvPr/>
          </p:nvSpPr>
          <p:spPr bwMode="blackWhite">
            <a:xfrm>
              <a:off x="1159" y="1800"/>
              <a:ext cx="87" cy="88"/>
            </a:xfrm>
            <a:prstGeom prst="ellipse">
              <a:avLst/>
            </a:prstGeom>
            <a:solidFill>
              <a:srgbClr val="FF3300"/>
            </a:solidFill>
            <a:ln w="9525">
              <a:noFill/>
              <a:round/>
              <a:headEnd/>
              <a:tailEnd/>
            </a:ln>
          </p:spPr>
          <p:txBody>
            <a:bodyPr wrap="none" anchor="ctr"/>
            <a:lstStyle/>
            <a:p>
              <a:pPr algn="ctr" fontAlgn="ctr">
                <a:buSzPct val="65000"/>
              </a:pPr>
              <a:endParaRPr lang="zh-CN" altLang="en-US"/>
            </a:p>
          </p:txBody>
        </p:sp>
        <p:sp>
          <p:nvSpPr>
            <p:cNvPr id="9242" name="Line 15"/>
            <p:cNvSpPr>
              <a:spLocks noChangeShapeType="1"/>
            </p:cNvSpPr>
            <p:nvPr/>
          </p:nvSpPr>
          <p:spPr bwMode="blackWhite">
            <a:xfrm>
              <a:off x="717" y="1842"/>
              <a:ext cx="410" cy="0"/>
            </a:xfrm>
            <a:prstGeom prst="line">
              <a:avLst/>
            </a:prstGeom>
            <a:noFill/>
            <a:ln w="25400">
              <a:solidFill>
                <a:srgbClr val="FFCC00"/>
              </a:solidFill>
              <a:round/>
              <a:headEnd type="stealth" w="med" len="lg"/>
              <a:tailEnd type="stealth" w="med" len="lg"/>
            </a:ln>
          </p:spPr>
          <p:txBody>
            <a:bodyPr/>
            <a:lstStyle/>
            <a:p>
              <a:endParaRPr lang="zh-CN" altLang="en-US"/>
            </a:p>
          </p:txBody>
        </p:sp>
      </p:grpSp>
      <p:grpSp>
        <p:nvGrpSpPr>
          <p:cNvPr id="9222" name="Group 16"/>
          <p:cNvGrpSpPr>
            <a:grpSpLocks/>
          </p:cNvGrpSpPr>
          <p:nvPr/>
        </p:nvGrpSpPr>
        <p:grpSpPr bwMode="auto">
          <a:xfrm>
            <a:off x="2268538" y="4791075"/>
            <a:ext cx="1701800" cy="638175"/>
            <a:chOff x="3135" y="1632"/>
            <a:chExt cx="1072" cy="402"/>
          </a:xfrm>
        </p:grpSpPr>
        <p:sp>
          <p:nvSpPr>
            <p:cNvPr id="9233" name="Rectangle 17"/>
            <p:cNvSpPr>
              <a:spLocks noChangeArrowheads="1"/>
            </p:cNvSpPr>
            <p:nvPr/>
          </p:nvSpPr>
          <p:spPr bwMode="blackWhite">
            <a:xfrm>
              <a:off x="3135" y="1632"/>
              <a:ext cx="490" cy="402"/>
            </a:xfrm>
            <a:prstGeom prst="rect">
              <a:avLst/>
            </a:prstGeom>
            <a:gradFill rotWithShape="0">
              <a:gsLst>
                <a:gs pos="0">
                  <a:srgbClr val="5C89E5"/>
                </a:gs>
                <a:gs pos="50000">
                  <a:srgbClr val="6699FF"/>
                </a:gs>
                <a:gs pos="100000">
                  <a:srgbClr val="5C89E5"/>
                </a:gs>
              </a:gsLst>
              <a:lin ang="18900000" scaled="1"/>
            </a:gradFill>
            <a:ln w="9525">
              <a:noFill/>
              <a:miter lim="800000"/>
              <a:headEnd/>
              <a:tailEnd/>
            </a:ln>
          </p:spPr>
          <p:txBody>
            <a:bodyPr wrap="none" anchor="ctr"/>
            <a:lstStyle/>
            <a:p>
              <a:pPr algn="ctr" fontAlgn="ctr">
                <a:buSzPct val="65000"/>
              </a:pPr>
              <a:endParaRPr lang="zh-CN" altLang="en-US"/>
            </a:p>
          </p:txBody>
        </p:sp>
        <p:sp>
          <p:nvSpPr>
            <p:cNvPr id="9234" name="Rectangle 18"/>
            <p:cNvSpPr>
              <a:spLocks noChangeArrowheads="1"/>
            </p:cNvSpPr>
            <p:nvPr/>
          </p:nvSpPr>
          <p:spPr bwMode="blackWhite">
            <a:xfrm>
              <a:off x="3717" y="1632"/>
              <a:ext cx="490" cy="402"/>
            </a:xfrm>
            <a:prstGeom prst="rect">
              <a:avLst/>
            </a:prstGeom>
            <a:gradFill rotWithShape="0">
              <a:gsLst>
                <a:gs pos="0">
                  <a:srgbClr val="5C89E5"/>
                </a:gs>
                <a:gs pos="50000">
                  <a:srgbClr val="6699FF"/>
                </a:gs>
                <a:gs pos="100000">
                  <a:srgbClr val="5C89E5"/>
                </a:gs>
              </a:gsLst>
              <a:lin ang="18900000" scaled="1"/>
            </a:gradFill>
            <a:ln w="9525">
              <a:noFill/>
              <a:miter lim="800000"/>
              <a:headEnd/>
              <a:tailEnd/>
            </a:ln>
          </p:spPr>
          <p:txBody>
            <a:bodyPr wrap="none" anchor="ctr"/>
            <a:lstStyle/>
            <a:p>
              <a:pPr algn="ctr" fontAlgn="ctr">
                <a:buSzPct val="65000"/>
              </a:pPr>
              <a:endParaRPr lang="zh-CN" altLang="en-US"/>
            </a:p>
          </p:txBody>
        </p:sp>
        <p:sp>
          <p:nvSpPr>
            <p:cNvPr id="9235" name="Oval 19"/>
            <p:cNvSpPr>
              <a:spLocks noChangeArrowheads="1"/>
            </p:cNvSpPr>
            <p:nvPr/>
          </p:nvSpPr>
          <p:spPr bwMode="blackWhite">
            <a:xfrm>
              <a:off x="3325" y="1785"/>
              <a:ext cx="87" cy="88"/>
            </a:xfrm>
            <a:prstGeom prst="ellipse">
              <a:avLst/>
            </a:prstGeom>
            <a:solidFill>
              <a:srgbClr val="FF3300"/>
            </a:solidFill>
            <a:ln w="9525">
              <a:noFill/>
              <a:round/>
              <a:headEnd/>
              <a:tailEnd/>
            </a:ln>
          </p:spPr>
          <p:txBody>
            <a:bodyPr wrap="none" anchor="ctr"/>
            <a:lstStyle/>
            <a:p>
              <a:pPr algn="ctr" fontAlgn="ctr">
                <a:buSzPct val="65000"/>
              </a:pPr>
              <a:endParaRPr lang="zh-CN" altLang="en-US"/>
            </a:p>
          </p:txBody>
        </p:sp>
        <p:sp>
          <p:nvSpPr>
            <p:cNvPr id="9236" name="Oval 20"/>
            <p:cNvSpPr>
              <a:spLocks noChangeArrowheads="1"/>
            </p:cNvSpPr>
            <p:nvPr/>
          </p:nvSpPr>
          <p:spPr bwMode="blackWhite">
            <a:xfrm>
              <a:off x="3912" y="1785"/>
              <a:ext cx="88" cy="88"/>
            </a:xfrm>
            <a:prstGeom prst="ellipse">
              <a:avLst/>
            </a:prstGeom>
            <a:gradFill rotWithShape="0">
              <a:gsLst>
                <a:gs pos="0">
                  <a:srgbClr val="002EB7"/>
                </a:gs>
                <a:gs pos="50000">
                  <a:srgbClr val="0033CC"/>
                </a:gs>
                <a:gs pos="100000">
                  <a:srgbClr val="002EB7"/>
                </a:gs>
              </a:gsLst>
              <a:lin ang="18900000" scaled="1"/>
            </a:gradFill>
            <a:ln w="9525">
              <a:noFill/>
              <a:round/>
              <a:headEnd/>
              <a:tailEnd/>
            </a:ln>
          </p:spPr>
          <p:txBody>
            <a:bodyPr wrap="none" anchor="ctr"/>
            <a:lstStyle/>
            <a:p>
              <a:pPr algn="ctr" fontAlgn="ctr">
                <a:buSzPct val="65000"/>
              </a:pPr>
              <a:endParaRPr lang="zh-CN" altLang="en-US"/>
            </a:p>
          </p:txBody>
        </p:sp>
        <p:sp>
          <p:nvSpPr>
            <p:cNvPr id="9237" name="Line 21"/>
            <p:cNvSpPr>
              <a:spLocks noChangeShapeType="1"/>
            </p:cNvSpPr>
            <p:nvPr/>
          </p:nvSpPr>
          <p:spPr bwMode="blackWhite">
            <a:xfrm>
              <a:off x="3461" y="1832"/>
              <a:ext cx="410" cy="0"/>
            </a:xfrm>
            <a:prstGeom prst="line">
              <a:avLst/>
            </a:prstGeom>
            <a:noFill/>
            <a:ln w="25400">
              <a:solidFill>
                <a:srgbClr val="FFCC00"/>
              </a:solidFill>
              <a:round/>
              <a:headEnd type="stealth" w="med" len="lg"/>
              <a:tailEnd type="stealth" w="med" len="lg"/>
            </a:ln>
          </p:spPr>
          <p:txBody>
            <a:bodyPr/>
            <a:lstStyle/>
            <a:p>
              <a:endParaRPr lang="zh-CN" altLang="en-US"/>
            </a:p>
          </p:txBody>
        </p:sp>
      </p:grpSp>
      <p:grpSp>
        <p:nvGrpSpPr>
          <p:cNvPr id="9223" name="Group 22"/>
          <p:cNvGrpSpPr>
            <a:grpSpLocks/>
          </p:cNvGrpSpPr>
          <p:nvPr/>
        </p:nvGrpSpPr>
        <p:grpSpPr bwMode="auto">
          <a:xfrm>
            <a:off x="4586288" y="4791075"/>
            <a:ext cx="1200150" cy="638175"/>
            <a:chOff x="4477" y="1632"/>
            <a:chExt cx="756" cy="402"/>
          </a:xfrm>
        </p:grpSpPr>
        <p:sp>
          <p:nvSpPr>
            <p:cNvPr id="9229" name="Rectangle 23"/>
            <p:cNvSpPr>
              <a:spLocks noChangeArrowheads="1"/>
            </p:cNvSpPr>
            <p:nvPr/>
          </p:nvSpPr>
          <p:spPr bwMode="blackWhite">
            <a:xfrm>
              <a:off x="4477" y="1632"/>
              <a:ext cx="756" cy="402"/>
            </a:xfrm>
            <a:prstGeom prst="rect">
              <a:avLst/>
            </a:prstGeom>
            <a:gradFill rotWithShape="0">
              <a:gsLst>
                <a:gs pos="0">
                  <a:srgbClr val="5C89E5"/>
                </a:gs>
                <a:gs pos="50000">
                  <a:srgbClr val="6699FF"/>
                </a:gs>
                <a:gs pos="100000">
                  <a:srgbClr val="5C89E5"/>
                </a:gs>
              </a:gsLst>
              <a:lin ang="18900000" scaled="1"/>
            </a:gradFill>
            <a:ln w="9525">
              <a:noFill/>
              <a:miter lim="800000"/>
              <a:headEnd/>
              <a:tailEnd/>
            </a:ln>
          </p:spPr>
          <p:txBody>
            <a:bodyPr wrap="none" anchor="ctr"/>
            <a:lstStyle/>
            <a:p>
              <a:pPr algn="ctr" fontAlgn="ctr">
                <a:buSzPct val="65000"/>
              </a:pPr>
              <a:endParaRPr lang="zh-CN" altLang="en-US"/>
            </a:p>
          </p:txBody>
        </p:sp>
        <p:sp>
          <p:nvSpPr>
            <p:cNvPr id="9230" name="Oval 24"/>
            <p:cNvSpPr>
              <a:spLocks noChangeArrowheads="1"/>
            </p:cNvSpPr>
            <p:nvPr/>
          </p:nvSpPr>
          <p:spPr bwMode="blackWhite">
            <a:xfrm>
              <a:off x="5104" y="1785"/>
              <a:ext cx="87" cy="87"/>
            </a:xfrm>
            <a:prstGeom prst="ellipse">
              <a:avLst/>
            </a:prstGeom>
            <a:solidFill>
              <a:srgbClr val="FF3300"/>
            </a:solidFill>
            <a:ln w="9525">
              <a:noFill/>
              <a:round/>
              <a:headEnd/>
              <a:tailEnd/>
            </a:ln>
          </p:spPr>
          <p:txBody>
            <a:bodyPr wrap="none" anchor="ctr"/>
            <a:lstStyle/>
            <a:p>
              <a:pPr algn="ctr" fontAlgn="ctr">
                <a:buSzPct val="65000"/>
              </a:pPr>
              <a:endParaRPr lang="zh-CN" altLang="en-US"/>
            </a:p>
          </p:txBody>
        </p:sp>
        <p:sp>
          <p:nvSpPr>
            <p:cNvPr id="9231" name="Oval 25"/>
            <p:cNvSpPr>
              <a:spLocks noChangeArrowheads="1"/>
            </p:cNvSpPr>
            <p:nvPr/>
          </p:nvSpPr>
          <p:spPr bwMode="blackWhite">
            <a:xfrm>
              <a:off x="4515" y="1783"/>
              <a:ext cx="87" cy="88"/>
            </a:xfrm>
            <a:prstGeom prst="ellipse">
              <a:avLst/>
            </a:prstGeom>
            <a:solidFill>
              <a:srgbClr val="FF3300"/>
            </a:solidFill>
            <a:ln w="9525">
              <a:noFill/>
              <a:round/>
              <a:headEnd/>
              <a:tailEnd/>
            </a:ln>
          </p:spPr>
          <p:txBody>
            <a:bodyPr wrap="none" anchor="ctr"/>
            <a:lstStyle/>
            <a:p>
              <a:pPr algn="ctr" fontAlgn="ctr">
                <a:buSzPct val="65000"/>
              </a:pPr>
              <a:endParaRPr lang="zh-CN" altLang="en-US"/>
            </a:p>
          </p:txBody>
        </p:sp>
        <p:sp>
          <p:nvSpPr>
            <p:cNvPr id="9232" name="Line 26"/>
            <p:cNvSpPr>
              <a:spLocks noChangeShapeType="1"/>
            </p:cNvSpPr>
            <p:nvPr/>
          </p:nvSpPr>
          <p:spPr bwMode="blackWhite">
            <a:xfrm>
              <a:off x="4651" y="1830"/>
              <a:ext cx="410" cy="0"/>
            </a:xfrm>
            <a:prstGeom prst="line">
              <a:avLst/>
            </a:prstGeom>
            <a:noFill/>
            <a:ln w="25400">
              <a:solidFill>
                <a:srgbClr val="FFCC00"/>
              </a:solidFill>
              <a:round/>
              <a:headEnd type="stealth" w="med" len="lg"/>
              <a:tailEnd type="stealth" w="med" len="lg"/>
            </a:ln>
          </p:spPr>
          <p:txBody>
            <a:bodyPr/>
            <a:lstStyle/>
            <a:p>
              <a:endParaRPr lang="zh-CN" altLang="en-US"/>
            </a:p>
          </p:txBody>
        </p:sp>
      </p:grpSp>
      <p:sp>
        <p:nvSpPr>
          <p:cNvPr id="9224" name="Rectangle 27"/>
          <p:cNvSpPr>
            <a:spLocks noChangeArrowheads="1"/>
          </p:cNvSpPr>
          <p:nvPr/>
        </p:nvSpPr>
        <p:spPr bwMode="auto">
          <a:xfrm>
            <a:off x="4143375" y="1917700"/>
            <a:ext cx="1693863" cy="498475"/>
          </a:xfrm>
          <a:prstGeom prst="rect">
            <a:avLst/>
          </a:prstGeom>
          <a:noFill/>
          <a:ln w="9525">
            <a:noFill/>
            <a:miter lim="800000"/>
            <a:headEnd/>
            <a:tailEnd/>
          </a:ln>
        </p:spPr>
        <p:txBody>
          <a:bodyPr lIns="92075" tIns="46038" rIns="92075" bIns="46038">
            <a:spAutoFit/>
          </a:bodyPr>
          <a:lstStyle/>
          <a:p>
            <a:pPr marL="342900" lvl="1" indent="-342900" defTabSz="346075" eaLnBrk="0" fontAlgn="ctr" hangingPunct="0">
              <a:lnSpc>
                <a:spcPct val="120000"/>
              </a:lnSpc>
              <a:buClr>
                <a:srgbClr val="777777"/>
              </a:buClr>
              <a:buSzPct val="85000"/>
              <a:tabLst>
                <a:tab pos="571500" algn="l"/>
              </a:tabLst>
            </a:pPr>
            <a:r>
              <a:rPr lang="zh-CN" altLang="en-US" sz="2200" dirty="0">
                <a:latin typeface="黑体" pitchFamily="2" charset="-122"/>
                <a:ea typeface="黑体" pitchFamily="2" charset="-122"/>
              </a:rPr>
              <a:t>非等值连接</a:t>
            </a:r>
            <a:endParaRPr lang="en-US" altLang="zh-CN" sz="2200" dirty="0">
              <a:latin typeface="黑体" pitchFamily="2" charset="-122"/>
              <a:ea typeface="黑体" pitchFamily="2" charset="-122"/>
            </a:endParaRPr>
          </a:p>
        </p:txBody>
      </p:sp>
      <p:sp>
        <p:nvSpPr>
          <p:cNvPr id="9225" name="Rectangle 28"/>
          <p:cNvSpPr>
            <a:spLocks noChangeArrowheads="1"/>
          </p:cNvSpPr>
          <p:nvPr/>
        </p:nvSpPr>
        <p:spPr bwMode="auto">
          <a:xfrm>
            <a:off x="1643063" y="4117975"/>
            <a:ext cx="2622550" cy="419100"/>
          </a:xfrm>
          <a:prstGeom prst="rect">
            <a:avLst/>
          </a:prstGeom>
          <a:noFill/>
          <a:ln w="9525">
            <a:noFill/>
            <a:miter lim="800000"/>
            <a:headEnd/>
            <a:tailEnd/>
          </a:ln>
        </p:spPr>
        <p:txBody>
          <a:bodyPr lIns="92075" tIns="46038" rIns="92075" bIns="46038">
            <a:spAutoFit/>
          </a:bodyPr>
          <a:lstStyle/>
          <a:p>
            <a:pPr marL="341313" lvl="1" indent="-227013" algn="ctr" defTabSz="346075" fontAlgn="ctr">
              <a:lnSpc>
                <a:spcPct val="95000"/>
              </a:lnSpc>
              <a:spcBef>
                <a:spcPct val="35000"/>
              </a:spcBef>
              <a:buSzPct val="65000"/>
              <a:tabLst>
                <a:tab pos="571500" algn="l"/>
              </a:tabLst>
            </a:pPr>
            <a:r>
              <a:rPr lang="zh-CN" altLang="en-US" sz="2200" dirty="0">
                <a:latin typeface="黑体" pitchFamily="2" charset="-122"/>
                <a:ea typeface="黑体" pitchFamily="2" charset="-122"/>
              </a:rPr>
              <a:t>外部连接</a:t>
            </a:r>
          </a:p>
        </p:txBody>
      </p:sp>
      <p:sp>
        <p:nvSpPr>
          <p:cNvPr id="9226" name="Rectangle 29"/>
          <p:cNvSpPr>
            <a:spLocks noChangeArrowheads="1"/>
          </p:cNvSpPr>
          <p:nvPr/>
        </p:nvSpPr>
        <p:spPr bwMode="auto">
          <a:xfrm>
            <a:off x="4073525" y="4117975"/>
            <a:ext cx="1862138" cy="419100"/>
          </a:xfrm>
          <a:prstGeom prst="rect">
            <a:avLst/>
          </a:prstGeom>
          <a:noFill/>
          <a:ln w="9525">
            <a:noFill/>
            <a:miter lim="800000"/>
            <a:headEnd/>
            <a:tailEnd/>
          </a:ln>
        </p:spPr>
        <p:txBody>
          <a:bodyPr lIns="92075" tIns="46038" rIns="92075" bIns="46038">
            <a:spAutoFit/>
          </a:bodyPr>
          <a:lstStyle/>
          <a:p>
            <a:pPr marL="341313" lvl="1" indent="-227013" algn="ctr" defTabSz="346075" fontAlgn="ctr">
              <a:lnSpc>
                <a:spcPct val="95000"/>
              </a:lnSpc>
              <a:spcBef>
                <a:spcPct val="35000"/>
              </a:spcBef>
              <a:buSzPct val="65000"/>
              <a:tabLst>
                <a:tab pos="571500" algn="l"/>
              </a:tabLst>
            </a:pPr>
            <a:r>
              <a:rPr lang="zh-CN" altLang="en-US" sz="2200" dirty="0">
                <a:latin typeface="黑体" pitchFamily="2" charset="-122"/>
                <a:ea typeface="黑体" pitchFamily="2" charset="-122"/>
              </a:rPr>
              <a:t>内部连接</a:t>
            </a:r>
          </a:p>
        </p:txBody>
      </p:sp>
      <p:sp>
        <p:nvSpPr>
          <p:cNvPr id="9227" name="Rectangle 3"/>
          <p:cNvSpPr txBox="1">
            <a:spLocks noChangeArrowheads="1"/>
          </p:cNvSpPr>
          <p:nvPr/>
        </p:nvSpPr>
        <p:spPr bwMode="auto">
          <a:xfrm>
            <a:off x="898525" y="1357313"/>
            <a:ext cx="7559675" cy="536575"/>
          </a:xfrm>
          <a:prstGeom prst="rect">
            <a:avLst/>
          </a:prstGeom>
          <a:noFill/>
          <a:ln w="9525">
            <a:noFill/>
            <a:miter lim="800000"/>
            <a:headEnd/>
            <a:tailEnd/>
          </a:ln>
        </p:spPr>
        <p:txBody>
          <a:bodyPr lIns="92075" tIns="46038" rIns="92075" bIns="46038">
            <a:spAutoFit/>
          </a:bodyPr>
          <a:lstStyle/>
          <a:p>
            <a:pPr marL="342900" indent="-342900" eaLnBrk="0" fontAlgn="ctr" hangingPunct="0">
              <a:lnSpc>
                <a:spcPct val="120000"/>
              </a:lnSpc>
              <a:buClr>
                <a:srgbClr val="777777"/>
              </a:buClr>
              <a:buSzPct val="85000"/>
              <a:buFontTx/>
              <a:buChar char="•"/>
            </a:pPr>
            <a:r>
              <a:rPr lang="zh-CN" altLang="en-US" sz="2400" dirty="0">
                <a:latin typeface="黑体" pitchFamily="2" charset="-122"/>
                <a:ea typeface="黑体" pitchFamily="2" charset="-122"/>
              </a:rPr>
              <a:t>按连接条件分：</a:t>
            </a:r>
          </a:p>
        </p:txBody>
      </p:sp>
      <p:sp>
        <p:nvSpPr>
          <p:cNvPr id="9228" name="Rectangle 3"/>
          <p:cNvSpPr txBox="1">
            <a:spLocks noChangeArrowheads="1"/>
          </p:cNvSpPr>
          <p:nvPr/>
        </p:nvSpPr>
        <p:spPr bwMode="auto">
          <a:xfrm>
            <a:off x="1071563" y="3500438"/>
            <a:ext cx="3429000" cy="536575"/>
          </a:xfrm>
          <a:prstGeom prst="rect">
            <a:avLst/>
          </a:prstGeom>
          <a:noFill/>
          <a:ln w="9525">
            <a:noFill/>
            <a:miter lim="800000"/>
            <a:headEnd/>
            <a:tailEnd/>
          </a:ln>
        </p:spPr>
        <p:txBody>
          <a:bodyPr lIns="92075" tIns="46038" rIns="92075" bIns="46038">
            <a:spAutoFit/>
          </a:bodyPr>
          <a:lstStyle/>
          <a:p>
            <a:pPr marL="342900" indent="-342900" eaLnBrk="0" fontAlgn="ctr" hangingPunct="0">
              <a:lnSpc>
                <a:spcPct val="120000"/>
              </a:lnSpc>
              <a:buClr>
                <a:srgbClr val="777777"/>
              </a:buClr>
              <a:buSzPct val="85000"/>
              <a:buFontTx/>
              <a:buChar char="•"/>
            </a:pPr>
            <a:r>
              <a:rPr lang="zh-CN" altLang="en-US" sz="2400" dirty="0">
                <a:latin typeface="黑体" pitchFamily="2" charset="-122"/>
                <a:ea typeface="黑体" pitchFamily="2" charset="-122"/>
              </a:rPr>
              <a:t>按其它连接方法分：</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latin typeface="黑体" pitchFamily="2" charset="-122"/>
                <a:ea typeface="黑体" pitchFamily="2" charset="-122"/>
              </a:rPr>
              <a:t>多表连接写法</a:t>
            </a:r>
          </a:p>
        </p:txBody>
      </p:sp>
      <p:sp>
        <p:nvSpPr>
          <p:cNvPr id="10243" name="Rectangle 3"/>
          <p:cNvSpPr txBox="1">
            <a:spLocks noChangeArrowheads="1"/>
          </p:cNvSpPr>
          <p:nvPr/>
        </p:nvSpPr>
        <p:spPr bwMode="auto">
          <a:xfrm>
            <a:off x="860425" y="1357313"/>
            <a:ext cx="7640638" cy="2936875"/>
          </a:xfrm>
          <a:prstGeom prst="rect">
            <a:avLst/>
          </a:prstGeom>
          <a:noFill/>
          <a:ln w="9525">
            <a:noFill/>
            <a:miter lim="800000"/>
            <a:headEnd/>
            <a:tailEnd/>
          </a:ln>
        </p:spPr>
        <p:txBody>
          <a:bodyPr lIns="92075" tIns="46038" rIns="92075" bIns="46038">
            <a:spAutoFit/>
          </a:bodyPr>
          <a:lstStyle/>
          <a:p>
            <a:pPr marL="342900" indent="-342900" eaLnBrk="0" fontAlgn="ctr" hangingPunct="0">
              <a:lnSpc>
                <a:spcPct val="120000"/>
              </a:lnSpc>
              <a:buClr>
                <a:srgbClr val="777777"/>
              </a:buClr>
              <a:buSzPct val="85000"/>
              <a:buFontTx/>
              <a:buChar char="•"/>
            </a:pPr>
            <a:r>
              <a:rPr lang="zh-CN" altLang="en-US" sz="2200" dirty="0">
                <a:latin typeface="黑体" pitchFamily="2" charset="-122"/>
                <a:ea typeface="黑体" pitchFamily="2" charset="-122"/>
              </a:rPr>
              <a:t>多表连接包含多种写法，我们主要介绍：</a:t>
            </a:r>
            <a:endParaRPr lang="en-US" altLang="zh-CN" sz="2200" dirty="0">
              <a:latin typeface="黑体" pitchFamily="2" charset="-122"/>
              <a:ea typeface="黑体" pitchFamily="2" charset="-122"/>
            </a:endParaRPr>
          </a:p>
          <a:p>
            <a:pPr marL="342900" indent="-342900" eaLnBrk="0" fontAlgn="ctr" hangingPunct="0">
              <a:lnSpc>
                <a:spcPct val="120000"/>
              </a:lnSpc>
              <a:buClr>
                <a:srgbClr val="777777"/>
              </a:buClr>
              <a:buSzPct val="85000"/>
              <a:buFontTx/>
              <a:buChar char="•"/>
            </a:pPr>
            <a:endParaRPr lang="en-US" altLang="zh-CN" sz="2200" dirty="0">
              <a:latin typeface="黑体" pitchFamily="2" charset="-122"/>
              <a:ea typeface="黑体" pitchFamily="2" charset="-122"/>
            </a:endParaRPr>
          </a:p>
          <a:p>
            <a:pPr marL="342900" indent="-342900" eaLnBrk="0" fontAlgn="ctr" hangingPunct="0">
              <a:lnSpc>
                <a:spcPct val="120000"/>
              </a:lnSpc>
              <a:buClr>
                <a:srgbClr val="777777"/>
              </a:buClr>
              <a:buSzPct val="85000"/>
              <a:buFontTx/>
              <a:buChar char="•"/>
            </a:pPr>
            <a:r>
              <a:rPr lang="en-US" altLang="zh-CN" sz="2200" dirty="0">
                <a:latin typeface="黑体" pitchFamily="2" charset="-122"/>
                <a:ea typeface="黑体" pitchFamily="2" charset="-122"/>
              </a:rPr>
              <a:t>Oracle</a:t>
            </a:r>
            <a:r>
              <a:rPr lang="zh-CN" altLang="en-US" sz="2200" dirty="0">
                <a:latin typeface="黑体" pitchFamily="2" charset="-122"/>
                <a:ea typeface="黑体" pitchFamily="2" charset="-122"/>
              </a:rPr>
              <a:t>写法：</a:t>
            </a:r>
            <a:r>
              <a:rPr lang="en-US" altLang="zh-CN" sz="2200" dirty="0">
                <a:latin typeface="黑体" pitchFamily="2" charset="-122"/>
                <a:ea typeface="黑体" pitchFamily="2" charset="-122"/>
              </a:rPr>
              <a:t>Oracle</a:t>
            </a:r>
            <a:r>
              <a:rPr lang="zh-CN" altLang="en-US" sz="2200" dirty="0">
                <a:latin typeface="黑体" pitchFamily="2" charset="-122"/>
                <a:ea typeface="黑体" pitchFamily="2" charset="-122"/>
              </a:rPr>
              <a:t>公司提供的写法，绝大多数符合</a:t>
            </a:r>
            <a:r>
              <a:rPr lang="en-US" altLang="zh-CN" sz="2200" dirty="0">
                <a:latin typeface="黑体" pitchFamily="2" charset="-122"/>
                <a:ea typeface="黑体" pitchFamily="2" charset="-122"/>
              </a:rPr>
              <a:t>SQL</a:t>
            </a:r>
            <a:r>
              <a:rPr lang="zh-CN" altLang="en-US" sz="2200" dirty="0">
                <a:latin typeface="黑体" pitchFamily="2" charset="-122"/>
                <a:ea typeface="黑体" pitchFamily="2" charset="-122"/>
              </a:rPr>
              <a:t>标准，其它关系型数据也适用。</a:t>
            </a:r>
            <a:endParaRPr lang="en-US" altLang="zh-CN" sz="2200" dirty="0">
              <a:latin typeface="黑体" pitchFamily="2" charset="-122"/>
              <a:ea typeface="黑体" pitchFamily="2" charset="-122"/>
            </a:endParaRPr>
          </a:p>
          <a:p>
            <a:pPr marL="342900" indent="-342900" eaLnBrk="0" fontAlgn="ctr" hangingPunct="0">
              <a:lnSpc>
                <a:spcPct val="120000"/>
              </a:lnSpc>
              <a:buClr>
                <a:srgbClr val="777777"/>
              </a:buClr>
              <a:buSzPct val="85000"/>
              <a:buFontTx/>
              <a:buChar char="•"/>
            </a:pPr>
            <a:endParaRPr lang="en-US" altLang="zh-CN" sz="2200" dirty="0">
              <a:latin typeface="黑体" pitchFamily="2" charset="-122"/>
              <a:ea typeface="黑体" pitchFamily="2" charset="-122"/>
            </a:endParaRPr>
          </a:p>
          <a:p>
            <a:pPr marL="342900" indent="-342900" eaLnBrk="0" fontAlgn="ctr" hangingPunct="0">
              <a:lnSpc>
                <a:spcPct val="120000"/>
              </a:lnSpc>
              <a:buClr>
                <a:srgbClr val="777777"/>
              </a:buClr>
              <a:buSzPct val="85000"/>
              <a:buFontTx/>
              <a:buChar char="•"/>
            </a:pPr>
            <a:r>
              <a:rPr lang="en-US" altLang="zh-CN" sz="2200" dirty="0">
                <a:latin typeface="黑体" pitchFamily="2" charset="-122"/>
                <a:ea typeface="黑体" pitchFamily="2" charset="-122"/>
              </a:rPr>
              <a:t>ANNSI 99</a:t>
            </a:r>
            <a:r>
              <a:rPr lang="zh-CN" altLang="en-US" sz="2200" dirty="0">
                <a:latin typeface="黑体" pitchFamily="2" charset="-122"/>
                <a:ea typeface="黑体" pitchFamily="2" charset="-122"/>
              </a:rPr>
              <a:t>写法：</a:t>
            </a:r>
            <a:r>
              <a:rPr lang="en-US" altLang="zh-CN" sz="2200" dirty="0">
                <a:latin typeface="黑体" pitchFamily="2" charset="-122"/>
                <a:ea typeface="黑体" pitchFamily="2" charset="-122"/>
              </a:rPr>
              <a:t>ANSI</a:t>
            </a:r>
            <a:r>
              <a:rPr lang="zh-CN" altLang="en-US" sz="2200" dirty="0">
                <a:latin typeface="黑体" pitchFamily="2" charset="-122"/>
                <a:ea typeface="黑体" pitchFamily="2" charset="-122"/>
              </a:rPr>
              <a:t>标准提供的写法，所有关系型数据库必须支持。</a:t>
            </a:r>
            <a:endParaRPr lang="en-US" altLang="zh-CN" sz="2200" dirty="0">
              <a:latin typeface="黑体" pitchFamily="2" charset="-122"/>
              <a:ea typeface="黑体" pitchFamily="2" charset="-122"/>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lIns="92075" tIns="46038" rIns="92075" bIns="46038"/>
          <a:lstStyle/>
          <a:p>
            <a:r>
              <a:rPr lang="zh-CN" altLang="en-US" smtClean="0">
                <a:latin typeface="黑体" pitchFamily="2" charset="-122"/>
                <a:ea typeface="黑体" pitchFamily="2" charset="-122"/>
              </a:rPr>
              <a:t>笛卡尔积</a:t>
            </a:r>
            <a:endParaRPr lang="en-US" altLang="zh-CN" smtClean="0">
              <a:latin typeface="黑体" pitchFamily="2" charset="-122"/>
              <a:ea typeface="黑体" pitchFamily="2" charset="-122"/>
            </a:endParaRPr>
          </a:p>
        </p:txBody>
      </p:sp>
      <p:sp>
        <p:nvSpPr>
          <p:cNvPr id="128003" name="Rectangle 3"/>
          <p:cNvSpPr>
            <a:spLocks noGrp="1" noChangeArrowheads="1"/>
          </p:cNvSpPr>
          <p:nvPr>
            <p:ph idx="1"/>
          </p:nvPr>
        </p:nvSpPr>
        <p:spPr>
          <a:xfrm>
            <a:off x="860425" y="1357313"/>
            <a:ext cx="7640638" cy="4081462"/>
          </a:xfrm>
        </p:spPr>
        <p:txBody>
          <a:bodyPr lIns="92075" tIns="46038" rIns="92075" bIns="46038">
            <a:spAutoFit/>
          </a:bodyPr>
          <a:lstStyle/>
          <a:p>
            <a:pPr fontAlgn="ctr">
              <a:lnSpc>
                <a:spcPct val="120000"/>
              </a:lnSpc>
              <a:defRPr/>
            </a:pPr>
            <a:r>
              <a:rPr lang="zh-CN" altLang="en-US" kern="1200" dirty="0" smtClean="0"/>
              <a:t>笛卡尔积是：</a:t>
            </a:r>
            <a:endParaRPr lang="en-US" altLang="zh-CN" kern="1200" dirty="0" smtClean="0"/>
          </a:p>
          <a:p>
            <a:pPr lvl="1" fontAlgn="ctr">
              <a:lnSpc>
                <a:spcPct val="120000"/>
              </a:lnSpc>
              <a:defRPr/>
            </a:pPr>
            <a:r>
              <a:rPr lang="zh-CN" altLang="en-US" sz="2400" kern="1200" dirty="0" smtClean="0">
                <a:cs typeface="+mn-cs"/>
              </a:rPr>
              <a:t>第一个表中的所有行和第二个表中的所有行都发生连接。</a:t>
            </a:r>
            <a:endParaRPr lang="en-US" altLang="zh-CN" kern="1200" dirty="0" smtClean="0"/>
          </a:p>
          <a:p>
            <a:pPr fontAlgn="ctr">
              <a:lnSpc>
                <a:spcPct val="120000"/>
              </a:lnSpc>
              <a:defRPr/>
            </a:pPr>
            <a:r>
              <a:rPr lang="zh-CN" altLang="en-US" kern="1200" dirty="0" smtClean="0"/>
              <a:t>笛卡尔积在下列情况产生：</a:t>
            </a:r>
            <a:endParaRPr lang="en-US" altLang="zh-CN" kern="1200" dirty="0" smtClean="0"/>
          </a:p>
          <a:p>
            <a:pPr lvl="1" fontAlgn="ctr">
              <a:lnSpc>
                <a:spcPct val="120000"/>
              </a:lnSpc>
              <a:defRPr/>
            </a:pPr>
            <a:r>
              <a:rPr lang="zh-CN" altLang="en-US" sz="2400" kern="1200" dirty="0" smtClean="0">
                <a:cs typeface="+mn-cs"/>
              </a:rPr>
              <a:t>连接条件被省略</a:t>
            </a:r>
            <a:endParaRPr lang="en-US" altLang="zh-CN" sz="2400" kern="1200" dirty="0" smtClean="0">
              <a:cs typeface="+mn-cs"/>
            </a:endParaRPr>
          </a:p>
          <a:p>
            <a:pPr lvl="1" fontAlgn="ctr">
              <a:lnSpc>
                <a:spcPct val="120000"/>
              </a:lnSpc>
              <a:defRPr/>
            </a:pPr>
            <a:r>
              <a:rPr lang="zh-CN" altLang="en-US" sz="2400" kern="1200" dirty="0" smtClean="0">
                <a:cs typeface="+mn-cs"/>
              </a:rPr>
              <a:t>连接条件是无效的</a:t>
            </a:r>
          </a:p>
          <a:p>
            <a:pPr fontAlgn="ctr">
              <a:lnSpc>
                <a:spcPct val="120000"/>
              </a:lnSpc>
              <a:defRPr/>
            </a:pPr>
            <a:r>
              <a:rPr lang="zh-CN" altLang="en-US" kern="1200" dirty="0" smtClean="0"/>
              <a:t>为了</a:t>
            </a:r>
            <a:r>
              <a:rPr lang="zh-CN" altLang="en-US" kern="1200" dirty="0"/>
              <a:t>避免笛卡尔</a:t>
            </a:r>
            <a:r>
              <a:rPr lang="zh-CN" altLang="en-US" kern="1200" dirty="0" smtClean="0"/>
              <a:t>积的产生，</a:t>
            </a:r>
            <a:r>
              <a:rPr lang="zh-CN" altLang="en-US" kern="1200" dirty="0"/>
              <a:t>通常需要在</a:t>
            </a:r>
            <a:r>
              <a:rPr lang="en-US" altLang="zh-CN" kern="1200" dirty="0"/>
              <a:t>WHERE</a:t>
            </a:r>
            <a:r>
              <a:rPr lang="zh-CN" altLang="en-US" kern="1200" dirty="0"/>
              <a:t>子句中包含一个有效的连接条件。</a:t>
            </a:r>
            <a:endParaRPr lang="en-US" altLang="zh-CN" kern="1200" dirty="0"/>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5_默认设计模板">
  <a:themeElements>
    <a:clrScheme name="2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2_默认设计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chemeClr val="bg2">
              <a:alpha val="50000"/>
            </a:schemeClr>
          </a:outerShdw>
        </a:effectLst>
      </a:spPr>
      <a:bodyPr vert="horz" wrap="none" lIns="78298" tIns="39151" rIns="78298" bIns="39151" numCol="1" anchor="ctr" anchorCtr="0" compatLnSpc="1">
        <a:prstTxWarp prst="textNoShape">
          <a:avLst/>
        </a:prstTxWarp>
      </a:bodyPr>
      <a:lstStyle>
        <a:defPPr marL="0" marR="0" indent="0" algn="ctr" defTabSz="784225" rtl="0" eaLnBrk="1" fontAlgn="base" latinLnBrk="0" hangingPunct="1">
          <a:lnSpc>
            <a:spcPct val="100000"/>
          </a:lnSpc>
          <a:spcBef>
            <a:spcPct val="0"/>
          </a:spcBef>
          <a:spcAft>
            <a:spcPct val="0"/>
          </a:spcAft>
          <a:buClrTx/>
          <a:buSzTx/>
          <a:buFontTx/>
          <a:buNone/>
          <a:tabLst/>
          <a:defRPr kumimoji="0" lang="zh-CN" altLang="en-US" sz="15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chemeClr val="bg2">
              <a:alpha val="50000"/>
            </a:schemeClr>
          </a:outerShdw>
        </a:effectLst>
      </a:spPr>
      <a:bodyPr vert="horz" wrap="none" lIns="78298" tIns="39151" rIns="78298" bIns="39151" numCol="1" anchor="ctr" anchorCtr="0" compatLnSpc="1">
        <a:prstTxWarp prst="textNoShape">
          <a:avLst/>
        </a:prstTxWarp>
      </a:bodyPr>
      <a:lstStyle>
        <a:defPPr marL="0" marR="0" indent="0" algn="ctr" defTabSz="784225" rtl="0" eaLnBrk="1" fontAlgn="base" latinLnBrk="0" hangingPunct="1">
          <a:lnSpc>
            <a:spcPct val="100000"/>
          </a:lnSpc>
          <a:spcBef>
            <a:spcPct val="0"/>
          </a:spcBef>
          <a:spcAft>
            <a:spcPct val="0"/>
          </a:spcAft>
          <a:buClrTx/>
          <a:buSzTx/>
          <a:buFontTx/>
          <a:buNone/>
          <a:tabLst/>
          <a:defRPr kumimoji="0" lang="zh-CN" altLang="en-US" sz="15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2_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东软认证培训体系课件模版</Template>
  <TotalTime>6115</TotalTime>
  <Words>3036</Words>
  <Application>Microsoft Office PowerPoint</Application>
  <PresentationFormat>全屏显示(4:3)</PresentationFormat>
  <Paragraphs>844</Paragraphs>
  <Slides>48</Slides>
  <Notes>48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8" baseType="lpstr">
      <vt:lpstr>黑体</vt:lpstr>
      <vt:lpstr>华文细黑</vt:lpstr>
      <vt:lpstr>宋体</vt:lpstr>
      <vt:lpstr>微软雅黑</vt:lpstr>
      <vt:lpstr>Arial</vt:lpstr>
      <vt:lpstr>Courier New</vt:lpstr>
      <vt:lpstr>Times New Roman</vt:lpstr>
      <vt:lpstr>Wingdings</vt:lpstr>
      <vt:lpstr>5_默认设计模板</vt:lpstr>
      <vt:lpstr>文档</vt:lpstr>
      <vt:lpstr>Oracle-SQL开发 —— 多表连接</vt:lpstr>
      <vt:lpstr>PowerPoint 演示文稿</vt:lpstr>
      <vt:lpstr>PowerPoint 演示文稿</vt:lpstr>
      <vt:lpstr>为什么使用多表连接</vt:lpstr>
      <vt:lpstr>为什么使用多表连接</vt:lpstr>
      <vt:lpstr>什么是连接</vt:lpstr>
      <vt:lpstr>连接的类型</vt:lpstr>
      <vt:lpstr>多表连接写法</vt:lpstr>
      <vt:lpstr>笛卡尔积</vt:lpstr>
      <vt:lpstr>笛卡尔积</vt:lpstr>
      <vt:lpstr>笛卡尔积</vt:lpstr>
      <vt:lpstr>等值连接</vt:lpstr>
      <vt:lpstr>用等值连接检索数据</vt:lpstr>
      <vt:lpstr>使用AND运算符增加其它查询条件 </vt:lpstr>
      <vt:lpstr>使用AND运算符增加其它查询条件 </vt:lpstr>
      <vt:lpstr>限制歧义列名</vt:lpstr>
      <vt:lpstr>使用表的别名</vt:lpstr>
      <vt:lpstr>练习1</vt:lpstr>
      <vt:lpstr>多于两个表的连接</vt:lpstr>
      <vt:lpstr>多余两个表的连接</vt:lpstr>
      <vt:lpstr>非等值连接</vt:lpstr>
      <vt:lpstr>非等值连接的数据检索</vt:lpstr>
      <vt:lpstr>多表连接的写法</vt:lpstr>
      <vt:lpstr>练习2</vt:lpstr>
      <vt:lpstr>外部连接</vt:lpstr>
      <vt:lpstr>外部连接</vt:lpstr>
      <vt:lpstr>外部连接</vt:lpstr>
      <vt:lpstr>外部连接</vt:lpstr>
      <vt:lpstr>自身连接</vt:lpstr>
      <vt:lpstr>自身连接</vt:lpstr>
      <vt:lpstr>自身连接</vt:lpstr>
      <vt:lpstr>练习3</vt:lpstr>
      <vt:lpstr>SQL:1999语法的连接 </vt:lpstr>
      <vt:lpstr>交叉连接 </vt:lpstr>
      <vt:lpstr>自然连接 </vt:lpstr>
      <vt:lpstr>自然连接 </vt:lpstr>
      <vt:lpstr>USING子句</vt:lpstr>
      <vt:lpstr>USING子句 </vt:lpstr>
      <vt:lpstr>USING子句</vt:lpstr>
      <vt:lpstr>ON子句</vt:lpstr>
      <vt:lpstr>ON子句</vt:lpstr>
      <vt:lpstr>ON 子句</vt:lpstr>
      <vt:lpstr>左外连接 </vt:lpstr>
      <vt:lpstr>右外连接 </vt:lpstr>
      <vt:lpstr>全外连接 </vt:lpstr>
      <vt:lpstr>练习4</vt:lpstr>
      <vt:lpstr>本章重点总结</vt:lpstr>
      <vt:lpstr>课后作业</vt:lpstr>
    </vt:vector>
  </TitlesOfParts>
  <Company>LERY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dc:title>
  <dc:creator>LERY</dc:creator>
  <cp:lastModifiedBy>Administrator</cp:lastModifiedBy>
  <cp:revision>1316</cp:revision>
  <dcterms:created xsi:type="dcterms:W3CDTF">2004-04-25T08:53:43Z</dcterms:created>
  <dcterms:modified xsi:type="dcterms:W3CDTF">2018-08-28T09:22:15Z</dcterms:modified>
</cp:coreProperties>
</file>