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3"/>
  </p:notesMasterIdLst>
  <p:handoutMasterIdLst>
    <p:handoutMasterId r:id="rId44"/>
  </p:handoutMasterIdLst>
  <p:sldIdLst>
    <p:sldId id="518" r:id="rId2"/>
    <p:sldId id="552" r:id="rId3"/>
    <p:sldId id="454" r:id="rId4"/>
    <p:sldId id="553" r:id="rId5"/>
    <p:sldId id="556" r:id="rId6"/>
    <p:sldId id="554" r:id="rId7"/>
    <p:sldId id="531" r:id="rId8"/>
    <p:sldId id="557" r:id="rId9"/>
    <p:sldId id="532" r:id="rId10"/>
    <p:sldId id="534" r:id="rId11"/>
    <p:sldId id="535" r:id="rId12"/>
    <p:sldId id="558" r:id="rId13"/>
    <p:sldId id="536" r:id="rId14"/>
    <p:sldId id="537" r:id="rId15"/>
    <p:sldId id="559" r:id="rId16"/>
    <p:sldId id="561" r:id="rId17"/>
    <p:sldId id="581" r:id="rId18"/>
    <p:sldId id="560" r:id="rId19"/>
    <p:sldId id="562" r:id="rId20"/>
    <p:sldId id="563" r:id="rId21"/>
    <p:sldId id="585" r:id="rId22"/>
    <p:sldId id="564" r:id="rId23"/>
    <p:sldId id="565" r:id="rId24"/>
    <p:sldId id="566" r:id="rId25"/>
    <p:sldId id="567" r:id="rId26"/>
    <p:sldId id="568" r:id="rId27"/>
    <p:sldId id="586" r:id="rId28"/>
    <p:sldId id="570" r:id="rId29"/>
    <p:sldId id="569" r:id="rId30"/>
    <p:sldId id="571" r:id="rId31"/>
    <p:sldId id="572" r:id="rId32"/>
    <p:sldId id="573" r:id="rId33"/>
    <p:sldId id="546" r:id="rId34"/>
    <p:sldId id="582" r:id="rId35"/>
    <p:sldId id="584" r:id="rId36"/>
    <p:sldId id="583" r:id="rId37"/>
    <p:sldId id="580" r:id="rId38"/>
    <p:sldId id="579" r:id="rId39"/>
    <p:sldId id="574" r:id="rId40"/>
    <p:sldId id="549" r:id="rId41"/>
    <p:sldId id="550" r:id="rId4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SW3+rTdpLgK7F8rhA2UhfQ==" hashData="SAY36AXUViDMTS/h6+X4pc1ILvc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74397" autoAdjust="0"/>
  </p:normalViewPr>
  <p:slideViewPr>
    <p:cSldViewPr>
      <p:cViewPr varScale="1">
        <p:scale>
          <a:sx n="86" d="100"/>
          <a:sy n="86" d="100"/>
        </p:scale>
        <p:origin x="7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9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5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A07DE-C79A-4BB1-87F5-19FA94F28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091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205369B-74AD-46FA-B358-21ECD2276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419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62321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DF4D3-DB71-48B0-9AAC-328C1DE65958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0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98C9B-BDB6-423B-A4E6-BF9B1DA0CB6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51035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4C655-F254-4801-9FD7-CA82ABEC27B7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409857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8CB04-04B7-48E7-AB65-A82DFA76093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15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59C85-3185-45C4-B4BB-74C905D93E1D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865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26435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37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48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  <p:extLst>
      <p:ext uri="{BB962C8B-B14F-4D97-AF65-F5344CB8AC3E}">
        <p14:creationId xmlns:p14="http://schemas.microsoft.com/office/powerpoint/2010/main" val="269215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</p:spTree>
    <p:extLst>
      <p:ext uri="{BB962C8B-B14F-4D97-AF65-F5344CB8AC3E}">
        <p14:creationId xmlns:p14="http://schemas.microsoft.com/office/powerpoint/2010/main" val="350408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583649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45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  <p:extLst>
      <p:ext uri="{BB962C8B-B14F-4D97-AF65-F5344CB8AC3E}">
        <p14:creationId xmlns:p14="http://schemas.microsoft.com/office/powerpoint/2010/main" val="3833596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55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  <p:extLst>
      <p:ext uri="{BB962C8B-B14F-4D97-AF65-F5344CB8AC3E}">
        <p14:creationId xmlns:p14="http://schemas.microsoft.com/office/powerpoint/2010/main" val="137322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261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65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261938" y="6491288"/>
            <a:ext cx="6208712" cy="1055687"/>
            <a:chOff x="158" y="3648"/>
            <a:chExt cx="3755" cy="594"/>
          </a:xfrm>
        </p:grpSpPr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403" y="3746"/>
              <a:ext cx="351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158" y="3648"/>
              <a:ext cx="2292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endParaRPr lang="zh-CN" altLang="en-US" sz="1200">
                <a:latin typeface="Courier New" pitchFamily="49" charset="0"/>
              </a:endParaRP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deptno,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	emp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  GROUP BY	deptno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4  ORDER BY   AVG(sal);</a:t>
              </a:r>
            </a:p>
          </p:txBody>
        </p:sp>
      </p:grp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665163" y="7608888"/>
            <a:ext cx="58054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6568" name="Rectangle 10"/>
          <p:cNvSpPr>
            <a:spLocks noChangeArrowheads="1"/>
          </p:cNvSpPr>
          <p:nvPr/>
        </p:nvSpPr>
        <p:spPr bwMode="auto">
          <a:xfrm>
            <a:off x="225425" y="7623175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    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30    1566.6667 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20         2175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10    2916.6667</a:t>
            </a:r>
          </a:p>
        </p:txBody>
      </p:sp>
    </p:spTree>
    <p:extLst>
      <p:ext uri="{BB962C8B-B14F-4D97-AF65-F5344CB8AC3E}">
        <p14:creationId xmlns:p14="http://schemas.microsoft.com/office/powerpoint/2010/main" val="1098239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65862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4072177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59912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39488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  <p:extLst>
      <p:ext uri="{BB962C8B-B14F-4D97-AF65-F5344CB8AC3E}">
        <p14:creationId xmlns:p14="http://schemas.microsoft.com/office/powerpoint/2010/main" val="748746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  <p:extLst>
      <p:ext uri="{BB962C8B-B14F-4D97-AF65-F5344CB8AC3E}">
        <p14:creationId xmlns:p14="http://schemas.microsoft.com/office/powerpoint/2010/main" val="1596736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3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388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617115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27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4663" y="5319713"/>
            <a:ext cx="6246812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350" tIns="48312" rIns="98350" bIns="48312"/>
          <a:lstStyle/>
          <a:p>
            <a:pPr algn="ctr" defTabSz="417513" fontAlgn="ctr">
              <a:spcBef>
                <a:spcPct val="30000"/>
              </a:spcBef>
              <a:buSzPct val="65000"/>
            </a:pP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98500" y="6472238"/>
            <a:ext cx="577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00050" y="6324600"/>
            <a:ext cx="37877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	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	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	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AVG(sal) &gt; 2000;</a:t>
            </a:r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400050" y="7537450"/>
            <a:ext cx="6196013" cy="866775"/>
            <a:chOff x="166" y="4167"/>
            <a:chExt cx="3747" cy="487"/>
          </a:xfrm>
        </p:grpSpPr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23" y="4167"/>
              <a:ext cx="349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166" y="4172"/>
              <a:ext cx="2293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 </a:t>
              </a:r>
              <a:r>
                <a:rPr lang="en-US" altLang="zh-CN" sz="1200">
                  <a:latin typeface="Courier New" pitchFamily="49" charset="0"/>
                </a:rPr>
                <a:t>DEPTNO	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10	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20	     2175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92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863606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67450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47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93738" y="7175500"/>
            <a:ext cx="580548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23838" y="7173913"/>
            <a:ext cx="378618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MAX(sal) &gt; 2900;</a:t>
            </a:r>
          </a:p>
        </p:txBody>
      </p: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153988" y="8126413"/>
            <a:ext cx="6310312" cy="866775"/>
            <a:chOff x="93" y="4567"/>
            <a:chExt cx="3816" cy="487"/>
          </a:xfrm>
        </p:grpSpPr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90" y="4567"/>
              <a:ext cx="351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93" y="4572"/>
              <a:ext cx="229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</a:t>
              </a:r>
              <a:r>
                <a:rPr lang="en-US" altLang="zh-CN" sz="1200">
                  <a:latin typeface="Courier New" pitchFamily="49" charset="0"/>
                </a:rPr>
                <a:t>DEPTNO 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 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10 2916.6667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20      2175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67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5256213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584470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8580E-00AE-418D-BEF1-E9838861687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47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1F8D0-24A9-4DC3-885D-CBA46B1481F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53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BF126-7C49-41EE-BF36-ED790780A50B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887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5B7AF-E35B-4AC3-BEAF-7DAE57A5508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417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4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254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65863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  <p:extLst>
      <p:ext uri="{BB962C8B-B14F-4D97-AF65-F5344CB8AC3E}">
        <p14:creationId xmlns:p14="http://schemas.microsoft.com/office/powerpoint/2010/main" val="126995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55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A064-2AD5-44CC-A33B-D018745687EB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18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66C97-B2E6-4335-A1FF-045DF7B070B8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95241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  <p:extLst>
      <p:ext uri="{BB962C8B-B14F-4D97-AF65-F5344CB8AC3E}">
        <p14:creationId xmlns:p14="http://schemas.microsoft.com/office/powerpoint/2010/main" val="43112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15E94-A132-4E19-BB50-A9E60F03FDE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93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57926-C12C-4B8E-809C-6B48ED5A1BF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58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57238" y="8970963"/>
            <a:ext cx="1873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4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A8CC4-EBFA-4142-9F4D-6A46ECB6604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9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433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61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36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76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164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390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10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3455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1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开发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4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分组函数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函数分别返回每组的总和及平均值。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SUM([DISTINCT|</a:t>
            </a:r>
            <a:r>
              <a:rPr lang="en-US" altLang="zh-CN" sz="2000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AVG([DISTINCT|</a:t>
            </a:r>
            <a:r>
              <a:rPr lang="en-US" altLang="zh-CN" sz="2000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函数都是只能够对数值类型的列或表达式操作。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查询职位以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SALES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开头的所有员工平均工资、最低工资、最高工资、工资和。</a:t>
            </a:r>
          </a:p>
          <a:p>
            <a:pPr lvl="1" eaLnBrk="1" hangingPunct="1"/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blackWhite">
          <a:xfrm>
            <a:off x="893713" y="5177854"/>
            <a:ext cx="7265987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blackWhite">
          <a:xfrm>
            <a:off x="906413" y="3369692"/>
            <a:ext cx="7240587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3088" y="3423667"/>
            <a:ext cx="2984500" cy="2644775"/>
            <a:chOff x="660" y="1472"/>
            <a:chExt cx="1880" cy="1666"/>
          </a:xfrm>
        </p:grpSpPr>
        <p:sp>
          <p:nvSpPr>
            <p:cNvPr id="11282" name="Rectangle 5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3" name="Rectangle 6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39913" y="3423667"/>
            <a:ext cx="3076575" cy="2644775"/>
            <a:chOff x="1458" y="1472"/>
            <a:chExt cx="1938" cy="1666"/>
          </a:xfrm>
        </p:grpSpPr>
        <p:sp>
          <p:nvSpPr>
            <p:cNvPr id="11280" name="Rectangle 8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4738" y="3715767"/>
            <a:ext cx="2114550" cy="2352675"/>
            <a:chOff x="1776" y="1656"/>
            <a:chExt cx="1332" cy="1482"/>
          </a:xfrm>
        </p:grpSpPr>
        <p:sp>
          <p:nvSpPr>
            <p:cNvPr id="11278" name="Rectangle 11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129038" y="3715767"/>
            <a:ext cx="2120900" cy="2352675"/>
            <a:chOff x="2648" y="1656"/>
            <a:chExt cx="1336" cy="1482"/>
          </a:xfrm>
        </p:grpSpPr>
        <p:sp>
          <p:nvSpPr>
            <p:cNvPr id="11276" name="Rectangle 14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1277" name="Rectangle 15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1274" name="Rectangle 17"/>
          <p:cNvSpPr>
            <a:spLocks noChangeArrowheads="1"/>
          </p:cNvSpPr>
          <p:nvPr/>
        </p:nvSpPr>
        <p:spPr bwMode="blackWhite">
          <a:xfrm>
            <a:off x="919113" y="5190554"/>
            <a:ext cx="72405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11275" name="Rectangle 19"/>
          <p:cNvSpPr>
            <a:spLocks noChangeArrowheads="1"/>
          </p:cNvSpPr>
          <p:nvPr/>
        </p:nvSpPr>
        <p:spPr bwMode="blackWhite">
          <a:xfrm>
            <a:off x="906413" y="3356992"/>
            <a:ext cx="72659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027113"/>
            <a:ext cx="8686800" cy="13303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函数的主要功能是返回满足条件的每组记录条数。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COUNT( *|{[DISTINCT|</a:t>
            </a:r>
            <a:r>
              <a:rPr lang="en-US" altLang="zh-CN" sz="2400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})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blackWhite">
          <a:xfrm>
            <a:off x="855663" y="3406427"/>
            <a:ext cx="68326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blackWhite">
          <a:xfrm>
            <a:off x="852488" y="4647852"/>
            <a:ext cx="68580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433415"/>
            <a:ext cx="3003550" cy="2084387"/>
            <a:chOff x="780" y="1490"/>
            <a:chExt cx="1892" cy="1313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877888" y="4660552"/>
            <a:ext cx="6832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COUNT(*)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blackWhite">
          <a:xfrm>
            <a:off x="855663" y="3393727"/>
            <a:ext cx="68580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12297" name="Rectangle 10"/>
          <p:cNvSpPr txBox="1">
            <a:spLocks noChangeArrowheads="1"/>
          </p:cNvSpPr>
          <p:nvPr/>
        </p:nvSpPr>
        <p:spPr bwMode="auto">
          <a:xfrm>
            <a:off x="428625" y="2519363"/>
            <a:ext cx="835818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COUNT(*)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：返回表中满足条件的行记录数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有多少个员工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blackWhite">
          <a:xfrm>
            <a:off x="1169988" y="2993430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blackWhite">
          <a:xfrm>
            <a:off x="1173163" y="4215805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8250" y="3042642"/>
            <a:ext cx="3390900" cy="2063750"/>
            <a:chOff x="780" y="1670"/>
            <a:chExt cx="2136" cy="1300"/>
          </a:xfrm>
        </p:grpSpPr>
        <p:sp>
          <p:nvSpPr>
            <p:cNvPr id="13322" name="Rectangle 5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 txBox="1">
            <a:spLocks noChangeArrowheads="1"/>
          </p:cNvSpPr>
          <p:nvPr/>
        </p:nvSpPr>
        <p:spPr bwMode="auto">
          <a:xfrm>
            <a:off x="571500" y="1571625"/>
            <a:ext cx="7385050" cy="106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COUNT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smtClean="0"/>
              <a:t> [DISTINCT|</a:t>
            </a:r>
            <a:r>
              <a:rPr lang="en-US" altLang="zh-CN" sz="2400" u="sng" dirty="0" smtClean="0"/>
              <a:t>ALL</a:t>
            </a:r>
            <a:r>
              <a:rPr lang="en-US" altLang="zh-CN" sz="2400" dirty="0" smtClean="0"/>
              <a:t>] </a:t>
            </a:r>
            <a:r>
              <a:rPr lang="en-US" altLang="zh-CN" sz="2400" dirty="0" err="1" smtClean="0"/>
              <a:t>column|expression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：返回满足条件的非空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(NULL)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行的数量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有多少个员工领取奖金。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1182688" y="2980730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blackWhite">
          <a:xfrm>
            <a:off x="1211263" y="4228505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027113"/>
            <a:ext cx="82899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COUNT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785813" y="28003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组函数中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DISTINCT</a:t>
            </a: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会消除重复记录后再使用组函数 </a:t>
            </a: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查询有员工的部门数量。 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blackWhite">
          <a:xfrm>
            <a:off x="855663" y="26431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COUNT(DISTINCT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blackWhite">
          <a:xfrm>
            <a:off x="966788" y="2500313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blackWhite">
          <a:xfrm>
            <a:off x="941388" y="25479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分组函数中空值处理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（*）之外，其它所有分组函数都会忽略列中的空值，然后再进行计算。</a:t>
            </a: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blackWhite">
          <a:xfrm>
            <a:off x="962025" y="3630613"/>
            <a:ext cx="72898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23938" y="2857500"/>
            <a:ext cx="2614612" cy="1657350"/>
            <a:chOff x="645" y="1593"/>
            <a:chExt cx="1647" cy="1044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ltGray">
            <a:xfrm>
              <a:off x="1485" y="1593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ltGray">
            <a:xfrm>
              <a:off x="645" y="2109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15368" name="Rectangle 10"/>
          <p:cNvSpPr>
            <a:spLocks noChangeArrowheads="1"/>
          </p:cNvSpPr>
          <p:nvPr/>
        </p:nvSpPr>
        <p:spPr bwMode="blackWhite">
          <a:xfrm>
            <a:off x="962025" y="3643313"/>
            <a:ext cx="7264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09638" y="32067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blackWhite">
          <a:xfrm>
            <a:off x="919163" y="4416425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4250" y="3244850"/>
            <a:ext cx="3848100" cy="2066925"/>
            <a:chOff x="620" y="2044"/>
            <a:chExt cx="2424" cy="1302"/>
          </a:xfrm>
        </p:grpSpPr>
        <p:sp>
          <p:nvSpPr>
            <p:cNvPr id="16393" name="Rectangle 5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6389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682625" y="1844675"/>
            <a:ext cx="7772400" cy="8620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latin typeface="黑体" pitchFamily="2" charset="-122"/>
                <a:ea typeface="宋体" charset="-122"/>
              </a:rPr>
              <a:t>在分组函数中使用</a:t>
            </a:r>
            <a:r>
              <a:rPr lang="en-US" altLang="zh-CN" b="1" smtClean="0">
                <a:latin typeface="黑体" pitchFamily="2" charset="-122"/>
                <a:ea typeface="宋体" charset="-122"/>
              </a:rPr>
              <a:t>NVL</a:t>
            </a:r>
            <a:r>
              <a:rPr lang="zh-CN" altLang="en-US" b="1" smtClean="0">
                <a:latin typeface="黑体" pitchFamily="2" charset="-122"/>
                <a:ea typeface="宋体" charset="-122"/>
              </a:rPr>
              <a:t>函数</a:t>
            </a:r>
            <a:endParaRPr lang="en-US" altLang="zh-CN" b="1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en-US" altLang="zh-CN" b="1" smtClean="0">
                <a:latin typeface="黑体" pitchFamily="2" charset="-122"/>
                <a:ea typeface="宋体" charset="-122"/>
              </a:rPr>
              <a:t>NVL </a:t>
            </a:r>
            <a:r>
              <a:rPr lang="zh-CN" altLang="en-US" b="1" smtClean="0">
                <a:latin typeface="黑体" pitchFamily="2" charset="-122"/>
                <a:ea typeface="宋体" charset="-122"/>
              </a:rPr>
              <a:t>函数可以使分组函数强制包含含有空值的记录</a:t>
            </a:r>
            <a:endParaRPr lang="en-US" altLang="zh-CN" b="1" smtClean="0">
              <a:latin typeface="黑体" pitchFamily="2" charset="-122"/>
              <a:ea typeface="宋体" charset="-122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blackWhite">
          <a:xfrm>
            <a:off x="896938" y="3194050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blackWhite">
          <a:xfrm>
            <a:off x="931863" y="4429125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5794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eaLnBrk="0" fontAlgn="ctr" hangingPunct="0"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宋体"/>
                <a:ea typeface="黑体" pitchFamily="49" charset="-122"/>
                <a:cs typeface="+mj-cs"/>
              </a:rPr>
              <a:t>分组函数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的员工，每个月的工资总和及平均工资。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查询工作在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CHICAGO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的员工人数，最高工资及最低工资。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查询员工表中一共有几种岗位类型。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思考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147050" cy="7334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查询每个部门的平均工资？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5956300" y="3079750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798513" y="1930400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61938"/>
            <a:ext cx="7612063" cy="881062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创建数据组 </a:t>
            </a:r>
          </a:p>
        </p:txBody>
      </p:sp>
      <p:sp>
        <p:nvSpPr>
          <p:cNvPr id="19474" name="内容占位符 2"/>
          <p:cNvSpPr>
            <a:spLocks noGrp="1"/>
          </p:cNvSpPr>
          <p:nvPr>
            <p:ph idx="4294967295"/>
          </p:nvPr>
        </p:nvSpPr>
        <p:spPr>
          <a:xfrm>
            <a:off x="568325" y="1195388"/>
            <a:ext cx="8147050" cy="7334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解决上述问题，需要按照部门进行分组</a:t>
            </a:r>
          </a:p>
        </p:txBody>
      </p:sp>
      <p:sp>
        <p:nvSpPr>
          <p:cNvPr id="19461" name="Freeform 6"/>
          <p:cNvSpPr>
            <a:spLocks/>
          </p:cNvSpPr>
          <p:nvPr/>
        </p:nvSpPr>
        <p:spPr bwMode="auto">
          <a:xfrm>
            <a:off x="4043363" y="1925638"/>
            <a:ext cx="1920875" cy="4079875"/>
          </a:xfrm>
          <a:custGeom>
            <a:avLst/>
            <a:gdLst>
              <a:gd name="T0" fmla="*/ 0 w 1210"/>
              <a:gd name="T1" fmla="*/ 2569 h 2570"/>
              <a:gd name="T2" fmla="*/ 0 w 1210"/>
              <a:gd name="T3" fmla="*/ 0 h 2570"/>
              <a:gd name="T4" fmla="*/ 1209 w 1210"/>
              <a:gd name="T5" fmla="*/ 731 h 2570"/>
              <a:gd name="T6" fmla="*/ 1209 w 1210"/>
              <a:gd name="T7" fmla="*/ 1823 h 2570"/>
              <a:gd name="T8" fmla="*/ 0 w 1210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608513" y="3051175"/>
            <a:ext cx="121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“按部门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分组求出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各部门的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平均工资”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ltGray">
          <a:xfrm>
            <a:off x="868363" y="2436813"/>
            <a:ext cx="3119437" cy="7762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025900" y="27130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2916.6667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ltGray">
          <a:xfrm>
            <a:off x="6032500" y="3797300"/>
            <a:ext cx="2397125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ltGray">
          <a:xfrm>
            <a:off x="868363" y="3224213"/>
            <a:ext cx="3119437" cy="1233487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025900" y="3703638"/>
            <a:ext cx="5651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2175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ltGray">
          <a:xfrm>
            <a:off x="6032500" y="4130675"/>
            <a:ext cx="2397125" cy="284163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ltGray">
          <a:xfrm>
            <a:off x="868363" y="4468813"/>
            <a:ext cx="3119437" cy="1474787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025900" y="49609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1566.6667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ltGray">
          <a:xfrm>
            <a:off x="6032500" y="4464050"/>
            <a:ext cx="2397125" cy="284163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1309688" y="1949450"/>
            <a:ext cx="27781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5705475" y="3068638"/>
            <a:ext cx="27781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nimBg="1"/>
      <p:bldP spid="109577" grpId="0" autoUpdateAnimBg="0"/>
      <p:bldP spid="109578" grpId="0" animBg="1"/>
      <p:bldP spid="109579" grpId="0" animBg="1"/>
      <p:bldP spid="109580" grpId="0" autoUpdateAnimBg="0"/>
      <p:bldP spid="109581" grpId="0" animBg="1"/>
      <p:bldP spid="109582" grpId="0" animBg="1"/>
      <p:bldP spid="109583" grpId="0" autoUpdateAnimBg="0"/>
      <p:bldP spid="109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1008063" y="1655763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544513"/>
            <a:ext cx="8016875" cy="881062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子句创建数据组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854075" y="3341688"/>
            <a:ext cx="7573963" cy="1293812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子句可将表中满足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条件的记录按照指定的列划分成若干个小组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子句指定要分组的列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1092200" y="2543175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blackWhite">
          <a:xfrm>
            <a:off x="982663" y="1643063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(column)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理解单行函数和分组函数的区别；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个常用分组函数；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掌握分组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掌握过滤分组后的记录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个子句的执行顺序；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利用分组函数和分组语句能解决常见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69950" y="1362075"/>
            <a:ext cx="7577138" cy="523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查询每个部门的编号，平均工资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1513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1515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6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1518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1514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69950" y="1362075"/>
            <a:ext cx="7577138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列表中除了分组函数那些项，所有列都必须包含在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子句中。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22537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22539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1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2542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22538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89000" y="26130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03288" y="4119563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03275" y="1501775"/>
            <a:ext cx="7577138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宋体" charset="-122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所指定的列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宋体" charset="-122"/>
              </a:rPr>
              <a:t>并不是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必须出现在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SELECT 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列表中。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500" y="3189288"/>
            <a:ext cx="2895600" cy="2362200"/>
            <a:chOff x="600" y="2009"/>
            <a:chExt cx="1824" cy="1488"/>
          </a:xfrm>
        </p:grpSpPr>
        <p:sp>
          <p:nvSpPr>
            <p:cNvPr id="23561" name="Rectangle 7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3559" name="Rectangle 11"/>
          <p:cNvSpPr>
            <a:spLocks noChangeArrowheads="1"/>
          </p:cNvSpPr>
          <p:nvPr/>
        </p:nvSpPr>
        <p:spPr bwMode="blackWhite">
          <a:xfrm>
            <a:off x="863600" y="26003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blackWhite">
          <a:xfrm>
            <a:off x="877888" y="4106863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blackWhite">
          <a:xfrm>
            <a:off x="5461000" y="2425700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按多个列分组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White">
          <a:xfrm>
            <a:off x="473075" y="1789113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1" name="Freeform 6"/>
          <p:cNvSpPr>
            <a:spLocks/>
          </p:cNvSpPr>
          <p:nvPr/>
        </p:nvSpPr>
        <p:spPr bwMode="auto">
          <a:xfrm>
            <a:off x="3719513" y="1801813"/>
            <a:ext cx="1730375" cy="4321175"/>
          </a:xfrm>
          <a:custGeom>
            <a:avLst/>
            <a:gdLst>
              <a:gd name="T0" fmla="*/ 0 w 1090"/>
              <a:gd name="T1" fmla="*/ 2721 h 2722"/>
              <a:gd name="T2" fmla="*/ 0 w 1090"/>
              <a:gd name="T3" fmla="*/ 0 h 2722"/>
              <a:gd name="T4" fmla="*/ 1089 w 1090"/>
              <a:gd name="T5" fmla="*/ 401 h 2722"/>
              <a:gd name="T6" fmla="*/ 1089 w 1090"/>
              <a:gd name="T7" fmla="*/ 2336 h 2722"/>
              <a:gd name="T8" fmla="*/ 0 w 1090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60800" y="3165475"/>
            <a:ext cx="1504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“求出每个部门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内的每个工种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的薪水合计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1813" y="2360613"/>
            <a:ext cx="8140700" cy="1411287"/>
            <a:chOff x="335" y="1487"/>
            <a:chExt cx="5128" cy="889"/>
          </a:xfrm>
        </p:grpSpPr>
        <p:sp>
          <p:nvSpPr>
            <p:cNvPr id="24594" name="Rectangle 9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5" name="Rectangle 10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1813" y="3143250"/>
            <a:ext cx="8140700" cy="1462088"/>
            <a:chOff x="335" y="1980"/>
            <a:chExt cx="5128" cy="921"/>
          </a:xfrm>
        </p:grpSpPr>
        <p:sp>
          <p:nvSpPr>
            <p:cNvPr id="24592" name="Rectangle 12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4988" y="4502150"/>
            <a:ext cx="8137525" cy="1550988"/>
            <a:chOff x="337" y="2836"/>
            <a:chExt cx="5126" cy="977"/>
          </a:xfrm>
        </p:grpSpPr>
        <p:sp>
          <p:nvSpPr>
            <p:cNvPr id="24590" name="Rectangle 15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430213" y="1774825"/>
            <a:ext cx="326866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JOB      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6505575" y="2422525"/>
            <a:ext cx="220503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5475288" y="2422525"/>
            <a:ext cx="103505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14400" y="19907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915988" y="3505200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按多列分组的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82663" y="2546350"/>
            <a:ext cx="3484562" cy="3198813"/>
            <a:chOff x="619" y="1604"/>
            <a:chExt cx="2195" cy="2015"/>
          </a:xfrm>
        </p:grpSpPr>
        <p:sp>
          <p:nvSpPr>
            <p:cNvPr id="25609" name="Rectangle 6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5610" name="Rectangle 7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5606" name="Rectangle 8"/>
          <p:cNvSpPr>
            <a:spLocks noChangeArrowheads="1"/>
          </p:cNvSpPr>
          <p:nvPr/>
        </p:nvSpPr>
        <p:spPr bwMode="blackWhite">
          <a:xfrm>
            <a:off x="914400" y="19780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blackWhite">
          <a:xfrm>
            <a:off x="915988" y="3492500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JOB       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使用分组函数的非法的查询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0063" y="1785938"/>
            <a:ext cx="8093075" cy="95408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如果在查询中使用了组函数，任何不在组函数中的列或表达式都必须包含在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 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blackWhite">
          <a:xfrm>
            <a:off x="1030288" y="3413125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COUNT(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blackWhite">
          <a:xfrm>
            <a:off x="1049338" y="4489450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21180000">
            <a:off x="1355725" y="3902075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GROUP BY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子句中没有相应的列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使用分组函数的非法的查询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White">
          <a:xfrm>
            <a:off x="914400" y="2362200"/>
            <a:ext cx="7137400" cy="1371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White">
          <a:xfrm>
            <a:off x="914400" y="3886200"/>
            <a:ext cx="7137400" cy="2057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DEPTNO        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----------      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10                 3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20                 5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30                 6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14478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fontAlgn="ctr">
              <a:buSzPct val="65000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通过增加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子句纠正错误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查询每个部门的部门编号，部门名称，部门人数，最高工资，最低工资，工资总和，平均工资。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查询每个部门，每个岗位的部门编号，部门名称，岗位名称，部门人数，最高工资，最低工资，工资总和，平均工资。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查询每个经理所管理的人数，经理编号，经理姓名，要求包括没有经理的人员信息。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6083300" y="3225800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800100" y="1625600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3078163" y="1624013"/>
            <a:ext cx="3044825" cy="4321175"/>
          </a:xfrm>
          <a:custGeom>
            <a:avLst/>
            <a:gdLst>
              <a:gd name="T0" fmla="*/ 0 w 1918"/>
              <a:gd name="T1" fmla="*/ 2721 h 2722"/>
              <a:gd name="T2" fmla="*/ 0 w 1918"/>
              <a:gd name="T3" fmla="*/ 0 h 2722"/>
              <a:gd name="T4" fmla="*/ 1917 w 1918"/>
              <a:gd name="T5" fmla="*/ 1016 h 2722"/>
              <a:gd name="T6" fmla="*/ 1917 w 1918"/>
              <a:gd name="T7" fmla="*/ 1705 h 2722"/>
              <a:gd name="T8" fmla="*/ 0 w 1918"/>
              <a:gd name="T9" fmla="*/ 2721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排除组结果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186238" y="3133725"/>
            <a:ext cx="1812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问题：每个组内</a:t>
            </a: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最高薪水大于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$2900”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才输出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68363" y="2208213"/>
            <a:ext cx="7348537" cy="1843087"/>
            <a:chOff x="547" y="1391"/>
            <a:chExt cx="4629" cy="1161"/>
          </a:xfrm>
        </p:grpSpPr>
        <p:grpSp>
          <p:nvGrpSpPr>
            <p:cNvPr id="29714" name="Group 9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9716" name="Rectangle 10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7" name="Rectangle 11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026" y="1493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FF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5000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68363" y="2990850"/>
            <a:ext cx="7348537" cy="1352550"/>
            <a:chOff x="547" y="1884"/>
            <a:chExt cx="4629" cy="852"/>
          </a:xfrm>
        </p:grpSpPr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2026" y="220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3000</a:t>
              </a:r>
            </a:p>
          </p:txBody>
        </p: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9712" name="Rectangle 16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71538" y="4349750"/>
            <a:ext cx="3074987" cy="1550988"/>
            <a:chOff x="549" y="2740"/>
            <a:chExt cx="1937" cy="977"/>
          </a:xfrm>
        </p:grpSpPr>
        <p:sp>
          <p:nvSpPr>
            <p:cNvPr id="29708" name="Rectangle 19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2026" y="308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2850</a:t>
              </a:r>
            </a:p>
          </p:txBody>
        </p:sp>
      </p:grpSp>
      <p:sp>
        <p:nvSpPr>
          <p:cNvPr id="29706" name="Rectangle 21"/>
          <p:cNvSpPr>
            <a:spLocks noChangeArrowheads="1"/>
          </p:cNvSpPr>
          <p:nvPr/>
        </p:nvSpPr>
        <p:spPr bwMode="auto">
          <a:xfrm>
            <a:off x="820738" y="1611313"/>
            <a:ext cx="220503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29707" name="Rectangle 22"/>
          <p:cNvSpPr>
            <a:spLocks noChangeArrowheads="1"/>
          </p:cNvSpPr>
          <p:nvPr/>
        </p:nvSpPr>
        <p:spPr bwMode="auto">
          <a:xfrm>
            <a:off x="6073775" y="3197225"/>
            <a:ext cx="22050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9144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使用组函数的非法的查询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14350" y="1778000"/>
            <a:ext cx="7639050" cy="95408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不能在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可以通过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White">
          <a:xfrm>
            <a:off x="995363" y="3365500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max(sal) &gt; 2900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blackWhite">
          <a:xfrm>
            <a:off x="1033463" y="4832350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 rot="19980000">
            <a:off x="2855913" y="4303713"/>
            <a:ext cx="520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不能在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WHERE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子句中限制组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908720"/>
            <a:ext cx="8496944" cy="5472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68375" y="3441700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458200" cy="9144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Clause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子句排除组结果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785813" y="1643063"/>
            <a:ext cx="7699375" cy="1539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子句限制组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记录已经分组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使用过组函数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与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子句匹配的结果才输出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1046163" y="4583113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blackWhite">
          <a:xfrm>
            <a:off x="955675" y="3429000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blackWhite">
          <a:xfrm>
            <a:off x="927100" y="1965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blackWhite">
          <a:xfrm>
            <a:off x="954088" y="3800475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9906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3063" y="2792413"/>
            <a:ext cx="3259137" cy="2135187"/>
            <a:chOff x="1035" y="1759"/>
            <a:chExt cx="2053" cy="1345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774" name="Rectangle 8"/>
          <p:cNvSpPr>
            <a:spLocks noChangeArrowheads="1"/>
          </p:cNvSpPr>
          <p:nvPr/>
        </p:nvSpPr>
        <p:spPr bwMode="blackWhite">
          <a:xfrm>
            <a:off x="914400" y="1952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blackWhite">
          <a:xfrm>
            <a:off x="941388" y="37877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0063" y="1363663"/>
            <a:ext cx="8643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查询每个部门最高工资大于</a:t>
            </a:r>
            <a:r>
              <a:rPr lang="en-US" altLang="zh-CN" sz="2600" kern="0" dirty="0">
                <a:latin typeface="黑体" pitchFamily="49" charset="-122"/>
                <a:ea typeface="黑体" pitchFamily="49" charset="-122"/>
              </a:rPr>
              <a:t>2900</a:t>
            </a: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的部门编号，最高工资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 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blackWhite">
          <a:xfrm>
            <a:off x="952500" y="22383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blackWhite">
          <a:xfrm>
            <a:off x="896938" y="4124325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238250" y="3078163"/>
            <a:ext cx="4235450" cy="338137"/>
          </a:xfrm>
          <a:prstGeom prst="rect">
            <a:avLst/>
          </a:prstGeom>
          <a:solidFill>
            <a:srgbClr val="FC0128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243013" y="3052763"/>
            <a:ext cx="375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5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HAVING    SUM(sal)&gt;5000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通过案例解释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语句的执行过程。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blackWhite">
          <a:xfrm>
            <a:off x="952500" y="1500188"/>
            <a:ext cx="73152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deptno,job,avg(sal)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in ('SALESMAN','MANAGER','CLERK')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deptno,job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HAVING avg(sal)&gt;1000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3 DESC;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blackWhite">
          <a:xfrm>
            <a:off x="896938" y="3929063"/>
            <a:ext cx="7515225" cy="20002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       JOB  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 --------- 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20			MANAGER     2975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 		MANAGER     2850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MANAGER     2450	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			SALESMAN    1400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CLERK       1300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pic>
        <p:nvPicPr>
          <p:cNvPr id="35843" name="图片 4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214438"/>
            <a:ext cx="85725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pic>
        <p:nvPicPr>
          <p:cNvPr id="36867" name="图片 5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071563"/>
            <a:ext cx="81438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语句执行过程：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子句中找到需要查询的表；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子句进行非分组函数筛选判断；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子句完成分组操作；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子句完成组函数筛选判断；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子句选择显示的列或表达式及组函数；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子句进行排序操作。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组函数和多表连接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147050" cy="590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查询每个部门的部门编号、部门名称、部门人数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blackWhite">
          <a:xfrm>
            <a:off x="857250" y="1828800"/>
            <a:ext cx="7289800" cy="1385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blackWhite">
          <a:xfrm>
            <a:off x="882650" y="18557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e.deptno,d.dname,count(empno)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 e,dept d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 e.deptno = d.deptno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e.deptno;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00063" y="3286125"/>
            <a:ext cx="8147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上述语句错在哪里？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查询部门人数大于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的部门编号，部门名称，部门人数。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查询部门平均工资大于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，且人数大于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的部门编号，部门名称，部门人数，部门平均工资，并按照部门人数升序排序。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blackWhite">
          <a:xfrm>
            <a:off x="927100" y="2470150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blackWhite">
          <a:xfrm>
            <a:off x="954088" y="3822700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组函数的嵌套</a:t>
            </a:r>
          </a:p>
        </p:txBody>
      </p:sp>
      <p:sp>
        <p:nvSpPr>
          <p:cNvPr id="40968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911225" y="1554163"/>
            <a:ext cx="7699375" cy="52387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显示平均薪水的最大值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6313" y="2506663"/>
            <a:ext cx="3767137" cy="2274887"/>
            <a:chOff x="615" y="1579"/>
            <a:chExt cx="2373" cy="1433"/>
          </a:xfrm>
        </p:grpSpPr>
        <p:sp>
          <p:nvSpPr>
            <p:cNvPr id="40970" name="Rectangle 6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0971" name="Rectangle 7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0966" name="Rectangle 8"/>
          <p:cNvSpPr>
            <a:spLocks noChangeArrowheads="1"/>
          </p:cNvSpPr>
          <p:nvPr/>
        </p:nvSpPr>
        <p:spPr bwMode="blackWhite">
          <a:xfrm>
            <a:off x="9525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blackWhite">
          <a:xfrm>
            <a:off x="941388" y="37115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533400" y="5029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注：与单行函数不同，组函数只能嵌套两层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为什么使用分组函数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57200" y="1317625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请思考如下问题？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查询所有员工的每个月工资总和，平均工资？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查询工资最高和最低的工资是多少？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查询公司的总人数？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查询有奖金的总人数？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………..</a:t>
            </a: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本章重点总结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分组函数能解决的问题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SUM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AVG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COUNT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组函数中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组函数中空值处理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子句进行分组汇总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子句使用需要注意的两个问题</a:t>
            </a: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HAVING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子句的使用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语句的执行顺序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组函数的嵌套</a:t>
            </a:r>
          </a:p>
          <a:p>
            <a:pPr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查询部门平均工资在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元以上的部门名称及平均工资。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查询员工岗位中不是以“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SA”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开头并且平均工资在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元以上的</a:t>
            </a:r>
            <a:r>
              <a:rPr lang="zh-CN" altLang="zh-CN" sz="2400" dirty="0" smtClean="0"/>
              <a:t>岗位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及平均工资，并按平均工资降序排序。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查询部门人数在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人以上的部门名称、最低工资、最高工资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并对求得的工资进行四舍五入到整数位。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查询岗位不为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，工资和大于等于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2500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的岗位及每种岗位的工资和。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经理号码和经理姓名，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这个经理所管理员工的最低工资，没有经理的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KING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也要显示，不包括最低工资小于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的，按最低工资由高到低排序。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写一个查询，显示每个部门最高工资和最低工资的差额。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blackWhite">
          <a:xfrm>
            <a:off x="6405563" y="3535363"/>
            <a:ext cx="1430337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blackWhite">
          <a:xfrm>
            <a:off x="900113" y="1928813"/>
            <a:ext cx="2905125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为什么使用分组函数</a:t>
            </a:r>
            <a:endParaRPr lang="zh-CN" altLang="en-US" b="0" dirty="0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717550" y="1208088"/>
            <a:ext cx="7997825" cy="720725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分组函数是对数据行的集合进行操作并按组给出一个结果，这个结果可直接输出，或者用来做判断条件。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50" name="Freeform 7"/>
          <p:cNvSpPr>
            <a:spLocks/>
          </p:cNvSpPr>
          <p:nvPr/>
        </p:nvSpPr>
        <p:spPr bwMode="auto">
          <a:xfrm>
            <a:off x="3803650" y="1965325"/>
            <a:ext cx="2608263" cy="4079875"/>
          </a:xfrm>
          <a:custGeom>
            <a:avLst/>
            <a:gdLst>
              <a:gd name="T0" fmla="*/ 0 w 1643"/>
              <a:gd name="T1" fmla="*/ 2569 h 2570"/>
              <a:gd name="T2" fmla="*/ 0 w 1643"/>
              <a:gd name="T3" fmla="*/ 0 h 2570"/>
              <a:gd name="T4" fmla="*/ 1642 w 1643"/>
              <a:gd name="T5" fmla="*/ 973 h 2570"/>
              <a:gd name="T6" fmla="*/ 1642 w 1643"/>
              <a:gd name="T7" fmla="*/ 1721 h 2570"/>
              <a:gd name="T8" fmla="*/ 0 w 1643"/>
              <a:gd name="T9" fmla="*/ 2569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08475" y="3938588"/>
            <a:ext cx="1624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EMP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表中的</a:t>
            </a:r>
          </a:p>
          <a:p>
            <a:pPr algn="ctr" fontAlgn="ctr">
              <a:buSzPct val="65000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最高工资”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54275" y="2433638"/>
            <a:ext cx="5297488" cy="3525837"/>
            <a:chOff x="1709" y="1658"/>
            <a:chExt cx="3337" cy="2221"/>
          </a:xfrm>
        </p:grpSpPr>
        <p:sp>
          <p:nvSpPr>
            <p:cNvPr id="6155" name="Rectangle 10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785813" y="1987550"/>
            <a:ext cx="31924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6400800" y="3527425"/>
            <a:ext cx="1412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smtClean="0">
                <a:latin typeface="黑体" pitchFamily="2" charset="-122"/>
                <a:ea typeface="黑体" pitchFamily="2" charset="-122"/>
              </a:rPr>
              <a:t>为什么使用分组函数</a:t>
            </a:r>
            <a:endParaRPr lang="zh-CN" altLang="en-US" b="0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285750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单行函数和分组函数区别</a:t>
            </a:r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分组函数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分组函数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分组函数是对表中一组记录进行操作，每组只返回一个结果，即首先要对表记录进行分组，然后再进行操作汇总，每组返回一个结果，分组时可能是整个表分为一组，也可能根据条件分成多组。</a:t>
            </a: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分组函数常用到以下五个函数：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MIN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MAX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SUM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AVG</a:t>
            </a:r>
          </a:p>
          <a:p>
            <a:pPr lvl="2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COUNT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457200" y="1460500"/>
            <a:ext cx="814705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使用分组函数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1008063" y="2066925"/>
            <a:ext cx="77787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4187825" y="2071688"/>
            <a:ext cx="3130550" cy="2651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blackWhite">
          <a:xfrm>
            <a:off x="982663" y="2057400"/>
            <a:ext cx="7732712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(column)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[HAVING      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(column)expression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column|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(column)expression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3688"/>
            <a:ext cx="7283450" cy="706437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分组函数概述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87824" y="3229769"/>
            <a:ext cx="4487862" cy="2143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4000500" y="3429000"/>
            <a:ext cx="4429125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  <a:ea typeface="黑体" pitchFamily="2" charset="-122"/>
              </a:rPr>
              <a:t>分组函数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函数主要是返回每组的最小值和最大值。</a:t>
            </a:r>
          </a:p>
          <a:p>
            <a:pPr lvl="2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MIN([DISTINCT|</a:t>
            </a:r>
            <a:r>
              <a:rPr lang="en-US" altLang="zh-CN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2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MAX([DISTINCT|</a:t>
            </a:r>
            <a:r>
              <a:rPr lang="en-US" altLang="zh-CN" u="sng" dirty="0" smtClean="0">
                <a:latin typeface="黑体" pitchFamily="2" charset="-122"/>
                <a:ea typeface="黑体" pitchFamily="2" charset="-122"/>
              </a:rPr>
              <a:t>ALL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]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column|expression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MIN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可以用于任何数据类型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查询入职日期最早和最晚的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日期</a:t>
            </a:r>
            <a:endParaRPr lang="en-US" altLang="zh-CN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blackWhite">
          <a:xfrm>
            <a:off x="1149350" y="3414713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blackWhite">
          <a:xfrm>
            <a:off x="1135063" y="4630738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0150" y="3463925"/>
            <a:ext cx="3676650" cy="2073275"/>
            <a:chOff x="756" y="1502"/>
            <a:chExt cx="2316" cy="1306"/>
          </a:xfrm>
        </p:grpSpPr>
        <p:sp>
          <p:nvSpPr>
            <p:cNvPr id="10252" name="Rectangle 5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3" name="Rectangle 6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81275" y="3463925"/>
            <a:ext cx="4352925" cy="2073275"/>
            <a:chOff x="1626" y="1502"/>
            <a:chExt cx="2742" cy="1306"/>
          </a:xfrm>
        </p:grpSpPr>
        <p:sp>
          <p:nvSpPr>
            <p:cNvPr id="10250" name="Rectangle 8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248" name="Rectangle 12"/>
          <p:cNvSpPr>
            <a:spLocks noChangeArrowheads="1"/>
          </p:cNvSpPr>
          <p:nvPr/>
        </p:nvSpPr>
        <p:spPr bwMode="blackWhite">
          <a:xfrm>
            <a:off x="1162050" y="3402013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blackWhite">
          <a:xfrm>
            <a:off x="1173163" y="4643438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6806</TotalTime>
  <Words>2259</Words>
  <Application>Microsoft Office PowerPoint</Application>
  <PresentationFormat>全屏显示(4:3)</PresentationFormat>
  <Paragraphs>607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—— 分组函数</vt:lpstr>
      <vt:lpstr>PowerPoint 演示文稿</vt:lpstr>
      <vt:lpstr>本章内容</vt:lpstr>
      <vt:lpstr>为什么使用分组函数</vt:lpstr>
      <vt:lpstr>为什么使用分组函数</vt:lpstr>
      <vt:lpstr>为什么使用分组函数</vt:lpstr>
      <vt:lpstr>分组函数概述</vt:lpstr>
      <vt:lpstr>分组函数概述</vt:lpstr>
      <vt:lpstr>分组函数</vt:lpstr>
      <vt:lpstr>分组函数</vt:lpstr>
      <vt:lpstr>分组函数</vt:lpstr>
      <vt:lpstr>分组函数</vt:lpstr>
      <vt:lpstr>分组函数</vt:lpstr>
      <vt:lpstr>分组函数</vt:lpstr>
      <vt:lpstr>PowerPoint 演示文稿</vt:lpstr>
      <vt:lpstr>练习1</vt:lpstr>
      <vt:lpstr>思考</vt:lpstr>
      <vt:lpstr>创建数据组 </vt:lpstr>
      <vt:lpstr>用GROUP BY子句创建数据组</vt:lpstr>
      <vt:lpstr>使用 GROUP BY 子句 </vt:lpstr>
      <vt:lpstr>使用 GROUP BY 子句 </vt:lpstr>
      <vt:lpstr>使用 GROUP BY 子句 </vt:lpstr>
      <vt:lpstr>按多个列分组</vt:lpstr>
      <vt:lpstr>按多列分组的GROUP BY子句 </vt:lpstr>
      <vt:lpstr>使用分组函数的非法的查询</vt:lpstr>
      <vt:lpstr>使用分组函数的非法的查询</vt:lpstr>
      <vt:lpstr>练习2</vt:lpstr>
      <vt:lpstr>排除组结果</vt:lpstr>
      <vt:lpstr>使用组函数的非法的查询</vt:lpstr>
      <vt:lpstr>用 HAVING Clause子句排除组结果</vt:lpstr>
      <vt:lpstr>使用 HAVING 子句</vt:lpstr>
      <vt:lpstr>使用 HAVING 子句</vt:lpstr>
      <vt:lpstr>SELECT语句执行过程</vt:lpstr>
      <vt:lpstr>SELECT语句执行过程</vt:lpstr>
      <vt:lpstr>SELECT语句执行过程</vt:lpstr>
      <vt:lpstr>SELECT语句执行过程</vt:lpstr>
      <vt:lpstr>组函数和多表连接</vt:lpstr>
      <vt:lpstr>练习3</vt:lpstr>
      <vt:lpstr>组函数的嵌套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1425</cp:revision>
  <dcterms:created xsi:type="dcterms:W3CDTF">2004-04-25T08:53:43Z</dcterms:created>
  <dcterms:modified xsi:type="dcterms:W3CDTF">2018-08-29T03:49:06Z</dcterms:modified>
</cp:coreProperties>
</file>