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71" r:id="rId3"/>
    <p:sldId id="607" r:id="rId4"/>
    <p:sldId id="643" r:id="rId5"/>
    <p:sldId id="652" r:id="rId6"/>
    <p:sldId id="659" r:id="rId7"/>
    <p:sldId id="660" r:id="rId8"/>
    <p:sldId id="655" r:id="rId9"/>
    <p:sldId id="653" r:id="rId10"/>
    <p:sldId id="620" r:id="rId11"/>
    <p:sldId id="644" r:id="rId12"/>
    <p:sldId id="661" r:id="rId13"/>
    <p:sldId id="662" r:id="rId14"/>
    <p:sldId id="663" r:id="rId15"/>
    <p:sldId id="656" r:id="rId16"/>
    <p:sldId id="646" r:id="rId17"/>
    <p:sldId id="647" r:id="rId18"/>
    <p:sldId id="648" r:id="rId19"/>
    <p:sldId id="649" r:id="rId20"/>
    <p:sldId id="650" r:id="rId21"/>
    <p:sldId id="665" r:id="rId22"/>
    <p:sldId id="635" r:id="rId23"/>
    <p:sldId id="65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+481MaMnsSRbnCuuZkFFmA==" hashData="3wne3a2krQ/+Am0JHoAH7dxscE4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6660" autoAdjust="0"/>
  </p:normalViewPr>
  <p:slideViewPr>
    <p:cSldViewPr>
      <p:cViewPr varScale="1">
        <p:scale>
          <a:sx n="82" d="100"/>
          <a:sy n="82" d="100"/>
        </p:scale>
        <p:origin x="11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99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666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02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230188"/>
            <a:ext cx="6604000" cy="49545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6"/>
            <a:ext cx="6209734" cy="40512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69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22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35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5603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195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7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149FE-0B00-4E15-A2F9-98E9D713F838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217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27EE9-6CCC-4A43-9A0F-DF8EE0C3A9EC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930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FAE29-0EC9-4930-8805-AD3727B585D8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05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4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387503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3525" y="187325"/>
            <a:ext cx="6535738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5"/>
            <a:ext cx="6209734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524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55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14937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1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87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98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69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8615"/>
            <a:ext cx="619000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92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305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58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0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4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775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6628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560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47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8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高级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查询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24200" y="675801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374675" y="466725"/>
            <a:ext cx="7769225" cy="604838"/>
          </a:xfr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b="0" kern="1200" dirty="0" smtClean="0">
                <a:solidFill>
                  <a:schemeClr val="tx1"/>
                </a:solidFill>
              </a:rPr>
              <a:t>相关子查询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357158" y="1382914"/>
            <a:ext cx="8358214" cy="1127104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800" kern="1200" dirty="0" smtClean="0">
                <a:cs typeface="+mn-cs"/>
              </a:rPr>
              <a:t>相关子查询：当子查询中引用了父查询表中的一个列时，</a:t>
            </a:r>
            <a:r>
              <a:rPr lang="en-US" altLang="zh-CN" sz="2800" kern="1200" dirty="0" smtClean="0">
                <a:cs typeface="+mn-cs"/>
              </a:rPr>
              <a:t>Oracle</a:t>
            </a:r>
            <a:r>
              <a:rPr lang="zh-CN" altLang="en-US" sz="2800" kern="1200" dirty="0" smtClean="0">
                <a:cs typeface="+mn-cs"/>
              </a:rPr>
              <a:t>服务器执行相关子查询。</a:t>
            </a:r>
            <a:endParaRPr lang="en-US" altLang="zh-CN" sz="2800" kern="1200" dirty="0" smtClean="0"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35038" y="3473723"/>
            <a:ext cx="72898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2463" y="2697436"/>
            <a:ext cx="7613650" cy="2057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863" y="2697436"/>
            <a:ext cx="78581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column2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...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table1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operator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			  (SELECT  </a:t>
            </a:r>
            <a:r>
              <a:rPr lang="en-US" altLang="zh-CN" sz="1800" b="1" i="1" dirty="0" smtClean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, column2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FROM 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table2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WHERE  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column=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									</a:t>
            </a:r>
            <a:r>
              <a:rPr lang="en-US" altLang="zh-CN" sz="1800" b="1" i="1" dirty="0" smtClean="0">
                <a:latin typeface="Courier New" pitchFamily="49" charset="0"/>
                <a:ea typeface="宋体" pitchFamily="2" charset="-122"/>
              </a:rPr>
              <a:t>.column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endParaRPr lang="zh-CN" altLang="en-US" sz="1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28925" y="2945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330825" y="4342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819400" y="30196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257800" y="44039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SzPct val="65000"/>
              <a:defRPr/>
            </a:pPr>
            <a:r>
              <a:rPr lang="zh-CN" altLang="en-US" b="0" kern="1200" dirty="0" smtClean="0">
                <a:solidFill>
                  <a:schemeClr val="tx1"/>
                </a:solidFill>
              </a:rPr>
              <a:t>相关子查询</a:t>
            </a:r>
            <a:endParaRPr lang="zh-CN" altLang="en-US" b="0" kern="1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147050" cy="2013501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400" kern="1200" dirty="0" smtClean="0">
                <a:cs typeface="+mn-cs"/>
              </a:rPr>
              <a:t>相关子查询的执行过程：</a:t>
            </a:r>
            <a:endParaRPr lang="en-US" altLang="zh-CN" sz="24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 smtClean="0">
                <a:cs typeface="+mn-cs"/>
              </a:rPr>
              <a:t>1.</a:t>
            </a:r>
            <a:r>
              <a:rPr lang="zh-CN" altLang="en-US" sz="2000" kern="1200" dirty="0" smtClean="0">
                <a:cs typeface="+mn-cs"/>
              </a:rPr>
              <a:t>取得父查询的候选行；</a:t>
            </a:r>
            <a:endParaRPr lang="en-US" altLang="zh-CN" sz="20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 smtClean="0">
                <a:cs typeface="+mn-cs"/>
              </a:rPr>
              <a:t>2.</a:t>
            </a:r>
            <a:r>
              <a:rPr lang="zh-CN" altLang="en-US" sz="2000" kern="1200" dirty="0" smtClean="0">
                <a:cs typeface="+mn-cs"/>
              </a:rPr>
              <a:t>用候选行被子查询引用列的值执行子查询；</a:t>
            </a:r>
            <a:endParaRPr lang="en-US" altLang="zh-CN" sz="20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 smtClean="0">
                <a:cs typeface="+mn-cs"/>
              </a:rPr>
              <a:t>3.</a:t>
            </a:r>
            <a:r>
              <a:rPr lang="zh-CN" altLang="en-US" sz="2000" kern="1200" dirty="0" smtClean="0">
                <a:cs typeface="+mn-cs"/>
              </a:rPr>
              <a:t>用来自子查询的值确认或取消候选行；</a:t>
            </a:r>
            <a:endParaRPr lang="en-US" altLang="zh-CN" sz="20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 smtClean="0">
                <a:cs typeface="+mn-cs"/>
              </a:rPr>
              <a:t>4.</a:t>
            </a:r>
            <a:r>
              <a:rPr lang="zh-CN" altLang="en-US" sz="2000" kern="1200" dirty="0" smtClean="0">
                <a:cs typeface="+mn-cs"/>
              </a:rPr>
              <a:t>重复步骤</a:t>
            </a:r>
            <a:r>
              <a:rPr lang="en-US" altLang="zh-CN" sz="2000" kern="1200" dirty="0" smtClean="0">
                <a:cs typeface="+mn-cs"/>
              </a:rPr>
              <a:t>1</a:t>
            </a:r>
            <a:r>
              <a:rPr lang="zh-CN" altLang="en-US" sz="2000" kern="1200" dirty="0" smtClean="0">
                <a:cs typeface="+mn-cs"/>
              </a:rPr>
              <a:t>、</a:t>
            </a:r>
            <a:r>
              <a:rPr lang="en-US" altLang="zh-CN" sz="2000" kern="1200" dirty="0" smtClean="0">
                <a:cs typeface="+mn-cs"/>
              </a:rPr>
              <a:t>2</a:t>
            </a:r>
            <a:r>
              <a:rPr lang="zh-CN" altLang="en-US" sz="2000" kern="1200" dirty="0" smtClean="0">
                <a:cs typeface="+mn-cs"/>
              </a:rPr>
              <a:t>、</a:t>
            </a:r>
            <a:r>
              <a:rPr lang="en-US" altLang="zh-CN" sz="2000" kern="1200" dirty="0" smtClean="0">
                <a:cs typeface="+mn-cs"/>
              </a:rPr>
              <a:t>3</a:t>
            </a:r>
            <a:r>
              <a:rPr lang="zh-CN" altLang="en-US" sz="2000" kern="1200" dirty="0" smtClean="0">
                <a:cs typeface="+mn-cs"/>
              </a:rPr>
              <a:t>，直到父查询中无剩余的候选行。</a:t>
            </a: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1643042" y="3397647"/>
            <a:ext cx="755650" cy="2330450"/>
          </a:xfrm>
          <a:custGeom>
            <a:avLst/>
            <a:gdLst/>
            <a:ahLst/>
            <a:cxnLst>
              <a:cxn ang="0">
                <a:pos x="475" y="1467"/>
              </a:cxn>
              <a:cxn ang="0">
                <a:pos x="0" y="1467"/>
              </a:cxn>
              <a:cxn ang="0">
                <a:pos x="0" y="0"/>
              </a:cxn>
              <a:cxn ang="0">
                <a:pos x="433" y="0"/>
              </a:cxn>
            </a:cxnLst>
            <a:rect l="0" t="0" r="r" b="b"/>
            <a:pathLst>
              <a:path w="476" h="1468">
                <a:moveTo>
                  <a:pt x="475" y="1467"/>
                </a:moveTo>
                <a:lnTo>
                  <a:pt x="0" y="1467"/>
                </a:lnTo>
                <a:lnTo>
                  <a:pt x="0" y="0"/>
                </a:lnTo>
                <a:lnTo>
                  <a:pt x="43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654" y="630932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2378054" y="4167584"/>
            <a:ext cx="4267200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blackWhite">
          <a:xfrm>
            <a:off x="2365354" y="5247084"/>
            <a:ext cx="4267200" cy="952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2378054" y="3048397"/>
            <a:ext cx="4267200" cy="6889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90754" y="3080147"/>
            <a:ext cx="425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GET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取来自父查询的候选行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62292" y="4185047"/>
            <a:ext cx="2494274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EXECUTE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用候选行值</a:t>
            </a:r>
            <a:r>
              <a:rPr lang="zh-CN" altLang="en-US" sz="1800" dirty="0" smtClean="0">
                <a:solidFill>
                  <a:srgbClr val="003366"/>
                </a:solidFill>
                <a:ea typeface="黑体" pitchFamily="49" charset="-122"/>
              </a:rPr>
              <a:t>执行子查询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301854" y="5272484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USE</a:t>
            </a:r>
          </a:p>
          <a:p>
            <a:pPr algn="ctr"/>
            <a:r>
              <a:rPr lang="zh-CN" altLang="en-US" sz="18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用子查询</a:t>
            </a:r>
            <a:r>
              <a:rPr lang="zh-CN" altLang="en-US" sz="18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的值确认或取消候选行</a:t>
            </a:r>
            <a:endParaRPr lang="en-US" altLang="zh-CN" sz="1800" dirty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4460854" y="3743722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448154" y="4820047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如下练习，使用相关子查询完成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查询比所在职位平均工资高的员工姓名，职位。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查询工资为其部门最低工资的员工编号，姓名，工资。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例：查询所有部门名称和人数</a:t>
            </a:r>
            <a:endParaRPr lang="zh-CN" altLang="en-US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3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,(SELECT count(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 </a:t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FROM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             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WHERE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d.deptno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</a:t>
            </a:r>
            <a:r>
              <a:rPr lang="en-US" altLang="zh-CN" sz="1800" b="1" dirty="0" smtClean="0">
                <a:latin typeface="Courier New" pitchFamily="49" charset="0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FROM dept d;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例：查询哪些员工是经理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SELECT *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FROM EMP </a:t>
            </a:r>
            <a:r>
              <a:rPr lang="en-US" altLang="zh-CN" sz="1800" b="1" dirty="0" smtClean="0">
                <a:latin typeface="Courier New" pitchFamily="49" charset="0"/>
              </a:rPr>
              <a:t>e</a:t>
            </a:r>
            <a:endParaRPr lang="en-US" altLang="zh-CN" sz="1800" b="1" dirty="0" smtClean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WHERE </a:t>
            </a:r>
            <a:r>
              <a:rPr lang="en-US" altLang="zh-CN" sz="1800" b="1" smtClean="0">
                <a:latin typeface="Courier New" pitchFamily="49" charset="0"/>
              </a:rPr>
              <a:t>0&lt;(</a:t>
            </a:r>
            <a:r>
              <a:rPr lang="en-US" altLang="zh-CN" sz="1800" b="1" dirty="0" smtClean="0">
                <a:latin typeface="Courier New" pitchFamily="49" charset="0"/>
              </a:rPr>
              <a:t>SELECT count(</a:t>
            </a:r>
            <a:r>
              <a:rPr lang="en-US" altLang="zh-CN" sz="1800" b="1" dirty="0" err="1" smtClean="0"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latin typeface="Courier New" pitchFamily="49" charset="0"/>
              </a:rPr>
              <a:t>)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zh-CN" altLang="en-US" sz="1800" b="1" dirty="0" smtClean="0">
                <a:latin typeface="Courier New" pitchFamily="49" charset="0"/>
              </a:rPr>
              <a:t>　　　　　　</a:t>
            </a:r>
            <a:r>
              <a:rPr lang="en-US" altLang="zh-CN" sz="1800" b="1" dirty="0" smtClean="0">
                <a:latin typeface="Courier New" pitchFamily="49" charset="0"/>
              </a:rPr>
              <a:t>FROM</a:t>
            </a:r>
            <a:r>
              <a:rPr lang="zh-CN" altLang="en-US" sz="1800" b="1" dirty="0" smtClean="0">
                <a:latin typeface="Courier New" pitchFamily="49" charset="0"/>
              </a:rPr>
              <a:t>　</a:t>
            </a:r>
            <a:r>
              <a:rPr lang="en-US" altLang="zh-CN" sz="1800" b="1" dirty="0" smtClean="0">
                <a:latin typeface="Courier New" pitchFamily="49" charset="0"/>
              </a:rPr>
              <a:t>EMP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WHERE</a:t>
            </a:r>
            <a:r>
              <a:rPr lang="zh-CN" altLang="en-US" sz="1800" b="1" dirty="0" smtClean="0">
                <a:latin typeface="Courier New" pitchFamily="49" charset="0"/>
                <a:ea typeface="宋体" pitchFamily="2" charset="-122"/>
              </a:rPr>
              <a:t>　</a:t>
            </a:r>
            <a:r>
              <a:rPr lang="en-US" altLang="zh-CN" sz="1800" b="1" dirty="0" smtClean="0">
                <a:latin typeface="Courier New" pitchFamily="49" charset="0"/>
              </a:rPr>
              <a:t>mgr =</a:t>
            </a:r>
            <a:r>
              <a:rPr lang="en-US" altLang="zh-CN" sz="1800" b="1" dirty="0" err="1" smtClean="0">
                <a:latin typeface="Courier New" pitchFamily="49" charset="0"/>
              </a:rPr>
              <a:t>e.empno</a:t>
            </a:r>
            <a:r>
              <a:rPr lang="en-US" altLang="zh-CN" sz="1800" b="1" dirty="0" smtClean="0">
                <a:latin typeface="Courier New" pitchFamily="49" charset="0"/>
              </a:rPr>
              <a:t>);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相关子查询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 smtClean="0"/>
              <a:t>为演示案例，复制如下语句，并执行，在第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章如果已经执行完毕，本次不用重新执行。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创建员工历史岗位表 </a:t>
            </a:r>
            <a:r>
              <a:rPr lang="en-US" altLang="zh-CN" sz="1600" dirty="0" err="1" smtClean="0"/>
              <a:t>emp_jobhistory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CREATE TABLE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   id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流水号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empno</a:t>
            </a:r>
            <a:r>
              <a:rPr lang="en-US" altLang="zh-CN" sz="1600" dirty="0" smtClean="0"/>
              <a:t>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员工编号</a:t>
            </a:r>
          </a:p>
          <a:p>
            <a:pPr>
              <a:buNone/>
            </a:pPr>
            <a:r>
              <a:rPr lang="en-US" altLang="zh-CN" sz="1600" dirty="0" smtClean="0"/>
              <a:t>    job VARCHAR2(9),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岗位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begindate</a:t>
            </a:r>
            <a:r>
              <a:rPr lang="en-US" altLang="zh-CN" sz="1600" dirty="0" smtClean="0"/>
              <a:t> DATE,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开始日期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Number(7,2)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在该岗位时工资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插入如下数据：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VALUES(1,7839,'TRAINEE','17-11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-81',500);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VALUES(2,7839,'SALESMAN','17-2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-82',1800);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VALUES(3,7839,'CLERK','17-2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-83',2000);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VALUES(4,7839,'SALESMAN','17-2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-85',1800);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VALUES(5,7839, 'MANAGER','17-2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-87',3000);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注：此页内容不要求学生掌握，只是方便后面案例及练习。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例：查询至少调过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次岗位的员工编号，姓名，岗位</a:t>
            </a:r>
            <a:endParaRPr lang="zh-CN" altLang="en-US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e.job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2 &lt;= (SELECT COUNT(*)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FROM  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emp_jobhistory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 smtClean="0"/>
              <a:t>如下练习，用相关子查询完成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查询所有雇员编号，名字和部门名字。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查询哪些员工是经理？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查询哪些员工不是经理？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查询每个部门工资最低的两个员工编号，姓名，工资。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74638"/>
            <a:ext cx="8305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289925" cy="4486275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en-US" altLang="zh-CN" sz="2800" dirty="0" smtClean="0"/>
              <a:t>EXISTS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NOT EXISTS</a:t>
            </a:r>
            <a:r>
              <a:rPr lang="zh-CN" altLang="en-US" sz="2800" dirty="0" smtClean="0"/>
              <a:t>操作符 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相关子查询还可使用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操作符来进行操作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判断是否“存在”，具体操作如下：</a:t>
            </a:r>
          </a:p>
          <a:p>
            <a:pPr lvl="2" eaLnBrk="1" hangingPunct="1"/>
            <a:r>
              <a:rPr lang="zh-CN" altLang="en-US" dirty="0" smtClean="0"/>
              <a:t>子查询中如果有记录找到，子查询语句不会继续执行，返回值为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</a:t>
            </a:r>
          </a:p>
          <a:p>
            <a:pPr lvl="2" eaLnBrk="1" hangingPunct="1"/>
            <a:r>
              <a:rPr lang="zh-CN" altLang="en-US" dirty="0" smtClean="0"/>
              <a:t>子查询中如果到表的末尾也没有记录找到，返回值为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en-US" altLang="zh-CN" dirty="0" smtClean="0"/>
              <a:t>EXISTS </a:t>
            </a:r>
            <a:r>
              <a:rPr lang="zh-CN" altLang="en-US" dirty="0" smtClean="0"/>
              <a:t>子查询并没有确切记录返回，只判断是否有记录存在，而且只要找到相关记录，子查询就不需要再执行，然后再进行下面的操作。这样大大提高了语句的执行效率。</a:t>
            </a:r>
          </a:p>
          <a:p>
            <a:pPr lvl="1" eaLnBrk="1" hangingPunct="1"/>
            <a:r>
              <a:rPr lang="en-US" altLang="zh-CN" dirty="0" smtClean="0"/>
              <a:t>NOT EXISTS</a:t>
            </a:r>
            <a:r>
              <a:rPr lang="zh-CN" altLang="en-US" dirty="0" smtClean="0"/>
              <a:t>正好相反，判断子查询是否没有返回值。如果没有返回值，表达式为真，如果找到一条返回值，则为假。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43000"/>
            <a:ext cx="8289925" cy="4343400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 smtClean="0"/>
              <a:t>例：查询哪些人是经理？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子句中，并没有确切记录返回，只返回真或假。所以</a:t>
            </a:r>
            <a:r>
              <a:rPr lang="zh-CN" altLang="en-US" dirty="0" smtClean="0">
                <a:latin typeface="R Frutiger Roman" charset="0"/>
              </a:rPr>
              <a:t>’</a:t>
            </a:r>
            <a:r>
              <a:rPr lang="en-US" altLang="zh-CN" dirty="0" smtClean="0"/>
              <a:t>1</a:t>
            </a:r>
            <a:r>
              <a:rPr lang="en-US" altLang="zh-CN" dirty="0" smtClean="0">
                <a:latin typeface="R Frutiger Roman" charset="0"/>
              </a:rPr>
              <a:t>’</a:t>
            </a:r>
            <a:r>
              <a:rPr lang="zh-CN" altLang="en-US" dirty="0" smtClean="0"/>
              <a:t>只是占位用，无实际意义。 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85786" y="1916832"/>
            <a:ext cx="7848600" cy="190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	</a:t>
            </a:r>
            <a:r>
              <a:rPr lang="en-US" altLang="zh-CN" sz="1800" b="1" dirty="0" err="1" smtClean="0"/>
              <a:t>ename</a:t>
            </a:r>
            <a:r>
              <a:rPr lang="en-US" altLang="zh-CN" sz="1800" b="1" dirty="0" smtClean="0"/>
              <a:t> , job, </a:t>
            </a:r>
            <a:r>
              <a:rPr lang="en-US" altLang="zh-CN" sz="1800" b="1" dirty="0" err="1" smtClean="0"/>
              <a:t>sal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		</a:t>
            </a:r>
            <a:r>
              <a:rPr lang="en-US" altLang="zh-CN" sz="1800" b="1" dirty="0" err="1" smtClean="0"/>
              <a:t>emp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	EXISTS (SELECT	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FROM 	</a:t>
            </a:r>
            <a:r>
              <a:rPr lang="en-US" altLang="zh-CN" sz="1800" b="1" dirty="0" err="1" smtClean="0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</a:t>
            </a:r>
            <a:r>
              <a:rPr lang="en-US" altLang="zh-CN" sz="1800" b="1" dirty="0" smtClean="0"/>
              <a:t>WHERE  mgr= </a:t>
            </a:r>
            <a:r>
              <a:rPr lang="en-US" altLang="zh-CN" sz="1800" b="1" dirty="0" err="1" smtClean="0"/>
              <a:t>e.empno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728647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1428736"/>
            <a:ext cx="8072437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理解相关子查询的执行过程；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能用相关子查询解决常见问题；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EXISTS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NOT EXISTS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的使用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3820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219200"/>
            <a:ext cx="8289925" cy="4154488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 smtClean="0"/>
              <a:t>例：查询哪些人不是经理？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NOT EXISTS</a:t>
            </a:r>
            <a:r>
              <a:rPr lang="zh-CN" altLang="en-US" dirty="0" smtClean="0"/>
              <a:t>操作符因为运算方法与</a:t>
            </a:r>
            <a:r>
              <a:rPr lang="en-US" altLang="zh-CN" dirty="0" smtClean="0"/>
              <a:t>NOT IN</a:t>
            </a:r>
            <a:r>
              <a:rPr lang="zh-CN" altLang="en-US" dirty="0" smtClean="0"/>
              <a:t>不同，只会返回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，不会返回空值，所以不需要考虑子查询去除空值的问题。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14348" y="2143116"/>
            <a:ext cx="7848600" cy="20621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  </a:t>
            </a:r>
            <a:r>
              <a:rPr lang="en-US" altLang="zh-CN" sz="1800" b="1" dirty="0" err="1" smtClean="0"/>
              <a:t>ename</a:t>
            </a:r>
            <a:r>
              <a:rPr lang="en-US" altLang="zh-CN" sz="1800" b="1" dirty="0" smtClean="0"/>
              <a:t>, job, </a:t>
            </a:r>
            <a:r>
              <a:rPr lang="en-US" altLang="zh-CN" sz="1800" b="1" dirty="0" err="1" smtClean="0"/>
              <a:t>sal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 	</a:t>
            </a:r>
            <a:r>
              <a:rPr lang="en-US" altLang="zh-CN" sz="1800" b="1" dirty="0" err="1" smtClean="0"/>
              <a:t>emp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  NOT EXISTS (SELECT  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FROM 	</a:t>
            </a:r>
            <a:r>
              <a:rPr lang="en-US" altLang="zh-CN" sz="1800" b="1" dirty="0" err="1" smtClean="0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WHERE </a:t>
            </a:r>
            <a:r>
              <a:rPr lang="en-US" altLang="zh-CN" sz="1800" b="1" dirty="0" smtClean="0"/>
              <a:t>mgr=  </a:t>
            </a:r>
            <a:r>
              <a:rPr lang="en-US" altLang="zh-CN" sz="1800" b="1" dirty="0" err="1" smtClean="0"/>
              <a:t>e.empno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 smtClean="0"/>
              <a:t>如下练习，用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列出至少有一个雇员的所有部门名称。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列出一个雇员都没有的所有部门名称。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>
                <a:latin typeface="SimHei+1" charset="-122"/>
              </a:rPr>
              <a:t>本章重点总结</a:t>
            </a:r>
            <a:endParaRPr lang="zh-CN" altLang="en-US" dirty="0">
              <a:latin typeface="黑体" pitchFamily="49" charset="-122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7473977" cy="259212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zh-CN" altLang="en-US" sz="2800" dirty="0" smtClean="0">
                <a:cs typeface="+mn-cs"/>
              </a:rPr>
              <a:t>相关子查询；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 smtClean="0">
                <a:cs typeface="+mn-cs"/>
              </a:rPr>
              <a:t>在</a:t>
            </a:r>
            <a:r>
              <a:rPr lang="en-US" altLang="zh-CN" sz="2800" dirty="0" smtClean="0">
                <a:cs typeface="+mn-cs"/>
              </a:rPr>
              <a:t>WHERE</a:t>
            </a:r>
            <a:r>
              <a:rPr lang="zh-CN" altLang="en-US" sz="2800" dirty="0" smtClean="0">
                <a:cs typeface="+mn-cs"/>
              </a:rPr>
              <a:t>子句中使用相关子查询；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子句中使用相关子查询；</a:t>
            </a:r>
            <a:endParaRPr lang="zh-CN" altLang="en-US" sz="2800" dirty="0" smtClean="0">
              <a:cs typeface="+mn-cs"/>
            </a:endParaRPr>
          </a:p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en-US" altLang="zh-CN" sz="2800" dirty="0" smtClean="0">
                <a:cs typeface="+mn-cs"/>
              </a:rPr>
              <a:t>EXISTS</a:t>
            </a:r>
            <a:r>
              <a:rPr lang="zh-CN" altLang="en-US" sz="2800" dirty="0" smtClean="0">
                <a:cs typeface="+mn-cs"/>
              </a:rPr>
              <a:t>和</a:t>
            </a:r>
            <a:r>
              <a:rPr lang="en-US" altLang="zh-CN" sz="2800" dirty="0" smtClean="0">
                <a:cs typeface="+mn-cs"/>
              </a:rPr>
              <a:t>NOT EXISTS</a:t>
            </a:r>
            <a:r>
              <a:rPr lang="zh-CN" altLang="en-US" sz="2800" dirty="0" smtClean="0">
                <a:cs typeface="+mn-cs"/>
              </a:rPr>
              <a:t>。</a:t>
            </a:r>
            <a:endParaRPr lang="en-US" altLang="zh-CN" sz="2800" dirty="0" smtClean="0">
              <a:cs typeface="+mn-cs"/>
            </a:endParaRPr>
          </a:p>
          <a:p>
            <a:endParaRPr lang="en-US" altLang="zh-CN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如下练习，使用相关子查询完成。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查询薪水多于他所在部门平均薪水的雇员名字，部门号。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查询员工姓名和直接上级的名字。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查询每个部门工资最高的员工姓名，工资。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查询每个部门工资前两名高的员工姓名，工资。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56792"/>
            <a:ext cx="8136904" cy="381642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  <a:cs typeface="+mj-cs"/>
              </a:rPr>
              <a:t>嵌套子查询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1472" y="1679396"/>
            <a:ext cx="8072437" cy="363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在通常的子查询中，子查询是以嵌套的方式写在父查询的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WHERE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HAVING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FROM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子句中，所以被称为嵌套子查询。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嵌套子查询的执行过程：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子查询首先执行一次；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用来自子查询的值确认或取消父查询的候选行。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例：思考如何查询比本部门平均薪水高的员工姓名，薪水。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嵌套子查询的写法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0078" y="2312597"/>
            <a:ext cx="7842250" cy="192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empno,ename,sal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,(SELECT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deptno,avg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avgsal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/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 FROM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/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 GROU</a:t>
            </a:r>
            <a:r>
              <a:rPr lang="en-US" altLang="zh-CN" sz="1800" b="1" dirty="0" smtClean="0">
                <a:latin typeface="Courier New" pitchFamily="49" charset="0"/>
              </a:rPr>
              <a:t>P BY </a:t>
            </a:r>
            <a:r>
              <a:rPr lang="en-US" altLang="zh-CN" sz="1800" b="1" dirty="0" err="1" smtClean="0">
                <a:latin typeface="Courier New" pitchFamily="49" charset="0"/>
              </a:rPr>
              <a:t>deptno</a:t>
            </a:r>
            <a:r>
              <a:rPr lang="en-US" altLang="zh-CN" sz="1800" b="1" dirty="0" smtClean="0">
                <a:latin typeface="Courier New" pitchFamily="49" charset="0"/>
              </a:rPr>
              <a:t>) d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WHERE </a:t>
            </a:r>
            <a:r>
              <a:rPr lang="en-US" altLang="zh-CN" sz="1800" b="1" dirty="0" err="1" smtClean="0">
                <a:latin typeface="Courier New" pitchFamily="49" charset="0"/>
              </a:rPr>
              <a:t>e.deptno</a:t>
            </a:r>
            <a:r>
              <a:rPr lang="en-US" altLang="zh-CN" sz="1800" b="1" dirty="0" smtClean="0">
                <a:latin typeface="Courier New" pitchFamily="49" charset="0"/>
              </a:rPr>
              <a:t> =</a:t>
            </a:r>
            <a:r>
              <a:rPr lang="en-US" altLang="zh-CN" sz="1800" b="1" dirty="0" err="1" smtClean="0">
                <a:latin typeface="Courier New" pitchFamily="49" charset="0"/>
              </a:rPr>
              <a:t>d.deptno</a:t>
            </a:r>
            <a:endParaRPr lang="en-US" altLang="zh-CN" sz="1800" b="1" dirty="0" smtClean="0">
              <a:latin typeface="Courier New" pitchFamily="49" charset="0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AND e.sal &gt;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d.avgsal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相关子查询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使用相关子查询也能解决上述问题，而且更加容易理解。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相关子查询</a:t>
            </a:r>
            <a:endParaRPr lang="zh-CN" altLang="en-US" b="0" dirty="0"/>
          </a:p>
        </p:txBody>
      </p:sp>
      <p:sp>
        <p:nvSpPr>
          <p:cNvPr id="5" name="右箭头 4"/>
          <p:cNvSpPr/>
          <p:nvPr/>
        </p:nvSpPr>
        <p:spPr bwMode="auto">
          <a:xfrm>
            <a:off x="287016" y="2204864"/>
            <a:ext cx="46856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5" y="1907629"/>
          <a:ext cx="3312369" cy="4257675"/>
        </p:xfrm>
        <a:graphic>
          <a:graphicData uri="http://schemas.openxmlformats.org/drawingml/2006/table">
            <a:tbl>
              <a:tblPr/>
              <a:tblGrid>
                <a:gridCol w="1104123"/>
                <a:gridCol w="1104123"/>
                <a:gridCol w="1104123"/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员工编号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工资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部门编号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85786" y="1484784"/>
            <a:ext cx="209393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父查询的候选行记录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054296" y="1812864"/>
            <a:ext cx="4896544" cy="55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问题分析的思路：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取得父查询第一条候选行记录的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根据取得的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获取该部门的平均工资；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用第一步取得的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和第二步取得的平均工资作比较，如果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平均工资，则第一条候选行记录被显示；否则，不被显示；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依次取得父查询中的第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行到最后一行，重复执行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1-3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742950" y="1876414"/>
            <a:ext cx="6961188" cy="2114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863600" y="1857364"/>
            <a:ext cx="759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empno,ename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sal,deptno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outer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&gt;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相关子</a:t>
            </a:r>
            <a:r>
              <a:rPr lang="zh-CN" altLang="en-US" b="0" dirty="0"/>
              <a:t>查询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idx="1"/>
          </p:nvPr>
        </p:nvSpPr>
        <p:spPr>
          <a:xfrm>
            <a:off x="760413" y="1142984"/>
            <a:ext cx="7385050" cy="523862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dirty="0" smtClean="0"/>
              <a:t>使用相关子查询实现：</a:t>
            </a:r>
            <a:endParaRPr lang="zh-CN" altLang="en-US" dirty="0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71472" y="4110044"/>
            <a:ext cx="835821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父查询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中的行</a:t>
            </a:r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每被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处理一次</a:t>
            </a:r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，子查询就执行一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次</a:t>
            </a:r>
            <a:endParaRPr lang="en-US" altLang="zh-CN" sz="2800" dirty="0">
              <a:solidFill>
                <a:srgbClr val="FF3300"/>
              </a:solidFill>
              <a:ea typeface="黑体" pitchFamily="49" charset="-122"/>
            </a:endParaRPr>
          </a:p>
        </p:txBody>
      </p:sp>
      <p:sp>
        <p:nvSpPr>
          <p:cNvPr id="113671" name="Freeform 7"/>
          <p:cNvSpPr>
            <a:spLocks/>
          </p:cNvSpPr>
          <p:nvPr/>
        </p:nvSpPr>
        <p:spPr bwMode="auto">
          <a:xfrm>
            <a:off x="2286000" y="2771764"/>
            <a:ext cx="687388" cy="268288"/>
          </a:xfrm>
          <a:custGeom>
            <a:avLst/>
            <a:gdLst/>
            <a:ahLst/>
            <a:cxnLst>
              <a:cxn ang="0">
                <a:pos x="432" y="168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433" h="169">
                <a:moveTo>
                  <a:pt x="432" y="168"/>
                </a:move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71800" y="2390764"/>
            <a:ext cx="3324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/>
            </a:r>
            <a:br>
              <a:rPr lang="zh-CN" altLang="en-US" sz="1800" b="1" dirty="0">
                <a:latin typeface="Courier New" pitchFamily="49" charset="0"/>
                <a:ea typeface="宋体" pitchFamily="2" charset="-122"/>
              </a:rPr>
            </a:br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AVG(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outer.deptno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 ;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048000" y="2619364"/>
            <a:ext cx="3886200" cy="12192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6172</TotalTime>
  <Words>1154</Words>
  <Application>Microsoft Office PowerPoint</Application>
  <PresentationFormat>全屏显示(4:3)</PresentationFormat>
  <Paragraphs>236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R Frutiger Roman</vt:lpstr>
      <vt:lpstr>SimHei+1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—— 高级子查询</vt:lpstr>
      <vt:lpstr>PowerPoint 演示文稿</vt:lpstr>
      <vt:lpstr>PowerPoint 演示文稿</vt:lpstr>
      <vt:lpstr>PowerPoint 演示文稿</vt:lpstr>
      <vt:lpstr>嵌套子查询</vt:lpstr>
      <vt:lpstr>嵌套子查询</vt:lpstr>
      <vt:lpstr>相关子查询</vt:lpstr>
      <vt:lpstr>相关子查询</vt:lpstr>
      <vt:lpstr>相关子查询</vt:lpstr>
      <vt:lpstr>相关子查询</vt:lpstr>
      <vt:lpstr>相关子查询</vt:lpstr>
      <vt:lpstr>练习1 </vt:lpstr>
      <vt:lpstr>相关子查询</vt:lpstr>
      <vt:lpstr>相关子查询</vt:lpstr>
      <vt:lpstr>相关子查询</vt:lpstr>
      <vt:lpstr>相关子查询</vt:lpstr>
      <vt:lpstr>练习2</vt:lpstr>
      <vt:lpstr>EXISTS和NOT EXISTS操作符 </vt:lpstr>
      <vt:lpstr>EXISTS和NOT EXISTS操作符 </vt:lpstr>
      <vt:lpstr>EXISTS和NOT EXISTS操作符 </vt:lpstr>
      <vt:lpstr>练习3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1392</cp:revision>
  <dcterms:created xsi:type="dcterms:W3CDTF">2004-04-25T08:53:43Z</dcterms:created>
  <dcterms:modified xsi:type="dcterms:W3CDTF">2019-03-08T08:33:50Z</dcterms:modified>
</cp:coreProperties>
</file>