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504" r:id="rId2"/>
    <p:sldId id="813" r:id="rId3"/>
    <p:sldId id="809" r:id="rId4"/>
    <p:sldId id="810" r:id="rId5"/>
    <p:sldId id="811" r:id="rId6"/>
    <p:sldId id="839" r:id="rId7"/>
    <p:sldId id="815" r:id="rId8"/>
    <p:sldId id="844" r:id="rId9"/>
    <p:sldId id="845" r:id="rId10"/>
    <p:sldId id="816" r:id="rId11"/>
    <p:sldId id="832" r:id="rId12"/>
    <p:sldId id="818" r:id="rId13"/>
    <p:sldId id="820" r:id="rId14"/>
    <p:sldId id="821" r:id="rId15"/>
    <p:sldId id="833" r:id="rId16"/>
    <p:sldId id="834" r:id="rId17"/>
    <p:sldId id="835" r:id="rId18"/>
    <p:sldId id="836" r:id="rId19"/>
    <p:sldId id="841" r:id="rId20"/>
    <p:sldId id="837" r:id="rId21"/>
    <p:sldId id="838" r:id="rId22"/>
    <p:sldId id="804" r:id="rId23"/>
  </p:sldIdLst>
  <p:sldSz cx="9144000" cy="6858000" type="screen4x3"/>
  <p:notesSz cx="7099300" cy="10234613"/>
  <p:defaultTextStyle>
    <a:defPPr>
      <a:defRPr lang="zh-CN"/>
    </a:defPPr>
    <a:lvl1pPr algn="l" rtl="0" fontAlgn="base">
      <a:spcBef>
        <a:spcPct val="50000"/>
      </a:spcBef>
      <a:spcAft>
        <a:spcPct val="0"/>
      </a:spcAft>
      <a:buFont typeface="Wingdings" pitchFamily="2" charset="2"/>
      <a:defRPr sz="1200" b="1" kern="1200">
        <a:solidFill>
          <a:schemeClr val="tx1"/>
        </a:solidFill>
        <a:latin typeface="Times New Roman" pitchFamily="18" charset="0"/>
        <a:ea typeface="黑体" pitchFamily="2" charset="-122"/>
        <a:cs typeface="+mn-cs"/>
      </a:defRPr>
    </a:lvl1pPr>
    <a:lvl2pPr marL="457200" algn="l" rtl="0" fontAlgn="base">
      <a:spcBef>
        <a:spcPct val="50000"/>
      </a:spcBef>
      <a:spcAft>
        <a:spcPct val="0"/>
      </a:spcAft>
      <a:buFont typeface="Wingdings" pitchFamily="2" charset="2"/>
      <a:defRPr sz="1200" b="1" kern="1200">
        <a:solidFill>
          <a:schemeClr val="tx1"/>
        </a:solidFill>
        <a:latin typeface="Times New Roman" pitchFamily="18" charset="0"/>
        <a:ea typeface="黑体" pitchFamily="2" charset="-122"/>
        <a:cs typeface="+mn-cs"/>
      </a:defRPr>
    </a:lvl2pPr>
    <a:lvl3pPr marL="914400" algn="l" rtl="0" fontAlgn="base">
      <a:spcBef>
        <a:spcPct val="50000"/>
      </a:spcBef>
      <a:spcAft>
        <a:spcPct val="0"/>
      </a:spcAft>
      <a:buFont typeface="Wingdings" pitchFamily="2" charset="2"/>
      <a:defRPr sz="1200" b="1" kern="1200">
        <a:solidFill>
          <a:schemeClr val="tx1"/>
        </a:solidFill>
        <a:latin typeface="Times New Roman" pitchFamily="18" charset="0"/>
        <a:ea typeface="黑体" pitchFamily="2" charset="-122"/>
        <a:cs typeface="+mn-cs"/>
      </a:defRPr>
    </a:lvl3pPr>
    <a:lvl4pPr marL="1371600" algn="l" rtl="0" fontAlgn="base">
      <a:spcBef>
        <a:spcPct val="50000"/>
      </a:spcBef>
      <a:spcAft>
        <a:spcPct val="0"/>
      </a:spcAft>
      <a:buFont typeface="Wingdings" pitchFamily="2" charset="2"/>
      <a:defRPr sz="1200" b="1" kern="1200">
        <a:solidFill>
          <a:schemeClr val="tx1"/>
        </a:solidFill>
        <a:latin typeface="Times New Roman" pitchFamily="18" charset="0"/>
        <a:ea typeface="黑体" pitchFamily="2" charset="-122"/>
        <a:cs typeface="+mn-cs"/>
      </a:defRPr>
    </a:lvl4pPr>
    <a:lvl5pPr marL="1828800" algn="l" rtl="0" fontAlgn="base">
      <a:spcBef>
        <a:spcPct val="50000"/>
      </a:spcBef>
      <a:spcAft>
        <a:spcPct val="0"/>
      </a:spcAft>
      <a:buFont typeface="Wingdings" pitchFamily="2" charset="2"/>
      <a:defRPr sz="1200" b="1" kern="1200">
        <a:solidFill>
          <a:schemeClr val="tx1"/>
        </a:solidFill>
        <a:latin typeface="Times New Roman" pitchFamily="18" charset="0"/>
        <a:ea typeface="黑体" pitchFamily="2" charset="-122"/>
        <a:cs typeface="+mn-cs"/>
      </a:defRPr>
    </a:lvl5pPr>
    <a:lvl6pPr marL="2286000" algn="l" defTabSz="914400" rtl="0" eaLnBrk="1" latinLnBrk="0" hangingPunct="1">
      <a:defRPr sz="1200" b="1" kern="1200">
        <a:solidFill>
          <a:schemeClr val="tx1"/>
        </a:solidFill>
        <a:latin typeface="Times New Roman" pitchFamily="18" charset="0"/>
        <a:ea typeface="黑体" pitchFamily="2" charset="-122"/>
        <a:cs typeface="+mn-cs"/>
      </a:defRPr>
    </a:lvl6pPr>
    <a:lvl7pPr marL="2743200" algn="l" defTabSz="914400" rtl="0" eaLnBrk="1" latinLnBrk="0" hangingPunct="1">
      <a:defRPr sz="1200" b="1" kern="1200">
        <a:solidFill>
          <a:schemeClr val="tx1"/>
        </a:solidFill>
        <a:latin typeface="Times New Roman" pitchFamily="18" charset="0"/>
        <a:ea typeface="黑体" pitchFamily="2" charset="-122"/>
        <a:cs typeface="+mn-cs"/>
      </a:defRPr>
    </a:lvl7pPr>
    <a:lvl8pPr marL="3200400" algn="l" defTabSz="914400" rtl="0" eaLnBrk="1" latinLnBrk="0" hangingPunct="1">
      <a:defRPr sz="1200" b="1" kern="1200">
        <a:solidFill>
          <a:schemeClr val="tx1"/>
        </a:solidFill>
        <a:latin typeface="Times New Roman" pitchFamily="18" charset="0"/>
        <a:ea typeface="黑体" pitchFamily="2" charset="-122"/>
        <a:cs typeface="+mn-cs"/>
      </a:defRPr>
    </a:lvl8pPr>
    <a:lvl9pPr marL="3657600" algn="l" defTabSz="914400" rtl="0" eaLnBrk="1" latinLnBrk="0" hangingPunct="1">
      <a:defRPr sz="1200" b="1" kern="1200">
        <a:solidFill>
          <a:schemeClr val="tx1"/>
        </a:solidFill>
        <a:latin typeface="Times New Roman" pitchFamily="18" charset="0"/>
        <a:ea typeface="黑体" pitchFamily="2" charset="-122"/>
        <a:cs typeface="+mn-cs"/>
      </a:defRPr>
    </a:lvl9pPr>
  </p:defaultTextStyle>
  <p:modifyVerifier cryptProviderType="rsaFull" cryptAlgorithmClass="hash" cryptAlgorithmType="typeAny" cryptAlgorithmSid="4" spinCount="50000" saltData="GPVplWDCR7MOPad926teAA==" hashData="KOScWdnx7qaSJoOh4avdPjPbecQ="/>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FFF96"/>
    <a:srgbClr val="88C9EC"/>
    <a:srgbClr val="00509B"/>
    <a:srgbClr val="999999"/>
    <a:srgbClr val="E6E6E6"/>
    <a:srgbClr val="003399"/>
    <a:srgbClr val="0A3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50" autoAdjust="0"/>
    <p:restoredTop sz="90400" autoAdjust="0"/>
  </p:normalViewPr>
  <p:slideViewPr>
    <p:cSldViewPr>
      <p:cViewPr>
        <p:scale>
          <a:sx n="70" d="100"/>
          <a:sy n="70" d="100"/>
        </p:scale>
        <p:origin x="-1344" y="-120"/>
      </p:cViewPr>
      <p:guideLst>
        <p:guide orient="horz" pos="3612"/>
        <p:guide orient="horz" pos="119"/>
        <p:guide orient="horz" pos="864"/>
        <p:guide orient="horz" pos="3657"/>
        <p:guide orient="horz" pos="2784"/>
        <p:guide orient="horz" pos="2928"/>
        <p:guide orient="horz" pos="2640"/>
        <p:guide pos="3408"/>
        <p:guide pos="385"/>
        <p:guide pos="5647"/>
        <p:guide pos="5136"/>
        <p:guide pos="3787"/>
        <p:guide pos="20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defTabSz="990600">
              <a:spcBef>
                <a:spcPct val="0"/>
              </a:spcBef>
              <a:buFontTx/>
              <a:buNone/>
              <a:defRPr sz="1300" b="0">
                <a:latin typeface="Arial" charset="0"/>
                <a:ea typeface="宋体" pitchFamily="2" charset="-122"/>
              </a:defRPr>
            </a:lvl1pPr>
          </a:lstStyle>
          <a:p>
            <a:pPr>
              <a:defRPr/>
            </a:pPr>
            <a:endParaRPr lang="zh-CN" altLang="en-US"/>
          </a:p>
        </p:txBody>
      </p:sp>
      <p:sp>
        <p:nvSpPr>
          <p:cNvPr id="25600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r" defTabSz="990600">
              <a:spcBef>
                <a:spcPct val="0"/>
              </a:spcBef>
              <a:buFontTx/>
              <a:buNone/>
              <a:defRPr sz="1300" b="0">
                <a:latin typeface="Arial" charset="0"/>
                <a:ea typeface="宋体" pitchFamily="2" charset="-122"/>
              </a:defRPr>
            </a:lvl1pPr>
          </a:lstStyle>
          <a:p>
            <a:pPr>
              <a:defRPr/>
            </a:pPr>
            <a:fld id="{053482F8-96E7-47D4-9F9B-DA0C0AE834CD}" type="datetime1">
              <a:rPr lang="en-US" altLang="zh-CN"/>
              <a:pPr>
                <a:defRPr/>
              </a:pPr>
              <a:t>11/24/2016</a:t>
            </a:fld>
            <a:endParaRPr lang="en-US" altLang="zh-CN"/>
          </a:p>
        </p:txBody>
      </p:sp>
      <p:sp>
        <p:nvSpPr>
          <p:cNvPr id="25600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defTabSz="990600">
              <a:spcBef>
                <a:spcPct val="0"/>
              </a:spcBef>
              <a:buFontTx/>
              <a:buNone/>
              <a:defRPr sz="1300" b="0">
                <a:latin typeface="Arial" charset="0"/>
                <a:ea typeface="宋体" pitchFamily="2" charset="-122"/>
              </a:defRPr>
            </a:lvl1pPr>
          </a:lstStyle>
          <a:p>
            <a:pPr>
              <a:defRPr/>
            </a:pPr>
            <a:endParaRPr lang="en-US" altLang="zh-CN"/>
          </a:p>
        </p:txBody>
      </p:sp>
      <p:sp>
        <p:nvSpPr>
          <p:cNvPr id="25600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r" defTabSz="990600">
              <a:spcBef>
                <a:spcPct val="0"/>
              </a:spcBef>
              <a:buFontTx/>
              <a:buNone/>
              <a:defRPr sz="1300" b="0">
                <a:latin typeface="Arial" charset="0"/>
                <a:ea typeface="宋体" pitchFamily="2" charset="-122"/>
              </a:defRPr>
            </a:lvl1pPr>
          </a:lstStyle>
          <a:p>
            <a:pPr>
              <a:defRPr/>
            </a:pPr>
            <a:fld id="{03351E97-6CB1-445C-9C9B-72D666793BED}" type="slidenum">
              <a:rPr lang="en-US" altLang="zh-CN"/>
              <a:pPr>
                <a:defRPr/>
              </a:pPr>
              <a:t>‹#›</a:t>
            </a:fld>
            <a:endParaRPr lang="en-US" altLang="zh-CN"/>
          </a:p>
        </p:txBody>
      </p:sp>
    </p:spTree>
    <p:extLst>
      <p:ext uri="{BB962C8B-B14F-4D97-AF65-F5344CB8AC3E}">
        <p14:creationId xmlns:p14="http://schemas.microsoft.com/office/powerpoint/2010/main" val="2601632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defTabSz="990600">
              <a:spcBef>
                <a:spcPct val="0"/>
              </a:spcBef>
              <a:buFontTx/>
              <a:buNone/>
              <a:defRPr sz="1300" b="0">
                <a:latin typeface="Arial" charset="0"/>
                <a:ea typeface="宋体" pitchFamily="2" charset="-122"/>
              </a:defRPr>
            </a:lvl1pPr>
          </a:lstStyle>
          <a:p>
            <a:pPr>
              <a:defRPr/>
            </a:pPr>
            <a:endParaRPr lang="zh-CN" altLang="en-US"/>
          </a:p>
        </p:txBody>
      </p:sp>
      <p:sp>
        <p:nvSpPr>
          <p:cNvPr id="2437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r" defTabSz="990600">
              <a:spcBef>
                <a:spcPct val="0"/>
              </a:spcBef>
              <a:buFontTx/>
              <a:buNone/>
              <a:defRPr sz="1300" b="0">
                <a:latin typeface="Arial" charset="0"/>
                <a:ea typeface="宋体" pitchFamily="2" charset="-122"/>
              </a:defRPr>
            </a:lvl1pPr>
          </a:lstStyle>
          <a:p>
            <a:pPr>
              <a:defRPr/>
            </a:pPr>
            <a:fld id="{4719249F-8A50-4189-9A53-F8C24E4475D4}" type="datetime1">
              <a:rPr lang="en-US" altLang="zh-CN"/>
              <a:pPr>
                <a:defRPr/>
              </a:pPr>
              <a:t>11/24/2016</a:t>
            </a:fld>
            <a:endParaRPr lang="en-US" altLang="zh-CN"/>
          </a:p>
        </p:txBody>
      </p:sp>
      <p:sp>
        <p:nvSpPr>
          <p:cNvPr id="819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37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defTabSz="990600">
              <a:spcBef>
                <a:spcPct val="0"/>
              </a:spcBef>
              <a:buFontTx/>
              <a:buNone/>
              <a:defRPr sz="1300" b="0">
                <a:latin typeface="Arial" charset="0"/>
                <a:ea typeface="宋体" pitchFamily="2" charset="-122"/>
              </a:defRPr>
            </a:lvl1pPr>
          </a:lstStyle>
          <a:p>
            <a:pPr>
              <a:defRPr/>
            </a:pPr>
            <a:endParaRPr lang="en-US" altLang="zh-CN"/>
          </a:p>
        </p:txBody>
      </p:sp>
      <p:sp>
        <p:nvSpPr>
          <p:cNvPr id="2437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r" defTabSz="990600">
              <a:spcBef>
                <a:spcPct val="0"/>
              </a:spcBef>
              <a:buFontTx/>
              <a:buNone/>
              <a:defRPr sz="1300" b="0">
                <a:latin typeface="Arial" charset="0"/>
                <a:ea typeface="宋体" pitchFamily="2" charset="-122"/>
              </a:defRPr>
            </a:lvl1pPr>
          </a:lstStyle>
          <a:p>
            <a:pPr>
              <a:defRPr/>
            </a:pPr>
            <a:fld id="{59341599-1DEA-4085-8974-1FC8BC53666B}" type="slidenum">
              <a:rPr lang="en-US" altLang="zh-CN"/>
              <a:pPr>
                <a:defRPr/>
              </a:pPr>
              <a:t>‹#›</a:t>
            </a:fld>
            <a:endParaRPr lang="en-US" altLang="zh-CN"/>
          </a:p>
        </p:txBody>
      </p:sp>
    </p:spTree>
    <p:extLst>
      <p:ext uri="{BB962C8B-B14F-4D97-AF65-F5344CB8AC3E}">
        <p14:creationId xmlns:p14="http://schemas.microsoft.com/office/powerpoint/2010/main" val="38398312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ibatis.apache.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ode.google.com/p/mybatis/wiki/Downloads?tm=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smtClean="0"/>
              <a:t>说明：</a:t>
            </a:r>
            <a:r>
              <a:rPr lang="en-US" altLang="zh-CN" dirty="0" err="1" smtClean="0"/>
              <a:t>Ibatis</a:t>
            </a:r>
            <a:r>
              <a:rPr lang="zh-CN" altLang="en-US" dirty="0" smtClean="0"/>
              <a:t>已经在</a:t>
            </a:r>
            <a:r>
              <a:rPr lang="en-US" altLang="zh-CN" dirty="0" smtClean="0"/>
              <a:t>2010</a:t>
            </a:r>
            <a:r>
              <a:rPr lang="zh-CN" altLang="en-US" dirty="0" smtClean="0"/>
              <a:t>年改名为</a:t>
            </a:r>
            <a:r>
              <a:rPr lang="en-US" altLang="zh-CN" dirty="0" err="1" smtClean="0"/>
              <a:t>MyBatis</a:t>
            </a:r>
            <a:r>
              <a:rPr lang="zh-CN" altLang="en-US" dirty="0" smtClean="0"/>
              <a:t>；</a:t>
            </a:r>
            <a:endParaRPr lang="en-US" altLang="zh-CN" dirty="0" smtClean="0"/>
          </a:p>
          <a:p>
            <a:r>
              <a:rPr lang="zh-CN" altLang="en-US" dirty="0" smtClean="0"/>
              <a:t>原始网址：</a:t>
            </a:r>
            <a:r>
              <a:rPr lang="en-US" altLang="zh-CN" dirty="0" smtClean="0">
                <a:hlinkClick r:id="rId3"/>
              </a:rPr>
              <a:t>http://ibatis.apache.org/</a:t>
            </a:r>
            <a:endParaRPr lang="en-US" altLang="zh-CN" dirty="0" smtClean="0"/>
          </a:p>
          <a:p>
            <a:r>
              <a:rPr lang="zh-CN" altLang="en-US" dirty="0" smtClean="0"/>
              <a:t>新网址：</a:t>
            </a:r>
            <a:r>
              <a:rPr lang="en-US" altLang="zh-CN" dirty="0" smtClean="0"/>
              <a:t>http://www.mybatis.org/</a:t>
            </a:r>
          </a:p>
          <a:p>
            <a:r>
              <a:rPr lang="zh-CN" altLang="en-US" dirty="0" smtClean="0"/>
              <a:t>下载地址：</a:t>
            </a:r>
            <a:r>
              <a:rPr lang="en-US" altLang="zh-CN" dirty="0" smtClean="0">
                <a:hlinkClick r:id="rId4"/>
              </a:rPr>
              <a:t>http://code.google.com/p/mybatis/wiki/Downloads?tm=2</a:t>
            </a:r>
            <a:endParaRPr lang="zh-CN" altLang="en-US" dirty="0"/>
          </a:p>
        </p:txBody>
      </p:sp>
      <p:sp>
        <p:nvSpPr>
          <p:cNvPr id="4" name="灯片编号占位符 3"/>
          <p:cNvSpPr>
            <a:spLocks noGrp="1"/>
          </p:cNvSpPr>
          <p:nvPr>
            <p:ph type="sldNum" sz="quarter" idx="10"/>
          </p:nvPr>
        </p:nvSpPr>
        <p:spPr/>
        <p:txBody>
          <a:bodyPr/>
          <a:lstStyle/>
          <a:p>
            <a:pPr>
              <a:defRPr/>
            </a:pPr>
            <a:fld id="{59341599-1DEA-4085-8974-1FC8BC53666B}" type="slidenum">
              <a:rPr lang="en-US" altLang="zh-CN"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992188" y="768350"/>
            <a:ext cx="5114925" cy="3836988"/>
          </a:xfrm>
          <a:ln/>
        </p:spPr>
      </p:sp>
      <p:sp>
        <p:nvSpPr>
          <p:cNvPr id="56323" name="Rectangle 3"/>
          <p:cNvSpPr>
            <a:spLocks noGrp="1" noChangeArrowheads="1"/>
          </p:cNvSpPr>
          <p:nvPr>
            <p:ph type="body" idx="1"/>
          </p:nvPr>
        </p:nvSpPr>
        <p:spPr>
          <a:noFill/>
          <a:ln/>
        </p:spPr>
        <p:txBody>
          <a:bodyPr/>
          <a:lstStyle/>
          <a:p>
            <a:pPr eaLnBrk="1" hangingPunct="1">
              <a:lnSpc>
                <a:spcPct val="80000"/>
              </a:lnSpc>
            </a:pPr>
            <a:r>
              <a:rPr lang="en-US" altLang="zh-CN" sz="900" dirty="0" smtClean="0"/>
              <a:t>&lt;?xml version=</a:t>
            </a:r>
            <a:r>
              <a:rPr lang="en-US" altLang="zh-CN" sz="900" i="1" dirty="0" smtClean="0"/>
              <a:t>"1.0"</a:t>
            </a:r>
            <a:r>
              <a:rPr lang="en-US" altLang="zh-CN" sz="900" dirty="0" smtClean="0"/>
              <a:t> encoding=</a:t>
            </a:r>
            <a:r>
              <a:rPr lang="en-US" altLang="zh-CN" sz="900" i="1" dirty="0" smtClean="0"/>
              <a:t>"UTF-8"</a:t>
            </a:r>
            <a:r>
              <a:rPr lang="en-US" altLang="zh-CN" sz="900" dirty="0" smtClean="0"/>
              <a:t>?&gt;</a:t>
            </a:r>
          </a:p>
          <a:p>
            <a:pPr eaLnBrk="1" hangingPunct="1">
              <a:lnSpc>
                <a:spcPct val="80000"/>
              </a:lnSpc>
            </a:pPr>
            <a:r>
              <a:rPr lang="en-US" altLang="zh-CN" sz="900" dirty="0" smtClean="0"/>
              <a:t>&lt;!DOCTYPE configuration</a:t>
            </a:r>
          </a:p>
          <a:p>
            <a:pPr eaLnBrk="1" hangingPunct="1">
              <a:lnSpc>
                <a:spcPct val="80000"/>
              </a:lnSpc>
            </a:pPr>
            <a:r>
              <a:rPr lang="en-US" altLang="zh-CN" sz="900" dirty="0" smtClean="0"/>
              <a:t>PUBLIC "-//mybatis.org//DTD </a:t>
            </a:r>
            <a:r>
              <a:rPr lang="en-US" altLang="zh-CN" sz="900" dirty="0" err="1" smtClean="0"/>
              <a:t>Config</a:t>
            </a:r>
            <a:r>
              <a:rPr lang="en-US" altLang="zh-CN" sz="900" dirty="0" smtClean="0"/>
              <a:t> 3.0 //EN"</a:t>
            </a:r>
          </a:p>
          <a:p>
            <a:pPr eaLnBrk="1" hangingPunct="1">
              <a:lnSpc>
                <a:spcPct val="80000"/>
              </a:lnSpc>
            </a:pPr>
            <a:r>
              <a:rPr lang="en-US" altLang="zh-CN" sz="900" dirty="0" smtClean="0"/>
              <a:t>"http://mybatis.org/dtd/mybatis-3-config.dtd"&gt;</a:t>
            </a:r>
          </a:p>
          <a:p>
            <a:pPr eaLnBrk="1" hangingPunct="1">
              <a:lnSpc>
                <a:spcPct val="80000"/>
              </a:lnSpc>
            </a:pPr>
            <a:r>
              <a:rPr lang="en-US" altLang="zh-CN" sz="900" dirty="0" smtClean="0"/>
              <a:t>&lt;configuration&gt;</a:t>
            </a:r>
          </a:p>
          <a:p>
            <a:pPr eaLnBrk="1" hangingPunct="1">
              <a:lnSpc>
                <a:spcPct val="80000"/>
              </a:lnSpc>
            </a:pPr>
            <a:r>
              <a:rPr lang="en-US" altLang="zh-CN" sz="900" dirty="0" smtClean="0"/>
              <a:t>&lt;!-- </a:t>
            </a:r>
            <a:r>
              <a:rPr lang="zh-CN" altLang="en-US" sz="900" dirty="0" smtClean="0"/>
              <a:t>可选的引用一个外部的资源文件 </a:t>
            </a:r>
            <a:r>
              <a:rPr lang="en-US" altLang="zh-CN" sz="900" dirty="0" smtClean="0"/>
              <a:t>--&gt;</a:t>
            </a:r>
          </a:p>
          <a:p>
            <a:pPr eaLnBrk="1" hangingPunct="1">
              <a:lnSpc>
                <a:spcPct val="80000"/>
              </a:lnSpc>
            </a:pPr>
            <a:r>
              <a:rPr lang="en-US" altLang="zh-CN" sz="900" dirty="0" smtClean="0"/>
              <a:t>&lt;properties resource=</a:t>
            </a:r>
            <a:r>
              <a:rPr lang="en-US" altLang="zh-CN" sz="900" i="1" dirty="0" smtClean="0"/>
              <a:t>"</a:t>
            </a:r>
            <a:r>
              <a:rPr lang="en-US" altLang="zh-CN" sz="900" i="1" dirty="0" err="1" smtClean="0"/>
              <a:t>jdbc.properties</a:t>
            </a:r>
            <a:r>
              <a:rPr lang="en-US" altLang="zh-CN" sz="900" i="1" dirty="0" smtClean="0"/>
              <a:t>"</a:t>
            </a:r>
            <a:r>
              <a:rPr lang="en-US" altLang="zh-CN" sz="900" dirty="0" smtClean="0"/>
              <a:t>/&gt;</a:t>
            </a:r>
          </a:p>
          <a:p>
            <a:pPr eaLnBrk="1" hangingPunct="1">
              <a:lnSpc>
                <a:spcPct val="80000"/>
              </a:lnSpc>
            </a:pPr>
            <a:endParaRPr lang="en-US" altLang="zh-CN" sz="900" dirty="0" smtClean="0"/>
          </a:p>
          <a:p>
            <a:pPr eaLnBrk="1" hangingPunct="1">
              <a:lnSpc>
                <a:spcPct val="80000"/>
              </a:lnSpc>
            </a:pPr>
            <a:r>
              <a:rPr lang="en-US" altLang="zh-CN" sz="900" dirty="0" smtClean="0"/>
              <a:t>&lt;settings&gt;</a:t>
            </a:r>
          </a:p>
          <a:p>
            <a:pPr eaLnBrk="1" hangingPunct="1">
              <a:lnSpc>
                <a:spcPct val="80000"/>
              </a:lnSpc>
            </a:pPr>
            <a:r>
              <a:rPr lang="en-US" altLang="zh-CN" sz="900" dirty="0" smtClean="0"/>
              <a:t>&lt;setting name=</a:t>
            </a:r>
            <a:r>
              <a:rPr lang="en-US" altLang="zh-CN" sz="900" i="1" dirty="0" smtClean="0"/>
              <a:t>"</a:t>
            </a:r>
            <a:r>
              <a:rPr lang="en-US" altLang="zh-CN" sz="900" i="1" dirty="0" err="1" smtClean="0"/>
              <a:t>cacheEnabled</a:t>
            </a:r>
            <a:r>
              <a:rPr lang="en-US" altLang="zh-CN" sz="900" i="1" dirty="0" smtClean="0"/>
              <a:t>"</a:t>
            </a:r>
            <a:r>
              <a:rPr lang="en-US" altLang="zh-CN" sz="900" dirty="0" smtClean="0"/>
              <a:t> value=</a:t>
            </a:r>
            <a:r>
              <a:rPr lang="en-US" altLang="zh-CN" sz="900" i="1" dirty="0" smtClean="0"/>
              <a:t>"true"</a:t>
            </a:r>
            <a:r>
              <a:rPr lang="en-US" altLang="zh-CN" sz="900" dirty="0" smtClean="0"/>
              <a:t>/&gt;</a:t>
            </a:r>
          </a:p>
          <a:p>
            <a:pPr eaLnBrk="1" hangingPunct="1">
              <a:lnSpc>
                <a:spcPct val="80000"/>
              </a:lnSpc>
            </a:pPr>
            <a:r>
              <a:rPr lang="en-US" altLang="zh-CN" sz="900" dirty="0" smtClean="0"/>
              <a:t>&lt;/settings&gt;</a:t>
            </a:r>
          </a:p>
          <a:p>
            <a:pPr eaLnBrk="1" hangingPunct="1">
              <a:lnSpc>
                <a:spcPct val="80000"/>
              </a:lnSpc>
            </a:pPr>
            <a:endParaRPr lang="en-US" altLang="zh-CN" sz="900" dirty="0" smtClean="0"/>
          </a:p>
          <a:p>
            <a:pPr eaLnBrk="1" hangingPunct="1">
              <a:lnSpc>
                <a:spcPct val="80000"/>
              </a:lnSpc>
            </a:pPr>
            <a:r>
              <a:rPr lang="en-US" altLang="zh-CN" sz="900" dirty="0" smtClean="0"/>
              <a:t>&lt;!-- </a:t>
            </a:r>
            <a:r>
              <a:rPr lang="zh-CN" altLang="en-US" sz="900" dirty="0" smtClean="0"/>
              <a:t>定义别名。这样可以方便的快速使用 </a:t>
            </a:r>
            <a:r>
              <a:rPr lang="en-US" altLang="zh-CN" sz="900" dirty="0" smtClean="0"/>
              <a:t>--&gt;</a:t>
            </a:r>
          </a:p>
          <a:p>
            <a:pPr eaLnBrk="1" hangingPunct="1">
              <a:lnSpc>
                <a:spcPct val="80000"/>
              </a:lnSpc>
            </a:pPr>
            <a:r>
              <a:rPr lang="en-US" altLang="zh-CN" sz="900" dirty="0" smtClean="0"/>
              <a:t>&lt;</a:t>
            </a:r>
            <a:r>
              <a:rPr lang="en-US" altLang="zh-CN" sz="900" dirty="0" err="1" smtClean="0"/>
              <a:t>typeAliases</a:t>
            </a:r>
            <a:r>
              <a:rPr lang="en-US" altLang="zh-CN" sz="900" dirty="0" smtClean="0"/>
              <a:t>&gt;</a:t>
            </a:r>
          </a:p>
          <a:p>
            <a:pPr eaLnBrk="1" hangingPunct="1">
              <a:lnSpc>
                <a:spcPct val="80000"/>
              </a:lnSpc>
            </a:pPr>
            <a:r>
              <a:rPr lang="en-US" altLang="zh-CN" sz="900" dirty="0" smtClean="0"/>
              <a:t>&lt;</a:t>
            </a:r>
            <a:r>
              <a:rPr lang="en-US" altLang="zh-CN" sz="900" dirty="0" err="1" smtClean="0"/>
              <a:t>typeAlias</a:t>
            </a:r>
            <a:r>
              <a:rPr lang="en-US" altLang="zh-CN" sz="900" dirty="0" smtClean="0"/>
              <a:t> type=</a:t>
            </a:r>
            <a:r>
              <a:rPr lang="en-US" altLang="zh-CN" sz="900" i="1" dirty="0" smtClean="0"/>
              <a:t>"</a:t>
            </a:r>
            <a:r>
              <a:rPr lang="en-US" altLang="zh-CN" sz="900" i="1" dirty="0" err="1" smtClean="0"/>
              <a:t>cn.leaf.domain.User</a:t>
            </a:r>
            <a:r>
              <a:rPr lang="en-US" altLang="zh-CN" sz="900" i="1" dirty="0" smtClean="0"/>
              <a:t>"</a:t>
            </a:r>
            <a:r>
              <a:rPr lang="en-US" altLang="zh-CN" sz="900" dirty="0" smtClean="0"/>
              <a:t> alias=</a:t>
            </a:r>
            <a:r>
              <a:rPr lang="en-US" altLang="zh-CN" sz="900" i="1" dirty="0" smtClean="0"/>
              <a:t>"User"</a:t>
            </a:r>
            <a:r>
              <a:rPr lang="en-US" altLang="zh-CN" sz="900" dirty="0" smtClean="0"/>
              <a:t>/&gt;</a:t>
            </a:r>
          </a:p>
          <a:p>
            <a:pPr eaLnBrk="1" hangingPunct="1">
              <a:lnSpc>
                <a:spcPct val="80000"/>
              </a:lnSpc>
            </a:pPr>
            <a:r>
              <a:rPr lang="en-US" altLang="zh-CN" sz="900" dirty="0" smtClean="0"/>
              <a:t>&lt;/</a:t>
            </a:r>
            <a:r>
              <a:rPr lang="en-US" altLang="zh-CN" sz="900" dirty="0" err="1" smtClean="0"/>
              <a:t>typeAliases</a:t>
            </a:r>
            <a:r>
              <a:rPr lang="en-US" altLang="zh-CN" sz="900" dirty="0" smtClean="0"/>
              <a:t>&gt;</a:t>
            </a:r>
          </a:p>
          <a:p>
            <a:pPr eaLnBrk="1" hangingPunct="1">
              <a:lnSpc>
                <a:spcPct val="80000"/>
              </a:lnSpc>
            </a:pPr>
            <a:endParaRPr lang="en-US" altLang="zh-CN" sz="900" dirty="0" smtClean="0"/>
          </a:p>
          <a:p>
            <a:pPr eaLnBrk="1" hangingPunct="1">
              <a:lnSpc>
                <a:spcPct val="80000"/>
              </a:lnSpc>
            </a:pPr>
            <a:endParaRPr lang="en-US" altLang="zh-CN" sz="900" dirty="0" smtClean="0"/>
          </a:p>
          <a:p>
            <a:pPr eaLnBrk="1" hangingPunct="1">
              <a:lnSpc>
                <a:spcPct val="80000"/>
              </a:lnSpc>
            </a:pPr>
            <a:r>
              <a:rPr lang="en-US" altLang="zh-CN" sz="900" dirty="0" smtClean="0"/>
              <a:t>&lt;!-- </a:t>
            </a:r>
            <a:r>
              <a:rPr lang="en-US" altLang="zh-CN" sz="900" u="sng" dirty="0" smtClean="0"/>
              <a:t>&lt;</a:t>
            </a:r>
            <a:r>
              <a:rPr lang="en-US" altLang="zh-CN" sz="900" u="sng" dirty="0" err="1" smtClean="0"/>
              <a:t>plugins</a:t>
            </a:r>
            <a:r>
              <a:rPr lang="en-US" altLang="zh-CN" sz="900" u="sng" dirty="0" smtClean="0"/>
              <a:t>&gt;</a:t>
            </a:r>
            <a:endParaRPr lang="en-US" altLang="zh-CN" sz="900" dirty="0" smtClean="0"/>
          </a:p>
          <a:p>
            <a:pPr eaLnBrk="1" hangingPunct="1">
              <a:lnSpc>
                <a:spcPct val="80000"/>
              </a:lnSpc>
            </a:pPr>
            <a:r>
              <a:rPr lang="en-US" altLang="zh-CN" sz="900" dirty="0" smtClean="0"/>
              <a:t>&lt;</a:t>
            </a:r>
            <a:r>
              <a:rPr lang="en-US" altLang="zh-CN" sz="900" dirty="0" err="1" smtClean="0"/>
              <a:t>plugin</a:t>
            </a:r>
            <a:r>
              <a:rPr lang="en-US" altLang="zh-CN" sz="900" dirty="0" smtClean="0"/>
              <a:t> </a:t>
            </a:r>
            <a:r>
              <a:rPr lang="en-US" altLang="zh-CN" sz="900" u="sng" dirty="0" smtClean="0"/>
              <a:t>interceptor</a:t>
            </a:r>
            <a:r>
              <a:rPr lang="en-US" altLang="zh-CN" sz="900" dirty="0" smtClean="0"/>
              <a:t>="</a:t>
            </a:r>
            <a:r>
              <a:rPr lang="en-US" altLang="zh-CN" sz="900" dirty="0" err="1" smtClean="0"/>
              <a:t>cn.leaf.interceptors.SelectInterceptors</a:t>
            </a:r>
            <a:r>
              <a:rPr lang="en-US" altLang="zh-CN" sz="900" dirty="0" smtClean="0"/>
              <a:t>"&gt;</a:t>
            </a:r>
          </a:p>
          <a:p>
            <a:pPr eaLnBrk="1" hangingPunct="1">
              <a:lnSpc>
                <a:spcPct val="80000"/>
              </a:lnSpc>
            </a:pPr>
            <a:r>
              <a:rPr lang="en-US" altLang="zh-CN" sz="900" dirty="0" smtClean="0"/>
              <a:t>&lt;property name="</a:t>
            </a:r>
            <a:r>
              <a:rPr lang="en-US" altLang="zh-CN" sz="900" dirty="0" err="1" smtClean="0"/>
              <a:t>someProperty</a:t>
            </a:r>
            <a:r>
              <a:rPr lang="en-US" altLang="zh-CN" sz="900" dirty="0" smtClean="0"/>
              <a:t>" value="</a:t>
            </a:r>
            <a:r>
              <a:rPr lang="en-US" altLang="zh-CN" sz="900" dirty="0" err="1" smtClean="0"/>
              <a:t>someValue</a:t>
            </a:r>
            <a:r>
              <a:rPr lang="en-US" altLang="zh-CN" sz="900" dirty="0" smtClean="0"/>
              <a:t>"/&gt;</a:t>
            </a:r>
          </a:p>
          <a:p>
            <a:pPr eaLnBrk="1" hangingPunct="1">
              <a:lnSpc>
                <a:spcPct val="80000"/>
              </a:lnSpc>
            </a:pPr>
            <a:r>
              <a:rPr lang="en-US" altLang="zh-CN" sz="900" u="sng" dirty="0" smtClean="0"/>
              <a:t>&lt;/</a:t>
            </a:r>
            <a:r>
              <a:rPr lang="en-US" altLang="zh-CN" sz="900" u="sng" dirty="0" err="1" smtClean="0"/>
              <a:t>plugin</a:t>
            </a:r>
            <a:r>
              <a:rPr lang="en-US" altLang="zh-CN" sz="900" u="sng" dirty="0" smtClean="0"/>
              <a:t>&gt;</a:t>
            </a:r>
            <a:endParaRPr lang="en-US" altLang="zh-CN" sz="900" dirty="0" smtClean="0"/>
          </a:p>
          <a:p>
            <a:pPr eaLnBrk="1" hangingPunct="1">
              <a:lnSpc>
                <a:spcPct val="80000"/>
              </a:lnSpc>
            </a:pPr>
            <a:r>
              <a:rPr lang="en-US" altLang="zh-CN" sz="900" u="sng" dirty="0" smtClean="0"/>
              <a:t>&lt;/</a:t>
            </a:r>
            <a:r>
              <a:rPr lang="en-US" altLang="zh-CN" sz="900" u="sng" dirty="0" err="1" smtClean="0"/>
              <a:t>plugins</a:t>
            </a:r>
            <a:r>
              <a:rPr lang="en-US" altLang="zh-CN" sz="900" u="sng" dirty="0" smtClean="0"/>
              <a:t>&gt;</a:t>
            </a:r>
            <a:r>
              <a:rPr lang="en-US" altLang="zh-CN" sz="900" dirty="0" smtClean="0"/>
              <a:t> --&gt;</a:t>
            </a:r>
          </a:p>
          <a:p>
            <a:pPr eaLnBrk="1" hangingPunct="1">
              <a:lnSpc>
                <a:spcPct val="80000"/>
              </a:lnSpc>
            </a:pPr>
            <a:endParaRPr lang="en-US" altLang="zh-CN" sz="900" dirty="0" smtClean="0"/>
          </a:p>
          <a:p>
            <a:pPr eaLnBrk="1" hangingPunct="1">
              <a:lnSpc>
                <a:spcPct val="80000"/>
              </a:lnSpc>
            </a:pPr>
            <a:r>
              <a:rPr lang="en-US" altLang="zh-CN" sz="900" dirty="0" smtClean="0"/>
              <a:t>&lt;environments default=</a:t>
            </a:r>
            <a:r>
              <a:rPr lang="en-US" altLang="zh-CN" sz="900" i="1" dirty="0" smtClean="0"/>
              <a:t>"dev"</a:t>
            </a:r>
            <a:r>
              <a:rPr lang="en-US" altLang="zh-CN" sz="900" dirty="0" smtClean="0"/>
              <a:t>&gt;</a:t>
            </a:r>
          </a:p>
          <a:p>
            <a:pPr eaLnBrk="1" hangingPunct="1">
              <a:lnSpc>
                <a:spcPct val="80000"/>
              </a:lnSpc>
            </a:pPr>
            <a:r>
              <a:rPr lang="en-US" altLang="zh-CN" sz="900" dirty="0" smtClean="0"/>
              <a:t>&lt;environment id=</a:t>
            </a:r>
            <a:r>
              <a:rPr lang="en-US" altLang="zh-CN" sz="900" i="1" dirty="0" smtClean="0"/>
              <a:t>"dev"</a:t>
            </a:r>
            <a:r>
              <a:rPr lang="en-US" altLang="zh-CN" sz="900" dirty="0" smtClean="0"/>
              <a:t>&gt;</a:t>
            </a:r>
          </a:p>
          <a:p>
            <a:pPr eaLnBrk="1" hangingPunct="1">
              <a:lnSpc>
                <a:spcPct val="80000"/>
              </a:lnSpc>
            </a:pPr>
            <a:r>
              <a:rPr lang="en-US" altLang="zh-CN" sz="900" dirty="0" smtClean="0"/>
              <a:t>&lt;!-- </a:t>
            </a:r>
            <a:r>
              <a:rPr lang="zh-CN" altLang="en-US" sz="900" dirty="0" smtClean="0"/>
              <a:t>可选值为</a:t>
            </a:r>
            <a:r>
              <a:rPr lang="en-US" altLang="zh-CN" sz="900" dirty="0" smtClean="0"/>
              <a:t>JDBC|JNDI --&gt;</a:t>
            </a:r>
          </a:p>
          <a:p>
            <a:pPr eaLnBrk="1" hangingPunct="1">
              <a:lnSpc>
                <a:spcPct val="80000"/>
              </a:lnSpc>
            </a:pPr>
            <a:r>
              <a:rPr lang="en-US" altLang="zh-CN" sz="900" dirty="0" smtClean="0"/>
              <a:t>&lt;</a:t>
            </a:r>
            <a:r>
              <a:rPr lang="en-US" altLang="zh-CN" sz="900" dirty="0" err="1" smtClean="0"/>
              <a:t>transactionManager</a:t>
            </a:r>
            <a:r>
              <a:rPr lang="en-US" altLang="zh-CN" sz="900" dirty="0" smtClean="0"/>
              <a:t> type=</a:t>
            </a:r>
            <a:r>
              <a:rPr lang="en-US" altLang="zh-CN" sz="900" i="1" dirty="0" smtClean="0"/>
              <a:t>"JDBC"</a:t>
            </a:r>
            <a:r>
              <a:rPr lang="en-US" altLang="zh-CN" sz="900" dirty="0" smtClean="0"/>
              <a:t>/&gt;</a:t>
            </a:r>
          </a:p>
          <a:p>
            <a:pPr eaLnBrk="1" hangingPunct="1">
              <a:lnSpc>
                <a:spcPct val="80000"/>
              </a:lnSpc>
            </a:pPr>
            <a:r>
              <a:rPr lang="en-US" altLang="zh-CN" sz="900" dirty="0" smtClean="0"/>
              <a:t>&lt;!-- </a:t>
            </a:r>
          </a:p>
          <a:p>
            <a:pPr eaLnBrk="1" hangingPunct="1">
              <a:lnSpc>
                <a:spcPct val="80000"/>
              </a:lnSpc>
            </a:pPr>
            <a:r>
              <a:rPr lang="en-US" altLang="zh-CN" sz="900" dirty="0" smtClean="0"/>
              <a:t>Pooled</a:t>
            </a:r>
            <a:r>
              <a:rPr lang="zh-CN" altLang="en-US" sz="900" dirty="0" smtClean="0"/>
              <a:t>对应</a:t>
            </a:r>
            <a:r>
              <a:rPr lang="en-US" altLang="zh-CN" sz="900" dirty="0" smtClean="0"/>
              <a:t>Configuration</a:t>
            </a:r>
            <a:r>
              <a:rPr lang="zh-CN" altLang="en-US" sz="900" dirty="0" smtClean="0"/>
              <a:t>中的</a:t>
            </a:r>
            <a:r>
              <a:rPr lang="en-US" altLang="zh-CN" sz="900" dirty="0" err="1" smtClean="0"/>
              <a:t>PooledDataSourceFactory</a:t>
            </a:r>
            <a:r>
              <a:rPr lang="zh-CN" altLang="en-US" sz="900" dirty="0" smtClean="0"/>
              <a:t>类，</a:t>
            </a:r>
          </a:p>
          <a:p>
            <a:pPr eaLnBrk="1" hangingPunct="1">
              <a:lnSpc>
                <a:spcPct val="80000"/>
              </a:lnSpc>
            </a:pPr>
            <a:r>
              <a:rPr lang="zh-CN" altLang="en-US" sz="900" dirty="0" smtClean="0"/>
              <a:t>通过此类的源代码，可以分析到</a:t>
            </a:r>
            <a:r>
              <a:rPr lang="en-US" altLang="zh-CN" sz="900" dirty="0" err="1" smtClean="0"/>
              <a:t>PooledDataSource</a:t>
            </a:r>
            <a:r>
              <a:rPr lang="zh-CN" altLang="en-US" sz="900" dirty="0" smtClean="0"/>
              <a:t>类。</a:t>
            </a:r>
          </a:p>
          <a:p>
            <a:pPr eaLnBrk="1" hangingPunct="1">
              <a:lnSpc>
                <a:spcPct val="80000"/>
              </a:lnSpc>
            </a:pPr>
            <a:r>
              <a:rPr lang="zh-CN" altLang="en-US" sz="900" dirty="0" smtClean="0"/>
              <a:t>以下都是</a:t>
            </a:r>
            <a:r>
              <a:rPr lang="en-US" altLang="zh-CN" sz="900" dirty="0" err="1" smtClean="0"/>
              <a:t>PooledDataSource</a:t>
            </a:r>
            <a:r>
              <a:rPr lang="zh-CN" altLang="en-US" sz="900" dirty="0" smtClean="0"/>
              <a:t>中的属性，请查源代码</a:t>
            </a:r>
          </a:p>
          <a:p>
            <a:pPr eaLnBrk="1" hangingPunct="1">
              <a:lnSpc>
                <a:spcPct val="80000"/>
              </a:lnSpc>
            </a:pPr>
            <a:r>
              <a:rPr lang="zh-CN" altLang="en-US" sz="900" dirty="0" smtClean="0"/>
              <a:t>可选值为</a:t>
            </a:r>
            <a:r>
              <a:rPr lang="en-US" altLang="zh-CN" sz="900" dirty="0" smtClean="0"/>
              <a:t>pooled</a:t>
            </a:r>
            <a:r>
              <a:rPr lang="zh-CN" altLang="en-US" sz="900" dirty="0" smtClean="0"/>
              <a:t>｜</a:t>
            </a:r>
            <a:r>
              <a:rPr lang="en-US" altLang="zh-CN" sz="900" u="sng" dirty="0" err="1" smtClean="0"/>
              <a:t>unpooled</a:t>
            </a:r>
            <a:endParaRPr lang="en-US" altLang="zh-CN" sz="900" dirty="0" smtClean="0"/>
          </a:p>
          <a:p>
            <a:pPr eaLnBrk="1" hangingPunct="1">
              <a:lnSpc>
                <a:spcPct val="80000"/>
              </a:lnSpc>
            </a:pPr>
            <a:r>
              <a:rPr lang="en-US" altLang="zh-CN" sz="900" dirty="0" smtClean="0"/>
              <a:t>--&gt;</a:t>
            </a:r>
          </a:p>
          <a:p>
            <a:pPr eaLnBrk="1" hangingPunct="1">
              <a:lnSpc>
                <a:spcPct val="80000"/>
              </a:lnSpc>
            </a:pPr>
            <a:r>
              <a:rPr lang="en-US" altLang="zh-CN" sz="900" dirty="0" smtClean="0"/>
              <a:t>&lt;</a:t>
            </a:r>
            <a:r>
              <a:rPr lang="en-US" altLang="zh-CN" sz="900" dirty="0" err="1" smtClean="0"/>
              <a:t>dataSource</a:t>
            </a:r>
            <a:r>
              <a:rPr lang="en-US" altLang="zh-CN" sz="900" dirty="0" smtClean="0"/>
              <a:t> type=</a:t>
            </a:r>
            <a:r>
              <a:rPr lang="en-US" altLang="zh-CN" sz="900" i="1" dirty="0" smtClean="0"/>
              <a:t>"POOLED"</a:t>
            </a:r>
            <a:r>
              <a:rPr lang="en-US" altLang="zh-CN" sz="900" dirty="0" smtClean="0"/>
              <a:t>&gt;</a:t>
            </a:r>
          </a:p>
          <a:p>
            <a:pPr eaLnBrk="1" hangingPunct="1">
              <a:lnSpc>
                <a:spcPct val="80000"/>
              </a:lnSpc>
            </a:pPr>
            <a:r>
              <a:rPr lang="en-US" altLang="zh-CN" sz="900" dirty="0" smtClean="0"/>
              <a:t>&lt;property name=</a:t>
            </a:r>
            <a:r>
              <a:rPr lang="en-US" altLang="zh-CN" sz="900" i="1" dirty="0" smtClean="0"/>
              <a:t>"driver"</a:t>
            </a:r>
            <a:r>
              <a:rPr lang="en-US" altLang="zh-CN" sz="900" dirty="0" smtClean="0"/>
              <a:t> value=</a:t>
            </a:r>
            <a:r>
              <a:rPr lang="en-US" altLang="zh-CN" sz="900" i="1" dirty="0" smtClean="0"/>
              <a:t>"</a:t>
            </a:r>
            <a:r>
              <a:rPr lang="en-US" altLang="zh-CN" sz="900" i="1" dirty="0" err="1" smtClean="0"/>
              <a:t>com.mysql.jdbc.Driver</a:t>
            </a:r>
            <a:r>
              <a:rPr lang="en-US" altLang="zh-CN" sz="900" i="1" dirty="0" smtClean="0"/>
              <a:t>"</a:t>
            </a:r>
            <a:r>
              <a:rPr lang="en-US" altLang="zh-CN" sz="900" dirty="0" smtClean="0"/>
              <a:t>/&gt;</a:t>
            </a:r>
          </a:p>
          <a:p>
            <a:pPr eaLnBrk="1" hangingPunct="1">
              <a:lnSpc>
                <a:spcPct val="80000"/>
              </a:lnSpc>
            </a:pPr>
            <a:r>
              <a:rPr lang="en-US" altLang="zh-CN" sz="900" dirty="0" smtClean="0"/>
              <a:t>&lt;property name=</a:t>
            </a:r>
            <a:r>
              <a:rPr lang="en-US" altLang="zh-CN" sz="900" i="1" dirty="0" smtClean="0"/>
              <a:t>"username"</a:t>
            </a:r>
            <a:r>
              <a:rPr lang="en-US" altLang="zh-CN" sz="900" dirty="0" smtClean="0"/>
              <a:t> value=</a:t>
            </a:r>
            <a:r>
              <a:rPr lang="en-US" altLang="zh-CN" sz="900" i="1" dirty="0" smtClean="0"/>
              <a:t>"root"</a:t>
            </a:r>
            <a:r>
              <a:rPr lang="en-US" altLang="zh-CN" sz="900" dirty="0" smtClean="0"/>
              <a:t>/&gt;</a:t>
            </a:r>
          </a:p>
          <a:p>
            <a:pPr eaLnBrk="1" hangingPunct="1">
              <a:lnSpc>
                <a:spcPct val="80000"/>
              </a:lnSpc>
            </a:pPr>
            <a:r>
              <a:rPr lang="en-US" altLang="zh-CN" sz="900" dirty="0" smtClean="0"/>
              <a:t>&lt;property name=</a:t>
            </a:r>
            <a:r>
              <a:rPr lang="en-US" altLang="zh-CN" sz="900" i="1" dirty="0" smtClean="0"/>
              <a:t>"password"</a:t>
            </a:r>
            <a:r>
              <a:rPr lang="en-US" altLang="zh-CN" sz="900" dirty="0" smtClean="0"/>
              <a:t> value=</a:t>
            </a:r>
            <a:r>
              <a:rPr lang="en-US" altLang="zh-CN" sz="900" i="1" dirty="0" smtClean="0"/>
              <a:t>"1234"</a:t>
            </a:r>
            <a:r>
              <a:rPr lang="en-US" altLang="zh-CN" sz="900" dirty="0" smtClean="0"/>
              <a:t>/&gt;</a:t>
            </a:r>
          </a:p>
          <a:p>
            <a:pPr eaLnBrk="1" hangingPunct="1">
              <a:lnSpc>
                <a:spcPct val="80000"/>
              </a:lnSpc>
            </a:pPr>
            <a:r>
              <a:rPr lang="en-US" altLang="zh-CN" sz="900" dirty="0" smtClean="0"/>
              <a:t>&lt;property name=</a:t>
            </a:r>
            <a:r>
              <a:rPr lang="en-US" altLang="zh-CN" sz="900" i="1" dirty="0" smtClean="0"/>
              <a:t>"</a:t>
            </a:r>
            <a:r>
              <a:rPr lang="en-US" altLang="zh-CN" sz="900" i="1" dirty="0" err="1" smtClean="0"/>
              <a:t>url</a:t>
            </a:r>
            <a:r>
              <a:rPr lang="en-US" altLang="zh-CN" sz="900" i="1" dirty="0" smtClean="0"/>
              <a:t>"</a:t>
            </a:r>
            <a:r>
              <a:rPr lang="en-US" altLang="zh-CN" sz="900" dirty="0" smtClean="0"/>
              <a:t> value=</a:t>
            </a:r>
            <a:r>
              <a:rPr lang="en-US" altLang="zh-CN" sz="900" i="1" dirty="0" smtClean="0"/>
              <a:t>"${</a:t>
            </a:r>
            <a:r>
              <a:rPr lang="en-US" altLang="zh-CN" sz="900" i="1" dirty="0" err="1" smtClean="0"/>
              <a:t>url</a:t>
            </a:r>
            <a:r>
              <a:rPr lang="en-US" altLang="zh-CN" sz="900" i="1" dirty="0" smtClean="0"/>
              <a:t>}"</a:t>
            </a:r>
            <a:r>
              <a:rPr lang="en-US" altLang="zh-CN" sz="900" dirty="0" smtClean="0"/>
              <a:t>/&gt;</a:t>
            </a:r>
          </a:p>
          <a:p>
            <a:pPr eaLnBrk="1" hangingPunct="1">
              <a:lnSpc>
                <a:spcPct val="80000"/>
              </a:lnSpc>
            </a:pPr>
            <a:r>
              <a:rPr lang="en-US" altLang="zh-CN" sz="900" dirty="0" smtClean="0"/>
              <a:t>&lt;!-- </a:t>
            </a:r>
            <a:r>
              <a:rPr lang="zh-CN" altLang="en-US" sz="900" dirty="0" smtClean="0"/>
              <a:t>设置最多有</a:t>
            </a:r>
            <a:r>
              <a:rPr lang="en-US" altLang="zh-CN" sz="900" dirty="0" smtClean="0"/>
              <a:t>5</a:t>
            </a:r>
            <a:r>
              <a:rPr lang="zh-CN" altLang="en-US" sz="900" dirty="0" smtClean="0"/>
              <a:t>个连接</a:t>
            </a:r>
            <a:r>
              <a:rPr lang="en-US" altLang="zh-CN" sz="900" dirty="0" smtClean="0"/>
              <a:t>,</a:t>
            </a:r>
            <a:r>
              <a:rPr lang="zh-CN" altLang="en-US" sz="900" dirty="0" smtClean="0"/>
              <a:t>其他更多属性，请参数</a:t>
            </a:r>
            <a:r>
              <a:rPr lang="en-US" altLang="zh-CN" sz="900" dirty="0" err="1" smtClean="0"/>
              <a:t>PooledDataSource</a:t>
            </a:r>
            <a:r>
              <a:rPr lang="zh-CN" altLang="en-US" sz="900" dirty="0" smtClean="0"/>
              <a:t>的源代码 </a:t>
            </a:r>
            <a:r>
              <a:rPr lang="en-US" altLang="zh-CN" sz="900" dirty="0" smtClean="0"/>
              <a:t>--&gt;</a:t>
            </a:r>
          </a:p>
          <a:p>
            <a:pPr eaLnBrk="1" hangingPunct="1">
              <a:lnSpc>
                <a:spcPct val="80000"/>
              </a:lnSpc>
            </a:pPr>
            <a:r>
              <a:rPr lang="en-US" altLang="zh-CN" sz="900" dirty="0" smtClean="0"/>
              <a:t>&lt;property name=</a:t>
            </a:r>
            <a:r>
              <a:rPr lang="en-US" altLang="zh-CN" sz="900" i="1" dirty="0" smtClean="0"/>
              <a:t>"</a:t>
            </a:r>
            <a:r>
              <a:rPr lang="en-US" altLang="zh-CN" sz="900" i="1" dirty="0" err="1" smtClean="0"/>
              <a:t>poolMaximumActiveConnections</a:t>
            </a:r>
            <a:r>
              <a:rPr lang="en-US" altLang="zh-CN" sz="900" i="1" dirty="0" smtClean="0"/>
              <a:t>"</a:t>
            </a:r>
            <a:r>
              <a:rPr lang="en-US" altLang="zh-CN" sz="900" dirty="0" smtClean="0"/>
              <a:t> value=</a:t>
            </a:r>
            <a:r>
              <a:rPr lang="en-US" altLang="zh-CN" sz="900" i="1" dirty="0" smtClean="0"/>
              <a:t>"5"</a:t>
            </a:r>
            <a:r>
              <a:rPr lang="en-US" altLang="zh-CN" sz="900" dirty="0" smtClean="0"/>
              <a:t>/&gt;</a:t>
            </a:r>
          </a:p>
          <a:p>
            <a:pPr eaLnBrk="1" hangingPunct="1">
              <a:lnSpc>
                <a:spcPct val="80000"/>
              </a:lnSpc>
            </a:pPr>
            <a:r>
              <a:rPr lang="en-US" altLang="zh-CN" sz="900" dirty="0" smtClean="0"/>
              <a:t>&lt;!-- </a:t>
            </a:r>
            <a:r>
              <a:rPr lang="zh-CN" altLang="en-US" sz="900" dirty="0" smtClean="0"/>
              <a:t>最多等待连接 </a:t>
            </a:r>
            <a:r>
              <a:rPr lang="en-US" altLang="zh-CN" sz="900" dirty="0" smtClean="0"/>
              <a:t>--&gt;</a:t>
            </a:r>
          </a:p>
          <a:p>
            <a:pPr eaLnBrk="1" hangingPunct="1">
              <a:lnSpc>
                <a:spcPct val="80000"/>
              </a:lnSpc>
            </a:pPr>
            <a:r>
              <a:rPr lang="en-US" altLang="zh-CN" sz="900" dirty="0" smtClean="0"/>
              <a:t>&lt;property name=</a:t>
            </a:r>
            <a:r>
              <a:rPr lang="en-US" altLang="zh-CN" sz="900" i="1" dirty="0" smtClean="0"/>
              <a:t>"</a:t>
            </a:r>
            <a:r>
              <a:rPr lang="en-US" altLang="zh-CN" sz="900" i="1" dirty="0" err="1" smtClean="0"/>
              <a:t>poolMaximumIdleConnections</a:t>
            </a:r>
            <a:r>
              <a:rPr lang="en-US" altLang="zh-CN" sz="900" i="1" dirty="0" smtClean="0"/>
              <a:t>"</a:t>
            </a:r>
            <a:r>
              <a:rPr lang="en-US" altLang="zh-CN" sz="900" dirty="0" smtClean="0"/>
              <a:t> value=</a:t>
            </a:r>
            <a:r>
              <a:rPr lang="en-US" altLang="zh-CN" sz="900" i="1" dirty="0" smtClean="0"/>
              <a:t>"5"</a:t>
            </a:r>
            <a:r>
              <a:rPr lang="en-US" altLang="zh-CN" sz="900" dirty="0" smtClean="0"/>
              <a:t>/&gt;</a:t>
            </a:r>
          </a:p>
          <a:p>
            <a:pPr eaLnBrk="1" hangingPunct="1">
              <a:lnSpc>
                <a:spcPct val="80000"/>
              </a:lnSpc>
            </a:pPr>
            <a:r>
              <a:rPr lang="en-US" altLang="zh-CN" sz="900" dirty="0" smtClean="0"/>
              <a:t>&lt;/</a:t>
            </a:r>
            <a:r>
              <a:rPr lang="en-US" altLang="zh-CN" sz="900" dirty="0" err="1" smtClean="0"/>
              <a:t>dataSource</a:t>
            </a:r>
            <a:r>
              <a:rPr lang="en-US" altLang="zh-CN" sz="900" dirty="0" smtClean="0"/>
              <a:t>&gt;</a:t>
            </a:r>
          </a:p>
          <a:p>
            <a:pPr eaLnBrk="1" hangingPunct="1">
              <a:lnSpc>
                <a:spcPct val="80000"/>
              </a:lnSpc>
            </a:pPr>
            <a:r>
              <a:rPr lang="en-US" altLang="zh-CN" sz="900" dirty="0" smtClean="0"/>
              <a:t>&lt;/environment&gt;</a:t>
            </a:r>
          </a:p>
          <a:p>
            <a:pPr eaLnBrk="1" hangingPunct="1">
              <a:lnSpc>
                <a:spcPct val="80000"/>
              </a:lnSpc>
            </a:pPr>
            <a:r>
              <a:rPr lang="en-US" altLang="zh-CN" sz="900" dirty="0" smtClean="0"/>
              <a:t>&lt;/environments&gt;</a:t>
            </a:r>
          </a:p>
          <a:p>
            <a:pPr eaLnBrk="1" hangingPunct="1">
              <a:lnSpc>
                <a:spcPct val="80000"/>
              </a:lnSpc>
            </a:pPr>
            <a:r>
              <a:rPr lang="en-US" altLang="zh-CN" sz="900" dirty="0" smtClean="0"/>
              <a:t>&lt;</a:t>
            </a:r>
            <a:r>
              <a:rPr lang="en-US" altLang="zh-CN" sz="900" dirty="0" err="1" smtClean="0"/>
              <a:t>mappers</a:t>
            </a:r>
            <a:r>
              <a:rPr lang="en-US" altLang="zh-CN" sz="900" dirty="0" smtClean="0"/>
              <a:t>&gt;</a:t>
            </a:r>
          </a:p>
          <a:p>
            <a:pPr eaLnBrk="1" hangingPunct="1">
              <a:lnSpc>
                <a:spcPct val="80000"/>
              </a:lnSpc>
            </a:pPr>
            <a:r>
              <a:rPr lang="en-US" altLang="zh-CN" sz="900" dirty="0" smtClean="0"/>
              <a:t>&lt;</a:t>
            </a:r>
            <a:r>
              <a:rPr lang="en-US" altLang="zh-CN" sz="900" dirty="0" err="1" smtClean="0"/>
              <a:t>mapper</a:t>
            </a:r>
            <a:r>
              <a:rPr lang="en-US" altLang="zh-CN" sz="900" dirty="0" smtClean="0"/>
              <a:t> resource=</a:t>
            </a:r>
            <a:r>
              <a:rPr lang="en-US" altLang="zh-CN" sz="900" i="1" dirty="0" smtClean="0"/>
              <a:t>"</a:t>
            </a:r>
            <a:r>
              <a:rPr lang="en-US" altLang="zh-CN" sz="900" i="1" dirty="0" err="1" smtClean="0"/>
              <a:t>cn</a:t>
            </a:r>
            <a:r>
              <a:rPr lang="en-US" altLang="zh-CN" sz="900" i="1" dirty="0" smtClean="0"/>
              <a:t>/leaf/domain/User.xml"</a:t>
            </a:r>
            <a:r>
              <a:rPr lang="en-US" altLang="zh-CN" sz="900" dirty="0" smtClean="0"/>
              <a:t>/&gt;</a:t>
            </a:r>
          </a:p>
          <a:p>
            <a:pPr eaLnBrk="1" hangingPunct="1">
              <a:lnSpc>
                <a:spcPct val="80000"/>
              </a:lnSpc>
            </a:pPr>
            <a:r>
              <a:rPr lang="en-US" altLang="zh-CN" sz="900" dirty="0" smtClean="0"/>
              <a:t>&lt;</a:t>
            </a:r>
            <a:r>
              <a:rPr lang="en-US" altLang="zh-CN" sz="900" dirty="0" err="1" smtClean="0"/>
              <a:t>mapper</a:t>
            </a:r>
            <a:r>
              <a:rPr lang="en-US" altLang="zh-CN" sz="900" dirty="0" smtClean="0"/>
              <a:t> resource=</a:t>
            </a:r>
            <a:r>
              <a:rPr lang="en-US" altLang="zh-CN" sz="900" i="1" dirty="0" smtClean="0"/>
              <a:t>"</a:t>
            </a:r>
            <a:r>
              <a:rPr lang="en-US" altLang="zh-CN" sz="900" i="1" dirty="0" err="1" smtClean="0"/>
              <a:t>cn</a:t>
            </a:r>
            <a:r>
              <a:rPr lang="en-US" altLang="zh-CN" sz="900" i="1" dirty="0" smtClean="0"/>
              <a:t>/leaf/domain/Person.xml"</a:t>
            </a:r>
            <a:r>
              <a:rPr lang="en-US" altLang="zh-CN" sz="900" dirty="0" smtClean="0"/>
              <a:t>/&gt;</a:t>
            </a:r>
          </a:p>
          <a:p>
            <a:pPr eaLnBrk="1" hangingPunct="1">
              <a:lnSpc>
                <a:spcPct val="80000"/>
              </a:lnSpc>
            </a:pPr>
            <a:r>
              <a:rPr lang="en-US" altLang="zh-CN" sz="900" dirty="0" smtClean="0"/>
              <a:t>&lt;</a:t>
            </a:r>
            <a:r>
              <a:rPr lang="en-US" altLang="zh-CN" sz="900" dirty="0" err="1" smtClean="0"/>
              <a:t>mapper</a:t>
            </a:r>
            <a:r>
              <a:rPr lang="en-US" altLang="zh-CN" sz="900" dirty="0" smtClean="0"/>
              <a:t> resource=</a:t>
            </a:r>
            <a:r>
              <a:rPr lang="en-US" altLang="zh-CN" sz="900" i="1" dirty="0" smtClean="0"/>
              <a:t>"</a:t>
            </a:r>
            <a:r>
              <a:rPr lang="en-US" altLang="zh-CN" sz="900" i="1" dirty="0" err="1" smtClean="0"/>
              <a:t>cn</a:t>
            </a:r>
            <a:r>
              <a:rPr lang="en-US" altLang="zh-CN" sz="900" i="1" dirty="0" smtClean="0"/>
              <a:t>/leaf/domain/Book.xml"</a:t>
            </a:r>
            <a:r>
              <a:rPr lang="en-US" altLang="zh-CN" sz="900" dirty="0" smtClean="0"/>
              <a:t>/&gt;</a:t>
            </a:r>
          </a:p>
          <a:p>
            <a:pPr eaLnBrk="1" hangingPunct="1">
              <a:lnSpc>
                <a:spcPct val="80000"/>
              </a:lnSpc>
            </a:pPr>
            <a:r>
              <a:rPr lang="en-US" altLang="zh-CN" sz="900" dirty="0" smtClean="0"/>
              <a:t>&lt;/</a:t>
            </a:r>
            <a:r>
              <a:rPr lang="en-US" altLang="zh-CN" sz="900" dirty="0" err="1" smtClean="0"/>
              <a:t>mappers</a:t>
            </a:r>
            <a:r>
              <a:rPr lang="en-US" altLang="zh-CN" sz="900" dirty="0" smtClean="0"/>
              <a:t>&gt;</a:t>
            </a:r>
          </a:p>
          <a:p>
            <a:pPr eaLnBrk="1" hangingPunct="1">
              <a:lnSpc>
                <a:spcPct val="80000"/>
              </a:lnSpc>
            </a:pPr>
            <a:r>
              <a:rPr lang="en-US" altLang="zh-CN" sz="900" dirty="0" smtClean="0"/>
              <a:t>&lt;/configuration&gt;</a:t>
            </a:r>
            <a:endParaRPr lang="zh-CN" altLang="en-US" sz="900"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7"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0752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35891024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388459658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1403648" y="2852936"/>
            <a:ext cx="6144251" cy="1584325"/>
          </a:xfrm>
          <a:prstGeom prst="rect">
            <a:avLst/>
          </a:prstGeom>
        </p:spPr>
        <p:txBody>
          <a:bodyPr>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1403648" y="2132856"/>
            <a:ext cx="6336704" cy="575122"/>
          </a:xfrm>
          <a:prstGeom prst="rect">
            <a:avLst/>
          </a:prstGeom>
        </p:spPr>
        <p:txBody>
          <a:bodyPr anchor="ctr"/>
          <a:lstStyle>
            <a:lvl1pPr marL="342900" marR="0" indent="-342900" algn="ctr"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1401981" y="1556792"/>
            <a:ext cx="6145868" cy="1152128"/>
          </a:xfrm>
          <a:prstGeom prst="rect">
            <a:avLst/>
          </a:prstGeom>
        </p:spPr>
        <p:txBody>
          <a:bodyPr anchor="b"/>
          <a:lstStyle>
            <a:lvl1pPr algn="ctr">
              <a:defRPr sz="4500"/>
            </a:lvl1pPr>
          </a:lstStyle>
          <a:p>
            <a:r>
              <a:rPr lang="zh-CN" altLang="en-US" dirty="0" smtClean="0"/>
              <a:t>主标题样式</a:t>
            </a:r>
            <a:endParaRPr lang="zh-CN" altLang="en-US" dirty="0"/>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198391862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685235" y="2852936"/>
            <a:ext cx="6911101" cy="1584325"/>
          </a:xfrm>
          <a:prstGeom prst="rect">
            <a:avLst/>
          </a:prstGeom>
        </p:spPr>
        <p:txBody>
          <a:bodyPr>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685234" y="2132856"/>
            <a:ext cx="7496405" cy="575122"/>
          </a:xfrm>
          <a:prstGeom prst="rect">
            <a:avLst/>
          </a:prstGeom>
        </p:spPr>
        <p:txBody>
          <a:bodyPr anchor="ctr"/>
          <a:lstStyle>
            <a:lvl1pPr marL="342900" marR="0" indent="-342900" algn="l"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683568" y="1556792"/>
            <a:ext cx="6912920" cy="1152128"/>
          </a:xfrm>
          <a:prstGeom prst="rect">
            <a:avLst/>
          </a:prstGeom>
        </p:spPr>
        <p:txBody>
          <a:bodyPr anchor="b"/>
          <a:lstStyle>
            <a:lvl1pPr algn="l">
              <a:defRPr sz="4500"/>
            </a:lvl1pPr>
          </a:lstStyle>
          <a:p>
            <a:r>
              <a:rPr lang="zh-CN" altLang="en-US" dirty="0" smtClean="0"/>
              <a:t>主标题样式</a:t>
            </a:r>
            <a:endParaRPr lang="zh-CN" altLang="en-US" dirty="0"/>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9906998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7170" name="Picture 2" descr="D:\07 公司资料\PPT+Word模版\首页白.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908720"/>
            <a:ext cx="9144001" cy="59826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0" y="3573016"/>
            <a:ext cx="9144000" cy="3284984"/>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83824" y="6309320"/>
            <a:ext cx="2036648" cy="338554"/>
          </a:xfrm>
          <a:prstGeom prst="rect">
            <a:avLst/>
          </a:prstGeom>
        </p:spPr>
        <p:txBody>
          <a:bodyPr wrap="none">
            <a:spAutoFit/>
          </a:bodyPr>
          <a:lstStyle/>
          <a:p>
            <a:r>
              <a:rPr lang="en-US" altLang="zh-CN" sz="1600" b="1" dirty="0" smtClean="0">
                <a:solidFill>
                  <a:schemeClr val="tx1"/>
                </a:solidFill>
                <a:latin typeface="微软雅黑" panose="020B0503020204020204" pitchFamily="34" charset="-122"/>
                <a:ea typeface="微软雅黑" panose="020B0503020204020204" pitchFamily="34" charset="-122"/>
              </a:rPr>
              <a:t>www.neuedu.com</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2828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19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9" y="217081"/>
            <a:ext cx="9139011" cy="666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51520" y="217081"/>
            <a:ext cx="1802160" cy="307777"/>
          </a:xfrm>
          <a:prstGeom prst="rect">
            <a:avLst/>
          </a:prstGeom>
          <a:noFill/>
        </p:spPr>
        <p:txBody>
          <a:bodyPr wrap="none" rtlCol="0">
            <a:spAutoFit/>
          </a:bodyPr>
          <a:lstStyle/>
          <a:p>
            <a:r>
              <a:rPr lang="en-US" altLang="zh-CN" sz="1400" b="1" dirty="0" smtClean="0">
                <a:solidFill>
                  <a:srgbClr val="002060"/>
                </a:solidFill>
                <a:latin typeface="微软雅黑" panose="020B0503020204020204" pitchFamily="34" charset="-122"/>
                <a:ea typeface="微软雅黑" panose="020B0503020204020204" pitchFamily="34" charset="-122"/>
              </a:rPr>
              <a:t>www.neuedu.com</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59694" y="4509120"/>
            <a:ext cx="8229600" cy="1800200"/>
          </a:xfrm>
        </p:spPr>
        <p:txBody>
          <a:bodyPr anchor="ctr"/>
          <a:lstStyle>
            <a:lvl1pPr>
              <a:defRPr sz="40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87732219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D457D8C-62F5-4186-9152-2C1D8AA24829}" type="datetimeFigureOut">
              <a:rPr lang="zh-CN" altLang="en-US" smtClean="0"/>
              <a:t>2016/11/24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6A98B65-C7B3-495A-AF17-9B1676A83D95}" type="slidenum">
              <a:rPr lang="zh-CN" altLang="en-US" smtClean="0"/>
              <a:t>‹#›</a:t>
            </a:fld>
            <a:endParaRPr lang="zh-CN" altLang="en-US"/>
          </a:p>
        </p:txBody>
      </p:sp>
    </p:spTree>
    <p:extLst>
      <p:ext uri="{BB962C8B-B14F-4D97-AF65-F5344CB8AC3E}">
        <p14:creationId xmlns:p14="http://schemas.microsoft.com/office/powerpoint/2010/main" val="232524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97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990600"/>
            <a:ext cx="8229600" cy="51355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815B1B4-7F3C-495C-9A55-3295C0749CF1}" type="slidenum">
              <a:rPr lang="en-US" altLang="zh-CN"/>
              <a:pPr>
                <a:defRPr/>
              </a:pPr>
              <a:t>‹#›</a:t>
            </a:fld>
            <a:endParaRPr lang="en-US" altLang="zh-CN"/>
          </a:p>
        </p:txBody>
      </p:sp>
    </p:spTree>
    <p:extLst>
      <p:ext uri="{BB962C8B-B14F-4D97-AF65-F5344CB8AC3E}">
        <p14:creationId xmlns:p14="http://schemas.microsoft.com/office/powerpoint/2010/main" val="8089335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2" descr="D:\07 公司资料\PPT+Word模版\logo蓝.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596336" y="260648"/>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6248400"/>
            <a:ext cx="91535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userDrawn="1"/>
        </p:nvSpPr>
        <p:spPr>
          <a:xfrm>
            <a:off x="129410" y="6383923"/>
            <a:ext cx="2036648" cy="338554"/>
          </a:xfrm>
          <a:prstGeom prst="rect">
            <a:avLst/>
          </a:prstGeom>
        </p:spPr>
        <p:txBody>
          <a:bodyPr wrap="none">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www.neuedu.com</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extLst>
      <p:ext uri="{BB962C8B-B14F-4D97-AF65-F5344CB8AC3E}">
        <p14:creationId xmlns:p14="http://schemas.microsoft.com/office/powerpoint/2010/main" val="26519712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4000" b="1">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000" b="1">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000" b="1">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000" b="1">
          <a:solidFill>
            <a:schemeClr val="tx2"/>
          </a:solidFill>
          <a:latin typeface="Times New Roman" pitchFamily="18" charset="0"/>
          <a:ea typeface="黑体" pitchFamily="2" charset="-122"/>
        </a:defRPr>
      </a:lvl5pPr>
      <a:lvl6pPr marL="457200" algn="l" rtl="0" fontAlgn="base">
        <a:spcBef>
          <a:spcPct val="0"/>
        </a:spcBef>
        <a:spcAft>
          <a:spcPct val="0"/>
        </a:spcAft>
        <a:defRPr sz="4000" b="1">
          <a:solidFill>
            <a:schemeClr val="tx2"/>
          </a:solidFill>
          <a:latin typeface="Times New Roman" pitchFamily="18" charset="0"/>
          <a:ea typeface="黑体" pitchFamily="2" charset="-122"/>
        </a:defRPr>
      </a:lvl6pPr>
      <a:lvl7pPr marL="914400" algn="l" rtl="0" fontAlgn="base">
        <a:spcBef>
          <a:spcPct val="0"/>
        </a:spcBef>
        <a:spcAft>
          <a:spcPct val="0"/>
        </a:spcAft>
        <a:defRPr sz="4000" b="1">
          <a:solidFill>
            <a:schemeClr val="tx2"/>
          </a:solidFill>
          <a:latin typeface="Times New Roman" pitchFamily="18" charset="0"/>
          <a:ea typeface="黑体" pitchFamily="2" charset="-122"/>
        </a:defRPr>
      </a:lvl7pPr>
      <a:lvl8pPr marL="1371600" algn="l" rtl="0" fontAlgn="base">
        <a:spcBef>
          <a:spcPct val="0"/>
        </a:spcBef>
        <a:spcAft>
          <a:spcPct val="0"/>
        </a:spcAft>
        <a:defRPr sz="4000" b="1">
          <a:solidFill>
            <a:schemeClr val="tx2"/>
          </a:solidFill>
          <a:latin typeface="Times New Roman" pitchFamily="18" charset="0"/>
          <a:ea typeface="黑体" pitchFamily="2" charset="-122"/>
        </a:defRPr>
      </a:lvl8pPr>
      <a:lvl9pPr marL="1828800"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b="0">
          <a:solidFill>
            <a:schemeClr val="tx1"/>
          </a:solidFill>
          <a:latin typeface="+mn-ea"/>
          <a:ea typeface="+mn-ea"/>
          <a:cs typeface="+mn-cs"/>
        </a:defRPr>
      </a:lvl1pPr>
      <a:lvl2pPr marL="742950" indent="-285750" algn="l" rtl="0" eaLnBrk="0" fontAlgn="base" hangingPunct="0">
        <a:spcBef>
          <a:spcPct val="0"/>
        </a:spcBef>
        <a:spcAft>
          <a:spcPct val="0"/>
        </a:spcAft>
        <a:buClr>
          <a:srgbClr val="777777"/>
        </a:buClr>
        <a:buSzPct val="85000"/>
        <a:buChar char="–"/>
        <a:defRPr sz="2200" b="0">
          <a:solidFill>
            <a:schemeClr val="tx1"/>
          </a:solidFill>
          <a:latin typeface="+mn-ea"/>
          <a:ea typeface="+mn-ea"/>
        </a:defRPr>
      </a:lvl2pPr>
      <a:lvl3pPr marL="11430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3pPr>
      <a:lvl4pPr marL="16002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4pPr>
      <a:lvl5pPr marL="20574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baike.baidu.com/view/628102.htm" TargetMode="External"/><Relationship Id="rId2" Type="http://schemas.openxmlformats.org/officeDocument/2006/relationships/hyperlink" Target="http://baike.baidu.com/view/28283.htm" TargetMode="External"/><Relationship Id="rId1" Type="http://schemas.openxmlformats.org/officeDocument/2006/relationships/slideLayout" Target="../slideLayouts/slideLayout9.xml"/><Relationship Id="rId4" Type="http://schemas.openxmlformats.org/officeDocument/2006/relationships/hyperlink" Target="http://baike.baidu.com/view/198047.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baike.baidu.com/view/34.htm"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8438129" y="6464369"/>
            <a:ext cx="670375" cy="276999"/>
          </a:xfrm>
          <a:prstGeom prst="rect">
            <a:avLst/>
          </a:prstGeom>
          <a:noFill/>
        </p:spPr>
        <p:txBody>
          <a:bodyPr wrap="none" rtlCol="0">
            <a:spAutoFit/>
          </a:bodyPr>
          <a:ls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a:lstStyle>
          <a:p>
            <a:r>
              <a:rPr lang="en-US" altLang="zh-CN" sz="1200" dirty="0" smtClean="0"/>
              <a:t>Beta</a:t>
            </a:r>
            <a:r>
              <a:rPr lang="zh-CN" altLang="en-US" sz="1200" dirty="0" smtClean="0"/>
              <a:t>版</a:t>
            </a:r>
            <a:endParaRPr lang="en-US" altLang="zh-CN" sz="1200" dirty="0" smtClean="0"/>
          </a:p>
        </p:txBody>
      </p:sp>
      <p:sp>
        <p:nvSpPr>
          <p:cNvPr id="2" name="标题 1"/>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MyBatis</a:t>
            </a:r>
            <a:r>
              <a:rPr lang="zh-CN" altLang="en-US" dirty="0"/>
              <a:t>框架</a:t>
            </a:r>
            <a:r>
              <a:rPr lang="en-US" altLang="zh-CN" dirty="0"/>
              <a:t/>
            </a:r>
            <a:br>
              <a:rPr lang="en-US" altLang="zh-CN" dirty="0"/>
            </a:br>
            <a:r>
              <a:rPr lang="en-US" altLang="zh-CN" sz="3200" dirty="0" smtClean="0"/>
              <a:t>—— </a:t>
            </a:r>
            <a:r>
              <a:rPr lang="zh-CN" altLang="en-US" sz="3200" dirty="0" smtClean="0"/>
              <a:t>框架</a:t>
            </a:r>
            <a:r>
              <a:rPr lang="zh-CN" altLang="en-US" sz="3200" dirty="0" smtClean="0"/>
              <a:t>入门</a:t>
            </a:r>
            <a:endParaRPr lang="zh-CN"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err="1" smtClean="0"/>
              <a:t>MyBatis</a:t>
            </a:r>
            <a:r>
              <a:rPr lang="zh-CN" altLang="en-US" dirty="0" smtClean="0"/>
              <a:t>框架项目创建流程</a:t>
            </a:r>
          </a:p>
        </p:txBody>
      </p:sp>
      <p:sp>
        <p:nvSpPr>
          <p:cNvPr id="14339" name="Rectangle 3"/>
          <p:cNvSpPr>
            <a:spLocks noGrp="1" noChangeArrowheads="1"/>
          </p:cNvSpPr>
          <p:nvPr>
            <p:ph idx="1"/>
          </p:nvPr>
        </p:nvSpPr>
        <p:spPr/>
        <p:txBody>
          <a:bodyPr/>
          <a:lstStyle/>
          <a:p>
            <a:r>
              <a:rPr lang="en-US" altLang="zh-CN" dirty="0" err="1" smtClean="0"/>
              <a:t>MyBatis</a:t>
            </a:r>
            <a:r>
              <a:rPr lang="zh-CN" altLang="en-US" dirty="0" smtClean="0"/>
              <a:t>基本要素</a:t>
            </a:r>
            <a:endParaRPr lang="en-US" altLang="zh-CN" dirty="0" smtClean="0"/>
          </a:p>
          <a:p>
            <a:pPr lvl="1"/>
            <a:r>
              <a:rPr lang="en-US" altLang="zh-CN" dirty="0" smtClean="0"/>
              <a:t>SqlMapConfig.xml </a:t>
            </a:r>
            <a:r>
              <a:rPr lang="zh-CN" altLang="en-US" dirty="0" smtClean="0"/>
              <a:t>全局配置文件</a:t>
            </a:r>
          </a:p>
          <a:p>
            <a:pPr lvl="1"/>
            <a:r>
              <a:rPr lang="zh-CN" altLang="en-US" dirty="0" smtClean="0"/>
              <a:t> </a:t>
            </a:r>
            <a:r>
              <a:rPr lang="en-US" altLang="zh-CN" dirty="0" smtClean="0"/>
              <a:t>Mapper.xml </a:t>
            </a:r>
            <a:r>
              <a:rPr lang="zh-CN" altLang="en-US" dirty="0" smtClean="0"/>
              <a:t>核心映射文件</a:t>
            </a:r>
            <a:endParaRPr lang="en-US" altLang="zh-CN" dirty="0" smtClean="0"/>
          </a:p>
          <a:p>
            <a:pPr lvl="1"/>
            <a:r>
              <a:rPr lang="en-US" dirty="0" err="1" smtClean="0"/>
              <a:t>SqlSessionFactory</a:t>
            </a:r>
            <a:r>
              <a:rPr lang="zh-CN" altLang="en-US" dirty="0" smtClean="0"/>
              <a:t>、</a:t>
            </a:r>
            <a:r>
              <a:rPr lang="en-US" altLang="zh-CN" dirty="0" err="1" smtClean="0"/>
              <a:t>SqlSession</a:t>
            </a:r>
            <a:r>
              <a:rPr lang="zh-CN" altLang="en-US" dirty="0" smtClean="0"/>
              <a:t>接口</a:t>
            </a:r>
          </a:p>
          <a:p>
            <a:pPr lvl="1"/>
            <a:endParaRPr lang="en-US" altLang="zh-CN" dirty="0" smtClean="0"/>
          </a:p>
          <a:p>
            <a:endParaRPr lang="zh-CN" altLang="en-US" dirty="0" smtClean="0"/>
          </a:p>
          <a:p>
            <a:endParaRPr lang="en-US" altLang="zh-CN"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MyBatis</a:t>
            </a:r>
            <a:r>
              <a:rPr lang="zh-CN" altLang="en-US" dirty="0" smtClean="0"/>
              <a:t>框架项目创建流程</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、新建</a:t>
            </a:r>
            <a:r>
              <a:rPr lang="en-US" altLang="zh-CN" dirty="0" smtClean="0"/>
              <a:t>JAVA</a:t>
            </a:r>
            <a:r>
              <a:rPr lang="zh-CN" altLang="en-US" dirty="0" smtClean="0"/>
              <a:t>项目</a:t>
            </a:r>
            <a:endParaRPr lang="en-US" altLang="zh-CN" dirty="0" smtClean="0"/>
          </a:p>
          <a:p>
            <a:r>
              <a:rPr lang="en-US" altLang="zh-CN" dirty="0" smtClean="0"/>
              <a:t>2</a:t>
            </a:r>
            <a:r>
              <a:rPr lang="zh-CN" altLang="en-US" dirty="0" smtClean="0"/>
              <a:t>、导入</a:t>
            </a:r>
            <a:r>
              <a:rPr lang="en-US" altLang="zh-CN" dirty="0" err="1" smtClean="0"/>
              <a:t>MyBatis</a:t>
            </a:r>
            <a:r>
              <a:rPr lang="zh-CN" altLang="en-US" dirty="0" smtClean="0"/>
              <a:t>的依赖</a:t>
            </a:r>
            <a:r>
              <a:rPr lang="en-US" altLang="zh-CN" dirty="0" smtClean="0"/>
              <a:t>jar</a:t>
            </a:r>
            <a:r>
              <a:rPr lang="zh-CN" altLang="en-US" dirty="0" smtClean="0"/>
              <a:t>包</a:t>
            </a:r>
            <a:endParaRPr lang="en-US" altLang="zh-CN" dirty="0" smtClean="0"/>
          </a:p>
          <a:p>
            <a:r>
              <a:rPr lang="en-US" altLang="zh-CN" dirty="0" smtClean="0"/>
              <a:t>3</a:t>
            </a:r>
            <a:r>
              <a:rPr lang="zh-CN" altLang="en-US" dirty="0" smtClean="0"/>
              <a:t>、创建</a:t>
            </a:r>
            <a:r>
              <a:rPr lang="en-US" altLang="zh-CN" dirty="0" smtClean="0"/>
              <a:t>SqlMapConfig.xml </a:t>
            </a:r>
            <a:r>
              <a:rPr lang="zh-CN" altLang="en-US" dirty="0" smtClean="0"/>
              <a:t>全局配置文件，配置数据源、事务等</a:t>
            </a:r>
            <a:r>
              <a:rPr lang="en-US" dirty="0" err="1" smtClean="0"/>
              <a:t>mybatis</a:t>
            </a:r>
            <a:r>
              <a:rPr lang="zh-CN" altLang="en-US" dirty="0" smtClean="0"/>
              <a:t>运行环境</a:t>
            </a:r>
            <a:endParaRPr lang="en-US" altLang="zh-CN" dirty="0" smtClean="0"/>
          </a:p>
          <a:p>
            <a:r>
              <a:rPr lang="en-US" altLang="zh-CN" dirty="0" smtClean="0"/>
              <a:t>4</a:t>
            </a:r>
            <a:r>
              <a:rPr lang="zh-CN" altLang="en-US" dirty="0" smtClean="0"/>
              <a:t>、创建</a:t>
            </a:r>
            <a:r>
              <a:rPr lang="en-US" altLang="zh-CN" dirty="0" smtClean="0"/>
              <a:t>mapper.xml</a:t>
            </a:r>
            <a:r>
              <a:rPr lang="zh-CN" altLang="en-US" dirty="0" smtClean="0"/>
              <a:t>映射文件，配置增、删、改、查的</a:t>
            </a:r>
            <a:r>
              <a:rPr lang="en-US" altLang="zh-CN" dirty="0" smtClean="0"/>
              <a:t>SQL</a:t>
            </a:r>
            <a:r>
              <a:rPr lang="zh-CN" altLang="en-US" dirty="0" smtClean="0"/>
              <a:t>语句。</a:t>
            </a:r>
            <a:endParaRPr lang="en-US" altLang="zh-CN" dirty="0" smtClean="0"/>
          </a:p>
          <a:p>
            <a:r>
              <a:rPr lang="en-US" altLang="zh-CN" dirty="0" smtClean="0"/>
              <a:t>5</a:t>
            </a:r>
            <a:r>
              <a:rPr lang="zh-CN" altLang="en-US" dirty="0" smtClean="0"/>
              <a:t>、创建</a:t>
            </a:r>
            <a:r>
              <a:rPr lang="en-US" dirty="0" err="1" smtClean="0"/>
              <a:t>SqlSessionFactory</a:t>
            </a:r>
            <a:r>
              <a:rPr lang="zh-CN" altLang="en-US" dirty="0" smtClean="0"/>
              <a:t>，根据全局配置文件创建工厂</a:t>
            </a:r>
            <a:endParaRPr lang="en-US" altLang="zh-CN" dirty="0" smtClean="0"/>
          </a:p>
          <a:p>
            <a:r>
              <a:rPr lang="en-US" altLang="zh-CN" dirty="0" smtClean="0"/>
              <a:t>6</a:t>
            </a:r>
            <a:r>
              <a:rPr lang="zh-CN" altLang="en-US" dirty="0" smtClean="0"/>
              <a:t>、创建</a:t>
            </a:r>
            <a:r>
              <a:rPr lang="en-US" dirty="0" err="1" smtClean="0"/>
              <a:t>SqlSession</a:t>
            </a:r>
            <a:r>
              <a:rPr lang="zh-CN" altLang="en-US" dirty="0" smtClean="0"/>
              <a:t>，是一个接口，执行数据库操作</a:t>
            </a:r>
            <a:endParaRPr lang="en-US" altLang="zh-CN" dirty="0" smtClean="0"/>
          </a:p>
          <a:p>
            <a:r>
              <a:rPr lang="en-US" altLang="zh-CN" dirty="0" smtClean="0"/>
              <a:t>7</a:t>
            </a:r>
            <a:r>
              <a:rPr lang="zh-CN" altLang="en-US" dirty="0" smtClean="0"/>
              <a:t>、释放资源</a:t>
            </a:r>
          </a:p>
          <a:p>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smtClean="0"/>
              <a:t>基础配置文件</a:t>
            </a:r>
            <a:r>
              <a:rPr lang="en-US" altLang="zh-CN" dirty="0" smtClean="0"/>
              <a:t>—</a:t>
            </a:r>
            <a:r>
              <a:rPr lang="zh-CN" altLang="en-US" dirty="0" smtClean="0"/>
              <a:t>环境配置</a:t>
            </a:r>
          </a:p>
        </p:txBody>
      </p:sp>
      <p:sp>
        <p:nvSpPr>
          <p:cNvPr id="16387" name="Rectangle 3"/>
          <p:cNvSpPr>
            <a:spLocks noGrp="1" noChangeArrowheads="1"/>
          </p:cNvSpPr>
          <p:nvPr>
            <p:ph idx="1"/>
          </p:nvPr>
        </p:nvSpPr>
        <p:spPr>
          <a:xfrm>
            <a:off x="428596" y="1071546"/>
            <a:ext cx="8229600" cy="4525963"/>
          </a:xfrm>
        </p:spPr>
        <p:txBody>
          <a:bodyPr/>
          <a:lstStyle/>
          <a:p>
            <a:r>
              <a:rPr lang="zh-CN" altLang="en-US" dirty="0" smtClean="0"/>
              <a:t>配置环境</a:t>
            </a:r>
          </a:p>
          <a:p>
            <a:r>
              <a:rPr lang="en-US" altLang="zh-CN" dirty="0" smtClean="0"/>
              <a:t>&lt;configuration&gt; </a:t>
            </a:r>
          </a:p>
          <a:p>
            <a:pPr lvl="1"/>
            <a:r>
              <a:rPr lang="en-US" altLang="zh-CN" dirty="0" smtClean="0"/>
              <a:t>&lt;environments default="development"&gt; </a:t>
            </a:r>
          </a:p>
          <a:p>
            <a:pPr lvl="2"/>
            <a:r>
              <a:rPr lang="en-US" altLang="zh-CN" dirty="0" smtClean="0"/>
              <a:t>&lt;environment id="development"&gt; </a:t>
            </a:r>
          </a:p>
          <a:p>
            <a:pPr lvl="3"/>
            <a:r>
              <a:rPr lang="en-US" altLang="zh-CN" dirty="0" smtClean="0"/>
              <a:t>&lt;</a:t>
            </a:r>
            <a:r>
              <a:rPr lang="en-US" altLang="zh-CN" dirty="0" err="1" smtClean="0"/>
              <a:t>transactionManager</a:t>
            </a:r>
            <a:r>
              <a:rPr lang="en-US" altLang="zh-CN" dirty="0" smtClean="0"/>
              <a:t> type="JDBC"/&gt; </a:t>
            </a:r>
          </a:p>
          <a:p>
            <a:pPr lvl="3"/>
            <a:r>
              <a:rPr lang="en-US" altLang="zh-CN" dirty="0" smtClean="0"/>
              <a:t>&lt;</a:t>
            </a:r>
            <a:r>
              <a:rPr lang="en-US" altLang="zh-CN" dirty="0" err="1" smtClean="0"/>
              <a:t>dataSource</a:t>
            </a:r>
            <a:r>
              <a:rPr lang="en-US" altLang="zh-CN" dirty="0" smtClean="0"/>
              <a:t> type="POOLED"&gt; </a:t>
            </a:r>
          </a:p>
          <a:p>
            <a:pPr lvl="3"/>
            <a:r>
              <a:rPr lang="en-US" altLang="zh-CN" dirty="0" smtClean="0"/>
              <a:t>&lt;property name="driver" value="${driver}"/&gt; </a:t>
            </a:r>
          </a:p>
          <a:p>
            <a:pPr lvl="3"/>
            <a:r>
              <a:rPr lang="en-US" altLang="zh-CN" dirty="0" smtClean="0"/>
              <a:t>&lt;property name="</a:t>
            </a:r>
            <a:r>
              <a:rPr lang="en-US" altLang="zh-CN" dirty="0" err="1" smtClean="0"/>
              <a:t>url</a:t>
            </a:r>
            <a:r>
              <a:rPr lang="en-US" altLang="zh-CN" dirty="0" smtClean="0"/>
              <a:t>" value="${</a:t>
            </a:r>
            <a:r>
              <a:rPr lang="en-US" altLang="zh-CN" dirty="0" err="1" smtClean="0"/>
              <a:t>url</a:t>
            </a:r>
            <a:r>
              <a:rPr lang="en-US" altLang="zh-CN" dirty="0" smtClean="0"/>
              <a:t>}"/&gt; </a:t>
            </a:r>
          </a:p>
          <a:p>
            <a:pPr lvl="3"/>
            <a:r>
              <a:rPr lang="en-US" altLang="zh-CN" dirty="0" smtClean="0"/>
              <a:t>&lt;property name="username" value="${username}"/&gt; </a:t>
            </a:r>
          </a:p>
          <a:p>
            <a:pPr lvl="3"/>
            <a:r>
              <a:rPr lang="en-US" altLang="zh-CN" dirty="0" smtClean="0"/>
              <a:t>&lt;property name="password" value="${password}"/&gt; </a:t>
            </a:r>
          </a:p>
          <a:p>
            <a:pPr lvl="3"/>
            <a:r>
              <a:rPr lang="en-US" altLang="zh-CN" dirty="0" smtClean="0"/>
              <a:t>&lt;/</a:t>
            </a:r>
            <a:r>
              <a:rPr lang="en-US" altLang="zh-CN" dirty="0" err="1" smtClean="0"/>
              <a:t>dataSource</a:t>
            </a:r>
            <a:r>
              <a:rPr lang="en-US" altLang="zh-CN" dirty="0" smtClean="0"/>
              <a:t>&gt; </a:t>
            </a:r>
          </a:p>
          <a:p>
            <a:pPr lvl="2"/>
            <a:r>
              <a:rPr lang="en-US" altLang="zh-CN" dirty="0" smtClean="0"/>
              <a:t>&lt;/environment&gt; </a:t>
            </a:r>
          </a:p>
          <a:p>
            <a:pPr lvl="1"/>
            <a:r>
              <a:rPr lang="en-US" altLang="zh-CN" dirty="0" smtClean="0"/>
              <a:t>&lt;/environments&gt; </a:t>
            </a:r>
          </a:p>
          <a:p>
            <a:r>
              <a:rPr lang="en-US" altLang="zh-CN" dirty="0" smtClean="0"/>
              <a:t>&lt;/configuration&gt; </a:t>
            </a:r>
          </a:p>
          <a:p>
            <a:endParaRPr lang="en-US" altLang="zh-CN"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基础配置文件</a:t>
            </a:r>
            <a:r>
              <a:rPr lang="en-US" altLang="zh-CN" dirty="0" smtClean="0"/>
              <a:t>—</a:t>
            </a:r>
            <a:r>
              <a:rPr lang="zh-CN" altLang="en-US" dirty="0" smtClean="0"/>
              <a:t>事务管理</a:t>
            </a:r>
          </a:p>
        </p:txBody>
      </p:sp>
      <p:sp>
        <p:nvSpPr>
          <p:cNvPr id="18435" name="Rectangle 3"/>
          <p:cNvSpPr>
            <a:spLocks noGrp="1" noChangeArrowheads="1"/>
          </p:cNvSpPr>
          <p:nvPr>
            <p:ph idx="1"/>
          </p:nvPr>
        </p:nvSpPr>
        <p:spPr/>
        <p:txBody>
          <a:bodyPr/>
          <a:lstStyle/>
          <a:p>
            <a:r>
              <a:rPr lang="en-US" altLang="zh-CN" dirty="0" err="1" smtClean="0"/>
              <a:t>MyBatis</a:t>
            </a:r>
            <a:r>
              <a:rPr lang="en-US" altLang="zh-CN" dirty="0" smtClean="0"/>
              <a:t> </a:t>
            </a:r>
            <a:r>
              <a:rPr lang="zh-CN" altLang="en-US" dirty="0" smtClean="0"/>
              <a:t>有两种事务管理类型：</a:t>
            </a:r>
          </a:p>
          <a:p>
            <a:pPr lvl="1"/>
            <a:r>
              <a:rPr lang="en-US" altLang="zh-CN" dirty="0" smtClean="0"/>
              <a:t>JDBC - </a:t>
            </a:r>
            <a:r>
              <a:rPr lang="zh-CN" altLang="en-US" dirty="0" smtClean="0"/>
              <a:t>这个类型直接全部使用 </a:t>
            </a:r>
            <a:r>
              <a:rPr lang="en-US" altLang="zh-CN" dirty="0" smtClean="0"/>
              <a:t>JDBC </a:t>
            </a:r>
            <a:r>
              <a:rPr lang="zh-CN" altLang="en-US" dirty="0" smtClean="0"/>
              <a:t>的提交和回滚功能。它依靠使用连接的数据源来管理事务的作用域。</a:t>
            </a:r>
          </a:p>
          <a:p>
            <a:r>
              <a:rPr lang="en-US" altLang="zh-CN" dirty="0" smtClean="0"/>
              <a:t>MANAGED</a:t>
            </a:r>
          </a:p>
          <a:p>
            <a:pPr lvl="1"/>
            <a:r>
              <a:rPr lang="en-US" altLang="zh-CN" dirty="0" smtClean="0"/>
              <a:t> - </a:t>
            </a:r>
            <a:r>
              <a:rPr lang="zh-CN" altLang="en-US" dirty="0" smtClean="0"/>
              <a:t>这个类型什么不做 ， 它从不提交 、 回滚和关闭连接 。 而是让窗口来管理事务的全部生命周期 。（比如说 </a:t>
            </a:r>
            <a:r>
              <a:rPr lang="en-US" altLang="zh-CN" dirty="0" smtClean="0"/>
              <a:t>Spring </a:t>
            </a:r>
            <a:r>
              <a:rPr lang="zh-CN" altLang="en-US" dirty="0" smtClean="0"/>
              <a:t>或者 </a:t>
            </a:r>
            <a:r>
              <a:rPr lang="en-US" altLang="zh-CN" dirty="0" smtClean="0"/>
              <a:t>JAVAEE </a:t>
            </a:r>
            <a:r>
              <a:rPr lang="zh-CN" altLang="en-US" dirty="0" smtClean="0"/>
              <a:t>服务器）</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pPr eaLnBrk="1" hangingPunct="1"/>
            <a:r>
              <a:rPr lang="zh-CN" altLang="en-US" dirty="0" smtClean="0"/>
              <a:t>基础配置文件</a:t>
            </a:r>
            <a:r>
              <a:rPr lang="en-US" altLang="zh-CN" dirty="0" smtClean="0"/>
              <a:t>—</a:t>
            </a:r>
            <a:r>
              <a:rPr lang="zh-CN" altLang="en-US" dirty="0" smtClean="0"/>
              <a:t>数据源</a:t>
            </a:r>
          </a:p>
        </p:txBody>
      </p:sp>
      <p:sp>
        <p:nvSpPr>
          <p:cNvPr id="19459" name="Rectangle 6"/>
          <p:cNvSpPr>
            <a:spLocks noGrp="1" noChangeArrowheads="1"/>
          </p:cNvSpPr>
          <p:nvPr>
            <p:ph idx="1"/>
          </p:nvPr>
        </p:nvSpPr>
        <p:spPr/>
        <p:txBody>
          <a:bodyPr/>
          <a:lstStyle/>
          <a:p>
            <a:pPr eaLnBrk="1" hangingPunct="1">
              <a:lnSpc>
                <a:spcPct val="90000"/>
              </a:lnSpc>
              <a:buFont typeface="Wingdings" pitchFamily="2" charset="2"/>
              <a:buNone/>
            </a:pPr>
            <a:r>
              <a:rPr lang="zh-CN" altLang="en-US" sz="2100" smtClean="0"/>
              <a:t>数据源类型有三种： </a:t>
            </a:r>
            <a:r>
              <a:rPr lang="en-US" altLang="zh-CN" sz="2100" smtClean="0"/>
              <a:t>UNPOOLED </a:t>
            </a:r>
            <a:r>
              <a:rPr lang="zh-CN" altLang="en-US" sz="2100" smtClean="0"/>
              <a:t>， </a:t>
            </a:r>
            <a:r>
              <a:rPr lang="en-US" altLang="zh-CN" sz="2100" smtClean="0"/>
              <a:t>POOLED </a:t>
            </a:r>
            <a:r>
              <a:rPr lang="zh-CN" altLang="en-US" sz="2100" smtClean="0"/>
              <a:t>， </a:t>
            </a:r>
            <a:r>
              <a:rPr lang="en-US" altLang="zh-CN" sz="2100" smtClean="0"/>
              <a:t>JNDI </a:t>
            </a:r>
            <a:r>
              <a:rPr lang="zh-CN" altLang="en-US" sz="2100" smtClean="0"/>
              <a:t>。</a:t>
            </a:r>
          </a:p>
          <a:p>
            <a:pPr eaLnBrk="1" hangingPunct="1">
              <a:lnSpc>
                <a:spcPct val="90000"/>
              </a:lnSpc>
            </a:pPr>
            <a:r>
              <a:rPr lang="en-US" altLang="zh-CN" sz="2100" smtClean="0"/>
              <a:t>UNPOOLED - </a:t>
            </a:r>
            <a:r>
              <a:rPr lang="zh-CN" altLang="en-US" sz="2100" smtClean="0"/>
              <a:t>这个数据源实现只是在每次请求的时候简单的打开和关闭一个连接。虽然这有点慢，但作为一些不需要性能和立即响应的简单应用来说 ， 不失为一种好选择 。 </a:t>
            </a:r>
          </a:p>
          <a:p>
            <a:pPr eaLnBrk="1" hangingPunct="1">
              <a:lnSpc>
                <a:spcPct val="90000"/>
              </a:lnSpc>
            </a:pPr>
            <a:r>
              <a:rPr lang="en-US" altLang="zh-CN" sz="2100" smtClean="0"/>
              <a:t>POOLED - </a:t>
            </a:r>
            <a:r>
              <a:rPr lang="zh-CN" altLang="en-US" sz="2100" smtClean="0"/>
              <a:t>这个数据源缓存 </a:t>
            </a:r>
            <a:r>
              <a:rPr lang="en-US" altLang="zh-CN" sz="2100" smtClean="0"/>
              <a:t>JDBC </a:t>
            </a:r>
            <a:r>
              <a:rPr lang="zh-CN" altLang="en-US" sz="2100" smtClean="0"/>
              <a:t>连接对象用于避免每次都要连接和生成连接实例而需要的验证时间 。对于并发 </a:t>
            </a:r>
            <a:r>
              <a:rPr lang="en-US" altLang="zh-CN" sz="2100" smtClean="0"/>
              <a:t>WEB </a:t>
            </a:r>
            <a:r>
              <a:rPr lang="zh-CN" altLang="en-US" sz="2100" smtClean="0"/>
              <a:t>应用，这种方式非常流行因为它有最快的响应时间。</a:t>
            </a:r>
          </a:p>
          <a:p>
            <a:pPr eaLnBrk="1" hangingPunct="1">
              <a:lnSpc>
                <a:spcPct val="90000"/>
              </a:lnSpc>
            </a:pPr>
            <a:r>
              <a:rPr lang="en-US" altLang="zh-CN" sz="2100" smtClean="0"/>
              <a:t>JNDI - </a:t>
            </a:r>
            <a:r>
              <a:rPr lang="zh-CN" altLang="en-US" sz="2100" smtClean="0"/>
              <a:t>这个数据源实现是为了准备和 </a:t>
            </a:r>
            <a:r>
              <a:rPr lang="en-US" altLang="zh-CN" sz="2100" smtClean="0"/>
              <a:t>Spring </a:t>
            </a:r>
            <a:r>
              <a:rPr lang="zh-CN" altLang="en-US" sz="2100" smtClean="0"/>
              <a:t>或应用服务一起使用，可以在外部也可以在内部配置这个数据源，然后在 </a:t>
            </a:r>
            <a:r>
              <a:rPr lang="en-US" altLang="zh-CN" sz="2100" smtClean="0"/>
              <a:t>JNDI </a:t>
            </a:r>
            <a:r>
              <a:rPr lang="zh-CN" altLang="en-US" sz="2100" smtClean="0"/>
              <a:t>上下文中引用它。这个数据源配置只需要两上属性：</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查询功能实现</a:t>
            </a:r>
            <a:r>
              <a:rPr lang="en-US" altLang="zh-CN" dirty="0" smtClean="0"/>
              <a:t>--</a:t>
            </a:r>
            <a:r>
              <a:rPr lang="zh-CN" altLang="en-US" dirty="0" smtClean="0"/>
              <a:t>映射配置</a:t>
            </a:r>
            <a:endParaRPr lang="zh-CN" altLang="en-US" dirty="0"/>
          </a:p>
        </p:txBody>
      </p:sp>
      <p:pic>
        <p:nvPicPr>
          <p:cNvPr id="7" name="内容占位符 6" descr="1.png"/>
          <p:cNvPicPr>
            <a:picLocks noGrp="1" noChangeAspect="1"/>
          </p:cNvPicPr>
          <p:nvPr>
            <p:ph idx="1"/>
          </p:nvPr>
        </p:nvPicPr>
        <p:blipFill>
          <a:blip r:embed="rId2"/>
          <a:stretch>
            <a:fillRect/>
          </a:stretch>
        </p:blipFill>
        <p:spPr>
          <a:xfrm>
            <a:off x="214282" y="1500174"/>
            <a:ext cx="8773245" cy="4286280"/>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查询功能</a:t>
            </a:r>
            <a:r>
              <a:rPr lang="en-US" altLang="zh-CN" dirty="0" smtClean="0"/>
              <a:t>—</a:t>
            </a:r>
            <a:r>
              <a:rPr lang="zh-CN" altLang="en-US" dirty="0" smtClean="0"/>
              <a:t>代码实现</a:t>
            </a:r>
            <a:endParaRPr lang="zh-CN" altLang="en-US" dirty="0"/>
          </a:p>
        </p:txBody>
      </p:sp>
      <p:pic>
        <p:nvPicPr>
          <p:cNvPr id="4" name="内容占位符 3" descr="2.png"/>
          <p:cNvPicPr>
            <a:picLocks noGrp="1" noChangeAspect="1"/>
          </p:cNvPicPr>
          <p:nvPr>
            <p:ph idx="1"/>
          </p:nvPr>
        </p:nvPicPr>
        <p:blipFill>
          <a:blip r:embed="rId2"/>
          <a:stretch>
            <a:fillRect/>
          </a:stretch>
        </p:blipFill>
        <p:spPr>
          <a:xfrm>
            <a:off x="500034" y="1714488"/>
            <a:ext cx="8229600" cy="3714776"/>
          </a:xfrm>
        </p:spPr>
      </p:pic>
      <p:sp>
        <p:nvSpPr>
          <p:cNvPr id="5" name="TextBox 4"/>
          <p:cNvSpPr txBox="1"/>
          <p:nvPr/>
        </p:nvSpPr>
        <p:spPr>
          <a:xfrm>
            <a:off x="571472" y="5572140"/>
            <a:ext cx="4662430" cy="461665"/>
          </a:xfrm>
          <a:prstGeom prst="rect">
            <a:avLst/>
          </a:prstGeom>
          <a:noFill/>
        </p:spPr>
        <p:txBody>
          <a:bodyPr wrap="none" rtlCol="0">
            <a:spAutoFit/>
          </a:bodyPr>
          <a:lstStyle/>
          <a:p>
            <a:r>
              <a:rPr lang="zh-CN" altLang="en-US" sz="2400" dirty="0" smtClean="0">
                <a:solidFill>
                  <a:srgbClr val="FF0000"/>
                </a:solidFill>
              </a:rPr>
              <a:t>参考代码：</a:t>
            </a:r>
            <a:r>
              <a:rPr lang="en-US" altLang="zh-CN" sz="2400" dirty="0" smtClean="0">
                <a:solidFill>
                  <a:srgbClr val="FF0000"/>
                </a:solidFill>
              </a:rPr>
              <a:t>MyBatis01\</a:t>
            </a:r>
            <a:r>
              <a:rPr lang="en-US" altLang="zh-CN" sz="2400" dirty="0" err="1" smtClean="0">
                <a:solidFill>
                  <a:srgbClr val="FF0000"/>
                </a:solidFill>
              </a:rPr>
              <a:t>TestCURD</a:t>
            </a:r>
            <a:endParaRPr lang="zh-CN" altLang="en-US" sz="2400" dirty="0">
              <a:solidFill>
                <a:srgbClr val="FF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插入功能实现</a:t>
            </a:r>
            <a:r>
              <a:rPr lang="en-US" altLang="zh-CN" dirty="0" smtClean="0"/>
              <a:t>--</a:t>
            </a:r>
            <a:r>
              <a:rPr lang="zh-CN" altLang="en-US" dirty="0" smtClean="0"/>
              <a:t>映射配置</a:t>
            </a:r>
            <a:endParaRPr lang="zh-CN" altLang="en-US" dirty="0"/>
          </a:p>
        </p:txBody>
      </p:sp>
      <p:pic>
        <p:nvPicPr>
          <p:cNvPr id="4" name="内容占位符 3" descr="3.png"/>
          <p:cNvPicPr>
            <a:picLocks noGrp="1" noChangeAspect="1"/>
          </p:cNvPicPr>
          <p:nvPr>
            <p:ph idx="1"/>
          </p:nvPr>
        </p:nvPicPr>
        <p:blipFill>
          <a:blip r:embed="rId2"/>
          <a:stretch>
            <a:fillRect/>
          </a:stretch>
        </p:blipFill>
        <p:spPr>
          <a:xfrm>
            <a:off x="57144" y="1285860"/>
            <a:ext cx="9086856" cy="4286279"/>
          </a:xfr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插入功能</a:t>
            </a:r>
            <a:r>
              <a:rPr lang="en-US" altLang="zh-CN" dirty="0" smtClean="0"/>
              <a:t>—</a:t>
            </a:r>
            <a:r>
              <a:rPr lang="zh-CN" altLang="en-US" dirty="0" smtClean="0"/>
              <a:t>代码实现</a:t>
            </a:r>
            <a:endParaRPr lang="zh-CN" altLang="en-US" dirty="0"/>
          </a:p>
        </p:txBody>
      </p:sp>
      <p:pic>
        <p:nvPicPr>
          <p:cNvPr id="4" name="内容占位符 3" descr="4.png"/>
          <p:cNvPicPr>
            <a:picLocks noGrp="1" noChangeAspect="1"/>
          </p:cNvPicPr>
          <p:nvPr>
            <p:ph idx="1"/>
          </p:nvPr>
        </p:nvPicPr>
        <p:blipFill>
          <a:blip r:embed="rId2"/>
          <a:stretch>
            <a:fillRect/>
          </a:stretch>
        </p:blipFill>
        <p:spPr>
          <a:xfrm>
            <a:off x="428596" y="1571612"/>
            <a:ext cx="8229600" cy="3806639"/>
          </a:xfrm>
        </p:spPr>
      </p:pic>
      <p:sp>
        <p:nvSpPr>
          <p:cNvPr id="5" name="TextBox 4"/>
          <p:cNvSpPr txBox="1"/>
          <p:nvPr/>
        </p:nvSpPr>
        <p:spPr>
          <a:xfrm>
            <a:off x="571472" y="5572140"/>
            <a:ext cx="4662430" cy="461665"/>
          </a:xfrm>
          <a:prstGeom prst="rect">
            <a:avLst/>
          </a:prstGeom>
          <a:noFill/>
        </p:spPr>
        <p:txBody>
          <a:bodyPr wrap="none" rtlCol="0">
            <a:spAutoFit/>
          </a:bodyPr>
          <a:lstStyle/>
          <a:p>
            <a:r>
              <a:rPr lang="zh-CN" altLang="en-US" sz="2400" dirty="0" smtClean="0">
                <a:solidFill>
                  <a:srgbClr val="FF0000"/>
                </a:solidFill>
              </a:rPr>
              <a:t>参考代码：</a:t>
            </a:r>
            <a:r>
              <a:rPr lang="en-US" altLang="zh-CN" sz="2400" dirty="0" smtClean="0">
                <a:solidFill>
                  <a:srgbClr val="FF0000"/>
                </a:solidFill>
              </a:rPr>
              <a:t>MyBatis01\</a:t>
            </a:r>
            <a:r>
              <a:rPr lang="en-US" altLang="zh-CN" sz="2400" dirty="0" err="1" smtClean="0">
                <a:solidFill>
                  <a:srgbClr val="FF0000"/>
                </a:solidFill>
              </a:rPr>
              <a:t>TestCURD</a:t>
            </a:r>
            <a:endParaRPr lang="zh-CN" altLang="en-US" sz="2400" dirty="0">
              <a:solidFill>
                <a:srgbClr val="FF0000"/>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插入功能</a:t>
            </a:r>
            <a:r>
              <a:rPr lang="en-US" altLang="zh-CN" dirty="0" smtClean="0"/>
              <a:t>—</a:t>
            </a:r>
            <a:r>
              <a:rPr lang="zh-CN" altLang="en-US" dirty="0" smtClean="0"/>
              <a:t>代码实现</a:t>
            </a:r>
            <a:endParaRPr lang="zh-CN" altLang="en-US" dirty="0"/>
          </a:p>
        </p:txBody>
      </p:sp>
      <p:sp>
        <p:nvSpPr>
          <p:cNvPr id="3" name="内容占位符 2"/>
          <p:cNvSpPr>
            <a:spLocks noGrp="1"/>
          </p:cNvSpPr>
          <p:nvPr>
            <p:ph idx="1"/>
          </p:nvPr>
        </p:nvSpPr>
        <p:spPr/>
        <p:txBody>
          <a:bodyPr/>
          <a:lstStyle/>
          <a:p>
            <a:r>
              <a:rPr lang="zh-CN" altLang="en-US" dirty="0" smtClean="0"/>
              <a:t>返回插入主键</a:t>
            </a:r>
            <a:r>
              <a:rPr lang="en-US" altLang="zh-CN" dirty="0" smtClean="0"/>
              <a:t>ID</a:t>
            </a:r>
          </a:p>
          <a:p>
            <a:r>
              <a:rPr lang="en-US" altLang="zh-CN" dirty="0" err="1" smtClean="0"/>
              <a:t>selectKey</a:t>
            </a:r>
            <a:r>
              <a:rPr lang="zh-CN" altLang="en-US" dirty="0" smtClean="0"/>
              <a:t>标签实现</a:t>
            </a:r>
            <a:endParaRPr lang="en-US" altLang="zh-CN" dirty="0" smtClean="0"/>
          </a:p>
          <a:p>
            <a:r>
              <a:rPr lang="zh-CN" altLang="en-US" dirty="0" smtClean="0"/>
              <a:t>在使用</a:t>
            </a:r>
            <a:r>
              <a:rPr lang="en-US" altLang="zh-CN" dirty="0" err="1" smtClean="0"/>
              <a:t>MyBatis</a:t>
            </a:r>
            <a:r>
              <a:rPr lang="zh-CN" altLang="en-US" dirty="0" smtClean="0"/>
              <a:t>做持久层时，</a:t>
            </a:r>
            <a:r>
              <a:rPr lang="en-US" altLang="zh-CN" dirty="0" smtClean="0"/>
              <a:t>insert</a:t>
            </a:r>
            <a:r>
              <a:rPr lang="zh-CN" altLang="en-US" dirty="0" smtClean="0"/>
              <a:t>语句默认是不返回记录的主键值，而是返回插入的记录条数；如果业务层需要得到记录的主键时，可以通过配置的方式来完成这个功能</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err="1" smtClean="0"/>
              <a:t>Mysql</a:t>
            </a:r>
            <a:r>
              <a:rPr lang="zh-CN" altLang="en-US" dirty="0" smtClean="0"/>
              <a:t>数据库使用：</a:t>
            </a:r>
            <a:endParaRPr lang="en-US" dirty="0" smtClean="0"/>
          </a:p>
          <a:p>
            <a:pPr lvl="1"/>
            <a:r>
              <a:rPr lang="en-US" dirty="0" smtClean="0"/>
              <a:t>select </a:t>
            </a:r>
            <a:r>
              <a:rPr lang="en-US" dirty="0" err="1" smtClean="0"/>
              <a:t>last_insert_id</a:t>
            </a:r>
            <a:r>
              <a:rPr lang="en-US" dirty="0" smtClean="0"/>
              <a:t>() as id</a:t>
            </a:r>
          </a:p>
          <a:p>
            <a:r>
              <a:rPr lang="zh-CN" altLang="en-US" dirty="0" smtClean="0"/>
              <a:t/>
            </a:r>
            <a:br>
              <a:rPr lang="zh-CN" altLang="en-US" dirty="0" smtClean="0"/>
            </a:br>
            <a:endParaRPr lang="zh-CN" altLang="en-US" dirty="0" smtClean="0"/>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14348" y="3357562"/>
            <a:ext cx="7500958" cy="1833564"/>
          </a:xfrm>
          <a:prstGeom prst="rect">
            <a:avLst/>
          </a:prstGeom>
          <a:noFill/>
          <a:ln w="9525">
            <a:noFill/>
            <a:miter lim="800000"/>
            <a:headEnd/>
            <a:tailEnd/>
          </a:ln>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章节目标</a:t>
            </a:r>
            <a:endParaRPr lang="zh-CN" altLang="en-US" dirty="0"/>
          </a:p>
        </p:txBody>
      </p:sp>
      <p:sp>
        <p:nvSpPr>
          <p:cNvPr id="3" name="内容占位符 2"/>
          <p:cNvSpPr>
            <a:spLocks noGrp="1"/>
          </p:cNvSpPr>
          <p:nvPr>
            <p:ph idx="1"/>
          </p:nvPr>
        </p:nvSpPr>
        <p:spPr/>
        <p:txBody>
          <a:bodyPr/>
          <a:lstStyle/>
          <a:p>
            <a:r>
              <a:rPr lang="zh-CN" altLang="en-US" dirty="0" smtClean="0"/>
              <a:t>了解</a:t>
            </a:r>
            <a:r>
              <a:rPr lang="en-US" altLang="zh-CN" dirty="0" err="1" smtClean="0"/>
              <a:t>MyBatis</a:t>
            </a:r>
            <a:r>
              <a:rPr lang="zh-CN" altLang="en-US" dirty="0" smtClean="0"/>
              <a:t>框架的特点</a:t>
            </a:r>
            <a:endParaRPr lang="en-US" altLang="zh-CN" dirty="0" smtClean="0"/>
          </a:p>
          <a:p>
            <a:r>
              <a:rPr lang="zh-CN" altLang="en-US" dirty="0" smtClean="0"/>
              <a:t>掌握</a:t>
            </a:r>
            <a:r>
              <a:rPr lang="en-US" altLang="zh-CN" dirty="0" err="1" smtClean="0"/>
              <a:t>MyBatis</a:t>
            </a:r>
            <a:r>
              <a:rPr lang="zh-CN" altLang="en-US" dirty="0" smtClean="0"/>
              <a:t>框架的下载和安装</a:t>
            </a:r>
            <a:endParaRPr lang="en-US" altLang="zh-CN" dirty="0" smtClean="0"/>
          </a:p>
          <a:p>
            <a:r>
              <a:rPr lang="zh-CN" altLang="en-US" dirty="0" smtClean="0"/>
              <a:t>掌握</a:t>
            </a:r>
            <a:r>
              <a:rPr lang="en-US" altLang="zh-CN" dirty="0" err="1" smtClean="0"/>
              <a:t>MyBatis</a:t>
            </a:r>
            <a:r>
              <a:rPr lang="zh-CN" altLang="en-US" dirty="0" smtClean="0"/>
              <a:t>框架的配置</a:t>
            </a:r>
            <a:endParaRPr lang="en-US" altLang="zh-CN" dirty="0" smtClean="0"/>
          </a:p>
          <a:p>
            <a:r>
              <a:rPr lang="zh-CN" altLang="en-US" dirty="0" smtClean="0"/>
              <a:t>掌握</a:t>
            </a:r>
            <a:r>
              <a:rPr lang="en-US" altLang="zh-CN" dirty="0" err="1" smtClean="0"/>
              <a:t>MyBatis</a:t>
            </a:r>
            <a:r>
              <a:rPr lang="zh-CN" altLang="en-US" dirty="0" smtClean="0"/>
              <a:t>框架的</a:t>
            </a:r>
            <a:r>
              <a:rPr lang="en-US" altLang="zh-CN" dirty="0" smtClean="0"/>
              <a:t>SQL</a:t>
            </a:r>
            <a:r>
              <a:rPr lang="zh-CN" altLang="en-US" dirty="0" smtClean="0"/>
              <a:t>映射</a:t>
            </a:r>
            <a:endParaRPr lang="en-US" altLang="zh-CN" dirty="0" smtClean="0"/>
          </a:p>
          <a:p>
            <a:r>
              <a:rPr lang="zh-CN" altLang="en-US" dirty="0" smtClean="0"/>
              <a:t>掌握</a:t>
            </a:r>
            <a:r>
              <a:rPr lang="en-US" altLang="zh-CN" dirty="0" err="1" smtClean="0"/>
              <a:t>SqlSessionFactory</a:t>
            </a:r>
            <a:r>
              <a:rPr lang="zh-CN" altLang="en-US" dirty="0" smtClean="0"/>
              <a:t>、</a:t>
            </a:r>
            <a:r>
              <a:rPr lang="en-US" altLang="zh-CN" dirty="0" err="1" smtClean="0"/>
              <a:t>SqlSession</a:t>
            </a:r>
            <a:r>
              <a:rPr lang="zh-CN" altLang="en-US" dirty="0" smtClean="0"/>
              <a:t>接口的使用</a:t>
            </a:r>
            <a:endParaRPr lang="en-US" altLang="zh-CN" dirty="0" smtClean="0"/>
          </a:p>
          <a:p>
            <a:r>
              <a:rPr lang="zh-CN" altLang="en-US" dirty="0" smtClean="0"/>
              <a:t>理解</a:t>
            </a:r>
            <a:r>
              <a:rPr lang="en-US" altLang="zh-CN" dirty="0" err="1" smtClean="0"/>
              <a:t>MyBatis</a:t>
            </a:r>
            <a:r>
              <a:rPr lang="zh-CN" altLang="en-US" dirty="0" smtClean="0"/>
              <a:t>框架的工作流程</a:t>
            </a:r>
            <a:endParaRPr lang="en-US" altLang="zh-CN"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a:t>
            </a:r>
            <a:r>
              <a:rPr lang="en-US" altLang="zh-CN" dirty="0" smtClean="0"/>
              <a:t>&amp;</a:t>
            </a:r>
            <a:r>
              <a:rPr lang="zh-CN" altLang="en-US" dirty="0" smtClean="0"/>
              <a:t>修改功能实现</a:t>
            </a:r>
            <a:r>
              <a:rPr lang="en-US" altLang="zh-CN" dirty="0" smtClean="0"/>
              <a:t>--</a:t>
            </a:r>
            <a:r>
              <a:rPr lang="zh-CN" altLang="en-US" dirty="0" smtClean="0"/>
              <a:t>映射配置</a:t>
            </a:r>
            <a:endParaRPr lang="zh-CN" altLang="en-US" dirty="0"/>
          </a:p>
        </p:txBody>
      </p:sp>
      <p:pic>
        <p:nvPicPr>
          <p:cNvPr id="4" name="内容占位符 3" descr="5.png"/>
          <p:cNvPicPr>
            <a:picLocks noGrp="1" noChangeAspect="1"/>
          </p:cNvPicPr>
          <p:nvPr>
            <p:ph idx="1"/>
          </p:nvPr>
        </p:nvPicPr>
        <p:blipFill>
          <a:blip r:embed="rId2"/>
          <a:stretch>
            <a:fillRect/>
          </a:stretch>
        </p:blipFill>
        <p:spPr>
          <a:xfrm>
            <a:off x="428596" y="1643050"/>
            <a:ext cx="7858148" cy="3449931"/>
          </a:xfr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a:t>
            </a:r>
            <a:r>
              <a:rPr lang="en-US" altLang="zh-CN" dirty="0" smtClean="0"/>
              <a:t>&amp;</a:t>
            </a:r>
            <a:r>
              <a:rPr lang="zh-CN" altLang="en-US" dirty="0" smtClean="0"/>
              <a:t>修改功能实现</a:t>
            </a:r>
            <a:r>
              <a:rPr lang="en-US" altLang="zh-CN" dirty="0" smtClean="0"/>
              <a:t>—</a:t>
            </a:r>
            <a:r>
              <a:rPr lang="zh-CN" altLang="en-US" dirty="0" smtClean="0"/>
              <a:t>代码实现</a:t>
            </a:r>
            <a:endParaRPr lang="zh-CN" altLang="en-US" dirty="0"/>
          </a:p>
        </p:txBody>
      </p:sp>
      <p:pic>
        <p:nvPicPr>
          <p:cNvPr id="4" name="内容占位符 3" descr="6.png"/>
          <p:cNvPicPr>
            <a:picLocks noGrp="1" noChangeAspect="1"/>
          </p:cNvPicPr>
          <p:nvPr>
            <p:ph idx="1"/>
          </p:nvPr>
        </p:nvPicPr>
        <p:blipFill>
          <a:blip r:embed="rId2"/>
          <a:stretch>
            <a:fillRect/>
          </a:stretch>
        </p:blipFill>
        <p:spPr>
          <a:xfrm>
            <a:off x="428596" y="1285860"/>
            <a:ext cx="8229600" cy="4572032"/>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smtClean="0"/>
              <a:t>小结</a:t>
            </a:r>
            <a:endParaRPr lang="zh-CN" altLang="en-US" dirty="0"/>
          </a:p>
        </p:txBody>
      </p:sp>
      <p:sp>
        <p:nvSpPr>
          <p:cNvPr id="17411" name="Rectangle 3"/>
          <p:cNvSpPr>
            <a:spLocks noGrp="1" noChangeArrowheads="1"/>
          </p:cNvSpPr>
          <p:nvPr>
            <p:ph idx="1"/>
          </p:nvPr>
        </p:nvSpPr>
        <p:spPr/>
        <p:txBody>
          <a:bodyPr/>
          <a:lstStyle/>
          <a:p>
            <a:r>
              <a:rPr lang="zh-CN" altLang="en-US" dirty="0" smtClean="0"/>
              <a:t>学习</a:t>
            </a:r>
            <a:r>
              <a:rPr lang="en-US" altLang="zh-CN" dirty="0" err="1" smtClean="0"/>
              <a:t>MyBatis</a:t>
            </a:r>
            <a:r>
              <a:rPr lang="zh-CN" altLang="en-US" dirty="0" smtClean="0"/>
              <a:t>框</a:t>
            </a:r>
            <a:r>
              <a:rPr lang="zh-CN" altLang="en-US" dirty="0"/>
              <a:t>架结构及运行流程</a:t>
            </a:r>
          </a:p>
          <a:p>
            <a:r>
              <a:rPr lang="zh-CN" altLang="en-US" dirty="0"/>
              <a:t>下载安</a:t>
            </a:r>
            <a:r>
              <a:rPr lang="zh-CN" altLang="en-US" dirty="0" smtClean="0"/>
              <a:t>装</a:t>
            </a:r>
            <a:r>
              <a:rPr lang="en-US" altLang="zh-CN" dirty="0" err="1" smtClean="0"/>
              <a:t>MyBatis</a:t>
            </a:r>
            <a:endParaRPr lang="en-US" altLang="zh-CN" dirty="0" smtClean="0"/>
          </a:p>
          <a:p>
            <a:r>
              <a:rPr lang="zh-CN" altLang="en-US" dirty="0" smtClean="0"/>
              <a:t>掌握</a:t>
            </a:r>
            <a:r>
              <a:rPr lang="en-US" altLang="zh-CN" dirty="0" err="1" smtClean="0"/>
              <a:t>MyBatis</a:t>
            </a:r>
            <a:r>
              <a:rPr lang="zh-CN" altLang="en-US" dirty="0" smtClean="0"/>
              <a:t>进行增删改查的基本操作</a:t>
            </a:r>
            <a:endParaRPr lang="en-US" altLang="zh-CN" dirty="0"/>
          </a:p>
          <a:p>
            <a:endParaRPr lang="en-US" altLang="zh-C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smtClean="0"/>
              <a:t>MyBatis</a:t>
            </a:r>
            <a:r>
              <a:rPr lang="zh-CN" altLang="en-US" smtClean="0"/>
              <a:t>框架简介</a:t>
            </a:r>
            <a:endParaRPr lang="en-US" altLang="zh-CN" dirty="0" smtClean="0"/>
          </a:p>
        </p:txBody>
      </p:sp>
      <p:sp>
        <p:nvSpPr>
          <p:cNvPr id="3075" name="Rectangle 3"/>
          <p:cNvSpPr>
            <a:spLocks noGrp="1" noChangeArrowheads="1"/>
          </p:cNvSpPr>
          <p:nvPr>
            <p:ph idx="1"/>
          </p:nvPr>
        </p:nvSpPr>
        <p:spPr/>
        <p:txBody>
          <a:bodyPr/>
          <a:lstStyle/>
          <a:p>
            <a:r>
              <a:rPr lang="zh-CN" altLang="en-US" dirty="0" smtClean="0"/>
              <a:t>什么是</a:t>
            </a:r>
            <a:r>
              <a:rPr lang="en-US" altLang="zh-CN" dirty="0" err="1" smtClean="0"/>
              <a:t>MyBaits</a:t>
            </a:r>
            <a:endParaRPr lang="en-US" dirty="0" smtClean="0"/>
          </a:p>
          <a:p>
            <a:pPr lvl="1"/>
            <a:r>
              <a:rPr lang="en-US" dirty="0" err="1" smtClean="0"/>
              <a:t>MyBatis</a:t>
            </a:r>
            <a:r>
              <a:rPr lang="en-US" dirty="0" smtClean="0"/>
              <a:t> </a:t>
            </a:r>
            <a:r>
              <a:rPr lang="zh-CN" altLang="en-US" dirty="0" smtClean="0"/>
              <a:t>本是</a:t>
            </a:r>
            <a:r>
              <a:rPr lang="en-US" dirty="0" smtClean="0">
                <a:hlinkClick r:id="rId2"/>
              </a:rPr>
              <a:t>apache</a:t>
            </a:r>
            <a:r>
              <a:rPr lang="zh-CN" altLang="en-US" dirty="0" smtClean="0"/>
              <a:t>的一个开源项目</a:t>
            </a:r>
            <a:r>
              <a:rPr lang="en-US" dirty="0" err="1" smtClean="0">
                <a:hlinkClick r:id="rId3"/>
              </a:rPr>
              <a:t>iBatis</a:t>
            </a:r>
            <a:r>
              <a:rPr lang="en-US" dirty="0" smtClean="0"/>
              <a:t>, 2010</a:t>
            </a:r>
            <a:r>
              <a:rPr lang="zh-CN" altLang="en-US" dirty="0" smtClean="0"/>
              <a:t>年这个项目由</a:t>
            </a:r>
            <a:r>
              <a:rPr lang="en-US" dirty="0" smtClean="0"/>
              <a:t>apache software foundation </a:t>
            </a:r>
            <a:r>
              <a:rPr lang="zh-CN" altLang="en-US" dirty="0" smtClean="0"/>
              <a:t>迁移到了</a:t>
            </a:r>
            <a:r>
              <a:rPr lang="en-US" dirty="0" err="1" smtClean="0"/>
              <a:t>google</a:t>
            </a:r>
            <a:r>
              <a:rPr lang="en-US" dirty="0" smtClean="0"/>
              <a:t> code，</a:t>
            </a:r>
            <a:r>
              <a:rPr lang="zh-CN" altLang="en-US" dirty="0" smtClean="0"/>
              <a:t>并且改名为</a:t>
            </a:r>
            <a:r>
              <a:rPr lang="en-US" dirty="0" err="1" smtClean="0"/>
              <a:t>MyBatis</a:t>
            </a:r>
            <a:r>
              <a:rPr lang="en-US" dirty="0" smtClean="0"/>
              <a:t> 。2013</a:t>
            </a:r>
            <a:r>
              <a:rPr lang="zh-CN" altLang="en-US" dirty="0" smtClean="0"/>
              <a:t>年</a:t>
            </a:r>
            <a:r>
              <a:rPr lang="en-US" altLang="zh-CN" dirty="0" smtClean="0"/>
              <a:t>11</a:t>
            </a:r>
            <a:r>
              <a:rPr lang="zh-CN" altLang="en-US" dirty="0" smtClean="0"/>
              <a:t>月迁移到</a:t>
            </a:r>
            <a:r>
              <a:rPr lang="en-US" dirty="0" err="1" smtClean="0"/>
              <a:t>Github</a:t>
            </a:r>
            <a:r>
              <a:rPr lang="en-US" dirty="0" smtClean="0"/>
              <a:t>。</a:t>
            </a:r>
          </a:p>
          <a:p>
            <a:pPr lvl="1"/>
            <a:r>
              <a:rPr lang="en-US" dirty="0" err="1" smtClean="0"/>
              <a:t>iBATIS</a:t>
            </a:r>
            <a:r>
              <a:rPr lang="zh-CN" altLang="en-US" dirty="0" smtClean="0"/>
              <a:t>一词来源于“</a:t>
            </a:r>
            <a:r>
              <a:rPr lang="en-US" dirty="0" smtClean="0"/>
              <a:t>internet”</a:t>
            </a:r>
            <a:r>
              <a:rPr lang="zh-CN" altLang="en-US" dirty="0" smtClean="0"/>
              <a:t>和“</a:t>
            </a:r>
            <a:r>
              <a:rPr lang="en-US" dirty="0" err="1" smtClean="0"/>
              <a:t>abatis</a:t>
            </a:r>
            <a:r>
              <a:rPr lang="en-US" dirty="0" smtClean="0"/>
              <a:t>”</a:t>
            </a:r>
            <a:r>
              <a:rPr lang="zh-CN" altLang="en-US" dirty="0" smtClean="0"/>
              <a:t>的组合，是一个基于</a:t>
            </a:r>
            <a:r>
              <a:rPr lang="en-US" dirty="0" smtClean="0"/>
              <a:t>Java</a:t>
            </a:r>
            <a:r>
              <a:rPr lang="zh-CN" altLang="en-US" dirty="0" smtClean="0"/>
              <a:t>的</a:t>
            </a:r>
            <a:r>
              <a:rPr lang="zh-CN" altLang="en-US" dirty="0" smtClean="0">
                <a:hlinkClick r:id="rId4"/>
              </a:rPr>
              <a:t>持久层</a:t>
            </a:r>
            <a:r>
              <a:rPr lang="zh-CN" altLang="en-US" dirty="0" smtClean="0"/>
              <a:t>框架。</a:t>
            </a:r>
            <a:r>
              <a:rPr lang="en-US" dirty="0" err="1" smtClean="0"/>
              <a:t>iBATIS</a:t>
            </a:r>
            <a:r>
              <a:rPr lang="zh-CN" altLang="en-US" dirty="0" smtClean="0"/>
              <a:t>提供的持久层框架包括</a:t>
            </a:r>
            <a:r>
              <a:rPr lang="en-US" dirty="0" smtClean="0"/>
              <a:t>SQL Maps</a:t>
            </a:r>
            <a:r>
              <a:rPr lang="zh-CN" altLang="en-US" dirty="0" smtClean="0"/>
              <a:t>和</a:t>
            </a:r>
            <a:r>
              <a:rPr lang="en-US" dirty="0" smtClean="0"/>
              <a:t>Data Access </a:t>
            </a:r>
            <a:r>
              <a:rPr lang="en-US" dirty="0" err="1" smtClean="0"/>
              <a:t>Objects（DAO</a:t>
            </a:r>
            <a:r>
              <a:rPr lang="en-US" dirty="0" smtClean="0"/>
              <a:t>）</a:t>
            </a:r>
          </a:p>
          <a:p>
            <a:pPr lvl="1"/>
            <a:r>
              <a:rPr lang="en-US" altLang="en-US" sz="2000" dirty="0" err="1" smtClean="0">
                <a:latin typeface="宋体" pitchFamily="2" charset="-122"/>
              </a:rPr>
              <a:t>MyBatis</a:t>
            </a:r>
            <a:r>
              <a:rPr lang="zh-CN" altLang="en-US" sz="2000" dirty="0" smtClean="0">
                <a:latin typeface="宋体" pitchFamily="2" charset="-122"/>
              </a:rPr>
              <a:t>是一个数据持久层</a:t>
            </a:r>
            <a:r>
              <a:rPr lang="en-US" altLang="zh-CN" sz="2000" dirty="0" smtClean="0">
                <a:latin typeface="宋体" pitchFamily="2" charset="-122"/>
              </a:rPr>
              <a:t>(</a:t>
            </a:r>
            <a:r>
              <a:rPr lang="en-US" altLang="zh-CN" sz="2000" dirty="0" smtClean="0"/>
              <a:t>ORM</a:t>
            </a:r>
            <a:r>
              <a:rPr lang="en-US" altLang="en-US" sz="2000" dirty="0" smtClean="0">
                <a:latin typeface="宋体" pitchFamily="2" charset="-122"/>
              </a:rPr>
              <a:t>)</a:t>
            </a:r>
            <a:r>
              <a:rPr lang="zh-CN" altLang="en-US" sz="2000" dirty="0" smtClean="0">
                <a:latin typeface="宋体" pitchFamily="2" charset="-122"/>
              </a:rPr>
              <a:t>框架。</a:t>
            </a:r>
            <a:r>
              <a:rPr lang="zh-CN" altLang="en-US" sz="2000" dirty="0" smtClean="0"/>
              <a:t>把实体类和</a:t>
            </a:r>
            <a:r>
              <a:rPr lang="en-US" altLang="zh-CN" sz="2000" dirty="0" smtClean="0"/>
              <a:t>SQL</a:t>
            </a:r>
            <a:r>
              <a:rPr lang="zh-CN" altLang="en-US" sz="2000" dirty="0" smtClean="0"/>
              <a:t>语句之间建立了映射关系，是一种半自动化的</a:t>
            </a:r>
            <a:r>
              <a:rPr lang="en-US" altLang="zh-CN" sz="2000" dirty="0" smtClean="0"/>
              <a:t>ORM</a:t>
            </a:r>
            <a:r>
              <a:rPr lang="zh-CN" altLang="en-US" sz="2000" dirty="0" smtClean="0"/>
              <a:t>实现。</a:t>
            </a:r>
          </a:p>
          <a:p>
            <a:pPr lvl="1"/>
            <a:endParaRPr lang="zh-CN" altLang="en-US" dirty="0" smtClean="0"/>
          </a:p>
          <a:p>
            <a:pPr lvl="1"/>
            <a:r>
              <a:rPr lang="zh-CN" altLang="en-US" dirty="0" smtClean="0"/>
              <a:t>下载地址：</a:t>
            </a:r>
            <a:r>
              <a:rPr lang="en-US" altLang="zh-CN" dirty="0" smtClean="0"/>
              <a:t>https://github.com/mybatis</a:t>
            </a:r>
            <a:endParaRPr lang="zh-CN" alt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err="1" smtClean="0"/>
              <a:t>MyBatis</a:t>
            </a:r>
            <a:r>
              <a:rPr lang="zh-CN" altLang="en-US" dirty="0" smtClean="0"/>
              <a:t>框架简介</a:t>
            </a:r>
          </a:p>
        </p:txBody>
      </p:sp>
      <p:sp>
        <p:nvSpPr>
          <p:cNvPr id="4099" name="Rectangle 3"/>
          <p:cNvSpPr>
            <a:spLocks noGrp="1" noChangeArrowheads="1"/>
          </p:cNvSpPr>
          <p:nvPr>
            <p:ph idx="1"/>
          </p:nvPr>
        </p:nvSpPr>
        <p:spPr>
          <a:xfrm>
            <a:off x="428596" y="1071546"/>
            <a:ext cx="8229600" cy="4525963"/>
          </a:xfrm>
        </p:spPr>
        <p:txBody>
          <a:bodyPr/>
          <a:lstStyle/>
          <a:p>
            <a:endParaRPr lang="en-US" altLang="en-US" dirty="0" smtClean="0"/>
          </a:p>
          <a:p>
            <a:r>
              <a:rPr lang="en-US" altLang="zh-CN" dirty="0" err="1" smtClean="0"/>
              <a:t>MyBatis</a:t>
            </a:r>
            <a:r>
              <a:rPr lang="zh-CN" altLang="en-US" dirty="0" smtClean="0"/>
              <a:t>的优点：</a:t>
            </a:r>
            <a:endParaRPr lang="en-US" altLang="zh-CN" dirty="0" smtClean="0"/>
          </a:p>
          <a:p>
            <a:pPr lvl="1"/>
            <a:r>
              <a:rPr lang="en-US" altLang="zh-CN" dirty="0" smtClean="0"/>
              <a:t>1.</a:t>
            </a:r>
            <a:r>
              <a:rPr lang="zh-CN" altLang="en-US" dirty="0" smtClean="0"/>
              <a:t>基于</a:t>
            </a:r>
            <a:r>
              <a:rPr lang="en-US" altLang="zh-CN" dirty="0" smtClean="0"/>
              <a:t>SQL</a:t>
            </a:r>
            <a:r>
              <a:rPr lang="zh-CN" altLang="en-US" dirty="0" smtClean="0"/>
              <a:t>语法，简单易学。</a:t>
            </a:r>
            <a:endParaRPr lang="en-US" altLang="zh-CN" dirty="0" smtClean="0"/>
          </a:p>
          <a:p>
            <a:pPr lvl="1"/>
            <a:r>
              <a:rPr lang="en-US" altLang="zh-CN" dirty="0" smtClean="0"/>
              <a:t>2.</a:t>
            </a:r>
            <a:r>
              <a:rPr lang="zh-CN" altLang="en-US" dirty="0" smtClean="0"/>
              <a:t>能了解底层组装过程。   </a:t>
            </a:r>
            <a:endParaRPr lang="en-US" altLang="zh-CN" dirty="0" smtClean="0"/>
          </a:p>
          <a:p>
            <a:pPr lvl="1"/>
            <a:r>
              <a:rPr lang="en-US" altLang="zh-CN" dirty="0" smtClean="0"/>
              <a:t>3.SQL</a:t>
            </a:r>
            <a:r>
              <a:rPr lang="zh-CN" altLang="en-US" dirty="0" smtClean="0"/>
              <a:t>语句封装在配置文件中，便于统一管理与维护，降低了程序的耦合度。</a:t>
            </a:r>
            <a:endParaRPr lang="en-US" altLang="zh-CN" dirty="0" smtClean="0"/>
          </a:p>
          <a:p>
            <a:pPr lvl="1"/>
            <a:r>
              <a:rPr lang="en-US" altLang="zh-CN" dirty="0" smtClean="0"/>
              <a:t>4.</a:t>
            </a:r>
            <a:r>
              <a:rPr lang="zh-CN" altLang="en-US" dirty="0" smtClean="0"/>
              <a:t>程序调试方便。</a:t>
            </a:r>
          </a:p>
          <a:p>
            <a:pPr lvl="1"/>
            <a:r>
              <a:rPr lang="zh-CN" altLang="en-US" dirty="0" smtClean="0"/>
              <a:t>所有</a:t>
            </a:r>
            <a:r>
              <a:rPr lang="en-US" altLang="zh-CN" dirty="0" err="1" smtClean="0"/>
              <a:t>sql</a:t>
            </a:r>
            <a:r>
              <a:rPr lang="zh-CN" altLang="en-US" dirty="0" smtClean="0"/>
              <a:t>语句，全部定义在</a:t>
            </a:r>
            <a:r>
              <a:rPr lang="en-US" altLang="zh-CN" dirty="0" smtClean="0"/>
              <a:t>xml</a:t>
            </a:r>
            <a:r>
              <a:rPr lang="zh-CN" altLang="en-US" dirty="0" smtClean="0"/>
              <a:t>（建议）中。也可以通过注解的方式在接口上实现。这些映射文件称之为</a:t>
            </a:r>
            <a:r>
              <a:rPr lang="en-US" altLang="zh-CN" dirty="0" err="1" smtClean="0"/>
              <a:t>mapper</a:t>
            </a:r>
            <a:r>
              <a:rPr lang="zh-CN" altLang="en-US" dirty="0" smtClean="0"/>
              <a:t>。</a:t>
            </a:r>
          </a:p>
          <a:p>
            <a:endParaRPr lang="en-US" altLang="zh-CN"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mtClean="0"/>
              <a:t>MyBatis</a:t>
            </a:r>
            <a:r>
              <a:rPr lang="zh-CN" altLang="en-US" smtClean="0"/>
              <a:t>框架简介</a:t>
            </a:r>
            <a:endParaRPr lang="zh-CN" altLang="en-US" dirty="0" smtClean="0"/>
          </a:p>
        </p:txBody>
      </p:sp>
      <p:sp>
        <p:nvSpPr>
          <p:cNvPr id="5123" name="Rectangle 3"/>
          <p:cNvSpPr>
            <a:spLocks noGrp="1" noChangeArrowheads="1"/>
          </p:cNvSpPr>
          <p:nvPr>
            <p:ph idx="1"/>
          </p:nvPr>
        </p:nvSpPr>
        <p:spPr>
          <a:xfrm>
            <a:off x="457200" y="1071546"/>
            <a:ext cx="8229600" cy="5054617"/>
          </a:xfrm>
        </p:spPr>
        <p:txBody>
          <a:bodyPr/>
          <a:lstStyle/>
          <a:p>
            <a:pPr eaLnBrk="1" hangingPunct="1">
              <a:lnSpc>
                <a:spcPct val="90000"/>
              </a:lnSpc>
            </a:pPr>
            <a:r>
              <a:rPr lang="zh-CN" altLang="en-US" sz="2400" dirty="0" smtClean="0"/>
              <a:t>通过编写JDBC代码，发现JDBC操作非常繁复。</a:t>
            </a:r>
          </a:p>
          <a:p>
            <a:pPr lvl="1" eaLnBrk="1" hangingPunct="1">
              <a:lnSpc>
                <a:spcPct val="90000"/>
              </a:lnSpc>
            </a:pPr>
            <a:r>
              <a:rPr lang="zh-CN" altLang="en-US" sz="2000" dirty="0" smtClean="0"/>
              <a:t>1.定义数据库连接参数</a:t>
            </a:r>
          </a:p>
          <a:p>
            <a:pPr lvl="1" eaLnBrk="1" hangingPunct="1">
              <a:lnSpc>
                <a:spcPct val="90000"/>
              </a:lnSpc>
            </a:pPr>
            <a:r>
              <a:rPr lang="zh-CN" altLang="en-US" sz="2000" dirty="0" smtClean="0"/>
              <a:t>2.打开数据库连接</a:t>
            </a:r>
          </a:p>
          <a:p>
            <a:pPr lvl="1" eaLnBrk="1" hangingPunct="1">
              <a:lnSpc>
                <a:spcPct val="90000"/>
              </a:lnSpc>
            </a:pPr>
            <a:r>
              <a:rPr lang="zh-CN" altLang="en-US" sz="2000" dirty="0" smtClean="0">
                <a:solidFill>
                  <a:srgbClr val="FF0000"/>
                </a:solidFill>
              </a:rPr>
              <a:t>3.声明SQL语句</a:t>
            </a:r>
          </a:p>
          <a:p>
            <a:pPr lvl="1" eaLnBrk="1" hangingPunct="1">
              <a:lnSpc>
                <a:spcPct val="90000"/>
              </a:lnSpc>
            </a:pPr>
            <a:r>
              <a:rPr lang="zh-CN" altLang="en-US" sz="2000" dirty="0" smtClean="0"/>
              <a:t>4.预编译并执行SQL语句</a:t>
            </a:r>
          </a:p>
          <a:p>
            <a:pPr lvl="1" eaLnBrk="1" hangingPunct="1">
              <a:lnSpc>
                <a:spcPct val="90000"/>
              </a:lnSpc>
            </a:pPr>
            <a:r>
              <a:rPr lang="zh-CN" altLang="en-US" sz="2000" dirty="0" smtClean="0">
                <a:solidFill>
                  <a:srgbClr val="FF0000"/>
                </a:solidFill>
              </a:rPr>
              <a:t>5.遍历查询结果（如果需要的话），对每一记录行进行处理</a:t>
            </a:r>
            <a:endParaRPr lang="en-US" sz="2000" dirty="0" smtClean="0">
              <a:solidFill>
                <a:srgbClr val="FF0000"/>
              </a:solidFill>
            </a:endParaRPr>
          </a:p>
          <a:p>
            <a:pPr lvl="1" eaLnBrk="1" hangingPunct="1">
              <a:lnSpc>
                <a:spcPct val="90000"/>
              </a:lnSpc>
            </a:pPr>
            <a:r>
              <a:rPr lang="zh-CN" altLang="en-US" sz="2000" dirty="0" smtClean="0"/>
              <a:t>6.处理事务</a:t>
            </a:r>
          </a:p>
          <a:p>
            <a:pPr lvl="1" eaLnBrk="1" hangingPunct="1">
              <a:lnSpc>
                <a:spcPct val="90000"/>
              </a:lnSpc>
            </a:pPr>
            <a:r>
              <a:rPr lang="zh-CN" altLang="en-US" sz="2000" dirty="0" smtClean="0"/>
              <a:t>7.关闭数据库连接</a:t>
            </a:r>
          </a:p>
          <a:p>
            <a:pPr lvl="1" eaLnBrk="1" hangingPunct="1">
              <a:lnSpc>
                <a:spcPct val="90000"/>
              </a:lnSpc>
            </a:pPr>
            <a:r>
              <a:rPr lang="zh-CN" altLang="en-US" sz="2400" dirty="0" smtClean="0"/>
              <a:t>以上步骤每次除了3和5步骤，其他全部是重复工作。</a:t>
            </a:r>
          </a:p>
          <a:p>
            <a:r>
              <a:rPr lang="zh-CN" altLang="en-US" dirty="0" smtClean="0"/>
              <a:t>与传统</a:t>
            </a:r>
            <a:r>
              <a:rPr lang="en-US" altLang="zh-CN" dirty="0" smtClean="0"/>
              <a:t>JDBC</a:t>
            </a:r>
            <a:r>
              <a:rPr lang="zh-CN" altLang="en-US" dirty="0" smtClean="0"/>
              <a:t>的比较</a:t>
            </a:r>
            <a:endParaRPr lang="en-US" altLang="zh-CN" dirty="0" smtClean="0"/>
          </a:p>
          <a:p>
            <a:pPr lvl="1"/>
            <a:r>
              <a:rPr lang="zh-CN" altLang="en-US" dirty="0" smtClean="0"/>
              <a:t>减少了</a:t>
            </a:r>
            <a:r>
              <a:rPr lang="en-US" altLang="zh-CN" dirty="0" smtClean="0"/>
              <a:t>61%</a:t>
            </a:r>
            <a:r>
              <a:rPr lang="zh-CN" altLang="en-US" dirty="0" smtClean="0"/>
              <a:t>的代码量</a:t>
            </a:r>
          </a:p>
          <a:p>
            <a:pPr lvl="1"/>
            <a:r>
              <a:rPr lang="zh-CN" altLang="en-US" dirty="0" smtClean="0"/>
              <a:t>最简单的持久化框架</a:t>
            </a:r>
          </a:p>
          <a:p>
            <a:pPr lvl="1"/>
            <a:r>
              <a:rPr lang="zh-CN" altLang="en-US" dirty="0" smtClean="0"/>
              <a:t>架构级性能增强</a:t>
            </a:r>
          </a:p>
          <a:p>
            <a:pPr lvl="1"/>
            <a:r>
              <a:rPr lang="en-US" altLang="zh-CN" dirty="0" smtClean="0"/>
              <a:t>SQL</a:t>
            </a:r>
            <a:r>
              <a:rPr lang="zh-CN" altLang="en-US" dirty="0" smtClean="0"/>
              <a:t>代码从程序代码中彻底分离，可重用</a:t>
            </a:r>
          </a:p>
          <a:p>
            <a:pPr lvl="1"/>
            <a:r>
              <a:rPr lang="zh-CN" altLang="en-US" dirty="0" smtClean="0"/>
              <a:t>增强了项目中的分工</a:t>
            </a:r>
          </a:p>
          <a:p>
            <a:pPr lvl="1"/>
            <a:r>
              <a:rPr lang="zh-CN" altLang="en-US" dirty="0" smtClean="0"/>
              <a:t>增强了移植性</a:t>
            </a:r>
          </a:p>
          <a:p>
            <a:endParaRPr lang="en-US" altLang="zh-CN"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MyBatis</a:t>
            </a:r>
            <a:r>
              <a:rPr lang="zh-CN" altLang="en-US" dirty="0" smtClean="0"/>
              <a:t>框架功能架构</a:t>
            </a:r>
            <a:endParaRPr lang="en-US" altLang="zh-CN" dirty="0" smtClean="0"/>
          </a:p>
        </p:txBody>
      </p:sp>
      <p:sp>
        <p:nvSpPr>
          <p:cNvPr id="3" name="内容占位符 2"/>
          <p:cNvSpPr>
            <a:spLocks noGrp="1"/>
          </p:cNvSpPr>
          <p:nvPr>
            <p:ph idx="1"/>
          </p:nvPr>
        </p:nvSpPr>
        <p:spPr/>
        <p:txBody>
          <a:bodyPr/>
          <a:lstStyle/>
          <a:p>
            <a:r>
              <a:rPr lang="en-US" altLang="zh-CN" dirty="0" err="1" smtClean="0"/>
              <a:t>MyBatis</a:t>
            </a:r>
            <a:r>
              <a:rPr lang="zh-CN" altLang="en-US" dirty="0" smtClean="0"/>
              <a:t>框架功能架构分为三层</a:t>
            </a:r>
            <a:endParaRPr lang="en-US" altLang="zh-CN" dirty="0" smtClean="0"/>
          </a:p>
          <a:p>
            <a:pPr lvl="1"/>
            <a:r>
              <a:rPr lang="en-US" altLang="zh-CN" dirty="0" smtClean="0"/>
              <a:t>API</a:t>
            </a:r>
            <a:r>
              <a:rPr lang="zh-CN" altLang="en-US" dirty="0" smtClean="0"/>
              <a:t>接口层：提供给外部使用的接口</a:t>
            </a:r>
            <a:r>
              <a:rPr lang="en-US" altLang="zh-CN" dirty="0" smtClean="0"/>
              <a:t>API</a:t>
            </a:r>
            <a:r>
              <a:rPr lang="zh-CN" altLang="en-US" dirty="0" smtClean="0"/>
              <a:t>，开发人员通过这些本地</a:t>
            </a:r>
            <a:r>
              <a:rPr lang="en-US" altLang="zh-CN" dirty="0" smtClean="0"/>
              <a:t>API</a:t>
            </a:r>
            <a:r>
              <a:rPr lang="zh-CN" altLang="en-US" dirty="0" smtClean="0"/>
              <a:t>来操纵数据库。接口层一接收到调用请求就会调用数据处理层来完成具体的数据处理。</a:t>
            </a:r>
          </a:p>
          <a:p>
            <a:pPr lvl="1"/>
            <a:r>
              <a:rPr lang="zh-CN" altLang="en-US" dirty="0" smtClean="0"/>
              <a:t>数据处理层：负责具体的</a:t>
            </a:r>
            <a:r>
              <a:rPr lang="en-US" altLang="zh-CN" dirty="0" smtClean="0"/>
              <a:t>SQL</a:t>
            </a:r>
            <a:r>
              <a:rPr lang="zh-CN" altLang="en-US" dirty="0" smtClean="0"/>
              <a:t>查找、</a:t>
            </a:r>
            <a:r>
              <a:rPr lang="en-US" altLang="zh-CN" dirty="0" smtClean="0"/>
              <a:t>SQL</a:t>
            </a:r>
            <a:r>
              <a:rPr lang="zh-CN" altLang="en-US" dirty="0" smtClean="0"/>
              <a:t>解析、</a:t>
            </a:r>
            <a:r>
              <a:rPr lang="en-US" altLang="zh-CN" dirty="0" smtClean="0"/>
              <a:t>SQL</a:t>
            </a:r>
            <a:r>
              <a:rPr lang="zh-CN" altLang="en-US" dirty="0" smtClean="0"/>
              <a:t>执行和执行结果映射处理等。它主要的目的是根据调用的请求完成一次数据库操作。</a:t>
            </a:r>
          </a:p>
          <a:p>
            <a:pPr lvl="1"/>
            <a:r>
              <a:rPr lang="zh-CN" altLang="en-US" dirty="0" smtClean="0"/>
              <a:t>基础支撑层：负责最基础的功能支撑，包括连接管理、事务管理、配置加载和缓存处理，这些都是共用的东西，将他们抽取出来作为最基础的组件。为上层的数据处理层提供最基础的支撑。</a:t>
            </a:r>
          </a:p>
          <a:p>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err="1" smtClean="0"/>
              <a:t>MyBatis</a:t>
            </a:r>
            <a:r>
              <a:rPr lang="zh-CN" altLang="en-US" dirty="0" smtClean="0"/>
              <a:t>框架功能架构</a:t>
            </a:r>
          </a:p>
        </p:txBody>
      </p:sp>
      <p:sp>
        <p:nvSpPr>
          <p:cNvPr id="6" name="内容占位符 2"/>
          <p:cNvSpPr txBox="1">
            <a:spLocks/>
          </p:cNvSpPr>
          <p:nvPr/>
        </p:nvSpPr>
        <p:spPr bwMode="auto">
          <a:xfrm>
            <a:off x="457200" y="1357298"/>
            <a:ext cx="8229600" cy="4525963"/>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lvl="0" indent="-342900" eaLnBrk="0" hangingPunct="0">
              <a:spcBef>
                <a:spcPct val="0"/>
              </a:spcBef>
              <a:buClr>
                <a:srgbClr val="777777"/>
              </a:buClr>
              <a:buSzPct val="85000"/>
              <a:buFontTx/>
              <a:buChar char="•"/>
            </a:pPr>
            <a:r>
              <a:rPr lang="en-US" altLang="zh-CN" sz="2400" dirty="0" err="1" smtClean="0"/>
              <a:t>MyBatis</a:t>
            </a:r>
            <a:r>
              <a:rPr lang="zh-CN" altLang="en-US" sz="2400" dirty="0" smtClean="0"/>
              <a:t>架构图</a:t>
            </a:r>
            <a:endParaRPr kumimoji="0" lang="en-US" altLang="zh-CN" sz="2200" b="0" i="0" u="none" strike="noStrike" kern="0" cap="none" spc="0" normalizeH="0" baseline="0" noProof="0" dirty="0" smtClean="0">
              <a:ln>
                <a:noFill/>
              </a:ln>
              <a:solidFill>
                <a:schemeClr val="tx1"/>
              </a:solidFill>
              <a:effectLst/>
              <a:uLnTx/>
              <a:uFillTx/>
              <a:latin typeface="Arial" charset="0"/>
              <a:ea typeface="+mn-ea"/>
              <a:cs typeface="+mn-cs"/>
            </a:endParaRPr>
          </a:p>
        </p:txBody>
      </p:sp>
      <p:pic>
        <p:nvPicPr>
          <p:cNvPr id="8" name="图片 7" descr="0b46f21fbe096b63ea0d41bf0c338744eaf8accc.jpg.png"/>
          <p:cNvPicPr>
            <a:picLocks noChangeAspect="1"/>
          </p:cNvPicPr>
          <p:nvPr/>
        </p:nvPicPr>
        <p:blipFill>
          <a:blip r:embed="rId2"/>
          <a:stretch>
            <a:fillRect/>
          </a:stretch>
        </p:blipFill>
        <p:spPr>
          <a:xfrm>
            <a:off x="785786" y="1785926"/>
            <a:ext cx="7929618" cy="4361849"/>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MyBatis</a:t>
            </a:r>
            <a:r>
              <a:rPr lang="zh-CN" altLang="en-US" dirty="0" smtClean="0"/>
              <a:t>框架功能架构</a:t>
            </a:r>
            <a:endParaRPr lang="zh-CN" altLang="en-US" dirty="0"/>
          </a:p>
        </p:txBody>
      </p:sp>
      <p:sp>
        <p:nvSpPr>
          <p:cNvPr id="3" name="内容占位符 2"/>
          <p:cNvSpPr>
            <a:spLocks noGrp="1"/>
          </p:cNvSpPr>
          <p:nvPr>
            <p:ph idx="1"/>
          </p:nvPr>
        </p:nvSpPr>
        <p:spPr/>
        <p:txBody>
          <a:bodyPr/>
          <a:lstStyle/>
          <a:p>
            <a:r>
              <a:rPr lang="en-US" altLang="zh-CN" sz="2400" b="1" kern="1200" dirty="0" err="1" smtClean="0">
                <a:latin typeface="Times New Roman" pitchFamily="18" charset="0"/>
                <a:ea typeface="黑体" pitchFamily="2" charset="-122"/>
              </a:rPr>
              <a:t>MyBatis</a:t>
            </a:r>
            <a:r>
              <a:rPr lang="zh-CN" altLang="en-US" sz="2400" b="1" kern="1200" dirty="0" smtClean="0">
                <a:latin typeface="Times New Roman" pitchFamily="18" charset="0"/>
                <a:ea typeface="黑体" pitchFamily="2" charset="-122"/>
              </a:rPr>
              <a:t>架构图</a:t>
            </a:r>
            <a:endParaRPr lang="en-US" altLang="zh-CN" sz="2400" b="1" kern="1200" dirty="0" smtClean="0">
              <a:latin typeface="Times New Roman" pitchFamily="18" charset="0"/>
              <a:ea typeface="黑体" pitchFamily="2" charset="-122"/>
            </a:endParaRPr>
          </a:p>
          <a:p>
            <a:pPr lvl="1"/>
            <a:r>
              <a:rPr lang="zh-CN" altLang="en-US" dirty="0" smtClean="0"/>
              <a:t>我们把</a:t>
            </a:r>
            <a:r>
              <a:rPr lang="en-US" altLang="zh-CN" dirty="0" err="1" smtClean="0"/>
              <a:t>Mybatis</a:t>
            </a:r>
            <a:r>
              <a:rPr lang="zh-CN" altLang="en-US" dirty="0" smtClean="0"/>
              <a:t>的功能架构分为三层：</a:t>
            </a:r>
          </a:p>
          <a:p>
            <a:pPr lvl="1"/>
            <a:r>
              <a:rPr lang="en-US" altLang="zh-CN" dirty="0" smtClean="0"/>
              <a:t>(1)API</a:t>
            </a:r>
            <a:r>
              <a:rPr lang="zh-CN" altLang="en-US" dirty="0" smtClean="0"/>
              <a:t>接口层：提供给外部使用的接口</a:t>
            </a:r>
            <a:r>
              <a:rPr lang="en-US" altLang="zh-CN" dirty="0" smtClean="0"/>
              <a:t>API</a:t>
            </a:r>
            <a:r>
              <a:rPr lang="zh-CN" altLang="en-US" dirty="0" smtClean="0"/>
              <a:t>，开发人员通过这些本地</a:t>
            </a:r>
            <a:r>
              <a:rPr lang="en-US" altLang="zh-CN" dirty="0" smtClean="0"/>
              <a:t>API</a:t>
            </a:r>
            <a:r>
              <a:rPr lang="zh-CN" altLang="en-US" dirty="0" smtClean="0"/>
              <a:t>来操纵数据库。接口层一接收到调用请求就会调用数据处理层来完成具体的数据处理。</a:t>
            </a:r>
          </a:p>
          <a:p>
            <a:pPr lvl="1"/>
            <a:r>
              <a:rPr lang="en-US" altLang="zh-CN" dirty="0" smtClean="0"/>
              <a:t>(2)</a:t>
            </a:r>
            <a:r>
              <a:rPr lang="zh-CN" altLang="en-US" dirty="0" smtClean="0"/>
              <a:t>数据处理层：负责具体的</a:t>
            </a:r>
            <a:r>
              <a:rPr lang="en-US" altLang="zh-CN" dirty="0" smtClean="0"/>
              <a:t>SQL</a:t>
            </a:r>
            <a:r>
              <a:rPr lang="zh-CN" altLang="en-US" dirty="0" smtClean="0"/>
              <a:t>查找、</a:t>
            </a:r>
            <a:r>
              <a:rPr lang="en-US" altLang="zh-CN" dirty="0" smtClean="0"/>
              <a:t>SQL</a:t>
            </a:r>
            <a:r>
              <a:rPr lang="zh-CN" altLang="en-US" dirty="0" smtClean="0"/>
              <a:t>解析、</a:t>
            </a:r>
            <a:r>
              <a:rPr lang="en-US" altLang="zh-CN" dirty="0" smtClean="0"/>
              <a:t>SQL</a:t>
            </a:r>
            <a:r>
              <a:rPr lang="zh-CN" altLang="en-US" dirty="0" smtClean="0"/>
              <a:t>执行和执行结果映射处理等。它主要的目的是根据调用的请求完成一次数据库操作。</a:t>
            </a:r>
          </a:p>
          <a:p>
            <a:pPr lvl="1"/>
            <a:r>
              <a:rPr lang="en-US" altLang="zh-CN" dirty="0" smtClean="0"/>
              <a:t>(3)</a:t>
            </a:r>
            <a:r>
              <a:rPr lang="zh-CN" altLang="en-US" dirty="0" smtClean="0"/>
              <a:t>基础支撑层：负责最基础的功能支撑，包括连接管理、事务管理、配置加载和缓存处理，这些都是共用的东西，将他们抽取出来作为最基础的组件。为上层的数据处理层提供最基础的支撑。</a:t>
            </a:r>
          </a:p>
          <a:p>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1143000"/>
          </a:xfrm>
        </p:spPr>
        <p:txBody>
          <a:bodyPr/>
          <a:lstStyle/>
          <a:p>
            <a:r>
              <a:rPr lang="en-US" altLang="zh-CN" dirty="0" err="1" smtClean="0"/>
              <a:t>MyBatis</a:t>
            </a:r>
            <a:r>
              <a:rPr lang="zh-CN" altLang="en-US" dirty="0" smtClean="0"/>
              <a:t>框架功能架构</a:t>
            </a:r>
            <a:endParaRPr lang="zh-CN" altLang="en-US" dirty="0"/>
          </a:p>
        </p:txBody>
      </p:sp>
      <p:sp>
        <p:nvSpPr>
          <p:cNvPr id="3" name="内容占位符 2"/>
          <p:cNvSpPr>
            <a:spLocks noGrp="1"/>
          </p:cNvSpPr>
          <p:nvPr>
            <p:ph idx="1"/>
          </p:nvPr>
        </p:nvSpPr>
        <p:spPr>
          <a:xfrm>
            <a:off x="457200" y="1428736"/>
            <a:ext cx="8229600" cy="4525963"/>
          </a:xfrm>
        </p:spPr>
        <p:txBody>
          <a:bodyPr/>
          <a:lstStyle/>
          <a:p>
            <a:r>
              <a:rPr lang="en-US" altLang="zh-CN" sz="2000" b="1" dirty="0" err="1" smtClean="0"/>
              <a:t>MyBatis</a:t>
            </a:r>
            <a:r>
              <a:rPr lang="zh-CN" altLang="en-US" sz="2000" b="1" dirty="0" smtClean="0"/>
              <a:t>工作流程</a:t>
            </a:r>
            <a:endParaRPr lang="en-US" altLang="zh-CN" sz="2000" b="1" dirty="0" smtClean="0"/>
          </a:p>
          <a:p>
            <a:r>
              <a:rPr lang="en-US" altLang="zh-CN" sz="1800" dirty="0" smtClean="0"/>
              <a:t>(1)</a:t>
            </a:r>
            <a:r>
              <a:rPr lang="zh-CN" altLang="en-US" sz="1800" dirty="0" smtClean="0"/>
              <a:t>加载配置并初始化</a:t>
            </a:r>
          </a:p>
          <a:p>
            <a:pPr lvl="1"/>
            <a:r>
              <a:rPr lang="zh-CN" altLang="en-US" sz="1800" dirty="0" smtClean="0"/>
              <a:t>将</a:t>
            </a:r>
            <a:r>
              <a:rPr lang="en-US" altLang="zh-CN" sz="1800" dirty="0" smtClean="0"/>
              <a:t>SQL</a:t>
            </a:r>
            <a:r>
              <a:rPr lang="zh-CN" altLang="en-US" sz="1800" dirty="0" smtClean="0"/>
              <a:t>的配置信息加载成为一个个</a:t>
            </a:r>
            <a:r>
              <a:rPr lang="en-US" altLang="zh-CN" sz="1800" dirty="0" err="1" smtClean="0"/>
              <a:t>MappedStatement</a:t>
            </a:r>
            <a:r>
              <a:rPr lang="zh-CN" altLang="en-US" sz="1800" dirty="0" smtClean="0"/>
              <a:t>对象（包括了传入参数映射配置、执行的</a:t>
            </a:r>
            <a:r>
              <a:rPr lang="en-US" altLang="zh-CN" sz="1800" dirty="0" smtClean="0"/>
              <a:t>SQL</a:t>
            </a:r>
            <a:r>
              <a:rPr lang="zh-CN" altLang="en-US" sz="1800" dirty="0" smtClean="0"/>
              <a:t>语句、结果映射配置），存储在内存中。</a:t>
            </a:r>
          </a:p>
          <a:p>
            <a:r>
              <a:rPr lang="en-US" altLang="zh-CN" sz="1800" dirty="0" smtClean="0"/>
              <a:t>(2)</a:t>
            </a:r>
            <a:r>
              <a:rPr lang="zh-CN" altLang="en-US" sz="1800" dirty="0" smtClean="0"/>
              <a:t>接收调用请求</a:t>
            </a:r>
          </a:p>
          <a:p>
            <a:pPr lvl="1"/>
            <a:r>
              <a:rPr lang="zh-CN" altLang="en-US" sz="1800" dirty="0" smtClean="0"/>
              <a:t>传入参数：为</a:t>
            </a:r>
            <a:r>
              <a:rPr lang="en-US" altLang="zh-CN" sz="1800" dirty="0" smtClean="0"/>
              <a:t>SQL</a:t>
            </a:r>
            <a:r>
              <a:rPr lang="zh-CN" altLang="en-US" sz="1800" dirty="0" smtClean="0"/>
              <a:t>的</a:t>
            </a:r>
            <a:r>
              <a:rPr lang="en-US" altLang="zh-CN" sz="1800" dirty="0" smtClean="0"/>
              <a:t>ID</a:t>
            </a:r>
            <a:r>
              <a:rPr lang="zh-CN" altLang="en-US" sz="1800" dirty="0" smtClean="0"/>
              <a:t>和传入参数对象</a:t>
            </a:r>
          </a:p>
          <a:p>
            <a:r>
              <a:rPr lang="en-US" altLang="zh-CN" sz="1800" dirty="0" smtClean="0"/>
              <a:t>(3)</a:t>
            </a:r>
            <a:r>
              <a:rPr lang="zh-CN" altLang="en-US" sz="1800" dirty="0" smtClean="0"/>
              <a:t>处理操作请求</a:t>
            </a:r>
          </a:p>
          <a:p>
            <a:pPr lvl="1"/>
            <a:r>
              <a:rPr lang="zh-CN" altLang="en-US" sz="1800" dirty="0" smtClean="0"/>
              <a:t>处理过程：</a:t>
            </a:r>
          </a:p>
          <a:p>
            <a:pPr lvl="1"/>
            <a:r>
              <a:rPr lang="en-US" altLang="zh-CN" sz="1800" dirty="0" smtClean="0"/>
              <a:t>(A)</a:t>
            </a:r>
            <a:r>
              <a:rPr lang="zh-CN" altLang="en-US" sz="1800" dirty="0" smtClean="0"/>
              <a:t>根据</a:t>
            </a:r>
            <a:r>
              <a:rPr lang="en-US" altLang="zh-CN" sz="1800" dirty="0" smtClean="0"/>
              <a:t>SQL</a:t>
            </a:r>
            <a:r>
              <a:rPr lang="zh-CN" altLang="en-US" sz="1800" dirty="0" smtClean="0"/>
              <a:t>的</a:t>
            </a:r>
            <a:r>
              <a:rPr lang="en-US" altLang="zh-CN" sz="1800" dirty="0" smtClean="0"/>
              <a:t>ID</a:t>
            </a:r>
            <a:r>
              <a:rPr lang="zh-CN" altLang="en-US" sz="1800" dirty="0" smtClean="0"/>
              <a:t>查找对应的</a:t>
            </a:r>
            <a:r>
              <a:rPr lang="en-US" altLang="zh-CN" sz="1800" dirty="0" err="1" smtClean="0"/>
              <a:t>MappedStatement</a:t>
            </a:r>
            <a:r>
              <a:rPr lang="zh-CN" altLang="en-US" sz="1800" dirty="0" smtClean="0"/>
              <a:t>对象。</a:t>
            </a:r>
          </a:p>
          <a:p>
            <a:pPr lvl="1"/>
            <a:r>
              <a:rPr lang="en-US" altLang="zh-CN" sz="1800" dirty="0" smtClean="0"/>
              <a:t>(B)</a:t>
            </a:r>
            <a:r>
              <a:rPr lang="zh-CN" altLang="en-US" sz="1800" dirty="0" smtClean="0"/>
              <a:t>根据传入参数对象解析</a:t>
            </a:r>
            <a:r>
              <a:rPr lang="en-US" altLang="zh-CN" sz="1800" dirty="0" err="1" smtClean="0"/>
              <a:t>MappedStatement</a:t>
            </a:r>
            <a:r>
              <a:rPr lang="zh-CN" altLang="en-US" sz="1800" dirty="0" smtClean="0"/>
              <a:t>对象，得到最终要执行的</a:t>
            </a:r>
            <a:r>
              <a:rPr lang="en-US" altLang="zh-CN" sz="1800" dirty="0" smtClean="0"/>
              <a:t>SQL</a:t>
            </a:r>
            <a:r>
              <a:rPr lang="zh-CN" altLang="en-US" sz="1800" dirty="0" smtClean="0"/>
              <a:t>和执行传入参数。</a:t>
            </a:r>
          </a:p>
          <a:p>
            <a:pPr lvl="1"/>
            <a:r>
              <a:rPr lang="en-US" altLang="zh-CN" sz="1800" dirty="0" smtClean="0"/>
              <a:t>(C)</a:t>
            </a:r>
            <a:r>
              <a:rPr lang="zh-CN" altLang="en-US" sz="1800" dirty="0" smtClean="0"/>
              <a:t>获取数据库连接，根据得到的最终</a:t>
            </a:r>
            <a:r>
              <a:rPr lang="en-US" altLang="zh-CN" sz="1800" dirty="0" smtClean="0">
                <a:hlinkClick r:id="rId2"/>
              </a:rPr>
              <a:t>SQL</a:t>
            </a:r>
            <a:r>
              <a:rPr lang="zh-CN" altLang="en-US" sz="1800" dirty="0" smtClean="0"/>
              <a:t>语句和执行传入参数到数据库执行，并得到执行结果。</a:t>
            </a:r>
          </a:p>
          <a:p>
            <a:pPr lvl="1"/>
            <a:r>
              <a:rPr lang="en-US" altLang="zh-CN" sz="1800" dirty="0" smtClean="0"/>
              <a:t>(D)</a:t>
            </a:r>
            <a:r>
              <a:rPr lang="zh-CN" altLang="en-US" sz="1800" dirty="0" smtClean="0"/>
              <a:t>根据</a:t>
            </a:r>
            <a:r>
              <a:rPr lang="en-US" altLang="zh-CN" sz="1800" dirty="0" err="1" smtClean="0"/>
              <a:t>MappedStatement</a:t>
            </a:r>
            <a:r>
              <a:rPr lang="zh-CN" altLang="en-US" sz="1800" dirty="0" smtClean="0"/>
              <a:t>对象中的结果映射配置对得到的执行结果进行转换处理，并得到最终的处理结果。</a:t>
            </a:r>
          </a:p>
          <a:p>
            <a:pPr lvl="1"/>
            <a:r>
              <a:rPr lang="en-US" altLang="zh-CN" sz="1800" dirty="0" smtClean="0"/>
              <a:t>(E)</a:t>
            </a:r>
            <a:r>
              <a:rPr lang="zh-CN" altLang="en-US" sz="1800" dirty="0" smtClean="0"/>
              <a:t>释放连接资源。</a:t>
            </a:r>
          </a:p>
          <a:p>
            <a:r>
              <a:rPr lang="en-US" altLang="zh-CN" sz="1800" dirty="0" smtClean="0"/>
              <a:t>(4)</a:t>
            </a:r>
            <a:r>
              <a:rPr lang="zh-CN" altLang="en-US" sz="1800" dirty="0" smtClean="0"/>
              <a:t>返回处理结果将最终的处理结果返回。</a:t>
            </a:r>
          </a:p>
          <a:p>
            <a:endParaRPr lang="zh-CN" altLang="en-US" sz="1800" dirty="0"/>
          </a:p>
        </p:txBody>
      </p:sp>
    </p:spTree>
  </p:cSld>
  <p:clrMapOvr>
    <a:masterClrMapping/>
  </p:clrMapOvr>
  <p:transition/>
</p:sld>
</file>

<file path=ppt/theme/theme1.xml><?xml version="1.0" encoding="utf-8"?>
<a:theme xmlns:a="http://schemas.openxmlformats.org/drawingml/2006/main" name="4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8432</TotalTime>
  <Words>1660</Words>
  <Application>Microsoft Office PowerPoint</Application>
  <PresentationFormat>全屏显示(4:3)</PresentationFormat>
  <Paragraphs>189</Paragraphs>
  <Slides>22</Slides>
  <Notes>2</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4_默认设计模板</vt:lpstr>
      <vt:lpstr>MyBatis框架 —— 框架入门</vt:lpstr>
      <vt:lpstr>章节目标</vt:lpstr>
      <vt:lpstr>MyBatis框架简介</vt:lpstr>
      <vt:lpstr>MyBatis框架简介</vt:lpstr>
      <vt:lpstr>MyBatis框架简介</vt:lpstr>
      <vt:lpstr>MyBatis框架功能架构</vt:lpstr>
      <vt:lpstr>MyBatis框架功能架构</vt:lpstr>
      <vt:lpstr>MyBatis框架功能架构</vt:lpstr>
      <vt:lpstr>MyBatis框架功能架构</vt:lpstr>
      <vt:lpstr>MyBatis框架项目创建流程</vt:lpstr>
      <vt:lpstr>MyBatis框架项目创建流程</vt:lpstr>
      <vt:lpstr>基础配置文件—环境配置</vt:lpstr>
      <vt:lpstr>基础配置文件—事务管理</vt:lpstr>
      <vt:lpstr>基础配置文件—数据源</vt:lpstr>
      <vt:lpstr>查询功能实现--映射配置</vt:lpstr>
      <vt:lpstr>查询功能—代码实现</vt:lpstr>
      <vt:lpstr>插入功能实现--映射配置</vt:lpstr>
      <vt:lpstr>插入功能—代码实现</vt:lpstr>
      <vt:lpstr>插入功能—代码实现</vt:lpstr>
      <vt:lpstr>删除&amp;修改功能实现--映射配置</vt:lpstr>
      <vt:lpstr>删除&amp;修改功能实现—代码实现</vt:lpstr>
      <vt:lpstr>小结</vt:lpstr>
    </vt:vector>
  </TitlesOfParts>
  <Company>neusoft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bcc-user</dc:creator>
  <cp:lastModifiedBy>new</cp:lastModifiedBy>
  <cp:revision>994</cp:revision>
  <dcterms:created xsi:type="dcterms:W3CDTF">2007-09-10T03:19:36Z</dcterms:created>
  <dcterms:modified xsi:type="dcterms:W3CDTF">2016-11-24T09:25:26Z</dcterms:modified>
</cp:coreProperties>
</file>