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529" r:id="rId2"/>
    <p:sldId id="530" r:id="rId3"/>
    <p:sldId id="531" r:id="rId4"/>
    <p:sldId id="567" r:id="rId5"/>
    <p:sldId id="569" r:id="rId6"/>
    <p:sldId id="570" r:id="rId7"/>
    <p:sldId id="571" r:id="rId8"/>
    <p:sldId id="572" r:id="rId9"/>
    <p:sldId id="573" r:id="rId10"/>
    <p:sldId id="568" r:id="rId11"/>
    <p:sldId id="574" r:id="rId12"/>
    <p:sldId id="575" r:id="rId13"/>
    <p:sldId id="580" r:id="rId14"/>
    <p:sldId id="581" r:id="rId15"/>
    <p:sldId id="577" r:id="rId16"/>
    <p:sldId id="584" r:id="rId17"/>
    <p:sldId id="578" r:id="rId18"/>
    <p:sldId id="582" r:id="rId19"/>
    <p:sldId id="583" r:id="rId20"/>
    <p:sldId id="579" r:id="rId21"/>
    <p:sldId id="585" r:id="rId22"/>
    <p:sldId id="586" r:id="rId23"/>
    <p:sldId id="587" r:id="rId24"/>
    <p:sldId id="588" r:id="rId25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50000" saltData="iea72L9bnF0kjuotgEoF6w==" hashData="ebSr9nH2aHq5F7sISZeYCVyeuDE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96632" autoAdjust="0"/>
  </p:normalViewPr>
  <p:slideViewPr>
    <p:cSldViewPr>
      <p:cViewPr varScale="1">
        <p:scale>
          <a:sx n="69" d="100"/>
          <a:sy n="69" d="100"/>
        </p:scale>
        <p:origin x="-12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1504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6612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5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41599-1DEA-4085-8974-1FC8BC53666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492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44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891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33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513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1807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582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1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5B1B4-7F3C-495C-9A55-3295C0749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1095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13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repcode.com/file/repo1.maven.org/maven2/org.mybatis/mybatis/3.0.1/org/apache/ibatis/cache/impl/PerpetualCache.java#PerpetualCache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8371832" y="6381328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200" dirty="0" smtClean="0"/>
              <a:t>Beta</a:t>
            </a:r>
            <a:r>
              <a:rPr lang="zh-CN" altLang="en-US" sz="1200" dirty="0" smtClean="0"/>
              <a:t>版</a:t>
            </a:r>
            <a:endParaRPr lang="en-US" altLang="zh-CN" sz="12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/>
              <a:t>框架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200" dirty="0" smtClean="0"/>
              <a:t>—— 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3200" dirty="0"/>
              <a:t>关联查询与缓存</a:t>
            </a:r>
            <a:r>
              <a:rPr lang="zh-CN" altLang="en-US" sz="3200" dirty="0" smtClean="0"/>
              <a:t>配置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多对多查询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实现案例：查询所有用户信息，关联查询订单及订单明细信息，订单明细信息中关联查询商品信息</a:t>
            </a:r>
            <a:endParaRPr lang="en-US" altLang="zh-CN" dirty="0" smtClean="0"/>
          </a:p>
          <a:p>
            <a:pPr lvl="1"/>
            <a:r>
              <a:rPr lang="en-US" dirty="0" smtClean="0"/>
              <a:t>1</a:t>
            </a:r>
            <a:r>
              <a:rPr lang="zh-CN" altLang="en-US" dirty="0" smtClean="0"/>
              <a:t>、创建</a:t>
            </a:r>
            <a:r>
              <a:rPr lang="en-US" altLang="zh-CN" dirty="0" smtClean="0"/>
              <a:t>POJO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OrderDetail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Items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、配置</a:t>
            </a:r>
            <a:r>
              <a:rPr lang="en-US" altLang="zh-CN" dirty="0" smtClean="0"/>
              <a:t>OrdersMapper.xml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ResultMap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订单：一个用户对应多个订单，使用</a:t>
            </a:r>
            <a:r>
              <a:rPr lang="en-US" dirty="0" smtClean="0"/>
              <a:t>collection</a:t>
            </a:r>
            <a:r>
              <a:rPr lang="zh-CN" altLang="en-US" dirty="0" smtClean="0"/>
              <a:t>映射到用户对象的订单列表属性中</a:t>
            </a:r>
          </a:p>
          <a:p>
            <a:pPr lvl="2"/>
            <a:r>
              <a:rPr lang="zh-CN" altLang="en-US" dirty="0" smtClean="0"/>
              <a:t>订单明细：一个订单对应多个明细，使用</a:t>
            </a:r>
            <a:r>
              <a:rPr lang="en-US" dirty="0" smtClean="0"/>
              <a:t>collection</a:t>
            </a:r>
            <a:r>
              <a:rPr lang="zh-CN" altLang="en-US" dirty="0" smtClean="0"/>
              <a:t>映射到订单对象中的明细属性中</a:t>
            </a:r>
          </a:p>
          <a:p>
            <a:pPr lvl="2"/>
            <a:r>
              <a:rPr lang="zh-CN" altLang="en-US" dirty="0" smtClean="0"/>
              <a:t>商品信息：一个订单明细对应一个商品，使用</a:t>
            </a:r>
            <a:r>
              <a:rPr lang="en-US" dirty="0" smtClean="0"/>
              <a:t>association</a:t>
            </a:r>
            <a:r>
              <a:rPr lang="zh-CN" altLang="en-US" dirty="0" smtClean="0"/>
              <a:t>映射到订单明细对象的商品属性中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多对多查询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342900"/>
            <a:r>
              <a:rPr lang="en-US" altLang="zh-CN" dirty="0" smtClean="0"/>
              <a:t>2</a:t>
            </a:r>
            <a:r>
              <a:rPr lang="zh-CN" altLang="en-US" dirty="0" smtClean="0"/>
              <a:t>、配置</a:t>
            </a:r>
            <a:r>
              <a:rPr lang="en-US" altLang="zh-CN" dirty="0" smtClean="0"/>
              <a:t>OrdersMapper.xml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ResultMap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538288"/>
            <a:ext cx="8861369" cy="4391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分页查询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实现案例：查询所有订单信息及订单下的订单明细信息，进行分页查询。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本案分页查询采用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数据的</a:t>
            </a:r>
            <a:r>
              <a:rPr lang="en-US" altLang="zh-CN" dirty="0" err="1" smtClean="0"/>
              <a:t>rownum</a:t>
            </a:r>
            <a:r>
              <a:rPr lang="zh-CN" altLang="en-US" dirty="0" smtClean="0"/>
              <a:t>进行物理分页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分页查询代码实现：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643182"/>
            <a:ext cx="8429684" cy="340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28121" y="5572140"/>
            <a:ext cx="531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参考代码：</a:t>
            </a:r>
            <a:r>
              <a:rPr lang="en-US" altLang="zh-CN" sz="2400" dirty="0" smtClean="0">
                <a:solidFill>
                  <a:srgbClr val="FF0000"/>
                </a:solidFill>
              </a:rPr>
              <a:t>MyBatis03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工程下对应文件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在数据与对象进行 </a:t>
            </a:r>
            <a:r>
              <a:rPr lang="en-US" altLang="zh-CN" dirty="0" smtClean="0"/>
              <a:t>mapping </a:t>
            </a:r>
            <a:r>
              <a:rPr lang="zh-CN" altLang="en-US" dirty="0" smtClean="0"/>
              <a:t>操作时，只有在真正使用到 该对象时，才进行 </a:t>
            </a:r>
            <a:r>
              <a:rPr lang="en-US" altLang="zh-CN" dirty="0" smtClean="0"/>
              <a:t>mapping </a:t>
            </a:r>
            <a:r>
              <a:rPr lang="zh-CN" altLang="en-US" dirty="0" smtClean="0"/>
              <a:t>操作，以减少数据库查询开销，从而提升系统性能。</a:t>
            </a:r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Lazy Load</a:t>
            </a:r>
            <a:r>
              <a:rPr lang="zh-CN" altLang="en-US" dirty="0" smtClean="0"/>
              <a:t>也有缺点，在 按需加载时会多次连接数据库，同时会增加数据库的压力。所以在实际使用时，会衡量是否使用 延迟加载。</a:t>
            </a:r>
            <a:endParaRPr lang="en-US" dirty="0" smtClean="0"/>
          </a:p>
          <a:p>
            <a:r>
              <a:rPr lang="en-US" dirty="0" err="1" smtClean="0"/>
              <a:t>resultMap</a:t>
            </a:r>
            <a:r>
              <a:rPr lang="zh-CN" altLang="en-US" dirty="0" smtClean="0"/>
              <a:t>可以实现高级映射（使用</a:t>
            </a:r>
            <a:r>
              <a:rPr lang="en-US" dirty="0" smtClean="0"/>
              <a:t>association</a:t>
            </a:r>
            <a:r>
              <a:rPr lang="zh-CN" altLang="en-US" dirty="0" smtClean="0"/>
              <a:t>、</a:t>
            </a:r>
            <a:r>
              <a:rPr lang="en-US" dirty="0" smtClean="0"/>
              <a:t>collection</a:t>
            </a:r>
            <a:r>
              <a:rPr lang="zh-CN" altLang="en-US" dirty="0" smtClean="0"/>
              <a:t>实现一对一及一对多映射），</a:t>
            </a:r>
            <a:r>
              <a:rPr lang="en-US" dirty="0" smtClean="0"/>
              <a:t>association</a:t>
            </a:r>
            <a:r>
              <a:rPr lang="zh-CN" altLang="en-US" dirty="0" smtClean="0"/>
              <a:t>、</a:t>
            </a:r>
            <a:r>
              <a:rPr lang="en-US" dirty="0" smtClean="0"/>
              <a:t>collection</a:t>
            </a:r>
            <a:r>
              <a:rPr lang="zh-CN" altLang="en-US" dirty="0" smtClean="0"/>
              <a:t>具备延迟加载功能。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 smtClean="0"/>
              <a:t>延迟加载配置</a:t>
            </a:r>
          </a:p>
          <a:p>
            <a:pPr lvl="1"/>
            <a:r>
              <a:rPr lang="en-US" sz="2000" dirty="0" err="1" smtClean="0"/>
              <a:t>mybatis</a:t>
            </a:r>
            <a:r>
              <a:rPr lang="zh-CN" altLang="en-US" sz="2000" dirty="0" smtClean="0"/>
              <a:t>默认没有开启延迟加载，需要在</a:t>
            </a:r>
            <a:r>
              <a:rPr lang="en-US" sz="2000" dirty="0" smtClean="0"/>
              <a:t>SqlMapConfig.xml</a:t>
            </a:r>
            <a:r>
              <a:rPr lang="zh-CN" altLang="en-US" sz="2000" dirty="0" smtClean="0"/>
              <a:t>中</a:t>
            </a:r>
            <a:r>
              <a:rPr lang="en-US" sz="2000" dirty="0" smtClean="0"/>
              <a:t>setting</a:t>
            </a:r>
            <a:r>
              <a:rPr lang="zh-CN" altLang="en-US" sz="2000" dirty="0" smtClean="0"/>
              <a:t>配置。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lazyLoadingEnabled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使用延迟加载，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禁用延迟加载，默认为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aggressiveLazyLoading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启用时，当延迟加载开启时访问对象中一个懒对象属性时，将完全加载这个对象的</a:t>
            </a:r>
            <a:r>
              <a:rPr lang="zh-CN" altLang="en-US" sz="2000" b="1" dirty="0" smtClean="0"/>
              <a:t>所有懒对象</a:t>
            </a:r>
            <a:r>
              <a:rPr lang="zh-CN" altLang="en-US" sz="2000" dirty="0" smtClean="0"/>
              <a:t>属性。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，当延迟加载时，</a:t>
            </a:r>
            <a:r>
              <a:rPr lang="zh-CN" altLang="en-US" sz="2000" b="1" dirty="0" smtClean="0"/>
              <a:t>按需加载对象属性</a:t>
            </a:r>
            <a:r>
              <a:rPr lang="zh-CN" altLang="en-US" sz="2000" dirty="0" smtClean="0"/>
              <a:t>（即访问对象中一个懒对象属性，不会加载对象中其他的懒对象属性）。默认为</a:t>
            </a:r>
            <a:r>
              <a:rPr lang="en-US" altLang="zh-CN" sz="2000" dirty="0" smtClean="0"/>
              <a:t>true</a:t>
            </a:r>
          </a:p>
          <a:p>
            <a:endParaRPr lang="zh-CN" altLang="en-US" sz="20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4077072"/>
            <a:ext cx="721523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查询缓存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缓存技术是一种“以空间换时间”的设计理念，是利用内存空间资源来提高数据检索速度的有效手段之一。</a:t>
            </a:r>
            <a:endParaRPr lang="en-US" dirty="0" smtClean="0"/>
          </a:p>
          <a:p>
            <a:r>
              <a:rPr lang="en-US" dirty="0" err="1" smtClean="0"/>
              <a:t>MyBatis</a:t>
            </a:r>
            <a:r>
              <a:rPr lang="zh-CN" altLang="en-US" dirty="0" smtClean="0"/>
              <a:t>包含一个非常强大的查询缓存特性，可以非常方便地配置和定制。</a:t>
            </a:r>
            <a:endParaRPr lang="en-US" dirty="0" smtClean="0"/>
          </a:p>
          <a:p>
            <a:r>
              <a:rPr lang="en-US" dirty="0" err="1" smtClean="0"/>
              <a:t>mybaits</a:t>
            </a:r>
            <a:r>
              <a:rPr lang="zh-CN" altLang="en-US" dirty="0" smtClean="0"/>
              <a:t>提供一级缓存，和二级缓存。</a:t>
            </a:r>
            <a:endParaRPr lang="en-US" dirty="0" smtClean="0"/>
          </a:p>
          <a:p>
            <a:pPr lvl="1"/>
            <a:r>
              <a:rPr lang="zh-CN" altLang="en-US" dirty="0" smtClean="0"/>
              <a:t>一级缓存基于 </a:t>
            </a:r>
            <a:r>
              <a:rPr lang="en-US" dirty="0" err="1" smtClean="0">
                <a:hlinkClick r:id="rId2"/>
              </a:rPr>
              <a:t>PerpetualCache</a:t>
            </a:r>
            <a:r>
              <a:rPr lang="en-US" dirty="0" smtClean="0"/>
              <a:t> </a:t>
            </a:r>
            <a:r>
              <a:rPr lang="zh-CN" altLang="en-US" dirty="0" smtClean="0"/>
              <a:t>的 </a:t>
            </a:r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zh-CN" altLang="en-US" dirty="0" smtClean="0"/>
              <a:t>本地缓存，其存储作用域为 </a:t>
            </a:r>
            <a:r>
              <a:rPr lang="en-US" dirty="0" smtClean="0"/>
              <a:t>Session，</a:t>
            </a:r>
            <a:r>
              <a:rPr lang="zh-CN" altLang="en-US" dirty="0" smtClean="0"/>
              <a:t>当 </a:t>
            </a:r>
            <a:r>
              <a:rPr lang="en-US" dirty="0" smtClean="0"/>
              <a:t>Session flush </a:t>
            </a:r>
            <a:r>
              <a:rPr lang="zh-CN" altLang="en-US" dirty="0" smtClean="0"/>
              <a:t>或 </a:t>
            </a:r>
            <a:r>
              <a:rPr lang="en-US" dirty="0" smtClean="0"/>
              <a:t>close </a:t>
            </a:r>
            <a:r>
              <a:rPr lang="zh-CN" altLang="en-US" dirty="0" smtClean="0"/>
              <a:t>之后，该</a:t>
            </a:r>
            <a:r>
              <a:rPr lang="en-US" dirty="0" smtClean="0"/>
              <a:t>Session</a:t>
            </a:r>
            <a:r>
              <a:rPr lang="zh-CN" altLang="en-US" dirty="0" smtClean="0"/>
              <a:t>中的所有 </a:t>
            </a:r>
            <a:r>
              <a:rPr lang="en-US" dirty="0" smtClean="0"/>
              <a:t>Cache </a:t>
            </a:r>
            <a:r>
              <a:rPr lang="zh-CN" altLang="en-US" dirty="0" smtClean="0"/>
              <a:t>就将清空。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二级缓存与一级缓存其机制相同，默认也是采用 </a:t>
            </a:r>
            <a:r>
              <a:rPr lang="en-US" dirty="0" err="1" smtClean="0"/>
              <a:t>PerpetualCache，HashMap</a:t>
            </a:r>
            <a:r>
              <a:rPr lang="zh-CN" altLang="en-US" dirty="0" smtClean="0"/>
              <a:t>存储，不同在于其存储作用域为 </a:t>
            </a:r>
            <a:r>
              <a:rPr lang="en-US" dirty="0" err="1" smtClean="0"/>
              <a:t>Mapper</a:t>
            </a:r>
            <a:r>
              <a:rPr lang="en-US" dirty="0" smtClean="0"/>
              <a:t>(Namespace)，</a:t>
            </a:r>
            <a:r>
              <a:rPr lang="zh-CN" altLang="en-US" dirty="0" smtClean="0"/>
              <a:t>并且可自定义存储源，如 </a:t>
            </a:r>
            <a:r>
              <a:rPr lang="en-US" dirty="0" err="1" smtClean="0"/>
              <a:t>Ehcache、Hazelcast</a:t>
            </a:r>
            <a:r>
              <a:rPr lang="zh-CN" altLang="en-US" dirty="0" smtClean="0"/>
              <a:t>等。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查询缓存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MyBatis</a:t>
            </a:r>
            <a:r>
              <a:rPr lang="zh-CN" altLang="en-US" b="1" dirty="0" smtClean="0"/>
              <a:t>的缓存机制整体设计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571613"/>
            <a:ext cx="7314606" cy="49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查询缓存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一级缓存</a:t>
            </a:r>
            <a:endParaRPr lang="en-US" altLang="zh-CN" dirty="0" smtClean="0"/>
          </a:p>
          <a:p>
            <a:pPr lvl="1"/>
            <a:r>
              <a:rPr lang="en-US" dirty="0" err="1" smtClean="0"/>
              <a:t>mybatis</a:t>
            </a:r>
            <a:r>
              <a:rPr lang="zh-CN" altLang="en-US" dirty="0" smtClean="0"/>
              <a:t>默认支持一级缓存，不需要在配置文件去配置。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818563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5572140"/>
            <a:ext cx="6498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参考代码：</a:t>
            </a:r>
            <a:r>
              <a:rPr lang="en-US" altLang="zh-CN" sz="2400" dirty="0" smtClean="0">
                <a:solidFill>
                  <a:srgbClr val="FF0000"/>
                </a:solidFill>
              </a:rPr>
              <a:t>MyBatis03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工程下，</a:t>
            </a:r>
            <a:r>
              <a:rPr lang="en-US" altLang="zh-CN" sz="2400" dirty="0" smtClean="0">
                <a:solidFill>
                  <a:srgbClr val="FF0000"/>
                </a:solidFill>
              </a:rPr>
              <a:t>CacheTest.java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查询缓存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04094"/>
            <a:ext cx="8568952" cy="5135563"/>
          </a:xfrm>
        </p:spPr>
        <p:txBody>
          <a:bodyPr/>
          <a:lstStyle/>
          <a:p>
            <a:r>
              <a:rPr lang="zh-CN" altLang="en-US" dirty="0" smtClean="0"/>
              <a:t>二级缓存</a:t>
            </a:r>
            <a:endParaRPr lang="en-US" altLang="zh-CN" dirty="0" smtClean="0"/>
          </a:p>
          <a:p>
            <a:pPr lvl="1"/>
            <a:r>
              <a:rPr lang="en-US" dirty="0" err="1" smtClean="0"/>
              <a:t>mybaits</a:t>
            </a:r>
            <a:r>
              <a:rPr lang="zh-CN" altLang="en-US" dirty="0" smtClean="0"/>
              <a:t>的二级缓存是</a:t>
            </a:r>
            <a:r>
              <a:rPr lang="en-US" dirty="0" err="1" smtClean="0"/>
              <a:t>mapper</a:t>
            </a:r>
            <a:r>
              <a:rPr lang="zh-CN" altLang="en-US" dirty="0" smtClean="0"/>
              <a:t>范围级别，除了在</a:t>
            </a:r>
            <a:r>
              <a:rPr lang="en-US" dirty="0" smtClean="0"/>
              <a:t>SqlMapConfig.xml</a:t>
            </a:r>
            <a:r>
              <a:rPr lang="zh-CN" altLang="en-US" dirty="0" smtClean="0"/>
              <a:t>设置二级缓存的总开关，还要在具体的</a:t>
            </a:r>
            <a:r>
              <a:rPr lang="en-US" dirty="0" smtClean="0"/>
              <a:t>mapper.xml</a:t>
            </a:r>
            <a:r>
              <a:rPr lang="zh-CN" altLang="en-US" dirty="0" smtClean="0"/>
              <a:t>中开启二级缓存。</a:t>
            </a:r>
          </a:p>
          <a:p>
            <a:pPr lvl="1"/>
            <a:r>
              <a:rPr lang="zh-CN" altLang="en-US" dirty="0" smtClean="0"/>
              <a:t>在核心配置文件</a:t>
            </a:r>
            <a:r>
              <a:rPr lang="en-US" dirty="0" smtClean="0"/>
              <a:t>SqlMapConfig.xml</a:t>
            </a:r>
            <a:r>
              <a:rPr lang="zh-CN" altLang="en-US" dirty="0" smtClean="0"/>
              <a:t>中加入</a:t>
            </a:r>
          </a:p>
          <a:p>
            <a:pPr lvl="2"/>
            <a:r>
              <a:rPr lang="en-US" dirty="0" smtClean="0"/>
              <a:t>&lt;setting name=</a:t>
            </a:r>
            <a:r>
              <a:rPr lang="en-US" i="1" dirty="0" smtClean="0"/>
              <a:t>"</a:t>
            </a:r>
            <a:r>
              <a:rPr lang="en-US" i="1" dirty="0" err="1" smtClean="0"/>
              <a:t>cacheEnabled</a:t>
            </a:r>
            <a:r>
              <a:rPr lang="en-US" i="1" dirty="0" smtClean="0"/>
              <a:t>" </a:t>
            </a:r>
            <a:r>
              <a:rPr lang="en-US" dirty="0" smtClean="0"/>
              <a:t>value=</a:t>
            </a:r>
            <a:r>
              <a:rPr lang="en-US" i="1" dirty="0" smtClean="0"/>
              <a:t>"true"</a:t>
            </a:r>
            <a:r>
              <a:rPr lang="en-US" dirty="0" smtClean="0"/>
              <a:t>/&gt;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dirty="0" smtClean="0"/>
              <a:t>OrdersMapper.xml</a:t>
            </a:r>
            <a:r>
              <a:rPr lang="zh-CN" altLang="en-US" dirty="0" smtClean="0"/>
              <a:t>中开启二缓存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1"/>
            <a:r>
              <a:rPr lang="en-US" altLang="zh-CN" dirty="0" err="1" smtClean="0"/>
              <a:t>Pojo</a:t>
            </a:r>
            <a:r>
              <a:rPr lang="zh-CN" altLang="en-US" dirty="0" smtClean="0"/>
              <a:t>类必须实现序列化接口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1248" y="3566363"/>
            <a:ext cx="64087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7569" y="4940642"/>
            <a:ext cx="55149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查询缓存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二级缓存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0034" y="5681979"/>
            <a:ext cx="6498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参考代码：</a:t>
            </a:r>
            <a:r>
              <a:rPr lang="en-US" altLang="zh-CN" sz="2400" dirty="0" smtClean="0">
                <a:solidFill>
                  <a:srgbClr val="FF0000"/>
                </a:solidFill>
              </a:rPr>
              <a:t>MyBatis03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工程下，</a:t>
            </a:r>
            <a:r>
              <a:rPr lang="en-US" altLang="zh-CN" sz="2400" dirty="0" smtClean="0">
                <a:solidFill>
                  <a:srgbClr val="FF0000"/>
                </a:solidFill>
              </a:rPr>
              <a:t>CacheTest.java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701833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掌握一对一关联映射查询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掌握一对多关联映射查询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掌握多对多关联映射查询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掌握分页查询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理解</a:t>
            </a:r>
            <a:r>
              <a:rPr lang="en-US" altLang="zh-CN" sz="2400" dirty="0" err="1" smtClean="0"/>
              <a:t>Mybatis</a:t>
            </a:r>
            <a:r>
              <a:rPr lang="zh-CN" altLang="en-US" sz="2400" dirty="0" smtClean="0"/>
              <a:t>缓存原理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掌握二级缓存的配置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zh-CN" altLang="en-US" sz="2400" dirty="0" smtClean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查询缓存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二级缓存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dirty="0" smtClean="0"/>
              <a:t>statement</a:t>
            </a:r>
            <a:r>
              <a:rPr lang="zh-CN" altLang="en-US" dirty="0" smtClean="0"/>
              <a:t>中设置</a:t>
            </a:r>
            <a:r>
              <a:rPr lang="en-US" dirty="0" err="1" smtClean="0"/>
              <a:t>useCache</a:t>
            </a:r>
            <a:r>
              <a:rPr lang="en-US" dirty="0" smtClean="0"/>
              <a:t>=false</a:t>
            </a:r>
            <a:r>
              <a:rPr lang="zh-CN" altLang="en-US" dirty="0" smtClean="0"/>
              <a:t>可以禁用当前</a:t>
            </a:r>
            <a:r>
              <a:rPr lang="en-US" dirty="0" smtClean="0"/>
              <a:t>select</a:t>
            </a:r>
            <a:r>
              <a:rPr lang="zh-CN" altLang="en-US" dirty="0" smtClean="0"/>
              <a:t>语句的二级缓存，即每次查询都会发出</a:t>
            </a:r>
            <a:r>
              <a:rPr lang="en-US" dirty="0" err="1" smtClean="0"/>
              <a:t>sql</a:t>
            </a:r>
            <a:r>
              <a:rPr lang="zh-CN" altLang="en-US" dirty="0" smtClean="0"/>
              <a:t>去查询，默认情况是</a:t>
            </a:r>
            <a:r>
              <a:rPr lang="en-US" dirty="0" smtClean="0"/>
              <a:t>true</a:t>
            </a:r>
            <a:r>
              <a:rPr lang="zh-CN" altLang="en-US" dirty="0" smtClean="0"/>
              <a:t>，即该</a:t>
            </a:r>
            <a:r>
              <a:rPr lang="en-US" dirty="0" err="1" smtClean="0"/>
              <a:t>sql</a:t>
            </a:r>
            <a:r>
              <a:rPr lang="zh-CN" altLang="en-US" dirty="0" smtClean="0"/>
              <a:t>使用二级缓存。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刷新缓存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dirty="0" err="1" smtClean="0"/>
              <a:t>mapper</a:t>
            </a:r>
            <a:r>
              <a:rPr lang="zh-CN" altLang="en-US" dirty="0" smtClean="0"/>
              <a:t>的同一个</a:t>
            </a:r>
            <a:r>
              <a:rPr lang="en-US" dirty="0" smtClean="0"/>
              <a:t>namespace</a:t>
            </a:r>
            <a:r>
              <a:rPr lang="zh-CN" altLang="en-US" dirty="0" smtClean="0"/>
              <a:t>中，如果有其它</a:t>
            </a:r>
            <a:r>
              <a:rPr lang="en-US" dirty="0" smtClean="0"/>
              <a:t>insert</a:t>
            </a:r>
            <a:r>
              <a:rPr lang="zh-CN" altLang="en-US" dirty="0" smtClean="0"/>
              <a:t>、</a:t>
            </a:r>
            <a:r>
              <a:rPr lang="en-US" dirty="0" smtClean="0"/>
              <a:t>update</a:t>
            </a:r>
            <a:r>
              <a:rPr lang="zh-CN" altLang="en-US" dirty="0" smtClean="0"/>
              <a:t>、</a:t>
            </a:r>
            <a:r>
              <a:rPr lang="en-US" dirty="0" smtClean="0"/>
              <a:t>delete</a:t>
            </a:r>
            <a:r>
              <a:rPr lang="zh-CN" altLang="en-US" dirty="0" smtClean="0"/>
              <a:t>操作数据后需要刷新缓存，如果不执行刷新缓存会出现脏读。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dirty="0" smtClean="0"/>
              <a:t>statement</a:t>
            </a:r>
            <a:r>
              <a:rPr lang="zh-CN" altLang="en-US" dirty="0" smtClean="0"/>
              <a:t>配置中的</a:t>
            </a:r>
            <a:r>
              <a:rPr lang="en-US" dirty="0" err="1" smtClean="0"/>
              <a:t>flushCache</a:t>
            </a:r>
            <a:r>
              <a:rPr lang="en-US" dirty="0" smtClean="0"/>
              <a:t>="true" </a:t>
            </a:r>
            <a:r>
              <a:rPr lang="zh-CN" altLang="en-US" dirty="0" smtClean="0"/>
              <a:t>属性，默认情况下为</a:t>
            </a:r>
            <a:r>
              <a:rPr lang="en-US" dirty="0" smtClean="0"/>
              <a:t>true</a:t>
            </a:r>
            <a:r>
              <a:rPr lang="zh-CN" altLang="en-US" dirty="0" smtClean="0"/>
              <a:t>即刷新缓存，如果改成</a:t>
            </a:r>
            <a:r>
              <a:rPr lang="en-US" dirty="0" smtClean="0"/>
              <a:t>false</a:t>
            </a:r>
            <a:r>
              <a:rPr lang="zh-CN" altLang="en-US" dirty="0" smtClean="0"/>
              <a:t>则不会刷新。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4645" y="2593262"/>
            <a:ext cx="5962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5429264"/>
            <a:ext cx="70373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整合第三方缓存框架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42984"/>
            <a:ext cx="8606760" cy="4968875"/>
          </a:xfrm>
        </p:spPr>
        <p:txBody>
          <a:bodyPr/>
          <a:lstStyle/>
          <a:p>
            <a:r>
              <a:rPr lang="zh-CN" altLang="en-US" dirty="0" smtClean="0"/>
              <a:t>分布式缓存框架。</a:t>
            </a:r>
          </a:p>
          <a:p>
            <a:pPr lvl="1"/>
            <a:r>
              <a:rPr lang="zh-CN" altLang="en-US" dirty="0" smtClean="0"/>
              <a:t>我们系统为了提高系统并发，性能、一般对系统进行分布式部署（集群部署方式）</a:t>
            </a:r>
          </a:p>
          <a:p>
            <a:pPr lvl="1"/>
            <a:r>
              <a:rPr lang="zh-CN" altLang="en-US" dirty="0" smtClean="0"/>
              <a:t>不使用分布缓存，缓存的数据在各各服务单独存储，不方便系统开发。所以要使用分布式缓存对缓存数据进行集中管理。</a:t>
            </a:r>
            <a:endParaRPr lang="en-US" altLang="zh-CN" dirty="0" smtClean="0"/>
          </a:p>
          <a:p>
            <a:pPr lvl="1"/>
            <a:r>
              <a:rPr lang="en-US" altLang="en-US" dirty="0" smtClean="0"/>
              <a:t>ehcache</a:t>
            </a:r>
            <a:r>
              <a:rPr lang="zh-CN" altLang="en-US" dirty="0" smtClean="0"/>
              <a:t>、</a:t>
            </a:r>
            <a:r>
              <a:rPr lang="en-US" altLang="en-US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en-US" dirty="0" err="1" smtClean="0"/>
              <a:t>redis</a:t>
            </a:r>
            <a:r>
              <a:rPr lang="en-US" altLang="en-US" dirty="0" smtClean="0"/>
              <a:t> </a:t>
            </a:r>
            <a:r>
              <a:rPr lang="zh-CN" altLang="en-US" dirty="0" smtClean="0"/>
              <a:t>缓存框架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lang="en-US" altLang="zh-CN" dirty="0" smtClean="0"/>
              <a:t>Ehcache</a:t>
            </a:r>
          </a:p>
          <a:p>
            <a:pPr lvl="1"/>
            <a:r>
              <a:rPr lang="zh-CN" altLang="en-US" dirty="0" smtClean="0"/>
              <a:t>是一种广泛使用的开源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分布式缓存。主要面向通用缓存</a:t>
            </a:r>
            <a:r>
              <a:rPr lang="en-US" altLang="zh-CN" dirty="0" smtClean="0"/>
              <a:t>,Java EE</a:t>
            </a:r>
            <a:r>
              <a:rPr lang="zh-CN" altLang="en-US" dirty="0" smtClean="0"/>
              <a:t>和轻量级容器。它具有内存和磁盘存储，缓存加载器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缓存扩展</a:t>
            </a:r>
            <a:r>
              <a:rPr lang="en-US" altLang="zh-CN" dirty="0" smtClean="0"/>
              <a:t>,</a:t>
            </a:r>
            <a:r>
              <a:rPr lang="zh-CN" altLang="en-US" dirty="0" smtClean="0"/>
              <a:t>缓存异常处理程序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缓存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过滤器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SOAP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等特点。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被用于大型复杂分布式</a:t>
            </a:r>
            <a:r>
              <a:rPr lang="en-US" dirty="0" smtClean="0"/>
              <a:t>web application</a:t>
            </a:r>
            <a:r>
              <a:rPr lang="zh-CN" altLang="en-US" dirty="0" smtClean="0"/>
              <a:t>的各个节点中。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整合</a:t>
            </a:r>
            <a:r>
              <a:rPr lang="en-US" altLang="zh-CN" dirty="0" smtClean="0"/>
              <a:t>ehcache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90600"/>
            <a:ext cx="8507288" cy="5135563"/>
          </a:xfrm>
        </p:spPr>
        <p:txBody>
          <a:bodyPr/>
          <a:lstStyle/>
          <a:p>
            <a:r>
              <a:rPr lang="zh-CN" altLang="en-US" dirty="0" smtClean="0"/>
              <a:t>整合</a:t>
            </a:r>
            <a:r>
              <a:rPr lang="en-US" altLang="zh-CN" dirty="0" smtClean="0"/>
              <a:t>ehcache</a:t>
            </a:r>
            <a:endParaRPr lang="en-US" dirty="0" smtClean="0"/>
          </a:p>
          <a:p>
            <a:pPr lvl="1"/>
            <a:r>
              <a:rPr lang="en-US" dirty="0" err="1" smtClean="0"/>
              <a:t>mybatis</a:t>
            </a:r>
            <a:r>
              <a:rPr lang="zh-CN" altLang="en-US" dirty="0" smtClean="0"/>
              <a:t>提供了一个</a:t>
            </a:r>
            <a:r>
              <a:rPr lang="en-US" dirty="0" smtClean="0"/>
              <a:t>cache</a:t>
            </a:r>
            <a:r>
              <a:rPr lang="zh-CN" altLang="en-US" dirty="0" smtClean="0"/>
              <a:t>接口，如果要实现自己的缓存逻辑，实现</a:t>
            </a:r>
            <a:r>
              <a:rPr lang="en-US" dirty="0" smtClean="0"/>
              <a:t>cache</a:t>
            </a:r>
            <a:r>
              <a:rPr lang="zh-CN" altLang="en-US" dirty="0" smtClean="0"/>
              <a:t>接口开发即可。</a:t>
            </a:r>
          </a:p>
          <a:p>
            <a:pPr lvl="1"/>
            <a:r>
              <a:rPr lang="en-US" dirty="0" err="1" smtClean="0"/>
              <a:t>mybatis</a:t>
            </a:r>
            <a:r>
              <a:rPr lang="zh-CN" altLang="en-US" dirty="0" smtClean="0"/>
              <a:t>和</a:t>
            </a:r>
            <a:r>
              <a:rPr lang="en-US" dirty="0" smtClean="0"/>
              <a:t>ehcache</a:t>
            </a:r>
            <a:r>
              <a:rPr lang="zh-CN" altLang="en-US" dirty="0" smtClean="0"/>
              <a:t>整合包中提供了一个</a:t>
            </a:r>
            <a:r>
              <a:rPr lang="en-US" dirty="0" smtClean="0"/>
              <a:t>cache</a:t>
            </a:r>
            <a:r>
              <a:rPr lang="zh-CN" altLang="en-US" dirty="0" smtClean="0"/>
              <a:t>接口的实现类。</a:t>
            </a:r>
          </a:p>
          <a:p>
            <a:r>
              <a:rPr lang="en-US" dirty="0" smtClean="0"/>
              <a:t> </a:t>
            </a:r>
            <a:r>
              <a:rPr lang="zh-CN" altLang="en-US" dirty="0" smtClean="0"/>
              <a:t>整合流程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、项目中加入</a:t>
            </a:r>
            <a:r>
              <a:rPr lang="en-US" altLang="zh-CN" dirty="0" smtClean="0"/>
              <a:t>ehcache</a:t>
            </a:r>
            <a:r>
              <a:rPr lang="zh-CN" altLang="en-US" dirty="0" smtClean="0"/>
              <a:t>依赖的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r>
              <a:rPr lang="en-US" altLang="zh-CN" dirty="0" smtClean="0"/>
              <a:t>:</a:t>
            </a:r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、配置</a:t>
            </a:r>
            <a:r>
              <a:rPr lang="en-US" dirty="0" err="1" smtClean="0"/>
              <a:t>mapper</a:t>
            </a:r>
            <a:r>
              <a:rPr lang="zh-CN" altLang="en-US" dirty="0" smtClean="0"/>
              <a:t>中</a:t>
            </a:r>
            <a:r>
              <a:rPr lang="en-US" dirty="0" smtClean="0"/>
              <a:t>cache</a:t>
            </a:r>
            <a:r>
              <a:rPr lang="zh-CN" altLang="en-US" dirty="0" smtClean="0"/>
              <a:t>中的</a:t>
            </a:r>
            <a:r>
              <a:rPr lang="en-US" dirty="0" smtClean="0"/>
              <a:t>type</a:t>
            </a:r>
            <a:r>
              <a:rPr lang="zh-CN" altLang="en-US" dirty="0" smtClean="0"/>
              <a:t>为</a:t>
            </a:r>
            <a:r>
              <a:rPr lang="en-US" dirty="0" smtClean="0"/>
              <a:t>ehcache</a:t>
            </a:r>
            <a:r>
              <a:rPr lang="zh-CN" altLang="en-US" dirty="0" smtClean="0"/>
              <a:t>对</a:t>
            </a:r>
            <a:r>
              <a:rPr lang="en-US" dirty="0" smtClean="0"/>
              <a:t>cache</a:t>
            </a:r>
            <a:r>
              <a:rPr lang="zh-CN" altLang="en-US" dirty="0" smtClean="0"/>
              <a:t>接口的实现类。</a:t>
            </a:r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0958" y="3212976"/>
            <a:ext cx="421484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4581128"/>
            <a:ext cx="7715304" cy="118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整合</a:t>
            </a:r>
            <a:r>
              <a:rPr lang="en-US" altLang="zh-CN" dirty="0" smtClean="0"/>
              <a:t>ehcache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整合</a:t>
            </a:r>
            <a:r>
              <a:rPr lang="en-US" altLang="zh-CN" dirty="0" smtClean="0"/>
              <a:t>ehcache</a:t>
            </a:r>
            <a:endParaRPr lang="en-US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、在类路径下配置</a:t>
            </a:r>
            <a:r>
              <a:rPr lang="en-US" altLang="zh-CN" dirty="0" smtClean="0"/>
              <a:t>ehcache.xml</a:t>
            </a:r>
            <a:r>
              <a:rPr lang="zh-CN" altLang="en-US" dirty="0" smtClean="0"/>
              <a:t>的配置文件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7723187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5681979"/>
            <a:ext cx="562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参考代码：</a:t>
            </a:r>
            <a:r>
              <a:rPr lang="en-US" altLang="zh-CN" sz="2400" dirty="0" smtClean="0">
                <a:solidFill>
                  <a:srgbClr val="FF0000"/>
                </a:solidFill>
              </a:rPr>
              <a:t>MyBatis03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工程下的配置文件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一对一关联映射查询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一对多关联映射查询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多对多关联映射查询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分页查询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Mybatis</a:t>
            </a:r>
            <a:r>
              <a:rPr lang="zh-CN" altLang="en-US" dirty="0" smtClean="0"/>
              <a:t>缓存原理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二级缓存的配置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8229600" cy="622992"/>
          </a:xfrm>
        </p:spPr>
        <p:txBody>
          <a:bodyPr/>
          <a:lstStyle/>
          <a:p>
            <a:r>
              <a:rPr lang="zh-CN" altLang="en-US" dirty="0" smtClean="0"/>
              <a:t>一对一查询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071546"/>
            <a:ext cx="8229600" cy="5572164"/>
          </a:xfrm>
        </p:spPr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标签来解决一对一的关联查询，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标签可用的属性如下：</a:t>
            </a:r>
          </a:p>
          <a:p>
            <a:pPr lvl="1"/>
            <a:r>
              <a:rPr lang="en-US" altLang="zh-CN" dirty="0" smtClean="0"/>
              <a:t>property:</a:t>
            </a:r>
            <a:r>
              <a:rPr lang="zh-CN" altLang="en-US" dirty="0" smtClean="0"/>
              <a:t>对象属性的名称</a:t>
            </a:r>
          </a:p>
          <a:p>
            <a:pPr lvl="1"/>
            <a:r>
              <a:rPr lang="en-US" altLang="zh-CN" dirty="0" err="1" smtClean="0"/>
              <a:t>javaType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对象属性的类型</a:t>
            </a:r>
          </a:p>
          <a:p>
            <a:pPr lvl="1"/>
            <a:r>
              <a:rPr lang="en-US" altLang="zh-CN" dirty="0" smtClean="0"/>
              <a:t>column:</a:t>
            </a:r>
            <a:r>
              <a:rPr lang="zh-CN" altLang="en-US" dirty="0" smtClean="0"/>
              <a:t>所对应的外键字段名称</a:t>
            </a:r>
          </a:p>
          <a:p>
            <a:pPr lvl="1"/>
            <a:r>
              <a:rPr lang="en-US" altLang="zh-CN" dirty="0" smtClean="0"/>
              <a:t>select:</a:t>
            </a:r>
            <a:r>
              <a:rPr lang="zh-CN" altLang="en-US" dirty="0" smtClean="0"/>
              <a:t>使用另一个查询封装的结果</a:t>
            </a:r>
          </a:p>
          <a:p>
            <a:r>
              <a:rPr lang="zh-CN" altLang="en-US" dirty="0" smtClean="0"/>
              <a:t>准备案例数据模型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订单表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订单详情表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472" y="5214950"/>
            <a:ext cx="5607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参考代码：</a:t>
            </a:r>
            <a:r>
              <a:rPr lang="en-US" altLang="zh-CN" sz="2400" dirty="0" smtClean="0">
                <a:solidFill>
                  <a:srgbClr val="FF0000"/>
                </a:solidFill>
              </a:rPr>
              <a:t>MyBatis03\db.sql</a:t>
            </a:r>
            <a:r>
              <a:rPr lang="zh-CN" altLang="en-US" sz="2400" dirty="0" smtClean="0">
                <a:solidFill>
                  <a:srgbClr val="FF0000"/>
                </a:solidFill>
              </a:rPr>
              <a:t>，建表脚本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一对一查询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实现案例：查询所有订单和用户信息。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一个订单信息只会是一个人下的订单，所以从查询订单信息出发关联查询用户信息为一对一查询。如果从用户信息出发查询用户下的订单信息则为一对多查询，因为一个用户可以下多个订单。</a:t>
            </a:r>
            <a:endParaRPr lang="en-US" altLang="zh-CN" dirty="0" smtClean="0"/>
          </a:p>
          <a:p>
            <a:pPr lvl="1"/>
            <a:r>
              <a:rPr lang="en-US" dirty="0" err="1" smtClean="0"/>
              <a:t>MyBatis</a:t>
            </a:r>
            <a:r>
              <a:rPr lang="zh-CN" altLang="en-US" dirty="0" smtClean="0"/>
              <a:t>中在查询进行</a:t>
            </a:r>
            <a:r>
              <a:rPr lang="en-US" dirty="0" smtClean="0"/>
              <a:t>select</a:t>
            </a:r>
            <a:r>
              <a:rPr lang="zh-CN" altLang="en-US" dirty="0" smtClean="0"/>
              <a:t>映射的时候，返回类型可以用</a:t>
            </a:r>
            <a:r>
              <a:rPr lang="en-US" dirty="0" err="1" smtClean="0"/>
              <a:t>resultType</a:t>
            </a:r>
            <a:r>
              <a:rPr lang="en-US" dirty="0" smtClean="0"/>
              <a:t>，</a:t>
            </a:r>
            <a:r>
              <a:rPr lang="zh-CN" altLang="en-US" dirty="0" smtClean="0"/>
              <a:t>也可以用</a:t>
            </a:r>
            <a:r>
              <a:rPr lang="en-US" dirty="0" err="1" smtClean="0"/>
              <a:t>resultMap，resultType</a:t>
            </a:r>
            <a:r>
              <a:rPr lang="zh-CN" altLang="en-US" dirty="0" smtClean="0"/>
              <a:t>是直接</a:t>
            </a:r>
            <a:br>
              <a:rPr lang="zh-CN" altLang="en-US" dirty="0" smtClean="0"/>
            </a:br>
            <a:r>
              <a:rPr lang="zh-CN" altLang="en-US" dirty="0" smtClean="0"/>
              <a:t>表示返回类型的，而</a:t>
            </a:r>
            <a:r>
              <a:rPr lang="en-US" dirty="0" err="1" smtClean="0"/>
              <a:t>resultMap</a:t>
            </a:r>
            <a:r>
              <a:rPr lang="zh-CN" altLang="en-US" dirty="0" smtClean="0"/>
              <a:t>则是对外部</a:t>
            </a:r>
            <a:r>
              <a:rPr lang="en-US" dirty="0" err="1" smtClean="0"/>
              <a:t>ResultMap</a:t>
            </a:r>
            <a:r>
              <a:rPr lang="zh-CN" altLang="en-US" dirty="0" smtClean="0"/>
              <a:t>的引用</a:t>
            </a:r>
          </a:p>
          <a:p>
            <a:r>
              <a:rPr lang="zh-CN" altLang="en-US" b="1" dirty="0" smtClean="0"/>
              <a:t>实现方法一：</a:t>
            </a:r>
            <a:r>
              <a:rPr lang="zh-CN" altLang="en-US" dirty="0" smtClean="0"/>
              <a:t>使用</a:t>
            </a:r>
            <a:r>
              <a:rPr lang="en-US" dirty="0" err="1" smtClean="0"/>
              <a:t>resultType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、定义订单信息</a:t>
            </a:r>
            <a:r>
              <a:rPr lang="en-US" altLang="zh-CN" dirty="0" smtClean="0"/>
              <a:t>POJO</a:t>
            </a:r>
            <a:r>
              <a:rPr lang="zh-CN" altLang="en-US" dirty="0" smtClean="0"/>
              <a:t>类，此类中包括了订单信息和用户信息</a:t>
            </a:r>
            <a:r>
              <a:rPr lang="en-US" altLang="zh-CN" dirty="0" smtClean="0"/>
              <a:t>,</a:t>
            </a:r>
            <a:r>
              <a:rPr lang="en-US" dirty="0" err="1" smtClean="0"/>
              <a:t>OrdersCustom</a:t>
            </a:r>
            <a:r>
              <a:rPr lang="zh-CN" altLang="en-US" dirty="0" smtClean="0"/>
              <a:t>类继承</a:t>
            </a:r>
            <a:r>
              <a:rPr lang="en-US" dirty="0" smtClean="0"/>
              <a:t>Orders</a:t>
            </a:r>
            <a:r>
              <a:rPr lang="zh-CN" altLang="en-US" dirty="0" smtClean="0"/>
              <a:t>类后包括了</a:t>
            </a:r>
            <a:r>
              <a:rPr lang="en-US" dirty="0" smtClean="0"/>
              <a:t>Orders</a:t>
            </a:r>
            <a:r>
              <a:rPr lang="zh-CN" altLang="en-US" dirty="0" smtClean="0"/>
              <a:t>类的所有字段，只需要定义用户的信息字段即可。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一对一查询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实现方法一：</a:t>
            </a:r>
            <a:r>
              <a:rPr lang="zh-CN" altLang="en-US" dirty="0" smtClean="0"/>
              <a:t>使用</a:t>
            </a:r>
            <a:r>
              <a:rPr lang="en-US" dirty="0" err="1" smtClean="0"/>
              <a:t>resultType</a:t>
            </a:r>
            <a:endParaRPr lang="en-US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、配置</a:t>
            </a:r>
            <a:r>
              <a:rPr lang="en-US" altLang="zh-CN" dirty="0" smtClean="0"/>
              <a:t>OrdersMapper.xml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、定义</a:t>
            </a:r>
            <a:r>
              <a:rPr lang="en-US" altLang="zh-CN" dirty="0" err="1" smtClean="0"/>
              <a:t>OrdersMapper</a:t>
            </a:r>
            <a:r>
              <a:rPr lang="zh-CN" altLang="en-US" dirty="0" smtClean="0"/>
              <a:t>接口方法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public List&lt;</a:t>
            </a:r>
            <a:r>
              <a:rPr lang="en-US" altLang="zh-CN" dirty="0" err="1" smtClean="0"/>
              <a:t>OrdersCustom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findOrderResultType</a:t>
            </a:r>
            <a:r>
              <a:rPr lang="en-US" altLang="zh-CN" dirty="0" smtClean="0"/>
              <a:t>() throws Exception;</a:t>
            </a:r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、测试方法：</a:t>
            </a:r>
            <a:r>
              <a:rPr lang="en-US" altLang="zh-CN" dirty="0" err="1" smtClean="0"/>
              <a:t>OrdersMapperTest</a:t>
            </a:r>
            <a:r>
              <a:rPr lang="zh-CN" altLang="en-US" dirty="0" smtClean="0"/>
              <a:t>测试类中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572008"/>
            <a:ext cx="766004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5753417"/>
            <a:ext cx="531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参考代码：</a:t>
            </a:r>
            <a:r>
              <a:rPr lang="en-US" altLang="zh-CN" sz="2400" dirty="0" smtClean="0">
                <a:solidFill>
                  <a:srgbClr val="FF0000"/>
                </a:solidFill>
              </a:rPr>
              <a:t>MyBatis03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工程下对应文件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857364"/>
            <a:ext cx="676619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一对一查询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实现方法二：</a:t>
            </a:r>
            <a:r>
              <a:rPr lang="zh-CN" altLang="en-US" dirty="0" smtClean="0"/>
              <a:t>使用</a:t>
            </a:r>
            <a:r>
              <a:rPr lang="en-US" dirty="0" err="1" smtClean="0"/>
              <a:t>result</a:t>
            </a:r>
            <a:r>
              <a:rPr lang="en-US" altLang="zh-CN" dirty="0" err="1" smtClean="0"/>
              <a:t>Map</a:t>
            </a:r>
            <a:endParaRPr lang="en-US" altLang="zh-CN" dirty="0" smtClean="0"/>
          </a:p>
          <a:p>
            <a:pPr lvl="1"/>
            <a:r>
              <a:rPr lang="en-US" dirty="0" smtClean="0"/>
              <a:t>1</a:t>
            </a:r>
            <a:r>
              <a:rPr lang="zh-CN" altLang="en-US" dirty="0" smtClean="0"/>
              <a:t>、创建</a:t>
            </a:r>
            <a:r>
              <a:rPr lang="en-US" altLang="zh-CN" dirty="0" smtClean="0"/>
              <a:t>POJO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OrderDetail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Items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、配置</a:t>
            </a:r>
            <a:r>
              <a:rPr lang="en-US" altLang="zh-CN" dirty="0" smtClean="0"/>
              <a:t>OrdersMapper.xml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ResultMap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855661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一对一查询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实现方法二：</a:t>
            </a:r>
            <a:r>
              <a:rPr lang="zh-CN" altLang="en-US" dirty="0" smtClean="0"/>
              <a:t>使用</a:t>
            </a:r>
            <a:r>
              <a:rPr lang="en-US" dirty="0" err="1" smtClean="0"/>
              <a:t>result</a:t>
            </a:r>
            <a:r>
              <a:rPr lang="en-US" altLang="zh-CN" dirty="0" err="1" smtClean="0"/>
              <a:t>Map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、配置</a:t>
            </a:r>
            <a:r>
              <a:rPr lang="en-US" altLang="zh-CN" dirty="0" smtClean="0"/>
              <a:t>OrdersMapper.xml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zh-CN" altLang="en-US" dirty="0" smtClean="0"/>
              <a:t>其中</a:t>
            </a:r>
            <a:r>
              <a:rPr lang="en-US" altLang="zh-CN" dirty="0" err="1" smtClean="0"/>
              <a:t>resultMap</a:t>
            </a:r>
            <a:r>
              <a:rPr lang="zh-CN" altLang="en-US" dirty="0" smtClean="0"/>
              <a:t>属性值为第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步定义的</a:t>
            </a:r>
            <a:r>
              <a:rPr lang="en-US" altLang="zh-CN" dirty="0" err="1" smtClean="0"/>
              <a:t>resultMap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、定义</a:t>
            </a:r>
            <a:r>
              <a:rPr lang="en-US" altLang="zh-CN" dirty="0" err="1" smtClean="0"/>
              <a:t>OrdersMapper</a:t>
            </a:r>
            <a:r>
              <a:rPr lang="zh-CN" altLang="en-US" dirty="0" smtClean="0"/>
              <a:t>接口方法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public List&lt;</a:t>
            </a:r>
            <a:r>
              <a:rPr lang="en-US" altLang="zh-CN" dirty="0" err="1" smtClean="0"/>
              <a:t>OrdersCustom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findOrderResultMap</a:t>
            </a:r>
            <a:r>
              <a:rPr lang="en-US" altLang="zh-CN" dirty="0" smtClean="0"/>
              <a:t>() throws Exception;</a:t>
            </a:r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、测试：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676609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5572140"/>
            <a:ext cx="531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参考代码：</a:t>
            </a:r>
            <a:r>
              <a:rPr lang="en-US" altLang="zh-CN" sz="2400" dirty="0" smtClean="0">
                <a:solidFill>
                  <a:srgbClr val="FF0000"/>
                </a:solidFill>
              </a:rPr>
              <a:t>MyBatis03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工程下对应文件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一对多查询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实现案例：查询所有订单信息及订单下的订单明细信息，订单信息与订单明细为一对多关系。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collection</a:t>
            </a:r>
            <a:r>
              <a:rPr lang="zh-CN" altLang="en-US" dirty="0" smtClean="0"/>
              <a:t>完成关联查询，将关联查询信息映射到集合对象。</a:t>
            </a:r>
            <a:endParaRPr lang="en-US" altLang="zh-CN" dirty="0" smtClean="0"/>
          </a:p>
          <a:p>
            <a:pPr lvl="1"/>
            <a:r>
              <a:rPr lang="en-US" dirty="0" smtClean="0"/>
              <a:t>1</a:t>
            </a:r>
            <a:r>
              <a:rPr lang="zh-CN" altLang="en-US" dirty="0" smtClean="0"/>
              <a:t>、创建</a:t>
            </a:r>
            <a:r>
              <a:rPr lang="en-US" altLang="zh-CN" dirty="0" smtClean="0"/>
              <a:t>POJO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OrderDetail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Items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、配置</a:t>
            </a:r>
            <a:r>
              <a:rPr lang="en-US" altLang="zh-CN" dirty="0" smtClean="0"/>
              <a:t>OrdersMapper.xml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ResultMap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286124"/>
            <a:ext cx="842968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一对多查询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、配置</a:t>
            </a:r>
            <a:r>
              <a:rPr lang="en-US" altLang="zh-CN" dirty="0" smtClean="0"/>
              <a:t>OrdersMapper.xml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zh-CN" altLang="en-US" dirty="0" smtClean="0"/>
              <a:t>其中</a:t>
            </a:r>
            <a:r>
              <a:rPr lang="en-US" altLang="zh-CN" dirty="0" err="1" smtClean="0"/>
              <a:t>resultMap</a:t>
            </a:r>
            <a:r>
              <a:rPr lang="zh-CN" altLang="en-US" dirty="0" smtClean="0"/>
              <a:t>属性值为第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步定义的</a:t>
            </a:r>
            <a:r>
              <a:rPr lang="en-US" altLang="zh-CN" dirty="0" err="1" smtClean="0"/>
              <a:t>resultMap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、定义</a:t>
            </a:r>
            <a:r>
              <a:rPr lang="en-US" altLang="zh-CN" dirty="0" err="1" smtClean="0"/>
              <a:t>OrdersMapper</a:t>
            </a:r>
            <a:r>
              <a:rPr lang="zh-CN" altLang="en-US" dirty="0" smtClean="0"/>
              <a:t>接口方法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public List&lt;</a:t>
            </a:r>
            <a:r>
              <a:rPr lang="en-US" altLang="zh-CN" dirty="0" err="1" smtClean="0"/>
              <a:t>OrdersCustom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findOrderDetailResultMap</a:t>
            </a:r>
            <a:r>
              <a:rPr lang="en-US" altLang="zh-CN" dirty="0" smtClean="0"/>
              <a:t>() throws Exception;</a:t>
            </a:r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、测试：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758983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5357826"/>
            <a:ext cx="531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参考代码：</a:t>
            </a:r>
            <a:r>
              <a:rPr lang="en-US" altLang="zh-CN" sz="2400" dirty="0" smtClean="0">
                <a:solidFill>
                  <a:srgbClr val="FF0000"/>
                </a:solidFill>
              </a:rPr>
              <a:t>MyBatis03</a:t>
            </a:r>
            <a:r>
              <a:rPr lang="zh-CN" altLang="en-US" sz="2400" dirty="0" smtClean="0">
                <a:solidFill>
                  <a:srgbClr val="FF0000"/>
                </a:solidFill>
              </a:rPr>
              <a:t>工程下对应文件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6789</TotalTime>
  <Words>1369</Words>
  <Application>Microsoft Office PowerPoint</Application>
  <PresentationFormat>全屏显示(4:3)</PresentationFormat>
  <Paragraphs>257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5_默认设计模板</vt:lpstr>
      <vt:lpstr>MyBatis框架 —— MyBatis关联查询与缓存配置</vt:lpstr>
      <vt:lpstr>章节目标</vt:lpstr>
      <vt:lpstr>一对一查询</vt:lpstr>
      <vt:lpstr>一对一查询</vt:lpstr>
      <vt:lpstr>一对一查询</vt:lpstr>
      <vt:lpstr>一对一查询</vt:lpstr>
      <vt:lpstr>一对一查询</vt:lpstr>
      <vt:lpstr>一对多查询</vt:lpstr>
      <vt:lpstr>一对多查询</vt:lpstr>
      <vt:lpstr>多对多查询</vt:lpstr>
      <vt:lpstr>多对多查询</vt:lpstr>
      <vt:lpstr>分页查询</vt:lpstr>
      <vt:lpstr>延迟加载</vt:lpstr>
      <vt:lpstr>延迟加载</vt:lpstr>
      <vt:lpstr>Mybatis查询缓存</vt:lpstr>
      <vt:lpstr>Mybatis查询缓存</vt:lpstr>
      <vt:lpstr>Mybatis查询缓存</vt:lpstr>
      <vt:lpstr>Mybatis查询缓存</vt:lpstr>
      <vt:lpstr>Mybatis查询缓存</vt:lpstr>
      <vt:lpstr>Mybatis查询缓存</vt:lpstr>
      <vt:lpstr>mybatis整合第三方缓存框架</vt:lpstr>
      <vt:lpstr>mybatis整合ehcache</vt:lpstr>
      <vt:lpstr>mybatis整合ehcache</vt:lpstr>
      <vt:lpstr>小结</vt:lpstr>
    </vt:vector>
  </TitlesOfParts>
  <Company>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new</cp:lastModifiedBy>
  <cp:revision>1438</cp:revision>
  <dcterms:created xsi:type="dcterms:W3CDTF">2004-04-25T08:53:43Z</dcterms:created>
  <dcterms:modified xsi:type="dcterms:W3CDTF">2016-11-24T09:26:09Z</dcterms:modified>
</cp:coreProperties>
</file>