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310" r:id="rId4"/>
    <p:sldId id="266" r:id="rId5"/>
    <p:sldId id="292" r:id="rId6"/>
    <p:sldId id="267" r:id="rId7"/>
    <p:sldId id="268" r:id="rId8"/>
    <p:sldId id="261" r:id="rId9"/>
    <p:sldId id="270" r:id="rId10"/>
    <p:sldId id="275" r:id="rId11"/>
    <p:sldId id="311" r:id="rId12"/>
    <p:sldId id="296" r:id="rId13"/>
    <p:sldId id="297" r:id="rId14"/>
    <p:sldId id="295" r:id="rId15"/>
    <p:sldId id="294" r:id="rId16"/>
    <p:sldId id="276" r:id="rId17"/>
    <p:sldId id="280" r:id="rId18"/>
    <p:sldId id="281" r:id="rId19"/>
    <p:sldId id="265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780" userDrawn="1">
          <p15:clr>
            <a:srgbClr val="A4A3A4"/>
          </p15:clr>
        </p15:guide>
        <p15:guide id="2" orient="horz" pos="3142" userDrawn="1">
          <p15:clr>
            <a:srgbClr val="A4A3A4"/>
          </p15:clr>
        </p15:guide>
        <p15:guide id="3" pos="3779" userDrawn="1">
          <p15:clr>
            <a:srgbClr val="A4A3A4"/>
          </p15:clr>
        </p15:guide>
        <p15:guide id="4" pos="451" userDrawn="1">
          <p15:clr>
            <a:srgbClr val="A4A3A4"/>
          </p15:clr>
        </p15:guide>
        <p15:guide id="5" pos="7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6F7A"/>
    <a:srgbClr val="425860"/>
    <a:srgbClr val="398E3D"/>
    <a:srgbClr val="FF6D00"/>
    <a:srgbClr val="F1F5F8"/>
    <a:srgbClr val="F9F9F9"/>
    <a:srgbClr val="2C7130"/>
    <a:srgbClr val="CC5600"/>
    <a:srgbClr val="FB7716"/>
    <a:srgbClr val="4456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74"/>
  </p:normalViewPr>
  <p:slideViewPr>
    <p:cSldViewPr snapToGrid="0" snapToObjects="1" showGuides="1">
      <p:cViewPr varScale="1">
        <p:scale>
          <a:sx n="59" d="100"/>
          <a:sy n="59" d="100"/>
        </p:scale>
        <p:origin x="-72" y="-714"/>
      </p:cViewPr>
      <p:guideLst>
        <p:guide orient="horz" pos="1780"/>
        <p:guide orient="horz" pos="3142"/>
        <p:guide pos="3779"/>
        <p:guide pos="451"/>
        <p:guide pos="72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310C7-34AD-4809-85FC-EC5926D1B62B}" type="datetimeFigureOut">
              <a:rPr lang="zh-CN" altLang="en-US" smtClean="0"/>
              <a:pPr/>
              <a:t>2023/5/8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2265C-CFB5-4B78-A429-8BCFC2FD0A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265C-CFB5-4B78-A429-8BCFC2FD0A7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265C-CFB5-4B78-A429-8BCFC2FD0A7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265C-CFB5-4B78-A429-8BCFC2FD0A7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265C-CFB5-4B78-A429-8BCFC2FD0A7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265C-CFB5-4B78-A429-8BCFC2FD0A7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265C-CFB5-4B78-A429-8BCFC2FD0A7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265C-CFB5-4B78-A429-8BCFC2FD0A7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265C-CFB5-4B78-A429-8BCFC2FD0A7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265C-CFB5-4B78-A429-8BCFC2FD0A7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rgbClr val="546F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Visio___1.vsd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6175375"/>
            <a:ext cx="12192000" cy="635000"/>
          </a:xfrm>
          <a:prstGeom prst="rect">
            <a:avLst/>
          </a:prstGeom>
          <a:solidFill>
            <a:srgbClr val="44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72766" y="3291840"/>
            <a:ext cx="1037971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sz="4800" smtClean="0">
                <a:solidFill>
                  <a:schemeClr val="bg1"/>
                </a:solidFill>
              </a:rPr>
              <a:t>校园一卡通PPT</a:t>
            </a:r>
            <a:endParaRPr lang="en-US" sz="4800" smtClean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69529" y="541051"/>
            <a:ext cx="2638414" cy="2624498"/>
            <a:chOff x="4769529" y="541051"/>
            <a:chExt cx="2638414" cy="2624498"/>
          </a:xfrm>
        </p:grpSpPr>
        <p:grpSp>
          <p:nvGrpSpPr>
            <p:cNvPr id="3" name="Group 74"/>
            <p:cNvGrpSpPr>
              <a:grpSpLocks noChangeAspect="1"/>
            </p:cNvGrpSpPr>
            <p:nvPr/>
          </p:nvGrpSpPr>
          <p:grpSpPr bwMode="auto">
            <a:xfrm>
              <a:off x="4769529" y="541051"/>
              <a:ext cx="2638414" cy="2624498"/>
              <a:chOff x="5429" y="2125"/>
              <a:chExt cx="569" cy="566"/>
            </a:xfrm>
            <a:solidFill>
              <a:schemeClr val="bg1"/>
            </a:solidFill>
          </p:grpSpPr>
          <p:sp>
            <p:nvSpPr>
              <p:cNvPr id="4" name="Freeform 75"/>
              <p:cNvSpPr/>
              <p:nvPr/>
            </p:nvSpPr>
            <p:spPr bwMode="auto">
              <a:xfrm>
                <a:off x="5639" y="2603"/>
                <a:ext cx="149" cy="22"/>
              </a:xfrm>
              <a:custGeom>
                <a:avLst/>
                <a:gdLst>
                  <a:gd name="T0" fmla="*/ 210 w 210"/>
                  <a:gd name="T1" fmla="*/ 16 h 32"/>
                  <a:gd name="T2" fmla="*/ 195 w 210"/>
                  <a:gd name="T3" fmla="*/ 0 h 32"/>
                  <a:gd name="T4" fmla="*/ 15 w 210"/>
                  <a:gd name="T5" fmla="*/ 0 h 32"/>
                  <a:gd name="T6" fmla="*/ 0 w 210"/>
                  <a:gd name="T7" fmla="*/ 16 h 32"/>
                  <a:gd name="T8" fmla="*/ 0 w 210"/>
                  <a:gd name="T9" fmla="*/ 16 h 32"/>
                  <a:gd name="T10" fmla="*/ 15 w 210"/>
                  <a:gd name="T11" fmla="*/ 32 h 32"/>
                  <a:gd name="T12" fmla="*/ 195 w 210"/>
                  <a:gd name="T13" fmla="*/ 32 h 32"/>
                  <a:gd name="T14" fmla="*/ 210 w 210"/>
                  <a:gd name="T15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0" h="32">
                    <a:moveTo>
                      <a:pt x="210" y="16"/>
                    </a:moveTo>
                    <a:cubicBezTo>
                      <a:pt x="210" y="7"/>
                      <a:pt x="203" y="0"/>
                      <a:pt x="19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7" y="32"/>
                      <a:pt x="15" y="32"/>
                    </a:cubicBezTo>
                    <a:cubicBezTo>
                      <a:pt x="195" y="32"/>
                      <a:pt x="195" y="32"/>
                      <a:pt x="195" y="32"/>
                    </a:cubicBezTo>
                    <a:cubicBezTo>
                      <a:pt x="203" y="32"/>
                      <a:pt x="210" y="24"/>
                      <a:pt x="2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76"/>
              <p:cNvSpPr/>
              <p:nvPr/>
            </p:nvSpPr>
            <p:spPr bwMode="auto">
              <a:xfrm>
                <a:off x="5702" y="2125"/>
                <a:ext cx="23" cy="94"/>
              </a:xfrm>
              <a:custGeom>
                <a:avLst/>
                <a:gdLst>
                  <a:gd name="T0" fmla="*/ 16 w 32"/>
                  <a:gd name="T1" fmla="*/ 132 h 132"/>
                  <a:gd name="T2" fmla="*/ 32 w 32"/>
                  <a:gd name="T3" fmla="*/ 116 h 132"/>
                  <a:gd name="T4" fmla="*/ 32 w 32"/>
                  <a:gd name="T5" fmla="*/ 16 h 132"/>
                  <a:gd name="T6" fmla="*/ 16 w 32"/>
                  <a:gd name="T7" fmla="*/ 0 h 132"/>
                  <a:gd name="T8" fmla="*/ 16 w 32"/>
                  <a:gd name="T9" fmla="*/ 0 h 132"/>
                  <a:gd name="T10" fmla="*/ 0 w 32"/>
                  <a:gd name="T11" fmla="*/ 16 h 132"/>
                  <a:gd name="T12" fmla="*/ 0 w 32"/>
                  <a:gd name="T13" fmla="*/ 116 h 132"/>
                  <a:gd name="T14" fmla="*/ 16 w 32"/>
                  <a:gd name="T15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132">
                    <a:moveTo>
                      <a:pt x="16" y="132"/>
                    </a:moveTo>
                    <a:cubicBezTo>
                      <a:pt x="25" y="132"/>
                      <a:pt x="32" y="125"/>
                      <a:pt x="32" y="1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5"/>
                      <a:pt x="7" y="132"/>
                      <a:pt x="16" y="1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77"/>
              <p:cNvSpPr/>
              <p:nvPr/>
            </p:nvSpPr>
            <p:spPr bwMode="auto">
              <a:xfrm>
                <a:off x="5802" y="2160"/>
                <a:ext cx="61" cy="87"/>
              </a:xfrm>
              <a:custGeom>
                <a:avLst/>
                <a:gdLst>
                  <a:gd name="T0" fmla="*/ 10 w 86"/>
                  <a:gd name="T1" fmla="*/ 119 h 123"/>
                  <a:gd name="T2" fmla="*/ 32 w 86"/>
                  <a:gd name="T3" fmla="*/ 113 h 123"/>
                  <a:gd name="T4" fmla="*/ 82 w 86"/>
                  <a:gd name="T5" fmla="*/ 26 h 123"/>
                  <a:gd name="T6" fmla="*/ 76 w 86"/>
                  <a:gd name="T7" fmla="*/ 5 h 123"/>
                  <a:gd name="T8" fmla="*/ 76 w 86"/>
                  <a:gd name="T9" fmla="*/ 5 h 123"/>
                  <a:gd name="T10" fmla="*/ 55 w 86"/>
                  <a:gd name="T11" fmla="*/ 10 h 123"/>
                  <a:gd name="T12" fmla="*/ 5 w 86"/>
                  <a:gd name="T13" fmla="*/ 97 h 123"/>
                  <a:gd name="T14" fmla="*/ 10 w 86"/>
                  <a:gd name="T15" fmla="*/ 11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123">
                    <a:moveTo>
                      <a:pt x="10" y="119"/>
                    </a:moveTo>
                    <a:cubicBezTo>
                      <a:pt x="18" y="123"/>
                      <a:pt x="27" y="120"/>
                      <a:pt x="32" y="113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6" y="19"/>
                      <a:pt x="83" y="9"/>
                      <a:pt x="76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69" y="0"/>
                      <a:pt x="59" y="3"/>
                      <a:pt x="55" y="10"/>
                    </a:cubicBezTo>
                    <a:cubicBezTo>
                      <a:pt x="5" y="97"/>
                      <a:pt x="5" y="97"/>
                      <a:pt x="5" y="97"/>
                    </a:cubicBezTo>
                    <a:cubicBezTo>
                      <a:pt x="0" y="105"/>
                      <a:pt x="3" y="114"/>
                      <a:pt x="10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78"/>
              <p:cNvSpPr/>
              <p:nvPr/>
            </p:nvSpPr>
            <p:spPr bwMode="auto">
              <a:xfrm>
                <a:off x="5876" y="2260"/>
                <a:ext cx="87" cy="62"/>
              </a:xfrm>
              <a:custGeom>
                <a:avLst/>
                <a:gdLst>
                  <a:gd name="T0" fmla="*/ 5 w 123"/>
                  <a:gd name="T1" fmla="*/ 76 h 86"/>
                  <a:gd name="T2" fmla="*/ 26 w 123"/>
                  <a:gd name="T3" fmla="*/ 82 h 86"/>
                  <a:gd name="T4" fmla="*/ 113 w 123"/>
                  <a:gd name="T5" fmla="*/ 31 h 86"/>
                  <a:gd name="T6" fmla="*/ 118 w 123"/>
                  <a:gd name="T7" fmla="*/ 10 h 86"/>
                  <a:gd name="T8" fmla="*/ 118 w 123"/>
                  <a:gd name="T9" fmla="*/ 10 h 86"/>
                  <a:gd name="T10" fmla="*/ 97 w 123"/>
                  <a:gd name="T11" fmla="*/ 4 h 86"/>
                  <a:gd name="T12" fmla="*/ 10 w 123"/>
                  <a:gd name="T13" fmla="*/ 55 h 86"/>
                  <a:gd name="T14" fmla="*/ 5 w 123"/>
                  <a:gd name="T15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86">
                    <a:moveTo>
                      <a:pt x="5" y="76"/>
                    </a:moveTo>
                    <a:cubicBezTo>
                      <a:pt x="9" y="83"/>
                      <a:pt x="19" y="86"/>
                      <a:pt x="26" y="82"/>
                    </a:cubicBezTo>
                    <a:cubicBezTo>
                      <a:pt x="113" y="31"/>
                      <a:pt x="113" y="31"/>
                      <a:pt x="113" y="31"/>
                    </a:cubicBezTo>
                    <a:cubicBezTo>
                      <a:pt x="120" y="27"/>
                      <a:pt x="123" y="18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4" y="3"/>
                      <a:pt x="105" y="0"/>
                      <a:pt x="97" y="4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3" y="59"/>
                      <a:pt x="0" y="68"/>
                      <a:pt x="5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79"/>
              <p:cNvSpPr/>
              <p:nvPr/>
            </p:nvSpPr>
            <p:spPr bwMode="auto">
              <a:xfrm>
                <a:off x="5905" y="2399"/>
                <a:ext cx="93" cy="22"/>
              </a:xfrm>
              <a:custGeom>
                <a:avLst/>
                <a:gdLst>
                  <a:gd name="T0" fmla="*/ 0 w 131"/>
                  <a:gd name="T1" fmla="*/ 15 h 31"/>
                  <a:gd name="T2" fmla="*/ 15 w 131"/>
                  <a:gd name="T3" fmla="*/ 31 h 31"/>
                  <a:gd name="T4" fmla="*/ 115 w 131"/>
                  <a:gd name="T5" fmla="*/ 31 h 31"/>
                  <a:gd name="T6" fmla="*/ 131 w 131"/>
                  <a:gd name="T7" fmla="*/ 15 h 31"/>
                  <a:gd name="T8" fmla="*/ 131 w 131"/>
                  <a:gd name="T9" fmla="*/ 15 h 31"/>
                  <a:gd name="T10" fmla="*/ 115 w 131"/>
                  <a:gd name="T11" fmla="*/ 0 h 31"/>
                  <a:gd name="T12" fmla="*/ 15 w 131"/>
                  <a:gd name="T13" fmla="*/ 0 h 31"/>
                  <a:gd name="T14" fmla="*/ 0 w 131"/>
                  <a:gd name="T1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1" h="31">
                    <a:moveTo>
                      <a:pt x="0" y="15"/>
                    </a:moveTo>
                    <a:cubicBezTo>
                      <a:pt x="0" y="24"/>
                      <a:pt x="7" y="31"/>
                      <a:pt x="15" y="31"/>
                    </a:cubicBezTo>
                    <a:cubicBezTo>
                      <a:pt x="115" y="31"/>
                      <a:pt x="115" y="31"/>
                      <a:pt x="115" y="31"/>
                    </a:cubicBezTo>
                    <a:cubicBezTo>
                      <a:pt x="124" y="31"/>
                      <a:pt x="131" y="24"/>
                      <a:pt x="131" y="15"/>
                    </a:cubicBezTo>
                    <a:cubicBezTo>
                      <a:pt x="131" y="15"/>
                      <a:pt x="131" y="15"/>
                      <a:pt x="131" y="15"/>
                    </a:cubicBezTo>
                    <a:cubicBezTo>
                      <a:pt x="131" y="7"/>
                      <a:pt x="124" y="0"/>
                      <a:pt x="1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80"/>
              <p:cNvSpPr/>
              <p:nvPr/>
            </p:nvSpPr>
            <p:spPr bwMode="auto">
              <a:xfrm>
                <a:off x="5564" y="2160"/>
                <a:ext cx="61" cy="87"/>
              </a:xfrm>
              <a:custGeom>
                <a:avLst/>
                <a:gdLst>
                  <a:gd name="T0" fmla="*/ 76 w 86"/>
                  <a:gd name="T1" fmla="*/ 119 h 123"/>
                  <a:gd name="T2" fmla="*/ 81 w 86"/>
                  <a:gd name="T3" fmla="*/ 97 h 123"/>
                  <a:gd name="T4" fmla="*/ 31 w 86"/>
                  <a:gd name="T5" fmla="*/ 10 h 123"/>
                  <a:gd name="T6" fmla="*/ 10 w 86"/>
                  <a:gd name="T7" fmla="*/ 5 h 123"/>
                  <a:gd name="T8" fmla="*/ 10 w 86"/>
                  <a:gd name="T9" fmla="*/ 5 h 123"/>
                  <a:gd name="T10" fmla="*/ 4 w 86"/>
                  <a:gd name="T11" fmla="*/ 26 h 123"/>
                  <a:gd name="T12" fmla="*/ 54 w 86"/>
                  <a:gd name="T13" fmla="*/ 113 h 123"/>
                  <a:gd name="T14" fmla="*/ 76 w 86"/>
                  <a:gd name="T15" fmla="*/ 11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123">
                    <a:moveTo>
                      <a:pt x="76" y="119"/>
                    </a:moveTo>
                    <a:cubicBezTo>
                      <a:pt x="83" y="114"/>
                      <a:pt x="86" y="105"/>
                      <a:pt x="81" y="97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7" y="3"/>
                      <a:pt x="17" y="0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3" y="9"/>
                      <a:pt x="0" y="19"/>
                      <a:pt x="4" y="26"/>
                    </a:cubicBezTo>
                    <a:cubicBezTo>
                      <a:pt x="54" y="113"/>
                      <a:pt x="54" y="113"/>
                      <a:pt x="54" y="113"/>
                    </a:cubicBezTo>
                    <a:cubicBezTo>
                      <a:pt x="59" y="120"/>
                      <a:pt x="68" y="123"/>
                      <a:pt x="76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81"/>
              <p:cNvSpPr/>
              <p:nvPr/>
            </p:nvSpPr>
            <p:spPr bwMode="auto">
              <a:xfrm>
                <a:off x="5464" y="2260"/>
                <a:ext cx="87" cy="62"/>
              </a:xfrm>
              <a:custGeom>
                <a:avLst/>
                <a:gdLst>
                  <a:gd name="T0" fmla="*/ 118 w 123"/>
                  <a:gd name="T1" fmla="*/ 76 h 86"/>
                  <a:gd name="T2" fmla="*/ 113 w 123"/>
                  <a:gd name="T3" fmla="*/ 55 h 86"/>
                  <a:gd name="T4" fmla="*/ 26 w 123"/>
                  <a:gd name="T5" fmla="*/ 4 h 86"/>
                  <a:gd name="T6" fmla="*/ 5 w 123"/>
                  <a:gd name="T7" fmla="*/ 10 h 86"/>
                  <a:gd name="T8" fmla="*/ 5 w 123"/>
                  <a:gd name="T9" fmla="*/ 10 h 86"/>
                  <a:gd name="T10" fmla="*/ 10 w 123"/>
                  <a:gd name="T11" fmla="*/ 31 h 86"/>
                  <a:gd name="T12" fmla="*/ 97 w 123"/>
                  <a:gd name="T13" fmla="*/ 82 h 86"/>
                  <a:gd name="T14" fmla="*/ 118 w 123"/>
                  <a:gd name="T15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86">
                    <a:moveTo>
                      <a:pt x="118" y="76"/>
                    </a:moveTo>
                    <a:cubicBezTo>
                      <a:pt x="123" y="68"/>
                      <a:pt x="120" y="59"/>
                      <a:pt x="113" y="55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18" y="0"/>
                      <a:pt x="9" y="3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0" y="18"/>
                      <a:pt x="3" y="27"/>
                      <a:pt x="10" y="31"/>
                    </a:cubicBezTo>
                    <a:cubicBezTo>
                      <a:pt x="97" y="82"/>
                      <a:pt x="97" y="82"/>
                      <a:pt x="97" y="82"/>
                    </a:cubicBezTo>
                    <a:cubicBezTo>
                      <a:pt x="105" y="86"/>
                      <a:pt x="114" y="83"/>
                      <a:pt x="118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82"/>
              <p:cNvSpPr/>
              <p:nvPr/>
            </p:nvSpPr>
            <p:spPr bwMode="auto">
              <a:xfrm>
                <a:off x="5429" y="2399"/>
                <a:ext cx="93" cy="22"/>
              </a:xfrm>
              <a:custGeom>
                <a:avLst/>
                <a:gdLst>
                  <a:gd name="T0" fmla="*/ 131 w 131"/>
                  <a:gd name="T1" fmla="*/ 15 h 31"/>
                  <a:gd name="T2" fmla="*/ 116 w 131"/>
                  <a:gd name="T3" fmla="*/ 0 h 31"/>
                  <a:gd name="T4" fmla="*/ 16 w 131"/>
                  <a:gd name="T5" fmla="*/ 0 h 31"/>
                  <a:gd name="T6" fmla="*/ 0 w 131"/>
                  <a:gd name="T7" fmla="*/ 15 h 31"/>
                  <a:gd name="T8" fmla="*/ 0 w 131"/>
                  <a:gd name="T9" fmla="*/ 15 h 31"/>
                  <a:gd name="T10" fmla="*/ 16 w 131"/>
                  <a:gd name="T11" fmla="*/ 31 h 31"/>
                  <a:gd name="T12" fmla="*/ 116 w 131"/>
                  <a:gd name="T13" fmla="*/ 31 h 31"/>
                  <a:gd name="T14" fmla="*/ 131 w 131"/>
                  <a:gd name="T1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1" h="31">
                    <a:moveTo>
                      <a:pt x="131" y="15"/>
                    </a:moveTo>
                    <a:cubicBezTo>
                      <a:pt x="131" y="7"/>
                      <a:pt x="124" y="0"/>
                      <a:pt x="1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24"/>
                      <a:pt x="7" y="31"/>
                      <a:pt x="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24" y="31"/>
                      <a:pt x="131" y="24"/>
                      <a:pt x="13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83"/>
              <p:cNvSpPr/>
              <p:nvPr/>
            </p:nvSpPr>
            <p:spPr bwMode="auto">
              <a:xfrm>
                <a:off x="5639" y="2633"/>
                <a:ext cx="149" cy="22"/>
              </a:xfrm>
              <a:custGeom>
                <a:avLst/>
                <a:gdLst>
                  <a:gd name="T0" fmla="*/ 210 w 210"/>
                  <a:gd name="T1" fmla="*/ 16 h 31"/>
                  <a:gd name="T2" fmla="*/ 195 w 210"/>
                  <a:gd name="T3" fmla="*/ 0 h 31"/>
                  <a:gd name="T4" fmla="*/ 15 w 210"/>
                  <a:gd name="T5" fmla="*/ 0 h 31"/>
                  <a:gd name="T6" fmla="*/ 0 w 210"/>
                  <a:gd name="T7" fmla="*/ 16 h 31"/>
                  <a:gd name="T8" fmla="*/ 0 w 210"/>
                  <a:gd name="T9" fmla="*/ 16 h 31"/>
                  <a:gd name="T10" fmla="*/ 15 w 210"/>
                  <a:gd name="T11" fmla="*/ 31 h 31"/>
                  <a:gd name="T12" fmla="*/ 195 w 210"/>
                  <a:gd name="T13" fmla="*/ 31 h 31"/>
                  <a:gd name="T14" fmla="*/ 210 w 210"/>
                  <a:gd name="T15" fmla="*/ 1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0" h="31">
                    <a:moveTo>
                      <a:pt x="210" y="16"/>
                    </a:moveTo>
                    <a:cubicBezTo>
                      <a:pt x="210" y="7"/>
                      <a:pt x="203" y="0"/>
                      <a:pt x="19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195" y="31"/>
                      <a:pt x="195" y="31"/>
                      <a:pt x="195" y="31"/>
                    </a:cubicBezTo>
                    <a:cubicBezTo>
                      <a:pt x="203" y="31"/>
                      <a:pt x="210" y="24"/>
                      <a:pt x="2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84"/>
              <p:cNvSpPr/>
              <p:nvPr/>
            </p:nvSpPr>
            <p:spPr bwMode="auto">
              <a:xfrm>
                <a:off x="5676" y="2664"/>
                <a:ext cx="75" cy="27"/>
              </a:xfrm>
              <a:custGeom>
                <a:avLst/>
                <a:gdLst>
                  <a:gd name="T0" fmla="*/ 0 w 106"/>
                  <a:gd name="T1" fmla="*/ 0 h 38"/>
                  <a:gd name="T2" fmla="*/ 53 w 106"/>
                  <a:gd name="T3" fmla="*/ 38 h 38"/>
                  <a:gd name="T4" fmla="*/ 106 w 106"/>
                  <a:gd name="T5" fmla="*/ 0 h 38"/>
                  <a:gd name="T6" fmla="*/ 0 w 106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" h="38">
                    <a:moveTo>
                      <a:pt x="0" y="0"/>
                    </a:moveTo>
                    <a:cubicBezTo>
                      <a:pt x="8" y="22"/>
                      <a:pt x="28" y="38"/>
                      <a:pt x="53" y="38"/>
                    </a:cubicBezTo>
                    <a:cubicBezTo>
                      <a:pt x="78" y="38"/>
                      <a:pt x="98" y="22"/>
                      <a:pt x="10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85"/>
              <p:cNvSpPr>
                <a:spLocks noEditPoints="1"/>
              </p:cNvSpPr>
              <p:nvPr/>
            </p:nvSpPr>
            <p:spPr bwMode="auto">
              <a:xfrm>
                <a:off x="5558" y="2254"/>
                <a:ext cx="312" cy="331"/>
              </a:xfrm>
              <a:custGeom>
                <a:avLst/>
                <a:gdLst>
                  <a:gd name="T0" fmla="*/ 219 w 438"/>
                  <a:gd name="T1" fmla="*/ 0 h 465"/>
                  <a:gd name="T2" fmla="*/ 0 w 438"/>
                  <a:gd name="T3" fmla="*/ 219 h 465"/>
                  <a:gd name="T4" fmla="*/ 72 w 438"/>
                  <a:gd name="T5" fmla="*/ 381 h 465"/>
                  <a:gd name="T6" fmla="*/ 82 w 438"/>
                  <a:gd name="T7" fmla="*/ 390 h 465"/>
                  <a:gd name="T8" fmla="*/ 114 w 438"/>
                  <a:gd name="T9" fmla="*/ 465 h 465"/>
                  <a:gd name="T10" fmla="*/ 324 w 438"/>
                  <a:gd name="T11" fmla="*/ 465 h 465"/>
                  <a:gd name="T12" fmla="*/ 356 w 438"/>
                  <a:gd name="T13" fmla="*/ 390 h 465"/>
                  <a:gd name="T14" fmla="*/ 366 w 438"/>
                  <a:gd name="T15" fmla="*/ 381 h 465"/>
                  <a:gd name="T16" fmla="*/ 438 w 438"/>
                  <a:gd name="T17" fmla="*/ 219 h 465"/>
                  <a:gd name="T18" fmla="*/ 219 w 438"/>
                  <a:gd name="T19" fmla="*/ 0 h 465"/>
                  <a:gd name="T20" fmla="*/ 234 w 438"/>
                  <a:gd name="T21" fmla="*/ 323 h 465"/>
                  <a:gd name="T22" fmla="*/ 234 w 438"/>
                  <a:gd name="T23" fmla="*/ 342 h 465"/>
                  <a:gd name="T24" fmla="*/ 230 w 438"/>
                  <a:gd name="T25" fmla="*/ 353 h 465"/>
                  <a:gd name="T26" fmla="*/ 219 w 438"/>
                  <a:gd name="T27" fmla="*/ 357 h 465"/>
                  <a:gd name="T28" fmla="*/ 216 w 438"/>
                  <a:gd name="T29" fmla="*/ 357 h 465"/>
                  <a:gd name="T30" fmla="*/ 205 w 438"/>
                  <a:gd name="T31" fmla="*/ 353 h 465"/>
                  <a:gd name="T32" fmla="*/ 201 w 438"/>
                  <a:gd name="T33" fmla="*/ 342 h 465"/>
                  <a:gd name="T34" fmla="*/ 201 w 438"/>
                  <a:gd name="T35" fmla="*/ 325 h 465"/>
                  <a:gd name="T36" fmla="*/ 144 w 438"/>
                  <a:gd name="T37" fmla="*/ 311 h 465"/>
                  <a:gd name="T38" fmla="*/ 154 w 438"/>
                  <a:gd name="T39" fmla="*/ 271 h 465"/>
                  <a:gd name="T40" fmla="*/ 210 w 438"/>
                  <a:gd name="T41" fmla="*/ 286 h 465"/>
                  <a:gd name="T42" fmla="*/ 242 w 438"/>
                  <a:gd name="T43" fmla="*/ 265 h 465"/>
                  <a:gd name="T44" fmla="*/ 206 w 438"/>
                  <a:gd name="T45" fmla="*/ 235 h 465"/>
                  <a:gd name="T46" fmla="*/ 146 w 438"/>
                  <a:gd name="T47" fmla="*/ 173 h 465"/>
                  <a:gd name="T48" fmla="*/ 203 w 438"/>
                  <a:gd name="T49" fmla="*/ 113 h 465"/>
                  <a:gd name="T50" fmla="*/ 203 w 438"/>
                  <a:gd name="T51" fmla="*/ 96 h 465"/>
                  <a:gd name="T52" fmla="*/ 207 w 438"/>
                  <a:gd name="T53" fmla="*/ 85 h 465"/>
                  <a:gd name="T54" fmla="*/ 218 w 438"/>
                  <a:gd name="T55" fmla="*/ 81 h 465"/>
                  <a:gd name="T56" fmla="*/ 221 w 438"/>
                  <a:gd name="T57" fmla="*/ 81 h 465"/>
                  <a:gd name="T58" fmla="*/ 232 w 438"/>
                  <a:gd name="T59" fmla="*/ 85 h 465"/>
                  <a:gd name="T60" fmla="*/ 236 w 438"/>
                  <a:gd name="T61" fmla="*/ 96 h 465"/>
                  <a:gd name="T62" fmla="*/ 236 w 438"/>
                  <a:gd name="T63" fmla="*/ 111 h 465"/>
                  <a:gd name="T64" fmla="*/ 285 w 438"/>
                  <a:gd name="T65" fmla="*/ 122 h 465"/>
                  <a:gd name="T66" fmla="*/ 275 w 438"/>
                  <a:gd name="T67" fmla="*/ 160 h 465"/>
                  <a:gd name="T68" fmla="*/ 226 w 438"/>
                  <a:gd name="T69" fmla="*/ 149 h 465"/>
                  <a:gd name="T70" fmla="*/ 197 w 438"/>
                  <a:gd name="T71" fmla="*/ 168 h 465"/>
                  <a:gd name="T72" fmla="*/ 238 w 438"/>
                  <a:gd name="T73" fmla="*/ 197 h 465"/>
                  <a:gd name="T74" fmla="*/ 294 w 438"/>
                  <a:gd name="T75" fmla="*/ 260 h 465"/>
                  <a:gd name="T76" fmla="*/ 234 w 438"/>
                  <a:gd name="T77" fmla="*/ 323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38" h="465">
                    <a:moveTo>
                      <a:pt x="219" y="0"/>
                    </a:moveTo>
                    <a:cubicBezTo>
                      <a:pt x="98" y="0"/>
                      <a:pt x="0" y="98"/>
                      <a:pt x="0" y="219"/>
                    </a:cubicBezTo>
                    <a:cubicBezTo>
                      <a:pt x="0" y="283"/>
                      <a:pt x="28" y="341"/>
                      <a:pt x="72" y="381"/>
                    </a:cubicBezTo>
                    <a:cubicBezTo>
                      <a:pt x="72" y="382"/>
                      <a:pt x="78" y="387"/>
                      <a:pt x="82" y="390"/>
                    </a:cubicBezTo>
                    <a:cubicBezTo>
                      <a:pt x="102" y="408"/>
                      <a:pt x="114" y="436"/>
                      <a:pt x="114" y="465"/>
                    </a:cubicBezTo>
                    <a:cubicBezTo>
                      <a:pt x="324" y="465"/>
                      <a:pt x="324" y="465"/>
                      <a:pt x="324" y="465"/>
                    </a:cubicBezTo>
                    <a:cubicBezTo>
                      <a:pt x="324" y="436"/>
                      <a:pt x="336" y="408"/>
                      <a:pt x="356" y="390"/>
                    </a:cubicBezTo>
                    <a:cubicBezTo>
                      <a:pt x="360" y="387"/>
                      <a:pt x="366" y="382"/>
                      <a:pt x="366" y="381"/>
                    </a:cubicBezTo>
                    <a:cubicBezTo>
                      <a:pt x="410" y="341"/>
                      <a:pt x="438" y="283"/>
                      <a:pt x="438" y="219"/>
                    </a:cubicBezTo>
                    <a:cubicBezTo>
                      <a:pt x="438" y="98"/>
                      <a:pt x="340" y="0"/>
                      <a:pt x="219" y="0"/>
                    </a:cubicBezTo>
                    <a:close/>
                    <a:moveTo>
                      <a:pt x="234" y="323"/>
                    </a:moveTo>
                    <a:cubicBezTo>
                      <a:pt x="234" y="342"/>
                      <a:pt x="234" y="342"/>
                      <a:pt x="234" y="342"/>
                    </a:cubicBezTo>
                    <a:cubicBezTo>
                      <a:pt x="234" y="346"/>
                      <a:pt x="233" y="350"/>
                      <a:pt x="230" y="353"/>
                    </a:cubicBezTo>
                    <a:cubicBezTo>
                      <a:pt x="227" y="356"/>
                      <a:pt x="223" y="357"/>
                      <a:pt x="219" y="357"/>
                    </a:cubicBezTo>
                    <a:cubicBezTo>
                      <a:pt x="216" y="357"/>
                      <a:pt x="216" y="357"/>
                      <a:pt x="216" y="357"/>
                    </a:cubicBezTo>
                    <a:cubicBezTo>
                      <a:pt x="212" y="357"/>
                      <a:pt x="208" y="356"/>
                      <a:pt x="205" y="353"/>
                    </a:cubicBezTo>
                    <a:cubicBezTo>
                      <a:pt x="203" y="350"/>
                      <a:pt x="201" y="346"/>
                      <a:pt x="201" y="342"/>
                    </a:cubicBezTo>
                    <a:cubicBezTo>
                      <a:pt x="201" y="325"/>
                      <a:pt x="201" y="325"/>
                      <a:pt x="201" y="325"/>
                    </a:cubicBezTo>
                    <a:cubicBezTo>
                      <a:pt x="178" y="324"/>
                      <a:pt x="156" y="318"/>
                      <a:pt x="144" y="311"/>
                    </a:cubicBezTo>
                    <a:cubicBezTo>
                      <a:pt x="154" y="271"/>
                      <a:pt x="154" y="271"/>
                      <a:pt x="154" y="271"/>
                    </a:cubicBezTo>
                    <a:cubicBezTo>
                      <a:pt x="168" y="279"/>
                      <a:pt x="188" y="286"/>
                      <a:pt x="210" y="286"/>
                    </a:cubicBezTo>
                    <a:cubicBezTo>
                      <a:pt x="229" y="286"/>
                      <a:pt x="242" y="278"/>
                      <a:pt x="242" y="265"/>
                    </a:cubicBezTo>
                    <a:cubicBezTo>
                      <a:pt x="242" y="252"/>
                      <a:pt x="232" y="244"/>
                      <a:pt x="206" y="235"/>
                    </a:cubicBezTo>
                    <a:cubicBezTo>
                      <a:pt x="170" y="223"/>
                      <a:pt x="146" y="206"/>
                      <a:pt x="146" y="173"/>
                    </a:cubicBezTo>
                    <a:cubicBezTo>
                      <a:pt x="146" y="144"/>
                      <a:pt x="167" y="120"/>
                      <a:pt x="203" y="113"/>
                    </a:cubicBezTo>
                    <a:cubicBezTo>
                      <a:pt x="203" y="96"/>
                      <a:pt x="203" y="96"/>
                      <a:pt x="203" y="96"/>
                    </a:cubicBezTo>
                    <a:cubicBezTo>
                      <a:pt x="203" y="92"/>
                      <a:pt x="204" y="88"/>
                      <a:pt x="207" y="85"/>
                    </a:cubicBezTo>
                    <a:cubicBezTo>
                      <a:pt x="210" y="83"/>
                      <a:pt x="214" y="81"/>
                      <a:pt x="218" y="81"/>
                    </a:cubicBezTo>
                    <a:cubicBezTo>
                      <a:pt x="221" y="81"/>
                      <a:pt x="221" y="81"/>
                      <a:pt x="221" y="81"/>
                    </a:cubicBezTo>
                    <a:cubicBezTo>
                      <a:pt x="225" y="81"/>
                      <a:pt x="229" y="83"/>
                      <a:pt x="232" y="85"/>
                    </a:cubicBezTo>
                    <a:cubicBezTo>
                      <a:pt x="234" y="88"/>
                      <a:pt x="236" y="92"/>
                      <a:pt x="236" y="96"/>
                    </a:cubicBezTo>
                    <a:cubicBezTo>
                      <a:pt x="236" y="111"/>
                      <a:pt x="236" y="111"/>
                      <a:pt x="236" y="111"/>
                    </a:cubicBezTo>
                    <a:cubicBezTo>
                      <a:pt x="259" y="112"/>
                      <a:pt x="274" y="117"/>
                      <a:pt x="285" y="122"/>
                    </a:cubicBezTo>
                    <a:cubicBezTo>
                      <a:pt x="275" y="160"/>
                      <a:pt x="275" y="160"/>
                      <a:pt x="275" y="160"/>
                    </a:cubicBezTo>
                    <a:cubicBezTo>
                      <a:pt x="266" y="157"/>
                      <a:pt x="251" y="149"/>
                      <a:pt x="226" y="149"/>
                    </a:cubicBezTo>
                    <a:cubicBezTo>
                      <a:pt x="204" y="149"/>
                      <a:pt x="197" y="158"/>
                      <a:pt x="197" y="168"/>
                    </a:cubicBezTo>
                    <a:cubicBezTo>
                      <a:pt x="197" y="179"/>
                      <a:pt x="209" y="186"/>
                      <a:pt x="238" y="197"/>
                    </a:cubicBezTo>
                    <a:cubicBezTo>
                      <a:pt x="278" y="211"/>
                      <a:pt x="294" y="230"/>
                      <a:pt x="294" y="260"/>
                    </a:cubicBezTo>
                    <a:cubicBezTo>
                      <a:pt x="294" y="290"/>
                      <a:pt x="273" y="316"/>
                      <a:pt x="234" y="3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" name="椭圆 1"/>
            <p:cNvSpPr/>
            <p:nvPr/>
          </p:nvSpPr>
          <p:spPr>
            <a:xfrm>
              <a:off x="5709623" y="1310780"/>
              <a:ext cx="758223" cy="10714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9123045" y="37871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6280" y="0"/>
            <a:ext cx="423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系统总体结构图</a:t>
            </a:r>
            <a:endParaRPr lang="zh-CN" altLang="en-US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865" name="Object 1"/>
          <p:cNvGraphicFramePr>
            <a:graphicFrameLocks/>
          </p:cNvGraphicFramePr>
          <p:nvPr/>
        </p:nvGraphicFramePr>
        <p:xfrm>
          <a:off x="2614863" y="1235242"/>
          <a:ext cx="7302166" cy="4235116"/>
        </p:xfrm>
        <a:graphic>
          <a:graphicData uri="http://schemas.openxmlformats.org/presentationml/2006/ole">
            <p:oleObj spid="_x0000_s36865" name="Visio" r:id="rId4" imgW="9776425" imgH="5417891" progId="Visio.Drawing.15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6280" y="0"/>
            <a:ext cx="423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系统首页界面</a:t>
            </a:r>
          </a:p>
        </p:txBody>
      </p:sp>
      <p:grpSp>
        <p:nvGrpSpPr>
          <p:cNvPr id="4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2140"/>
            <a:ext cx="12176760" cy="6262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6280" y="0"/>
            <a:ext cx="423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管理员主界面</a:t>
            </a:r>
          </a:p>
        </p:txBody>
      </p:sp>
      <p:grpSp>
        <p:nvGrpSpPr>
          <p:cNvPr id="4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2140"/>
            <a:ext cx="12192000" cy="6262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22325" y="0"/>
            <a:ext cx="423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学生管理界面</a:t>
            </a:r>
          </a:p>
        </p:txBody>
      </p:sp>
      <p:grpSp>
        <p:nvGrpSpPr>
          <p:cNvPr id="4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3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2140"/>
            <a:ext cx="12123420" cy="6262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6280" y="0"/>
            <a:ext cx="423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一卡通管理界面</a:t>
            </a:r>
          </a:p>
        </p:txBody>
      </p:sp>
      <p:grpSp>
        <p:nvGrpSpPr>
          <p:cNvPr id="4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2140"/>
            <a:ext cx="12218670" cy="6382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6280" y="0"/>
            <a:ext cx="423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学生主界面</a:t>
            </a:r>
          </a:p>
        </p:txBody>
      </p:sp>
      <p:grpSp>
        <p:nvGrpSpPr>
          <p:cNvPr id="4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3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2140"/>
            <a:ext cx="12195175" cy="62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6100" y="17961"/>
            <a:ext cx="341817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</a:rPr>
              <a:t>系统测试的目的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257175" y="682625"/>
            <a:ext cx="11015980" cy="56146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zh-CN" sz="1600" dirty="0" smtClean="0"/>
              <a:t>测试是为了发现问题，而不是证明程序没有问题。测试是可编写测试用例来描述测试的步骤、预想的界面或效果与实际的差距，来验证程序是否正确。测试的原则有几条，测试需要输入条件和输出结果，制定测试用例来规范测试的步骤，也会适当的推进测试的进度。正常的测试流程是从项目立项开始，就可按需求先写测试用例，与程序开发同步进行，等程序开发完成，测试用例也可同时完成，等程序开发交接到测试时，可直接展开测试工作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546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4360" y="100511"/>
            <a:ext cx="341817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kern="0" cap="none" spc="0" normalizeH="0" baseline="0" noProof="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结论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716280" y="920750"/>
            <a:ext cx="11064240" cy="3476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本系统将采用java技术和Springboot框架来搭建本系统的框架。系统从选题开始，共经历了搜集选题背景信息和选题目的及意义的分析，通过对国内外的研究，需求分析的整理，数据库的模型和表的设计，具体代码的实现。</a:t>
            </a:r>
          </a:p>
          <a:p>
            <a:r>
              <a:rPr lang="en-US" sz="2000" dirty="0" smtClean="0"/>
              <a:t>通过调研和分析，该系统主要包括系统首页，个人中心，学生管理，一卡通管理，充值信息管理，扣费信息管理，挂失申请管理，商品类型管理，商品信息管理，订单信息管理，图书类型管理，图书信息管理，图书借阅管理，图书归还管理，通知信息管理，美食信息管理，食堂就餐管理，体育器材管理，器材借用管理，器材归还管理，会议签到管理，缴费信息管理，上机记录管理，论坛管理，系统管理等功能。</a:t>
            </a:r>
          </a:p>
          <a:p>
            <a:r>
              <a:rPr lang="en-US" sz="2000" dirty="0" smtClean="0"/>
              <a:t>该系统从设计和实现，再到系统的测试，每个环节都一一经历学习，每个环节都顺利完成。其实，在配置系统的开发工具时，就已遇到各种问题，但在导师和同学的帮助下，都已顺利的解决。本系统很多功能都不够完善，希望日后技术和经验都更丰富的情况下，能完善系统的不足之处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"/>
            <a:ext cx="12192000" cy="601133"/>
          </a:xfrm>
          <a:prstGeom prst="rect">
            <a:avLst/>
          </a:prstGeom>
          <a:solidFill>
            <a:srgbClr val="398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4360" y="100511"/>
            <a:ext cx="341817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</a:rPr>
              <a:t>参考文献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0" y="662940"/>
            <a:ext cx="11520170" cy="4324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altLang="zh-CN" sz="1600" dirty="0" smtClean="0"/>
              <a:t>[1]陈红梅,李柯瑶.“考研派”考研综合辅导网站设计与实现[J].中外企业家,2020(11):215.</a:t>
            </a:r>
          </a:p>
          <a:p>
            <a:r>
              <a:rPr altLang="zh-CN" sz="1600" dirty="0" smtClean="0"/>
              <a:t>[2]张德宝.网页欣赏精品分析教学平台的设计[J].黑龙江科学,2020,11(07):98-99.</a:t>
            </a:r>
          </a:p>
          <a:p>
            <a:r>
              <a:rPr altLang="zh-CN" sz="1600" dirty="0" smtClean="0"/>
              <a:t>[3]王建,罗政,张希,张梦琪,张科,马文成.Web项目前后端分离的设计与实现[J].软件工程,2020,23(04):22-24.</a:t>
            </a:r>
          </a:p>
          <a:p>
            <a:r>
              <a:rPr altLang="zh-CN" sz="1600" dirty="0" smtClean="0"/>
              <a:t>[4]王小飞,韩继凯,王元鑫,袁涛.基于Web标准的虚拟实验教学平台的研究与设计[J].办公自动化,2020,25(07):49-52.</a:t>
            </a:r>
          </a:p>
          <a:p>
            <a:r>
              <a:rPr altLang="zh-CN" sz="1600" dirty="0" smtClean="0"/>
              <a:t>[5]曹巍,尤晓东.《网页设计》课程的综合实验设计[J].教育教学论坛,2020(14):114-116.</a:t>
            </a:r>
          </a:p>
          <a:p>
            <a:r>
              <a:rPr altLang="zh-CN" sz="1600" dirty="0" smtClean="0"/>
              <a:t>[6]沈旭,柯晴,王新政.移动应用程序开发精品课程网站研究与设计[J].软件工程,2020,23(01):54-58.</a:t>
            </a:r>
          </a:p>
          <a:p>
            <a:r>
              <a:rPr altLang="zh-CN" sz="1600" dirty="0" smtClean="0"/>
              <a:t>[7]马宁,陈曦,张李铭.基于Selenium与Openpyxl的Web脚本自动化设计研究[J].电脑知识与技术,2020,16(01):51-53+70.</a:t>
            </a:r>
          </a:p>
          <a:p>
            <a:r>
              <a:rPr altLang="zh-CN" sz="1600" dirty="0" smtClean="0"/>
              <a:t>[8]牛慧清.网站建设的平面设计技术研究[J].科技资讯,2020,18(01):15+17.</a:t>
            </a:r>
          </a:p>
          <a:p>
            <a:r>
              <a:rPr altLang="zh-CN" sz="1600" dirty="0" smtClean="0"/>
              <a:t>[9]徐文君,袁占良.Web室内地图导览系统设计与实现[J].科技通报,2019,35(12):37-40+45.</a:t>
            </a:r>
          </a:p>
          <a:p>
            <a:r>
              <a:rPr altLang="zh-CN" sz="1600" dirty="0" smtClean="0"/>
              <a:t>[10]潘红玉,刘博夫.高校门户网站响应式设计方法与实践[J].科教文汇(下旬刊),2019(12):120-121.</a:t>
            </a:r>
          </a:p>
          <a:p>
            <a:r>
              <a:rPr altLang="zh-CN" sz="1600" dirty="0" smtClean="0"/>
              <a:t>[11]林婷婷,曲洪建.服装网站设计对购买意愿的影响研究[J].上海工程技术大学学报,2019,33(04):392-398.</a:t>
            </a:r>
          </a:p>
          <a:p>
            <a:r>
              <a:rPr altLang="zh-CN" sz="1600" dirty="0" smtClean="0"/>
              <a:t>[12]徐刚,翟梦娇.基于SSM的美容资讯商务网站的设计与实现[J].商丘职业技术学院学报,2019,18(06):65-71.</a:t>
            </a:r>
          </a:p>
          <a:p>
            <a:r>
              <a:rPr altLang="zh-CN" sz="1600" dirty="0" smtClean="0"/>
              <a:t>[13]曹利.基于Bootstrap旅游网站设计与实现[J].太原师范学院学报(自然科学版),2019,18(04):65-67.</a:t>
            </a:r>
          </a:p>
          <a:p>
            <a:r>
              <a:rPr altLang="zh-CN" sz="1600" dirty="0" smtClean="0"/>
              <a:t>[14]潘蕊.SSH框架的Web网站设计与实现研究[J].成才之路,2019(36):58-59.</a:t>
            </a:r>
          </a:p>
          <a:p>
            <a:r>
              <a:rPr altLang="zh-CN" sz="1600" dirty="0" smtClean="0"/>
              <a:t>[15]张君,阮庆玲,康艳梅,郑纯静,彭俊超,程礼童.宠物殡葬服务网站的设计开发探讨[J].畜牧兽医科技信息,2019(12):6-7.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44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149195" y="3301238"/>
            <a:ext cx="78790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</a:rPr>
              <a:t>感谢</a:t>
            </a:r>
            <a:r>
              <a:rPr lang="zh-CN" altLang="en-US" sz="6000" b="1" dirty="0" smtClean="0">
                <a:solidFill>
                  <a:schemeClr val="bg1"/>
                </a:solidFill>
              </a:rPr>
              <a:t>各位老师</a:t>
            </a:r>
            <a:r>
              <a:rPr lang="zh-CN" altLang="en-US" sz="6000" b="1" dirty="0">
                <a:solidFill>
                  <a:schemeClr val="bg1"/>
                </a:solidFill>
              </a:rPr>
              <a:t>评判指导</a:t>
            </a:r>
          </a:p>
        </p:txBody>
      </p:sp>
      <p:sp>
        <p:nvSpPr>
          <p:cNvPr id="20" name="椭圆 19"/>
          <p:cNvSpPr/>
          <p:nvPr/>
        </p:nvSpPr>
        <p:spPr>
          <a:xfrm>
            <a:off x="5627539" y="5333204"/>
            <a:ext cx="115746" cy="1157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038127" y="5333204"/>
            <a:ext cx="115746" cy="1157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443635" y="5333204"/>
            <a:ext cx="115746" cy="1157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979207" y="4378458"/>
            <a:ext cx="22156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指导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老师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：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PPT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熊猫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报告人：熊猫素材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769529" y="541051"/>
            <a:ext cx="2638414" cy="2624498"/>
            <a:chOff x="4769529" y="541051"/>
            <a:chExt cx="2638414" cy="2624498"/>
          </a:xfrm>
        </p:grpSpPr>
        <p:grpSp>
          <p:nvGrpSpPr>
            <p:cNvPr id="26" name="Group 74"/>
            <p:cNvGrpSpPr>
              <a:grpSpLocks noChangeAspect="1"/>
            </p:cNvGrpSpPr>
            <p:nvPr/>
          </p:nvGrpSpPr>
          <p:grpSpPr bwMode="auto">
            <a:xfrm>
              <a:off x="4769529" y="541051"/>
              <a:ext cx="2638414" cy="2624498"/>
              <a:chOff x="5429" y="2125"/>
              <a:chExt cx="569" cy="566"/>
            </a:xfrm>
            <a:solidFill>
              <a:schemeClr val="bg1"/>
            </a:solidFill>
          </p:grpSpPr>
          <p:sp>
            <p:nvSpPr>
              <p:cNvPr id="28" name="Freeform 75"/>
              <p:cNvSpPr/>
              <p:nvPr/>
            </p:nvSpPr>
            <p:spPr bwMode="auto">
              <a:xfrm>
                <a:off x="5639" y="2603"/>
                <a:ext cx="149" cy="22"/>
              </a:xfrm>
              <a:custGeom>
                <a:avLst/>
                <a:gdLst>
                  <a:gd name="T0" fmla="*/ 210 w 210"/>
                  <a:gd name="T1" fmla="*/ 16 h 32"/>
                  <a:gd name="T2" fmla="*/ 195 w 210"/>
                  <a:gd name="T3" fmla="*/ 0 h 32"/>
                  <a:gd name="T4" fmla="*/ 15 w 210"/>
                  <a:gd name="T5" fmla="*/ 0 h 32"/>
                  <a:gd name="T6" fmla="*/ 0 w 210"/>
                  <a:gd name="T7" fmla="*/ 16 h 32"/>
                  <a:gd name="T8" fmla="*/ 0 w 210"/>
                  <a:gd name="T9" fmla="*/ 16 h 32"/>
                  <a:gd name="T10" fmla="*/ 15 w 210"/>
                  <a:gd name="T11" fmla="*/ 32 h 32"/>
                  <a:gd name="T12" fmla="*/ 195 w 210"/>
                  <a:gd name="T13" fmla="*/ 32 h 32"/>
                  <a:gd name="T14" fmla="*/ 210 w 210"/>
                  <a:gd name="T15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0" h="32">
                    <a:moveTo>
                      <a:pt x="210" y="16"/>
                    </a:moveTo>
                    <a:cubicBezTo>
                      <a:pt x="210" y="7"/>
                      <a:pt x="203" y="0"/>
                      <a:pt x="19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7" y="32"/>
                      <a:pt x="15" y="32"/>
                    </a:cubicBezTo>
                    <a:cubicBezTo>
                      <a:pt x="195" y="32"/>
                      <a:pt x="195" y="32"/>
                      <a:pt x="195" y="32"/>
                    </a:cubicBezTo>
                    <a:cubicBezTo>
                      <a:pt x="203" y="32"/>
                      <a:pt x="210" y="24"/>
                      <a:pt x="2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76"/>
              <p:cNvSpPr/>
              <p:nvPr/>
            </p:nvSpPr>
            <p:spPr bwMode="auto">
              <a:xfrm>
                <a:off x="5702" y="2125"/>
                <a:ext cx="23" cy="94"/>
              </a:xfrm>
              <a:custGeom>
                <a:avLst/>
                <a:gdLst>
                  <a:gd name="T0" fmla="*/ 16 w 32"/>
                  <a:gd name="T1" fmla="*/ 132 h 132"/>
                  <a:gd name="T2" fmla="*/ 32 w 32"/>
                  <a:gd name="T3" fmla="*/ 116 h 132"/>
                  <a:gd name="T4" fmla="*/ 32 w 32"/>
                  <a:gd name="T5" fmla="*/ 16 h 132"/>
                  <a:gd name="T6" fmla="*/ 16 w 32"/>
                  <a:gd name="T7" fmla="*/ 0 h 132"/>
                  <a:gd name="T8" fmla="*/ 16 w 32"/>
                  <a:gd name="T9" fmla="*/ 0 h 132"/>
                  <a:gd name="T10" fmla="*/ 0 w 32"/>
                  <a:gd name="T11" fmla="*/ 16 h 132"/>
                  <a:gd name="T12" fmla="*/ 0 w 32"/>
                  <a:gd name="T13" fmla="*/ 116 h 132"/>
                  <a:gd name="T14" fmla="*/ 16 w 32"/>
                  <a:gd name="T15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132">
                    <a:moveTo>
                      <a:pt x="16" y="132"/>
                    </a:moveTo>
                    <a:cubicBezTo>
                      <a:pt x="25" y="132"/>
                      <a:pt x="32" y="125"/>
                      <a:pt x="32" y="1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5"/>
                      <a:pt x="7" y="132"/>
                      <a:pt x="16" y="1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77"/>
              <p:cNvSpPr/>
              <p:nvPr/>
            </p:nvSpPr>
            <p:spPr bwMode="auto">
              <a:xfrm>
                <a:off x="5802" y="2160"/>
                <a:ext cx="61" cy="87"/>
              </a:xfrm>
              <a:custGeom>
                <a:avLst/>
                <a:gdLst>
                  <a:gd name="T0" fmla="*/ 10 w 86"/>
                  <a:gd name="T1" fmla="*/ 119 h 123"/>
                  <a:gd name="T2" fmla="*/ 32 w 86"/>
                  <a:gd name="T3" fmla="*/ 113 h 123"/>
                  <a:gd name="T4" fmla="*/ 82 w 86"/>
                  <a:gd name="T5" fmla="*/ 26 h 123"/>
                  <a:gd name="T6" fmla="*/ 76 w 86"/>
                  <a:gd name="T7" fmla="*/ 5 h 123"/>
                  <a:gd name="T8" fmla="*/ 76 w 86"/>
                  <a:gd name="T9" fmla="*/ 5 h 123"/>
                  <a:gd name="T10" fmla="*/ 55 w 86"/>
                  <a:gd name="T11" fmla="*/ 10 h 123"/>
                  <a:gd name="T12" fmla="*/ 5 w 86"/>
                  <a:gd name="T13" fmla="*/ 97 h 123"/>
                  <a:gd name="T14" fmla="*/ 10 w 86"/>
                  <a:gd name="T15" fmla="*/ 11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123">
                    <a:moveTo>
                      <a:pt x="10" y="119"/>
                    </a:moveTo>
                    <a:cubicBezTo>
                      <a:pt x="18" y="123"/>
                      <a:pt x="27" y="120"/>
                      <a:pt x="32" y="113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6" y="19"/>
                      <a:pt x="83" y="9"/>
                      <a:pt x="76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69" y="0"/>
                      <a:pt x="59" y="3"/>
                      <a:pt x="55" y="10"/>
                    </a:cubicBezTo>
                    <a:cubicBezTo>
                      <a:pt x="5" y="97"/>
                      <a:pt x="5" y="97"/>
                      <a:pt x="5" y="97"/>
                    </a:cubicBezTo>
                    <a:cubicBezTo>
                      <a:pt x="0" y="105"/>
                      <a:pt x="3" y="114"/>
                      <a:pt x="10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78"/>
              <p:cNvSpPr/>
              <p:nvPr/>
            </p:nvSpPr>
            <p:spPr bwMode="auto">
              <a:xfrm>
                <a:off x="5876" y="2260"/>
                <a:ext cx="87" cy="62"/>
              </a:xfrm>
              <a:custGeom>
                <a:avLst/>
                <a:gdLst>
                  <a:gd name="T0" fmla="*/ 5 w 123"/>
                  <a:gd name="T1" fmla="*/ 76 h 86"/>
                  <a:gd name="T2" fmla="*/ 26 w 123"/>
                  <a:gd name="T3" fmla="*/ 82 h 86"/>
                  <a:gd name="T4" fmla="*/ 113 w 123"/>
                  <a:gd name="T5" fmla="*/ 31 h 86"/>
                  <a:gd name="T6" fmla="*/ 118 w 123"/>
                  <a:gd name="T7" fmla="*/ 10 h 86"/>
                  <a:gd name="T8" fmla="*/ 118 w 123"/>
                  <a:gd name="T9" fmla="*/ 10 h 86"/>
                  <a:gd name="T10" fmla="*/ 97 w 123"/>
                  <a:gd name="T11" fmla="*/ 4 h 86"/>
                  <a:gd name="T12" fmla="*/ 10 w 123"/>
                  <a:gd name="T13" fmla="*/ 55 h 86"/>
                  <a:gd name="T14" fmla="*/ 5 w 123"/>
                  <a:gd name="T15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86">
                    <a:moveTo>
                      <a:pt x="5" y="76"/>
                    </a:moveTo>
                    <a:cubicBezTo>
                      <a:pt x="9" y="83"/>
                      <a:pt x="19" y="86"/>
                      <a:pt x="26" y="82"/>
                    </a:cubicBezTo>
                    <a:cubicBezTo>
                      <a:pt x="113" y="31"/>
                      <a:pt x="113" y="31"/>
                      <a:pt x="113" y="31"/>
                    </a:cubicBezTo>
                    <a:cubicBezTo>
                      <a:pt x="120" y="27"/>
                      <a:pt x="123" y="18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4" y="3"/>
                      <a:pt x="105" y="0"/>
                      <a:pt x="97" y="4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3" y="59"/>
                      <a:pt x="0" y="68"/>
                      <a:pt x="5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79"/>
              <p:cNvSpPr/>
              <p:nvPr/>
            </p:nvSpPr>
            <p:spPr bwMode="auto">
              <a:xfrm>
                <a:off x="5905" y="2399"/>
                <a:ext cx="93" cy="22"/>
              </a:xfrm>
              <a:custGeom>
                <a:avLst/>
                <a:gdLst>
                  <a:gd name="T0" fmla="*/ 0 w 131"/>
                  <a:gd name="T1" fmla="*/ 15 h 31"/>
                  <a:gd name="T2" fmla="*/ 15 w 131"/>
                  <a:gd name="T3" fmla="*/ 31 h 31"/>
                  <a:gd name="T4" fmla="*/ 115 w 131"/>
                  <a:gd name="T5" fmla="*/ 31 h 31"/>
                  <a:gd name="T6" fmla="*/ 131 w 131"/>
                  <a:gd name="T7" fmla="*/ 15 h 31"/>
                  <a:gd name="T8" fmla="*/ 131 w 131"/>
                  <a:gd name="T9" fmla="*/ 15 h 31"/>
                  <a:gd name="T10" fmla="*/ 115 w 131"/>
                  <a:gd name="T11" fmla="*/ 0 h 31"/>
                  <a:gd name="T12" fmla="*/ 15 w 131"/>
                  <a:gd name="T13" fmla="*/ 0 h 31"/>
                  <a:gd name="T14" fmla="*/ 0 w 131"/>
                  <a:gd name="T1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1" h="31">
                    <a:moveTo>
                      <a:pt x="0" y="15"/>
                    </a:moveTo>
                    <a:cubicBezTo>
                      <a:pt x="0" y="24"/>
                      <a:pt x="7" y="31"/>
                      <a:pt x="15" y="31"/>
                    </a:cubicBezTo>
                    <a:cubicBezTo>
                      <a:pt x="115" y="31"/>
                      <a:pt x="115" y="31"/>
                      <a:pt x="115" y="31"/>
                    </a:cubicBezTo>
                    <a:cubicBezTo>
                      <a:pt x="124" y="31"/>
                      <a:pt x="131" y="24"/>
                      <a:pt x="131" y="15"/>
                    </a:cubicBezTo>
                    <a:cubicBezTo>
                      <a:pt x="131" y="15"/>
                      <a:pt x="131" y="15"/>
                      <a:pt x="131" y="15"/>
                    </a:cubicBezTo>
                    <a:cubicBezTo>
                      <a:pt x="131" y="7"/>
                      <a:pt x="124" y="0"/>
                      <a:pt x="1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80"/>
              <p:cNvSpPr/>
              <p:nvPr/>
            </p:nvSpPr>
            <p:spPr bwMode="auto">
              <a:xfrm>
                <a:off x="5564" y="2160"/>
                <a:ext cx="61" cy="87"/>
              </a:xfrm>
              <a:custGeom>
                <a:avLst/>
                <a:gdLst>
                  <a:gd name="T0" fmla="*/ 76 w 86"/>
                  <a:gd name="T1" fmla="*/ 119 h 123"/>
                  <a:gd name="T2" fmla="*/ 81 w 86"/>
                  <a:gd name="T3" fmla="*/ 97 h 123"/>
                  <a:gd name="T4" fmla="*/ 31 w 86"/>
                  <a:gd name="T5" fmla="*/ 10 h 123"/>
                  <a:gd name="T6" fmla="*/ 10 w 86"/>
                  <a:gd name="T7" fmla="*/ 5 h 123"/>
                  <a:gd name="T8" fmla="*/ 10 w 86"/>
                  <a:gd name="T9" fmla="*/ 5 h 123"/>
                  <a:gd name="T10" fmla="*/ 4 w 86"/>
                  <a:gd name="T11" fmla="*/ 26 h 123"/>
                  <a:gd name="T12" fmla="*/ 54 w 86"/>
                  <a:gd name="T13" fmla="*/ 113 h 123"/>
                  <a:gd name="T14" fmla="*/ 76 w 86"/>
                  <a:gd name="T15" fmla="*/ 11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123">
                    <a:moveTo>
                      <a:pt x="76" y="119"/>
                    </a:moveTo>
                    <a:cubicBezTo>
                      <a:pt x="83" y="114"/>
                      <a:pt x="86" y="105"/>
                      <a:pt x="81" y="97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7" y="3"/>
                      <a:pt x="17" y="0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3" y="9"/>
                      <a:pt x="0" y="19"/>
                      <a:pt x="4" y="26"/>
                    </a:cubicBezTo>
                    <a:cubicBezTo>
                      <a:pt x="54" y="113"/>
                      <a:pt x="54" y="113"/>
                      <a:pt x="54" y="113"/>
                    </a:cubicBezTo>
                    <a:cubicBezTo>
                      <a:pt x="59" y="120"/>
                      <a:pt x="68" y="123"/>
                      <a:pt x="76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81"/>
              <p:cNvSpPr/>
              <p:nvPr/>
            </p:nvSpPr>
            <p:spPr bwMode="auto">
              <a:xfrm>
                <a:off x="5464" y="2260"/>
                <a:ext cx="87" cy="62"/>
              </a:xfrm>
              <a:custGeom>
                <a:avLst/>
                <a:gdLst>
                  <a:gd name="T0" fmla="*/ 118 w 123"/>
                  <a:gd name="T1" fmla="*/ 76 h 86"/>
                  <a:gd name="T2" fmla="*/ 113 w 123"/>
                  <a:gd name="T3" fmla="*/ 55 h 86"/>
                  <a:gd name="T4" fmla="*/ 26 w 123"/>
                  <a:gd name="T5" fmla="*/ 4 h 86"/>
                  <a:gd name="T6" fmla="*/ 5 w 123"/>
                  <a:gd name="T7" fmla="*/ 10 h 86"/>
                  <a:gd name="T8" fmla="*/ 5 w 123"/>
                  <a:gd name="T9" fmla="*/ 10 h 86"/>
                  <a:gd name="T10" fmla="*/ 10 w 123"/>
                  <a:gd name="T11" fmla="*/ 31 h 86"/>
                  <a:gd name="T12" fmla="*/ 97 w 123"/>
                  <a:gd name="T13" fmla="*/ 82 h 86"/>
                  <a:gd name="T14" fmla="*/ 118 w 123"/>
                  <a:gd name="T15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86">
                    <a:moveTo>
                      <a:pt x="118" y="76"/>
                    </a:moveTo>
                    <a:cubicBezTo>
                      <a:pt x="123" y="68"/>
                      <a:pt x="120" y="59"/>
                      <a:pt x="113" y="55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18" y="0"/>
                      <a:pt x="9" y="3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0" y="18"/>
                      <a:pt x="3" y="27"/>
                      <a:pt x="10" y="31"/>
                    </a:cubicBezTo>
                    <a:cubicBezTo>
                      <a:pt x="97" y="82"/>
                      <a:pt x="97" y="82"/>
                      <a:pt x="97" y="82"/>
                    </a:cubicBezTo>
                    <a:cubicBezTo>
                      <a:pt x="105" y="86"/>
                      <a:pt x="114" y="83"/>
                      <a:pt x="118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82"/>
              <p:cNvSpPr/>
              <p:nvPr/>
            </p:nvSpPr>
            <p:spPr bwMode="auto">
              <a:xfrm>
                <a:off x="5429" y="2399"/>
                <a:ext cx="93" cy="22"/>
              </a:xfrm>
              <a:custGeom>
                <a:avLst/>
                <a:gdLst>
                  <a:gd name="T0" fmla="*/ 131 w 131"/>
                  <a:gd name="T1" fmla="*/ 15 h 31"/>
                  <a:gd name="T2" fmla="*/ 116 w 131"/>
                  <a:gd name="T3" fmla="*/ 0 h 31"/>
                  <a:gd name="T4" fmla="*/ 16 w 131"/>
                  <a:gd name="T5" fmla="*/ 0 h 31"/>
                  <a:gd name="T6" fmla="*/ 0 w 131"/>
                  <a:gd name="T7" fmla="*/ 15 h 31"/>
                  <a:gd name="T8" fmla="*/ 0 w 131"/>
                  <a:gd name="T9" fmla="*/ 15 h 31"/>
                  <a:gd name="T10" fmla="*/ 16 w 131"/>
                  <a:gd name="T11" fmla="*/ 31 h 31"/>
                  <a:gd name="T12" fmla="*/ 116 w 131"/>
                  <a:gd name="T13" fmla="*/ 31 h 31"/>
                  <a:gd name="T14" fmla="*/ 131 w 131"/>
                  <a:gd name="T1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1" h="31">
                    <a:moveTo>
                      <a:pt x="131" y="15"/>
                    </a:moveTo>
                    <a:cubicBezTo>
                      <a:pt x="131" y="7"/>
                      <a:pt x="124" y="0"/>
                      <a:pt x="1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24"/>
                      <a:pt x="7" y="31"/>
                      <a:pt x="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24" y="31"/>
                      <a:pt x="131" y="24"/>
                      <a:pt x="13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83"/>
              <p:cNvSpPr/>
              <p:nvPr/>
            </p:nvSpPr>
            <p:spPr bwMode="auto">
              <a:xfrm>
                <a:off x="5639" y="2633"/>
                <a:ext cx="149" cy="22"/>
              </a:xfrm>
              <a:custGeom>
                <a:avLst/>
                <a:gdLst>
                  <a:gd name="T0" fmla="*/ 210 w 210"/>
                  <a:gd name="T1" fmla="*/ 16 h 31"/>
                  <a:gd name="T2" fmla="*/ 195 w 210"/>
                  <a:gd name="T3" fmla="*/ 0 h 31"/>
                  <a:gd name="T4" fmla="*/ 15 w 210"/>
                  <a:gd name="T5" fmla="*/ 0 h 31"/>
                  <a:gd name="T6" fmla="*/ 0 w 210"/>
                  <a:gd name="T7" fmla="*/ 16 h 31"/>
                  <a:gd name="T8" fmla="*/ 0 w 210"/>
                  <a:gd name="T9" fmla="*/ 16 h 31"/>
                  <a:gd name="T10" fmla="*/ 15 w 210"/>
                  <a:gd name="T11" fmla="*/ 31 h 31"/>
                  <a:gd name="T12" fmla="*/ 195 w 210"/>
                  <a:gd name="T13" fmla="*/ 31 h 31"/>
                  <a:gd name="T14" fmla="*/ 210 w 210"/>
                  <a:gd name="T15" fmla="*/ 1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0" h="31">
                    <a:moveTo>
                      <a:pt x="210" y="16"/>
                    </a:moveTo>
                    <a:cubicBezTo>
                      <a:pt x="210" y="7"/>
                      <a:pt x="203" y="0"/>
                      <a:pt x="19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195" y="31"/>
                      <a:pt x="195" y="31"/>
                      <a:pt x="195" y="31"/>
                    </a:cubicBezTo>
                    <a:cubicBezTo>
                      <a:pt x="203" y="31"/>
                      <a:pt x="210" y="24"/>
                      <a:pt x="2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84"/>
              <p:cNvSpPr/>
              <p:nvPr/>
            </p:nvSpPr>
            <p:spPr bwMode="auto">
              <a:xfrm>
                <a:off x="5676" y="2664"/>
                <a:ext cx="75" cy="27"/>
              </a:xfrm>
              <a:custGeom>
                <a:avLst/>
                <a:gdLst>
                  <a:gd name="T0" fmla="*/ 0 w 106"/>
                  <a:gd name="T1" fmla="*/ 0 h 38"/>
                  <a:gd name="T2" fmla="*/ 53 w 106"/>
                  <a:gd name="T3" fmla="*/ 38 h 38"/>
                  <a:gd name="T4" fmla="*/ 106 w 106"/>
                  <a:gd name="T5" fmla="*/ 0 h 38"/>
                  <a:gd name="T6" fmla="*/ 0 w 106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" h="38">
                    <a:moveTo>
                      <a:pt x="0" y="0"/>
                    </a:moveTo>
                    <a:cubicBezTo>
                      <a:pt x="8" y="22"/>
                      <a:pt x="28" y="38"/>
                      <a:pt x="53" y="38"/>
                    </a:cubicBezTo>
                    <a:cubicBezTo>
                      <a:pt x="78" y="38"/>
                      <a:pt x="98" y="22"/>
                      <a:pt x="10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85"/>
              <p:cNvSpPr>
                <a:spLocks noEditPoints="1"/>
              </p:cNvSpPr>
              <p:nvPr/>
            </p:nvSpPr>
            <p:spPr bwMode="auto">
              <a:xfrm>
                <a:off x="5558" y="2254"/>
                <a:ext cx="312" cy="331"/>
              </a:xfrm>
              <a:custGeom>
                <a:avLst/>
                <a:gdLst>
                  <a:gd name="T0" fmla="*/ 219 w 438"/>
                  <a:gd name="T1" fmla="*/ 0 h 465"/>
                  <a:gd name="T2" fmla="*/ 0 w 438"/>
                  <a:gd name="T3" fmla="*/ 219 h 465"/>
                  <a:gd name="T4" fmla="*/ 72 w 438"/>
                  <a:gd name="T5" fmla="*/ 381 h 465"/>
                  <a:gd name="T6" fmla="*/ 82 w 438"/>
                  <a:gd name="T7" fmla="*/ 390 h 465"/>
                  <a:gd name="T8" fmla="*/ 114 w 438"/>
                  <a:gd name="T9" fmla="*/ 465 h 465"/>
                  <a:gd name="T10" fmla="*/ 324 w 438"/>
                  <a:gd name="T11" fmla="*/ 465 h 465"/>
                  <a:gd name="T12" fmla="*/ 356 w 438"/>
                  <a:gd name="T13" fmla="*/ 390 h 465"/>
                  <a:gd name="T14" fmla="*/ 366 w 438"/>
                  <a:gd name="T15" fmla="*/ 381 h 465"/>
                  <a:gd name="T16" fmla="*/ 438 w 438"/>
                  <a:gd name="T17" fmla="*/ 219 h 465"/>
                  <a:gd name="T18" fmla="*/ 219 w 438"/>
                  <a:gd name="T19" fmla="*/ 0 h 465"/>
                  <a:gd name="T20" fmla="*/ 234 w 438"/>
                  <a:gd name="T21" fmla="*/ 323 h 465"/>
                  <a:gd name="T22" fmla="*/ 234 w 438"/>
                  <a:gd name="T23" fmla="*/ 342 h 465"/>
                  <a:gd name="T24" fmla="*/ 230 w 438"/>
                  <a:gd name="T25" fmla="*/ 353 h 465"/>
                  <a:gd name="T26" fmla="*/ 219 w 438"/>
                  <a:gd name="T27" fmla="*/ 357 h 465"/>
                  <a:gd name="T28" fmla="*/ 216 w 438"/>
                  <a:gd name="T29" fmla="*/ 357 h 465"/>
                  <a:gd name="T30" fmla="*/ 205 w 438"/>
                  <a:gd name="T31" fmla="*/ 353 h 465"/>
                  <a:gd name="T32" fmla="*/ 201 w 438"/>
                  <a:gd name="T33" fmla="*/ 342 h 465"/>
                  <a:gd name="T34" fmla="*/ 201 w 438"/>
                  <a:gd name="T35" fmla="*/ 325 h 465"/>
                  <a:gd name="T36" fmla="*/ 144 w 438"/>
                  <a:gd name="T37" fmla="*/ 311 h 465"/>
                  <a:gd name="T38" fmla="*/ 154 w 438"/>
                  <a:gd name="T39" fmla="*/ 271 h 465"/>
                  <a:gd name="T40" fmla="*/ 210 w 438"/>
                  <a:gd name="T41" fmla="*/ 286 h 465"/>
                  <a:gd name="T42" fmla="*/ 242 w 438"/>
                  <a:gd name="T43" fmla="*/ 265 h 465"/>
                  <a:gd name="T44" fmla="*/ 206 w 438"/>
                  <a:gd name="T45" fmla="*/ 235 h 465"/>
                  <a:gd name="T46" fmla="*/ 146 w 438"/>
                  <a:gd name="T47" fmla="*/ 173 h 465"/>
                  <a:gd name="T48" fmla="*/ 203 w 438"/>
                  <a:gd name="T49" fmla="*/ 113 h 465"/>
                  <a:gd name="T50" fmla="*/ 203 w 438"/>
                  <a:gd name="T51" fmla="*/ 96 h 465"/>
                  <a:gd name="T52" fmla="*/ 207 w 438"/>
                  <a:gd name="T53" fmla="*/ 85 h 465"/>
                  <a:gd name="T54" fmla="*/ 218 w 438"/>
                  <a:gd name="T55" fmla="*/ 81 h 465"/>
                  <a:gd name="T56" fmla="*/ 221 w 438"/>
                  <a:gd name="T57" fmla="*/ 81 h 465"/>
                  <a:gd name="T58" fmla="*/ 232 w 438"/>
                  <a:gd name="T59" fmla="*/ 85 h 465"/>
                  <a:gd name="T60" fmla="*/ 236 w 438"/>
                  <a:gd name="T61" fmla="*/ 96 h 465"/>
                  <a:gd name="T62" fmla="*/ 236 w 438"/>
                  <a:gd name="T63" fmla="*/ 111 h 465"/>
                  <a:gd name="T64" fmla="*/ 285 w 438"/>
                  <a:gd name="T65" fmla="*/ 122 h 465"/>
                  <a:gd name="T66" fmla="*/ 275 w 438"/>
                  <a:gd name="T67" fmla="*/ 160 h 465"/>
                  <a:gd name="T68" fmla="*/ 226 w 438"/>
                  <a:gd name="T69" fmla="*/ 149 h 465"/>
                  <a:gd name="T70" fmla="*/ 197 w 438"/>
                  <a:gd name="T71" fmla="*/ 168 h 465"/>
                  <a:gd name="T72" fmla="*/ 238 w 438"/>
                  <a:gd name="T73" fmla="*/ 197 h 465"/>
                  <a:gd name="T74" fmla="*/ 294 w 438"/>
                  <a:gd name="T75" fmla="*/ 260 h 465"/>
                  <a:gd name="T76" fmla="*/ 234 w 438"/>
                  <a:gd name="T77" fmla="*/ 323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38" h="465">
                    <a:moveTo>
                      <a:pt x="219" y="0"/>
                    </a:moveTo>
                    <a:cubicBezTo>
                      <a:pt x="98" y="0"/>
                      <a:pt x="0" y="98"/>
                      <a:pt x="0" y="219"/>
                    </a:cubicBezTo>
                    <a:cubicBezTo>
                      <a:pt x="0" y="283"/>
                      <a:pt x="28" y="341"/>
                      <a:pt x="72" y="381"/>
                    </a:cubicBezTo>
                    <a:cubicBezTo>
                      <a:pt x="72" y="382"/>
                      <a:pt x="78" y="387"/>
                      <a:pt x="82" y="390"/>
                    </a:cubicBezTo>
                    <a:cubicBezTo>
                      <a:pt x="102" y="408"/>
                      <a:pt x="114" y="436"/>
                      <a:pt x="114" y="465"/>
                    </a:cubicBezTo>
                    <a:cubicBezTo>
                      <a:pt x="324" y="465"/>
                      <a:pt x="324" y="465"/>
                      <a:pt x="324" y="465"/>
                    </a:cubicBezTo>
                    <a:cubicBezTo>
                      <a:pt x="324" y="436"/>
                      <a:pt x="336" y="408"/>
                      <a:pt x="356" y="390"/>
                    </a:cubicBezTo>
                    <a:cubicBezTo>
                      <a:pt x="360" y="387"/>
                      <a:pt x="366" y="382"/>
                      <a:pt x="366" y="381"/>
                    </a:cubicBezTo>
                    <a:cubicBezTo>
                      <a:pt x="410" y="341"/>
                      <a:pt x="438" y="283"/>
                      <a:pt x="438" y="219"/>
                    </a:cubicBezTo>
                    <a:cubicBezTo>
                      <a:pt x="438" y="98"/>
                      <a:pt x="340" y="0"/>
                      <a:pt x="219" y="0"/>
                    </a:cubicBezTo>
                    <a:close/>
                    <a:moveTo>
                      <a:pt x="234" y="323"/>
                    </a:moveTo>
                    <a:cubicBezTo>
                      <a:pt x="234" y="342"/>
                      <a:pt x="234" y="342"/>
                      <a:pt x="234" y="342"/>
                    </a:cubicBezTo>
                    <a:cubicBezTo>
                      <a:pt x="234" y="346"/>
                      <a:pt x="233" y="350"/>
                      <a:pt x="230" y="353"/>
                    </a:cubicBezTo>
                    <a:cubicBezTo>
                      <a:pt x="227" y="356"/>
                      <a:pt x="223" y="357"/>
                      <a:pt x="219" y="357"/>
                    </a:cubicBezTo>
                    <a:cubicBezTo>
                      <a:pt x="216" y="357"/>
                      <a:pt x="216" y="357"/>
                      <a:pt x="216" y="357"/>
                    </a:cubicBezTo>
                    <a:cubicBezTo>
                      <a:pt x="212" y="357"/>
                      <a:pt x="208" y="356"/>
                      <a:pt x="205" y="353"/>
                    </a:cubicBezTo>
                    <a:cubicBezTo>
                      <a:pt x="203" y="350"/>
                      <a:pt x="201" y="346"/>
                      <a:pt x="201" y="342"/>
                    </a:cubicBezTo>
                    <a:cubicBezTo>
                      <a:pt x="201" y="325"/>
                      <a:pt x="201" y="325"/>
                      <a:pt x="201" y="325"/>
                    </a:cubicBezTo>
                    <a:cubicBezTo>
                      <a:pt x="178" y="324"/>
                      <a:pt x="156" y="318"/>
                      <a:pt x="144" y="311"/>
                    </a:cubicBezTo>
                    <a:cubicBezTo>
                      <a:pt x="154" y="271"/>
                      <a:pt x="154" y="271"/>
                      <a:pt x="154" y="271"/>
                    </a:cubicBezTo>
                    <a:cubicBezTo>
                      <a:pt x="168" y="279"/>
                      <a:pt x="188" y="286"/>
                      <a:pt x="210" y="286"/>
                    </a:cubicBezTo>
                    <a:cubicBezTo>
                      <a:pt x="229" y="286"/>
                      <a:pt x="242" y="278"/>
                      <a:pt x="242" y="265"/>
                    </a:cubicBezTo>
                    <a:cubicBezTo>
                      <a:pt x="242" y="252"/>
                      <a:pt x="232" y="244"/>
                      <a:pt x="206" y="235"/>
                    </a:cubicBezTo>
                    <a:cubicBezTo>
                      <a:pt x="170" y="223"/>
                      <a:pt x="146" y="206"/>
                      <a:pt x="146" y="173"/>
                    </a:cubicBezTo>
                    <a:cubicBezTo>
                      <a:pt x="146" y="144"/>
                      <a:pt x="167" y="120"/>
                      <a:pt x="203" y="113"/>
                    </a:cubicBezTo>
                    <a:cubicBezTo>
                      <a:pt x="203" y="96"/>
                      <a:pt x="203" y="96"/>
                      <a:pt x="203" y="96"/>
                    </a:cubicBezTo>
                    <a:cubicBezTo>
                      <a:pt x="203" y="92"/>
                      <a:pt x="204" y="88"/>
                      <a:pt x="207" y="85"/>
                    </a:cubicBezTo>
                    <a:cubicBezTo>
                      <a:pt x="210" y="83"/>
                      <a:pt x="214" y="81"/>
                      <a:pt x="218" y="81"/>
                    </a:cubicBezTo>
                    <a:cubicBezTo>
                      <a:pt x="221" y="81"/>
                      <a:pt x="221" y="81"/>
                      <a:pt x="221" y="81"/>
                    </a:cubicBezTo>
                    <a:cubicBezTo>
                      <a:pt x="225" y="81"/>
                      <a:pt x="229" y="83"/>
                      <a:pt x="232" y="85"/>
                    </a:cubicBezTo>
                    <a:cubicBezTo>
                      <a:pt x="234" y="88"/>
                      <a:pt x="236" y="92"/>
                      <a:pt x="236" y="96"/>
                    </a:cubicBezTo>
                    <a:cubicBezTo>
                      <a:pt x="236" y="111"/>
                      <a:pt x="236" y="111"/>
                      <a:pt x="236" y="111"/>
                    </a:cubicBezTo>
                    <a:cubicBezTo>
                      <a:pt x="259" y="112"/>
                      <a:pt x="274" y="117"/>
                      <a:pt x="285" y="122"/>
                    </a:cubicBezTo>
                    <a:cubicBezTo>
                      <a:pt x="275" y="160"/>
                      <a:pt x="275" y="160"/>
                      <a:pt x="275" y="160"/>
                    </a:cubicBezTo>
                    <a:cubicBezTo>
                      <a:pt x="266" y="157"/>
                      <a:pt x="251" y="149"/>
                      <a:pt x="226" y="149"/>
                    </a:cubicBezTo>
                    <a:cubicBezTo>
                      <a:pt x="204" y="149"/>
                      <a:pt x="197" y="158"/>
                      <a:pt x="197" y="168"/>
                    </a:cubicBezTo>
                    <a:cubicBezTo>
                      <a:pt x="197" y="179"/>
                      <a:pt x="209" y="186"/>
                      <a:pt x="238" y="197"/>
                    </a:cubicBezTo>
                    <a:cubicBezTo>
                      <a:pt x="278" y="211"/>
                      <a:pt x="294" y="230"/>
                      <a:pt x="294" y="260"/>
                    </a:cubicBezTo>
                    <a:cubicBezTo>
                      <a:pt x="294" y="290"/>
                      <a:pt x="273" y="316"/>
                      <a:pt x="234" y="3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5709623" y="1310780"/>
              <a:ext cx="758223" cy="10714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26913"/>
          <a:stretch>
            <a:fillRect/>
          </a:stretch>
        </p:blipFill>
        <p:spPr>
          <a:xfrm>
            <a:off x="0" y="0"/>
            <a:ext cx="12192000" cy="50122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54320" y="147320"/>
            <a:ext cx="6661785" cy="4675505"/>
          </a:xfrm>
          <a:prstGeom prst="rect">
            <a:avLst/>
          </a:prstGeom>
          <a:noFill/>
          <a:ln>
            <a:noFill/>
          </a:ln>
          <a:effectLst>
            <a:outerShdw blurRad="165100" sx="101000" sy="101000" algn="ctr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mtClean="0">
                <a:solidFill>
                  <a:schemeClr val="tx1"/>
                </a:solidFill>
              </a:rPr>
              <a:t>近些年来，随着科技的飞速发展，互联网的普及逐渐延伸到各行各业中，给人们生活带来了十分的便利，校园一卡通利用计算机网络实现信息化管理，使整个校园一卡通管理的发展和服务水平有显著提升。</a:t>
            </a:r>
          </a:p>
          <a:p>
            <a:r>
              <a:rPr smtClean="0">
                <a:solidFill>
                  <a:schemeClr val="tx1"/>
                </a:solidFill>
              </a:rPr>
              <a:t>本文拟采用java技术和Springboot搭建系统框架，后台使用MySQL数据库进行信息管理，设计开发的校园一卡通。通过调研和分析，系统拥有管理员和学生两个角色，主要具备系统首页，个人中心，学生管理，一卡通管理，充值信息管理，扣费信息管理，挂失申请管理，商品类型管理，商品信息管理，订单信息管理，图书类型管理，图书信息管理，图书借阅管理，图书归还管理，通知信息管理，美食信息管理，食堂就餐管理，体育器材管理，器材借用管理，器材归还管理，会议签到管理，缴费信息管理，上机记录管理，论坛管理，系统管理等功能模块。将纸质管理有效实现为在线管理，极大提高工作效率。</a:t>
            </a:r>
          </a:p>
        </p:txBody>
      </p:sp>
      <p:sp>
        <p:nvSpPr>
          <p:cNvPr id="5" name="矩形 4"/>
          <p:cNvSpPr/>
          <p:nvPr/>
        </p:nvSpPr>
        <p:spPr>
          <a:xfrm>
            <a:off x="4308475" y="5496560"/>
            <a:ext cx="4294505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600" b="1" dirty="0"/>
              <a:t>摘     要</a:t>
            </a:r>
          </a:p>
        </p:txBody>
      </p:sp>
    </p:spTree>
  </p:cSld>
  <p:clrMapOvr>
    <a:masterClrMapping/>
  </p:clrMapOvr>
  <p:transition spd="med"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6280" y="17780"/>
            <a:ext cx="60445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研究背景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400685" y="1097280"/>
            <a:ext cx="1139063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近些年，随着中国经济发展，人民的生活质量逐渐提高，对网络的依赖性越来越高，通过网络处理的事务越来越多。随着校园一卡通的常态化，如果依然采用传统的管理方式，将会为工作人员带来庞大的工作量，这将是一个巨大考验，需要投入大量人力开展对校园一卡通等相关工作进行管理，单一且反复的操作容易出错且不易被察觉，工作人员对此风险并不能完全归避。利用现代信息技术，设计开发一款管理系统，能够极大的节省人力物力、提高工作效率、降低工作成本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6280" y="17780"/>
            <a:ext cx="60445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研究目的及意义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400685" y="1097280"/>
            <a:ext cx="1139063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本论文拟采用计算机技术设计并开发的校园一卡通，主要是为校园一卡通提供服务。使得用户可依据、时间、地点或者其他特定条件，筛选出符合的信息，给用户提供更符合实际的合理化建议，再为用户提供服务。本课题的意义在于，用户能通过使用校园一卡通，提高工作效率和服务质量，进而提高体验感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6280" y="17780"/>
            <a:ext cx="60445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研究内容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400685" y="1097280"/>
            <a:ext cx="1139063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（1）调研：通过网络、图书馆等渠道调查该课题的参考资料。</a:t>
            </a:r>
          </a:p>
          <a:p>
            <a:r>
              <a:rPr lang="zh-CN" altLang="zh-CN" dirty="0" smtClean="0"/>
              <a:t>（2）系统需求分析：对参考资料分类整理，设想需求与功能，再研究实现功能所需的开发工具、技术、数据库等。</a:t>
            </a:r>
          </a:p>
          <a:p>
            <a:r>
              <a:rPr lang="zh-CN" altLang="zh-CN" dirty="0" smtClean="0"/>
              <a:t>（3）系统概要设计：设计功能模块、流程、数据库模型、表与字段间的关系等。</a:t>
            </a:r>
          </a:p>
          <a:p>
            <a:r>
              <a:rPr lang="zh-CN" altLang="zh-CN" dirty="0" smtClean="0"/>
              <a:t>（4）系统实现：对系统用户以文字加截图的形式进行精细化分解。</a:t>
            </a:r>
          </a:p>
          <a:p>
            <a:r>
              <a:rPr lang="zh-CN" altLang="zh-CN" dirty="0" smtClean="0"/>
              <a:t>（5）系统测试：测试的作用和好处，测试的具体操作步骤，分析需求与测试结果是否一致。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4540" y="17780"/>
            <a:ext cx="4320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</a:rPr>
              <a:t>系统开发技术介绍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</a:rPr>
              <a:t>  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3369" r="62965" b="26913"/>
          <a:stretch>
            <a:fillRect/>
          </a:stretch>
        </p:blipFill>
        <p:spPr>
          <a:xfrm>
            <a:off x="615642" y="1328288"/>
            <a:ext cx="3655294" cy="4463626"/>
          </a:xfrm>
          <a:prstGeom prst="rect">
            <a:avLst/>
          </a:prstGeom>
          <a:ln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-2" r="66232" b="26913"/>
          <a:stretch>
            <a:fillRect/>
          </a:stretch>
        </p:blipFill>
        <p:spPr>
          <a:xfrm>
            <a:off x="4349985" y="1332070"/>
            <a:ext cx="3666523" cy="4463626"/>
          </a:xfrm>
          <a:prstGeom prst="rect">
            <a:avLst/>
          </a:prstGeom>
          <a:ln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l="-2" r="66725" b="26913"/>
          <a:stretch>
            <a:fillRect/>
          </a:stretch>
        </p:blipFill>
        <p:spPr>
          <a:xfrm>
            <a:off x="8084328" y="1332070"/>
            <a:ext cx="3612964" cy="4463626"/>
          </a:xfrm>
          <a:prstGeom prst="rect">
            <a:avLst/>
          </a:prstGeom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615642" y="1328289"/>
            <a:ext cx="3655294" cy="4467408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349985" y="1328289"/>
            <a:ext cx="3655294" cy="4467408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084328" y="1328289"/>
            <a:ext cx="3612964" cy="4467408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08200" y="1600185"/>
            <a:ext cx="20224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sz="2400" b="1" dirty="0" smtClean="0">
                <a:solidFill>
                  <a:schemeClr val="bg1"/>
                </a:solidFill>
              </a:rPr>
              <a:t>Java编程语言</a:t>
            </a:r>
          </a:p>
        </p:txBody>
      </p:sp>
      <p:sp>
        <p:nvSpPr>
          <p:cNvPr id="16" name="矩形 15"/>
          <p:cNvSpPr/>
          <p:nvPr/>
        </p:nvSpPr>
        <p:spPr>
          <a:xfrm>
            <a:off x="4551734" y="1600185"/>
            <a:ext cx="21101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sz="2400" b="1" smtClean="0">
                <a:solidFill>
                  <a:schemeClr val="bg1"/>
                </a:solidFill>
              </a:rPr>
              <a:t>MySQL数据库</a:t>
            </a:r>
          </a:p>
        </p:txBody>
      </p:sp>
      <p:sp>
        <p:nvSpPr>
          <p:cNvPr id="19" name="矩形 18"/>
          <p:cNvSpPr/>
          <p:nvPr/>
        </p:nvSpPr>
        <p:spPr>
          <a:xfrm>
            <a:off x="8478207" y="1600185"/>
            <a:ext cx="281051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</a:rPr>
              <a:t>SPRINGBOOT 框架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9140" y="17961"/>
            <a:ext cx="341817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sz="3200" kern="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B/S架构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695325" y="4344996"/>
            <a:ext cx="5753601" cy="1963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88900" algn="ctr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t="154" r="43473" b="26913"/>
          <a:stretch>
            <a:fillRect/>
          </a:stretch>
        </p:blipFill>
        <p:spPr>
          <a:xfrm>
            <a:off x="695325" y="914581"/>
            <a:ext cx="5753601" cy="417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88900" algn="ctr" rotWithShape="0">
              <a:prstClr val="black">
                <a:alpha val="64000"/>
              </a:prstClr>
            </a:outerShdw>
          </a:effectLst>
        </p:spPr>
      </p:pic>
      <p:sp>
        <p:nvSpPr>
          <p:cNvPr id="100" name="文本框 99"/>
          <p:cNvSpPr txBox="1"/>
          <p:nvPr/>
        </p:nvSpPr>
        <p:spPr>
          <a:xfrm>
            <a:off x="6799006" y="1120877"/>
            <a:ext cx="5080000" cy="27997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altLang="zh-CN" sz="1600" dirty="0" smtClean="0"/>
              <a:t>B/S结构就是指系统客户端与服务器分离，客户端通过浏览器访问服务端进行操作[10]。</a:t>
            </a:r>
          </a:p>
          <a:p>
            <a:r>
              <a:rPr altLang="zh-CN" sz="1600" dirty="0" smtClean="0"/>
              <a:t>B/S结构目前广泛应用于绝大部分系统搭建中，这种结构摒弃C/S结构客户端服务端不分离的缺点，具有更多的优势：</a:t>
            </a:r>
          </a:p>
          <a:p>
            <a:r>
              <a:rPr altLang="zh-CN" sz="1600" dirty="0" smtClean="0"/>
              <a:t>（1）跨平台性：B/S的标准由标准化组织确立，适用于绝大多数的系统搭建，通用于应用之间。</a:t>
            </a:r>
          </a:p>
          <a:p>
            <a:r>
              <a:rPr altLang="zh-CN" sz="1600" dirty="0" smtClean="0"/>
              <a:t>（2）低维护成本：客户端和服务器端分离，减轻了两端的压力，尤其是客户端，对客户端设备，硬件、软件要求都比较低，并且系统需要升级或维护时，只需要在服务器端升级或维护就可以，使相应的费用减少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b="26913"/>
          <a:stretch>
            <a:fillRect/>
          </a:stretch>
        </p:blipFill>
        <p:spPr>
          <a:xfrm>
            <a:off x="0" y="0"/>
            <a:ext cx="12192000" cy="50122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10896" y="5293268"/>
            <a:ext cx="3535680" cy="1106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6600" b="1" dirty="0"/>
              <a:t>系统分析</a:t>
            </a:r>
          </a:p>
        </p:txBody>
      </p:sp>
    </p:spTree>
  </p:cSld>
  <p:clrMapOvr>
    <a:masterClrMapping/>
  </p:clrMapOvr>
  <p:transition spd="med"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546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2780" y="17961"/>
            <a:ext cx="341817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</a:rPr>
              <a:t>系统分析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4579820" y="1067986"/>
            <a:ext cx="3170360" cy="5044056"/>
          </a:xfrm>
          <a:prstGeom prst="rect">
            <a:avLst/>
          </a:prstGeom>
          <a:solidFill>
            <a:srgbClr val="546F7A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2712" tIns="2145310" rIns="362712" bIns="1254013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100" kern="1200"/>
          </a:p>
        </p:txBody>
      </p:sp>
      <p:sp>
        <p:nvSpPr>
          <p:cNvPr id="19" name="矩形 18"/>
          <p:cNvSpPr/>
          <p:nvPr/>
        </p:nvSpPr>
        <p:spPr>
          <a:xfrm>
            <a:off x="7992712" y="1067986"/>
            <a:ext cx="3170360" cy="5044056"/>
          </a:xfrm>
          <a:prstGeom prst="rect">
            <a:avLst/>
          </a:prstGeom>
          <a:solidFill>
            <a:srgbClr val="FF6D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2712" tIns="2145310" rIns="362712" bIns="1254013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100" kern="1200"/>
          </a:p>
        </p:txBody>
      </p:sp>
      <p:sp>
        <p:nvSpPr>
          <p:cNvPr id="21" name="矩形 20"/>
          <p:cNvSpPr/>
          <p:nvPr/>
        </p:nvSpPr>
        <p:spPr>
          <a:xfrm>
            <a:off x="1164308" y="1130085"/>
            <a:ext cx="3170360" cy="5044056"/>
          </a:xfrm>
          <a:prstGeom prst="rect">
            <a:avLst/>
          </a:prstGeom>
          <a:solidFill>
            <a:srgbClr val="398E3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2712" tIns="2145310" rIns="362712" bIns="1254013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100" kern="1200"/>
          </a:p>
        </p:txBody>
      </p:sp>
      <p:sp>
        <p:nvSpPr>
          <p:cNvPr id="23" name="左右箭头 22"/>
          <p:cNvSpPr/>
          <p:nvPr/>
        </p:nvSpPr>
        <p:spPr>
          <a:xfrm>
            <a:off x="1547093" y="4635656"/>
            <a:ext cx="8928950" cy="756608"/>
          </a:xfrm>
          <a:prstGeom prst="leftRightArrow">
            <a:avLst/>
          </a:prstGeom>
          <a:solidFill>
            <a:srgbClr val="F1F5F8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4" name="Group 11"/>
          <p:cNvGrpSpPr>
            <a:grpSpLocks noChangeAspect="1"/>
          </p:cNvGrpSpPr>
          <p:nvPr/>
        </p:nvGrpSpPr>
        <p:grpSpPr bwMode="auto">
          <a:xfrm>
            <a:off x="8604683" y="1803618"/>
            <a:ext cx="1747164" cy="1240484"/>
            <a:chOff x="1407" y="1098"/>
            <a:chExt cx="800" cy="568"/>
          </a:xfrm>
          <a:solidFill>
            <a:schemeClr val="bg1"/>
          </a:solidFill>
        </p:grpSpPr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Freeform 15"/>
            <p:cNvSpPr/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16"/>
            <p:cNvSpPr/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Freeform 17"/>
            <p:cNvSpPr/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18"/>
            <p:cNvSpPr/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Freeform 19"/>
            <p:cNvSpPr/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 bwMode="auto">
          <a:xfrm>
            <a:off x="1875907" y="1871319"/>
            <a:ext cx="1747162" cy="1240486"/>
            <a:chOff x="4354" y="1098"/>
            <a:chExt cx="800" cy="568"/>
          </a:xfrm>
          <a:solidFill>
            <a:schemeClr val="bg1"/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121"/>
          <p:cNvGrpSpPr>
            <a:grpSpLocks noChangeAspect="1"/>
          </p:cNvGrpSpPr>
          <p:nvPr/>
        </p:nvGrpSpPr>
        <p:grpSpPr bwMode="auto">
          <a:xfrm>
            <a:off x="5380942" y="1880055"/>
            <a:ext cx="1452328" cy="1236118"/>
            <a:chOff x="515" y="3088"/>
            <a:chExt cx="665" cy="566"/>
          </a:xfrm>
          <a:solidFill>
            <a:schemeClr val="bg1"/>
          </a:solidFill>
        </p:grpSpPr>
        <p:sp>
          <p:nvSpPr>
            <p:cNvPr id="41" name="Freeform 122"/>
            <p:cNvSpPr/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124"/>
            <p:cNvSpPr/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125"/>
            <p:cNvSpPr/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126"/>
            <p:cNvSpPr/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Freeform 127"/>
            <p:cNvSpPr/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Freeform 128"/>
            <p:cNvSpPr/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Freeform 129"/>
            <p:cNvSpPr/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Freeform 130"/>
            <p:cNvSpPr/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4928118" y="3652113"/>
            <a:ext cx="2316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系统可行性分析</a:t>
            </a:r>
          </a:p>
        </p:txBody>
      </p:sp>
      <p:sp>
        <p:nvSpPr>
          <p:cNvPr id="52" name="矩形 51"/>
          <p:cNvSpPr/>
          <p:nvPr/>
        </p:nvSpPr>
        <p:spPr>
          <a:xfrm>
            <a:off x="8499018" y="3652113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系统用例分析</a:t>
            </a:r>
          </a:p>
        </p:txBody>
      </p:sp>
      <p:sp>
        <p:nvSpPr>
          <p:cNvPr id="54" name="矩形 53"/>
          <p:cNvSpPr/>
          <p:nvPr/>
        </p:nvSpPr>
        <p:spPr>
          <a:xfrm>
            <a:off x="1739280" y="3652113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功能需求分析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9dc7332-c858-4119-9083-6aca6b81dcaa"/>
  <p:tag name="COMMONDATA" val="eyJoZGlkIjoiNjQxYTU4YTY2YTM0NzlmNWZmYmZlYTA1NzI3NWEyMG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1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4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1043</Words>
  <Application>Microsoft Office PowerPoint</Application>
  <PresentationFormat>自定义</PresentationFormat>
  <Paragraphs>68</Paragraphs>
  <Slides>19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office 1</vt:lpstr>
      <vt:lpstr>Microsoft Visio 绘图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subject>熊猫办公</dc:subject>
  <dc:creator>www.tukuppt.com</dc:creator>
  <cp:keywords>tukuppt</cp:keywords>
  <cp:lastModifiedBy>Administrator</cp:lastModifiedBy>
  <cp:revision>32</cp:revision>
  <dcterms:created xsi:type="dcterms:W3CDTF">2019-12-31T02:46:00Z</dcterms:created>
  <dcterms:modified xsi:type="dcterms:W3CDTF">2023-05-08T14:15:40Z</dcterms:modified>
  <cp:category>tukuppt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C28AD96410AD42A296C5CBB347DCF378_13</vt:lpwstr>
  </property>
</Properties>
</file>