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校园闲置物品交易网站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439991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校园闲置物品交易网站 的整体功能模块的实现，主要是对自己在大学这几年时间所学内容的一个测试，对于系统，主要是通过现在智能化的校园闲置物品交易网站进行开始系统的实现，管理员根据问题信息进行信息的审批及用户信息的审批等操作，并且可以根据需求进行数据信息的增加修改删除等操作，完美的解决了当下校园闲置物品交易网站中所遇到的问题。</a:t>
            </a:r>
            <a:endParaRPr lang="zh-CN" altLang="en-US" sz="2000" dirty="0" smtClean="0"/>
          </a:p>
          <a:p>
            <a:r>
              <a:rPr lang="zh-CN" altLang="en-US" sz="2000" dirty="0" smtClean="0"/>
              <a:t>经过一个学期的毕业设计的实现完成已接近尾声，到目前为止，当我回想起整个学期的系统开发日，收获颇丰。毕业设计的主要任务是建立一个智能化的校园闲置物品交易网站 ，主要使用Java和Mysql数据库的开发工具，对系统的每个功能模块进行相对应的操作，最后，系统调试结果表明系统基本可以满足功能要求。</a:t>
            </a:r>
            <a:endParaRPr lang="zh-CN" altLang="en-US" sz="2000" dirty="0" smtClean="0"/>
          </a:p>
          <a:p>
            <a:r>
              <a:rPr lang="zh-CN" altLang="en-US" sz="2000" dirty="0" smtClean="0"/>
              <a:t>校园闲置物品交易网站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799715"/>
          </a:xfrm>
          <a:prstGeom prst="rect">
            <a:avLst/>
          </a:prstGeom>
        </p:spPr>
        <p:txBody>
          <a:bodyPr wrap="square">
            <a:spAutoFit/>
          </a:bodyPr>
          <a:lstStyle/>
          <a:p>
            <a:r>
              <a:rPr sz="1600" dirty="0" smtClean="0"/>
              <a:t>[1]耿祥义,张跃平.《Java实用教程》. 清华大学出版社,2017年5月</a:t>
            </a:r>
            <a:endParaRPr sz="1600" dirty="0" smtClean="0"/>
          </a:p>
          <a:p>
            <a:r>
              <a:rPr sz="1600" dirty="0" smtClean="0"/>
              <a:t>[2]Brown等.《Java编程指南（第二版）》. 电子工业出版社 ,2018年3月 </a:t>
            </a:r>
            <a:endParaRPr sz="1600" dirty="0" smtClean="0"/>
          </a:p>
          <a:p>
            <a:r>
              <a:rPr sz="1600" dirty="0" smtClean="0"/>
              <a:t>[3]BruceEckel.《Java编程思想》. 机械工业出版社,2019年10月</a:t>
            </a:r>
            <a:endParaRPr sz="1600" dirty="0" smtClean="0"/>
          </a:p>
          <a:p>
            <a:r>
              <a:rPr sz="1600" dirty="0" smtClean="0"/>
              <a:t>[4]孙一林,彭波.《Java数据库编程实例》. 清华大学出版社,2017年8月</a:t>
            </a:r>
            <a:endParaRPr sz="1600" dirty="0" smtClean="0"/>
          </a:p>
          <a:p>
            <a:r>
              <a:rPr sz="1600" dirty="0" smtClean="0"/>
              <a:t>[5]FLANAGAN.《Java技术手册》. 中国电力出版社,2017年6月</a:t>
            </a:r>
            <a:endParaRPr sz="1600" dirty="0" smtClean="0"/>
          </a:p>
          <a:p>
            <a:r>
              <a:rPr sz="1600" dirty="0" smtClean="0"/>
              <a:t>[6] David L.Anderson.Managing  Information Systems.清华大学出版社，2018：16</a:t>
            </a:r>
            <a:endParaRPr sz="1600" dirty="0" smtClean="0"/>
          </a:p>
          <a:p>
            <a:r>
              <a:rPr sz="1600" dirty="0" smtClean="0"/>
              <a:t>[7]孙卫琴,李洪成.《Tomcat 与 Java Web 开发技术详解》.电子工业出版社,2019年6月</a:t>
            </a:r>
            <a:endParaRPr sz="1600" dirty="0" smtClean="0"/>
          </a:p>
          <a:p>
            <a:r>
              <a:rPr sz="1600" dirty="0" smtClean="0"/>
              <a:t>[8]孙涌.《现代软件工程》.北京希望电子出版社,2019年8月</a:t>
            </a:r>
            <a:endParaRPr sz="1600" dirty="0" smtClean="0"/>
          </a:p>
          <a:p>
            <a:r>
              <a:rPr sz="1600" dirty="0" smtClean="0"/>
              <a:t>[9]（美）额尔曼.（美）威多姆.数据库系统基础教程.清华大学出版社，2019：5</a:t>
            </a:r>
            <a:endParaRPr sz="1600" dirty="0" smtClean="0"/>
          </a:p>
          <a:p>
            <a:r>
              <a:rPr sz="1600" dirty="0" smtClean="0"/>
              <a:t>[10]飞思科技产品研发中心.《Java应用开发详解》.电子工业出版社,2019年9月</a:t>
            </a:r>
            <a:endParaRPr sz="1600" dirty="0" smtClean="0"/>
          </a:p>
          <a:p>
            <a:r>
              <a:rPr sz="1600" dirty="0" smtClean="0"/>
              <a:t>[11] 张晓东. MySOL数据库应用系统与实例[M].北京:人民邮电出版社,2019：</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社会的发展和科学技术的进步，互联网技术越来越受欢迎。网络计算机的交易方式逐渐受到广大人民群众的喜爱，也逐渐进入了每个用户的使用。互联网具有便利性，速度快，效率高，成本低等优点。 因此，构建符合自己要求的操作系统是非常有意义的。</a:t>
            </a:r>
            <a:endParaRPr dirty="0" smtClean="0">
              <a:solidFill>
                <a:schemeClr val="tx1"/>
              </a:solidFill>
            </a:endParaRPr>
          </a:p>
          <a:p>
            <a:r>
              <a:rPr dirty="0" smtClean="0">
                <a:solidFill>
                  <a:schemeClr val="tx1"/>
                </a:solidFill>
              </a:rPr>
              <a:t>本文从管理员、用户的功能要求出发，校园闲置物品交易网站系统中的功能模块主要是实现管理员；首页、个人中心、用户管理、商品类型管理、商品信息管理、系统管理、订单管理，用户：首页、个人中心、商品信息管理、我的收藏管理、订单管理。前台首页：首页、商品信息、商品资讯、个人中心、后台管理、购物车等功能。经过认真细致的研究，精心准备和规划，最后测试成功，系统可以正常使用。</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课题背景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306955"/>
          </a:xfrm>
          <a:prstGeom prst="rect">
            <a:avLst/>
          </a:prstGeom>
        </p:spPr>
        <p:txBody>
          <a:bodyPr wrap="square">
            <a:spAutoFit/>
          </a:bodyPr>
          <a:lstStyle/>
          <a:p>
            <a:r>
              <a:rPr lang="zh-CN" altLang="en-US" dirty="0" smtClean="0"/>
              <a:t>计算机的普及和互联网时代的到来使信息的发布和传播更加方便快捷。用户可以通过计算机上的浏览器访问多个应用系统，从中获取一些可以满足用户需求的管理系统。网站系统有时更像是一个大型“展示平台”，用户可以选择所需的信息进入系统查看首页、商品信息、商品资讯、个人中心、后台管理、购物车。</a:t>
            </a:r>
            <a:endParaRPr lang="zh-CN" altLang="en-US" dirty="0" smtClean="0"/>
          </a:p>
          <a:p>
            <a:r>
              <a:rPr lang="zh-CN" altLang="en-US" dirty="0" smtClean="0"/>
              <a:t>系统所要实现的功能分析，对于现在网络方便的管理，据数据调查显示，相比过去增长较快，用户通过网上登录的方式已经形成了一种依赖，不管需要什么信息内容，直接上网查找，参考比较大，对校园闲置物品交易网站的类型和特点的内容信息有了详细的了解，让用户更有针对性的选择。这也给用户带来非常大的方便，用户可以不用像传统的方式进行查看信息，这样不仅耽误自己的时间，而且比对过程比较单一，所以校园闲置物品交易网站的开发不仅仅是能满足用户的需求，还能提高管理员的工作效率，减少原有不必要的工作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SpringBoot框架</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3046095"/>
          </a:xfrm>
          <a:prstGeom prst="rect">
            <a:avLst/>
          </a:prstGeom>
          <a:noFill/>
          <a:ln w="9525">
            <a:noFill/>
          </a:ln>
        </p:spPr>
        <p:txBody>
          <a:bodyPr wrap="square">
            <a:spAutoFit/>
          </a:bodyPr>
          <a:lstStyle/>
          <a:p>
            <a:r>
              <a:rPr lang="zh-CN" altLang="en-US" sz="1600" dirty="0" smtClean="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1600" dirty="0" smtClean="0"/>
          </a:p>
          <a:p>
            <a:r>
              <a:rPr lang="zh-CN" altLang="en-US" sz="1600" dirty="0" smtClean="0"/>
              <a:t>Spring Boot特点：</a:t>
            </a:r>
            <a:endParaRPr lang="zh-CN" altLang="en-US" sz="1600" dirty="0" smtClean="0"/>
          </a:p>
          <a:p>
            <a:r>
              <a:rPr lang="zh-CN" altLang="en-US" sz="1600" dirty="0" smtClean="0"/>
              <a:t>1、创建一个单独的Spring应用程序；</a:t>
            </a:r>
            <a:endParaRPr lang="zh-CN" altLang="en-US" sz="1600" dirty="0" smtClean="0"/>
          </a:p>
          <a:p>
            <a:r>
              <a:rPr lang="zh-CN" altLang="en-US" sz="1600" dirty="0" smtClean="0"/>
              <a:t>2、嵌入式Tomcat，无需部署WAR文件；</a:t>
            </a:r>
            <a:endParaRPr lang="zh-CN" altLang="en-US" sz="1600" dirty="0" smtClean="0"/>
          </a:p>
          <a:p>
            <a:r>
              <a:rPr lang="zh-CN" altLang="en-US" sz="1600" dirty="0" smtClean="0"/>
              <a:t>3、简化Maven配置；</a:t>
            </a:r>
            <a:endParaRPr lang="zh-CN" altLang="en-US" sz="1600" dirty="0" smtClean="0"/>
          </a:p>
          <a:p>
            <a:r>
              <a:rPr lang="zh-CN" altLang="en-US" sz="1600" dirty="0" smtClean="0"/>
              <a:t>4、自动配置Spring；</a:t>
            </a:r>
            <a:endParaRPr lang="zh-CN" altLang="en-US" sz="1600" dirty="0" smtClean="0"/>
          </a:p>
          <a:p>
            <a:r>
              <a:rPr lang="zh-CN" altLang="en-US" sz="1600" dirty="0" smtClean="0"/>
              <a:t>5、提供生产就绪功能，如指标，健康检查和外部配置；</a:t>
            </a:r>
            <a:endParaRPr lang="zh-CN" altLang="en-US" sz="1600" dirty="0" smtClean="0"/>
          </a:p>
          <a:p>
            <a:r>
              <a:rPr lang="zh-CN" altLang="en-US" sz="1600" dirty="0" smtClean="0"/>
              <a:t>6、绝对没有代码生成和XML的配置要求；</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系统结构图</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23" name="对象 211"/>
          <p:cNvGraphicFramePr/>
          <p:nvPr/>
        </p:nvGraphicFramePr>
        <p:xfrm>
          <a:off x="1116330" y="979170"/>
          <a:ext cx="10791825" cy="5732145"/>
        </p:xfrm>
        <a:graphic>
          <a:graphicData uri="http://schemas.openxmlformats.org/presentationml/2006/ole">
            <mc:AlternateContent xmlns:mc="http://schemas.openxmlformats.org/markup-compatibility/2006">
              <mc:Choice xmlns:v="urn:schemas-microsoft-com:vml" Requires="v">
                <p:oleObj spid="_x0000_s9" name="" r:id="rId1" imgW="29997400" imgH="20218400" progId="Visio.Drawing.15">
                  <p:embed/>
                </p:oleObj>
              </mc:Choice>
              <mc:Fallback>
                <p:oleObj name="" r:id="rId1" imgW="29997400" imgH="20218400" progId="Visio.Drawing.15">
                  <p:embed/>
                  <p:pic>
                    <p:nvPicPr>
                      <p:cNvPr id="0" name="图片 8"/>
                      <p:cNvPicPr/>
                      <p:nvPr/>
                    </p:nvPicPr>
                    <p:blipFill>
                      <a:blip r:embed="rId2"/>
                      <a:stretch>
                        <a:fillRect/>
                      </a:stretch>
                    </p:blipFill>
                    <p:spPr>
                      <a:xfrm>
                        <a:off x="1116330" y="979170"/>
                        <a:ext cx="10791825" cy="57321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用户信息图</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380" name="对象 -2147482381"/>
          <p:cNvGraphicFramePr>
            <a:graphicFrameLocks noChangeAspect="1"/>
          </p:cNvGraphicFramePr>
          <p:nvPr/>
        </p:nvGraphicFramePr>
        <p:xfrm>
          <a:off x="716280" y="869950"/>
          <a:ext cx="10208895" cy="5612130"/>
        </p:xfrm>
        <a:graphic>
          <a:graphicData uri="http://schemas.openxmlformats.org/presentationml/2006/ole">
            <mc:AlternateContent xmlns:mc="http://schemas.openxmlformats.org/markup-compatibility/2006">
              <mc:Choice xmlns:v="urn:schemas-microsoft-com:vml" Requires="v">
                <p:oleObj spid="_x0000_s9" name="" r:id="rId1" imgW="6286500" imgH="3810000" progId="Visio.Drawing.11">
                  <p:embed/>
                </p:oleObj>
              </mc:Choice>
              <mc:Fallback>
                <p:oleObj name="" r:id="rId1" imgW="6286500" imgH="3810000" progId="Visio.Drawing.11">
                  <p:embed/>
                  <p:pic>
                    <p:nvPicPr>
                      <p:cNvPr id="0" name="图片 8"/>
                      <p:cNvPicPr/>
                      <p:nvPr/>
                    </p:nvPicPr>
                    <p:blipFill>
                      <a:blip r:embed="rId2"/>
                      <a:stretch>
                        <a:fillRect/>
                      </a:stretch>
                    </p:blipFill>
                    <p:spPr>
                      <a:xfrm>
                        <a:off x="716280" y="869950"/>
                        <a:ext cx="10208895" cy="561213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377" name="图片 -2147482378"/>
          <p:cNvPicPr>
            <a:picLocks noChangeAspect="1"/>
          </p:cNvPicPr>
          <p:nvPr/>
        </p:nvPicPr>
        <p:blipFill>
          <a:blip r:embed="rId1"/>
          <a:stretch>
            <a:fillRect/>
          </a:stretch>
        </p:blipFill>
        <p:spPr>
          <a:xfrm>
            <a:off x="382905" y="871855"/>
            <a:ext cx="11030585" cy="56788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3784600"/>
          </a:xfrm>
          <a:prstGeom prst="rect">
            <a:avLst/>
          </a:prstGeom>
        </p:spPr>
        <p:txBody>
          <a:bodyPr wrap="square">
            <a:spAutoFit/>
          </a:bodyPr>
          <a:lstStyle/>
          <a:p>
            <a:r>
              <a:rPr lang="en-US" sz="2000" dirty="0" smtClean="0"/>
              <a:t> </a:t>
            </a:r>
            <a:endParaRPr lang="zh-CN" altLang="en-US" sz="2000" dirty="0" smtClean="0"/>
          </a:p>
          <a:p>
            <a:r>
              <a:rPr lang="zh-CN" altLang="en-US" sz="2000" dirty="0" smtClean="0"/>
              <a:t>关于系统实现的测试，英文名称是System TEST，简称ST，ST是使用完整其系统的各种功能多次、多案例、多环境测试，这是ST的简单描述。ST可以证明该功能对系统的要求是否得到满足以及是否有效。</a:t>
            </a:r>
            <a:endParaRPr lang="zh-CN" altLang="en-US" sz="2000" dirty="0" smtClean="0"/>
          </a:p>
          <a:p>
            <a:r>
              <a:rPr lang="zh-CN" altLang="en-US" sz="2000" dirty="0" smtClean="0"/>
              <a:t>对于系统开发的实现，不管开发过程多么努力，在系统运行的时候多少都会出现一些错误信息，所以为了系统的安全性及提高系统的使用率及给用户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2379</Words>
  <Application>WPS 演示</Application>
  <PresentationFormat>自定义</PresentationFormat>
  <Paragraphs>60</Paragraphs>
  <Slides>12</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5"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2021-02-24T07:33:53Z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