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sldIdLst>
    <p:sldId id="256" r:id="rId4"/>
    <p:sldId id="258" r:id="rId5"/>
    <p:sldId id="263" r:id="rId6"/>
    <p:sldId id="268" r:id="rId7"/>
    <p:sldId id="269" r:id="rId8"/>
    <p:sldId id="270" r:id="rId9"/>
    <p:sldId id="271" r:id="rId10"/>
    <p:sldId id="272" r:id="rId11"/>
    <p:sldId id="273" r:id="rId12"/>
    <p:sldId id="274" r:id="rId13"/>
    <p:sldId id="275" r:id="rId14"/>
    <p:sldId id="262"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2E8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snapToObjects="1" showGuides="1">
      <p:cViewPr varScale="1">
        <p:scale>
          <a:sx n="69" d="100"/>
          <a:sy n="69" d="100"/>
        </p:scale>
        <p:origin x="-1422" y="-96"/>
      </p:cViewPr>
      <p:guideLst>
        <p:guide orient="horz" pos="2161"/>
        <p:guide pos="2875"/>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0213" cy="457200"/>
          </a:xfrm>
          <a:prstGeom prst="rect">
            <a:avLst/>
          </a:prstGeom>
          <a:noFill/>
          <a:ln w="9525">
            <a:noFill/>
          </a:ln>
        </p:spPr>
        <p:txBody>
          <a:bodyPr/>
          <a:p>
            <a:pPr lvl="0"/>
            <a:endParaRPr lang="zh-CN" altLang="en-US" sz="1200" dirty="0"/>
          </a:p>
        </p:txBody>
      </p:sp>
      <p:sp>
        <p:nvSpPr>
          <p:cNvPr id="4099" name="Rectangle 3"/>
          <p:cNvSpPr>
            <a:spLocks noGrp="1"/>
          </p:cNvSpPr>
          <p:nvPr>
            <p:ph type="dt" idx="1"/>
          </p:nvPr>
        </p:nvSpPr>
        <p:spPr>
          <a:xfrm>
            <a:off x="3883025" y="0"/>
            <a:ext cx="2973388" cy="457200"/>
          </a:xfrm>
          <a:prstGeom prst="rect">
            <a:avLst/>
          </a:prstGeom>
          <a:noFill/>
          <a:ln w="9525">
            <a:noFill/>
          </a:ln>
        </p:spPr>
        <p:txBody>
          <a:bodyPr/>
          <a:p>
            <a:pPr lvl="0" algn="r"/>
            <a:endParaRPr lang="zh-CN" altLang="en-US" sz="1200" dirty="0"/>
          </a:p>
        </p:txBody>
      </p:sp>
      <p:sp>
        <p:nvSpPr>
          <p:cNvPr id="4100" name="Rectangle 4"/>
          <p:cNvSpPr>
            <a:spLocks noGrp="1"/>
          </p:cNvSpPr>
          <p:nvPr>
            <p:ph type="sldImg" idx="2"/>
          </p:nvPr>
        </p:nvSpPr>
        <p:spPr>
          <a:xfrm>
            <a:off x="1143000" y="685800"/>
            <a:ext cx="4572000" cy="3429000"/>
          </a:xfrm>
          <a:prstGeom prst="rect">
            <a:avLst/>
          </a:prstGeom>
          <a:noFill/>
          <a:ln w="9525">
            <a:noFill/>
          </a:ln>
        </p:spPr>
      </p:sp>
      <p:sp>
        <p:nvSpPr>
          <p:cNvPr id="4101" name="Rectangle 5"/>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Rectangle 6"/>
          <p:cNvSpPr>
            <a:spLocks noGrp="1"/>
          </p:cNvSpPr>
          <p:nvPr>
            <p:ph type="ftr" sz="quarter" idx="4"/>
          </p:nvPr>
        </p:nvSpPr>
        <p:spPr>
          <a:xfrm>
            <a:off x="0" y="8685213"/>
            <a:ext cx="2970213" cy="457200"/>
          </a:xfrm>
          <a:prstGeom prst="rect">
            <a:avLst/>
          </a:prstGeom>
          <a:noFill/>
          <a:ln w="9525">
            <a:noFill/>
          </a:ln>
        </p:spPr>
        <p:txBody>
          <a:bodyPr anchor="b"/>
          <a:p>
            <a:pPr lvl="0"/>
            <a:endParaRPr lang="en-US" altLang="x-none" sz="1200" dirty="0"/>
          </a:p>
        </p:txBody>
      </p:sp>
      <p:sp>
        <p:nvSpPr>
          <p:cNvPr id="4103"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18434" name="Picture 2" descr="D:\wang\office图表模板\背景素材下载\20110104B_68design.net\20110104B_68design.net\main.jpg"/>
          <p:cNvPicPr>
            <a:picLocks noChangeAspect="1"/>
          </p:cNvPicPr>
          <p:nvPr/>
        </p:nvPicPr>
        <p:blipFill>
          <a:blip r:embed="rId2"/>
          <a:srcRect t="3754" r="4158"/>
          <a:stretch>
            <a:fillRect/>
          </a:stretch>
        </p:blipFill>
        <p:spPr>
          <a:xfrm>
            <a:off x="3175" y="0"/>
            <a:ext cx="9140825" cy="6858000"/>
          </a:xfrm>
          <a:prstGeom prst="rect">
            <a:avLst/>
          </a:prstGeom>
          <a:noFill/>
          <a:ln w="9525">
            <a:noFill/>
          </a:ln>
        </p:spPr>
      </p:pic>
      <p:sp>
        <p:nvSpPr>
          <p:cNvPr id="4" name="KSO_FD"/>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defRPr sz="1200">
                <a:latin typeface="Calibri" panose="020F0502020204030204" pitchFamily="34" charset="0"/>
                <a:ea typeface="幼圆" panose="02010509060101010101" pitchFamily="1" charset="-122"/>
              </a:defRPr>
            </a:lvl1pPr>
          </a:lstStyle>
          <a:p>
            <a:endParaRPr lang="zh-CN" altLang="en-US" dirty="0"/>
          </a:p>
        </p:txBody>
      </p:sp>
      <p:sp>
        <p:nvSpPr>
          <p:cNvPr id="5" name="KSO_FT"/>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defRPr sz="1200">
                <a:latin typeface="Calibri" panose="020F0502020204030204" pitchFamily="34" charset="0"/>
                <a:ea typeface="幼圆" panose="02010509060101010101" pitchFamily="1" charset="-122"/>
              </a:defRPr>
            </a:lvl1pPr>
          </a:lstStyle>
          <a:p>
            <a:endParaRPr lang="zh-CN" altLang="en-US" dirty="0"/>
          </a:p>
        </p:txBody>
      </p:sp>
      <p:sp>
        <p:nvSpPr>
          <p:cNvPr id="6" name="KSO_FN"/>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a:defRPr sz="1200">
                <a:latin typeface="Calibri" panose="020F0502020204030204" pitchFamily="34" charset="0"/>
                <a:ea typeface="幼圆" panose="02010509060101010101" pitchFamily="1" charset="-122"/>
              </a:defRPr>
            </a:lvl1pPr>
          </a:lstStyle>
          <a:p>
            <a:fld id="{9A0DB2DC-4C9A-4742-B13C-FB6460FD3503}" type="slidenum">
              <a:rPr lang="zh-CN" altLang="en-US" dirty="0"/>
            </a:fld>
            <a:endParaRPr lang="zh-CN" altLang="en-US" dirty="0"/>
          </a:p>
        </p:txBody>
      </p:sp>
      <p:sp>
        <p:nvSpPr>
          <p:cNvPr id="18438" name="KSO_BT1"/>
          <p:cNvSpPr>
            <a:spLocks noGrp="1"/>
          </p:cNvSpPr>
          <p:nvPr>
            <p:ph type="ctrTitle"/>
          </p:nvPr>
        </p:nvSpPr>
        <p:spPr>
          <a:xfrm>
            <a:off x="2519363" y="2071688"/>
            <a:ext cx="5705475" cy="862012"/>
          </a:xfrm>
          <a:prstGeom prst="rect">
            <a:avLst/>
          </a:prstGeom>
          <a:noFill/>
          <a:ln w="9525">
            <a:noFill/>
          </a:ln>
        </p:spPr>
        <p:txBody>
          <a:bodyPr anchor="b"/>
          <a:lstStyle>
            <a:lvl1pPr lvl="0" algn="ctr">
              <a:defRPr sz="3600" b="0"/>
            </a:lvl1pPr>
          </a:lstStyle>
          <a:p>
            <a:pPr lvl="0"/>
            <a:r>
              <a:rPr lang="zh-CN" altLang="en-US" dirty="0"/>
              <a:t>单击此处编辑母版标题样式</a:t>
            </a:r>
            <a:endParaRPr lang="zh-CN" altLang="en-US" dirty="0"/>
          </a:p>
        </p:txBody>
      </p:sp>
      <p:sp>
        <p:nvSpPr>
          <p:cNvPr id="18439" name="KSO_BC1"/>
          <p:cNvSpPr>
            <a:spLocks noGrp="1"/>
          </p:cNvSpPr>
          <p:nvPr>
            <p:ph type="subTitle" idx="1"/>
          </p:nvPr>
        </p:nvSpPr>
        <p:spPr>
          <a:xfrm>
            <a:off x="2520950" y="3106738"/>
            <a:ext cx="5700713" cy="477837"/>
          </a:xfrm>
          <a:prstGeom prst="rect">
            <a:avLst/>
          </a:prstGeom>
          <a:noFill/>
          <a:ln w="9525">
            <a:noFill/>
          </a:ln>
        </p:spPr>
        <p:txBody>
          <a:bodyPr anchor="t"/>
          <a:lstStyle>
            <a:lvl1pPr marL="0" lvl="0" indent="0" algn="ctr">
              <a:buNone/>
              <a:defRPr sz="2000">
                <a:solidFill>
                  <a:schemeClr val="accent2"/>
                </a:solidFill>
              </a:defRPr>
            </a:lvl1pPr>
            <a:lvl2pPr marL="0" lvl="1" indent="0" algn="ctr">
              <a:buNone/>
              <a:defRPr sz="2000">
                <a:solidFill>
                  <a:schemeClr val="accent2"/>
                </a:solidFill>
              </a:defRPr>
            </a:lvl2pPr>
            <a:lvl3pPr marL="914400" lvl="2" indent="0" algn="ctr">
              <a:buNone/>
              <a:defRPr sz="2000">
                <a:solidFill>
                  <a:schemeClr val="accent2"/>
                </a:solidFill>
              </a:defRPr>
            </a:lvl3pPr>
            <a:lvl4pPr marL="1371600" lvl="3" indent="0" algn="ctr">
              <a:buNone/>
              <a:defRPr sz="2000">
                <a:solidFill>
                  <a:schemeClr val="accent2"/>
                </a:solidFill>
              </a:defRPr>
            </a:lvl4pPr>
            <a:lvl5pPr marL="1828800" lvl="4" indent="0" algn="ctr">
              <a:buNone/>
              <a:defRPr sz="2000">
                <a:solidFill>
                  <a:schemeClr val="accent2"/>
                </a:solidFill>
              </a:defRPr>
            </a:lvl5pPr>
          </a:lstStyle>
          <a:p>
            <a:pPr lvl="0"/>
            <a:r>
              <a:rPr lang="zh-CN" altLang="en-US" dirty="0"/>
              <a:t>单击此处编辑母版副标题样式</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772"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844550"/>
            <a:ext cx="2072878" cy="5462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844550"/>
            <a:ext cx="6098468" cy="5462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7410" name="组合 16"/>
          <p:cNvGrpSpPr/>
          <p:nvPr/>
        </p:nvGrpSpPr>
        <p:grpSpPr>
          <a:xfrm>
            <a:off x="0" y="0"/>
            <a:ext cx="9151938" cy="6538913"/>
            <a:chOff x="23723" y="36352"/>
            <a:chExt cx="9141290" cy="6531298"/>
          </a:xfrm>
        </p:grpSpPr>
        <p:pic>
          <p:nvPicPr>
            <p:cNvPr id="17411" name="Picture 2" descr="D:\wang\office图表模板\背景素材下载\20110104B_68design.net\20110104B_68design.net\main.jpg"/>
            <p:cNvPicPr>
              <a:picLocks noChangeAspect="1"/>
            </p:cNvPicPr>
            <p:nvPr userDrawn="1"/>
          </p:nvPicPr>
          <p:blipFill>
            <a:blip r:embed="rId13"/>
            <a:srcRect l="95" t="75920" r="-130" b="-2078"/>
            <a:stretch>
              <a:fillRect/>
            </a:stretch>
          </p:blipFill>
          <p:spPr>
            <a:xfrm>
              <a:off x="23723" y="36352"/>
              <a:ext cx="9141290" cy="1785904"/>
            </a:xfrm>
            <a:prstGeom prst="rect">
              <a:avLst/>
            </a:prstGeom>
            <a:noFill/>
            <a:ln w="9525">
              <a:noFill/>
            </a:ln>
          </p:spPr>
        </p:pic>
        <p:sp>
          <p:nvSpPr>
            <p:cNvPr id="19" name="矩形 18"/>
            <p:cNvSpPr/>
            <p:nvPr/>
          </p:nvSpPr>
          <p:spPr>
            <a:xfrm>
              <a:off x="23723" y="509979"/>
              <a:ext cx="9131804" cy="6057671"/>
            </a:xfrm>
            <a:prstGeom prst="rect">
              <a:avLst/>
            </a:prstGeom>
            <a:gradFill>
              <a:gsLst>
                <a:gs pos="0">
                  <a:schemeClr val="bg1">
                    <a:alpha val="0"/>
                  </a:schemeClr>
                </a:gs>
                <a:gs pos="13000">
                  <a:srgbClr val="FFFF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rgbClr val="9D9D9D"/>
                </a:solidFill>
                <a:latin typeface="Calibri" panose="020F0502020204030204" pitchFamily="34" charset="0"/>
                <a:ea typeface="幼圆" panose="02010509060101010101" pitchFamily="1" charset="-122"/>
              </a:defRPr>
            </a:lvl1pPr>
          </a:lstStyle>
          <a:p>
            <a:pPr lvl="0"/>
            <a:endParaRPr lang="zh-CN" altLang="en-US" dirty="0"/>
          </a:p>
        </p:txBody>
      </p:sp>
      <p:sp>
        <p:nvSpPr>
          <p:cNvPr id="6" name="KSO_FN"/>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416" name="KSO_BT1"/>
          <p:cNvSpPr>
            <a:spLocks noGrp="1"/>
          </p:cNvSpPr>
          <p:nvPr>
            <p:ph type="title"/>
          </p:nvPr>
        </p:nvSpPr>
        <p:spPr>
          <a:xfrm>
            <a:off x="419100" y="844550"/>
            <a:ext cx="8291513" cy="654050"/>
          </a:xfrm>
          <a:prstGeom prst="rect">
            <a:avLst/>
          </a:prstGeom>
          <a:noFill/>
          <a:ln w="9525">
            <a:noFill/>
          </a:ln>
        </p:spPr>
        <p:txBody>
          <a:bodyPr anchor="b"/>
          <a:p>
            <a:pPr lvl="0"/>
            <a:r>
              <a:rPr lang="zh-CN" altLang="en-US" dirty="0"/>
              <a:t>单击此处编辑母版标题样式</a:t>
            </a:r>
            <a:endParaRPr lang="en-US" altLang="x-none" dirty="0"/>
          </a:p>
        </p:txBody>
      </p:sp>
      <p:sp>
        <p:nvSpPr>
          <p:cNvPr id="17417" name="KSO_BC1"/>
          <p:cNvSpPr>
            <a:spLocks noGrp="1"/>
          </p:cNvSpPr>
          <p:nvPr>
            <p:ph type="body" idx="1"/>
          </p:nvPr>
        </p:nvSpPr>
        <p:spPr>
          <a:xfrm>
            <a:off x="419100" y="1724025"/>
            <a:ext cx="8291513" cy="4583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rtl="0" eaLnBrk="1" fontAlgn="base" latinLnBrk="0" hangingPunct="1">
        <a:lnSpc>
          <a:spcPct val="90000"/>
        </a:lnSpc>
        <a:spcBef>
          <a:spcPct val="0"/>
        </a:spcBef>
        <a:spcAft>
          <a:spcPct val="0"/>
        </a:spcAft>
        <a:buNone/>
        <a:defRPr sz="3200" b="1" i="0" u="none" kern="1200" baseline="0">
          <a:solidFill>
            <a:schemeClr val="accent1"/>
          </a:solidFill>
          <a:latin typeface="+mj-lt"/>
          <a:ea typeface="+mj-ea"/>
          <a:cs typeface="+mj-cs"/>
        </a:defRPr>
      </a:lvl1pPr>
    </p:titleStyle>
    <p:bodyStyle>
      <a:lvl1pPr marL="357505" lvl="0" indent="-357505" algn="just" defTabSz="914400" rtl="0" eaLnBrk="1" fontAlgn="base" latinLnBrk="0" hangingPunct="1">
        <a:lnSpc>
          <a:spcPct val="110000"/>
        </a:lnSpc>
        <a:spcBef>
          <a:spcPts val="600"/>
        </a:spcBef>
        <a:spcAft>
          <a:spcPct val="0"/>
        </a:spcAft>
        <a:buClr>
          <a:schemeClr val="accent1"/>
        </a:buClr>
        <a:buSzPct val="60000"/>
        <a:buFont typeface="Wingdings 2" panose="05020102010507070707" pitchFamily="18" charset="2"/>
        <a:buChar char=""/>
        <a:defRPr sz="2400" b="0" i="0" u="none" kern="1200" baseline="0">
          <a:solidFill>
            <a:schemeClr val="accent1"/>
          </a:solidFill>
          <a:latin typeface="+mn-lt"/>
          <a:ea typeface="+mn-ea"/>
          <a:cs typeface="+mn-cs"/>
        </a:defRPr>
      </a:lvl1pPr>
      <a:lvl2pPr marL="357505" lvl="1" indent="-357505" algn="just" defTabSz="914400" rtl="0" eaLnBrk="1" fontAlgn="base" latinLnBrk="0" hangingPunct="1">
        <a:lnSpc>
          <a:spcPct val="120000"/>
        </a:lnSpc>
        <a:spcBef>
          <a:spcPct val="0"/>
        </a:spcBef>
        <a:spcAft>
          <a:spcPts val="600"/>
        </a:spcAft>
        <a:buClr>
          <a:srgbClr val="BDA499"/>
        </a:buClr>
        <a:buFont typeface="幼圆" panose="02010509060101010101" pitchFamily="1" charset="-122"/>
        <a:buChar char=" "/>
        <a:defRPr sz="1600" b="0" i="0" u="none" kern="1200" baseline="0">
          <a:solidFill>
            <a:schemeClr val="tx1"/>
          </a:solidFill>
          <a:latin typeface="+mn-lt"/>
          <a:ea typeface="+mn-ea"/>
          <a:cs typeface="+mn-cs"/>
        </a:defRPr>
      </a:lvl2pPr>
      <a:lvl3pPr marL="1143000" lvl="2" indent="-228600" algn="l" defTabSz="914400" rtl="0" eaLnBrk="1" fontAlgn="base" latinLnBrk="0" hangingPunct="1">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mn-ea"/>
          <a:cs typeface="+mn-cs"/>
        </a:defRPr>
      </a:lvl3pPr>
      <a:lvl4pPr marL="1600200" lvl="3"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4pPr>
      <a:lvl5pPr marL="2057400" lvl="4"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5pPr>
      <a:lvl6pPr marL="2514600" lvl="5"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6pPr>
      <a:lvl7pPr marL="2971800" lvl="6"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7pPr>
      <a:lvl8pPr marL="3429000" lvl="7"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8pPr>
      <a:lvl9pPr marL="3886200" lvl="8"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ctrTitle"/>
          </p:nvPr>
        </p:nvSpPr>
        <p:spPr>
          <a:xfrm>
            <a:off x="3487738" y="1027113"/>
            <a:ext cx="5207000" cy="984250"/>
          </a:xfrm>
        </p:spPr>
        <p:txBody>
          <a:bodyPr anchor="b"/>
          <a:p>
            <a:pPr defTabSz="914400">
              <a:buSzPct val="100000"/>
            </a:pPr>
            <a:r>
              <a:rPr lang="zh-CN" altLang="en-US" sz="3200" kern="1200" baseline="0" dirty="0">
                <a:latin typeface="华文新魏" panose="02010800040101010101" pitchFamily="2" charset="-122"/>
                <a:ea typeface="华文新魏" panose="02010800040101010101" pitchFamily="2" charset="-122"/>
              </a:rPr>
              <a:t>影城管理系统   </a:t>
            </a:r>
            <a:r>
              <a:rPr lang="en-US" altLang="zh-CN" sz="3200" kern="1200" baseline="0" dirty="0">
                <a:latin typeface="华文新魏" panose="02010800040101010101" pitchFamily="2" charset="-122"/>
                <a:ea typeface="华文新魏" panose="02010800040101010101" pitchFamily="2" charset="-122"/>
              </a:rPr>
              <a:t>ppt</a:t>
            </a:r>
            <a:endParaRPr lang="en-US" altLang="zh-CN" sz="3200" kern="1200" baseline="0" dirty="0">
              <a:latin typeface="华文新魏" panose="02010800040101010101" pitchFamily="2" charset="-122"/>
              <a:ea typeface="华文新魏" panose="02010800040101010101" pitchFamily="2" charset="-122"/>
            </a:endParaRPr>
          </a:p>
        </p:txBody>
      </p:sp>
      <p:sp>
        <p:nvSpPr>
          <p:cNvPr id="5127" name="文本框 5126"/>
          <p:cNvSpPr txBox="1"/>
          <p:nvPr/>
        </p:nvSpPr>
        <p:spPr>
          <a:xfrm>
            <a:off x="4291013" y="2603500"/>
            <a:ext cx="3846512"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姓名：</a:t>
            </a:r>
            <a:endParaRPr lang="zh-CN" altLang="en-US" sz="3200" dirty="0">
              <a:latin typeface="Arial" panose="020B0604020202020204" pitchFamily="34" charset="0"/>
              <a:ea typeface="楷体" panose="02010609060101010101" pitchFamily="49" charset="-122"/>
            </a:endParaRPr>
          </a:p>
        </p:txBody>
      </p:sp>
      <p:sp>
        <p:nvSpPr>
          <p:cNvPr id="5128" name="文本框 5127"/>
          <p:cNvSpPr txBox="1"/>
          <p:nvPr/>
        </p:nvSpPr>
        <p:spPr>
          <a:xfrm>
            <a:off x="4291013" y="3182938"/>
            <a:ext cx="4403725"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学号：</a:t>
            </a:r>
            <a:endParaRPr lang="en-US" altLang="zh-CN" sz="2800">
              <a:latin typeface="Arial" panose="020B0604020202020204" pitchFamily="34" charset="0"/>
              <a:ea typeface="楷体" panose="02010609060101010101" pitchFamily="49" charset="-122"/>
            </a:endParaRPr>
          </a:p>
        </p:txBody>
      </p:sp>
      <p:sp>
        <p:nvSpPr>
          <p:cNvPr id="5129" name="文本框 5128"/>
          <p:cNvSpPr txBox="1"/>
          <p:nvPr/>
        </p:nvSpPr>
        <p:spPr>
          <a:xfrm>
            <a:off x="4291013" y="3762375"/>
            <a:ext cx="3708400"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指导老师：</a:t>
            </a:r>
            <a:endParaRPr lang="zh-CN" altLang="en-US" sz="3200" dirty="0">
              <a:latin typeface="Arial" panose="020B0604020202020204" pitchFamily="34" charset="0"/>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测试定义</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系统测试主要是判断系统是否可以正常运行，功能模块是否可以实现操作。程序代码中是否有错误出现。测试程序是开发过程中的一个主要问题。就算系统完成的再好，再进行程序测试时也会发现一个从来没有被发现的错误信息。</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测试不仅是系统开发的开始，而且应该贯穿整个系统的整个生命周期。评估系统质量的方法不局限于系统编码和过程，应该与软件设计工作和历史需求分析密切相关。系统错误，不一定是代码错误，可能是阶段的设计摘要和设计细节存在问题，问题也可能出现在需求分析阶段[13]。从实际情况来看，最初的问题很可能是一个小错误，根据按钮的原理，按钮后的按钮位错将是所有位错。</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结论</a:t>
            </a:r>
            <a:endParaRPr lang="zh-CN" altLang="en-US" dirty="0"/>
          </a:p>
        </p:txBody>
      </p:sp>
      <p:sp>
        <p:nvSpPr>
          <p:cNvPr id="100" name="文本框 99"/>
          <p:cNvSpPr txBox="1"/>
          <p:nvPr/>
        </p:nvSpPr>
        <p:spPr>
          <a:xfrm>
            <a:off x="134620" y="1998345"/>
            <a:ext cx="8844280" cy="2861310"/>
          </a:xfrm>
          <a:prstGeom prst="rect">
            <a:avLst/>
          </a:prstGeom>
          <a:noFill/>
          <a:ln w="9525">
            <a:noFill/>
          </a:ln>
        </p:spPr>
        <p:txBody>
          <a:bodyPr wrap="square">
            <a:spAutoFit/>
          </a:bodyPr>
          <a:p>
            <a:pPr indent="304800"/>
            <a:r>
              <a:rPr sz="2000"/>
              <a:t>本文研究了影城管理系统的设计与实现，在文章开端首先对个研究背景、研究现状和研究内容作了简单的介绍，然后通过系统分析，引申出本系统研究的主要内容。</a:t>
            </a:r>
            <a:endParaRPr sz="2000"/>
          </a:p>
          <a:p>
            <a:pPr indent="304800"/>
            <a:r>
              <a:rPr sz="2000"/>
              <a:t>通过对Java语言和MYSQL数据库的简介，从硬件和软件两反面说明了影城管理系统的设计与实现的可行性，本文结论及研究成果如下：实现了Java与MYSQL相结合构建的影城管理系统 ，我感触到学习一门新技术，最重要的是实践，只有多动手才能尽快掌握它，一个系统的开发，经验是最重要的，经验不足，就难免会有许多考虑不周之处。要想吸引更多的用户，系统的界面必须要美观、有特色、友好，功能要健全。</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xfrm>
            <a:off x="419100" y="1397000"/>
            <a:ext cx="8291513" cy="654050"/>
          </a:xfrm>
        </p:spPr>
        <p:txBody>
          <a:bodyPr anchor="b"/>
          <a:p>
            <a:r>
              <a:rPr lang="zh-CN" altLang="en-US" dirty="0"/>
              <a:t>                </a:t>
            </a:r>
            <a:r>
              <a:rPr lang="zh-CN" altLang="en-US" sz="4800" dirty="0"/>
              <a:t>致  谢</a:t>
            </a:r>
            <a:endParaRPr lang="zh-CN" altLang="en-US" sz="4800" dirty="0"/>
          </a:p>
        </p:txBody>
      </p:sp>
      <p:sp>
        <p:nvSpPr>
          <p:cNvPr id="10243" name="文本占位符 10242"/>
          <p:cNvSpPr>
            <a:spLocks noGrp="1"/>
          </p:cNvSpPr>
          <p:nvPr>
            <p:ph type="body" idx="1"/>
          </p:nvPr>
        </p:nvSpPr>
        <p:spPr/>
        <p:txBody>
          <a:bodyPr/>
          <a:p>
            <a:pPr>
              <a:buNone/>
            </a:pPr>
            <a:r>
              <a:rPr lang="zh-CN" altLang="en-US" sz="4000" dirty="0"/>
              <a:t>    </a:t>
            </a:r>
            <a:endParaRPr lang="zh-CN" altLang="en-US" sz="4000" dirty="0"/>
          </a:p>
          <a:p>
            <a:pPr>
              <a:buNone/>
            </a:pPr>
            <a:r>
              <a:rPr lang="zh-CN" altLang="en-US" sz="4000" dirty="0"/>
              <a:t>    </a:t>
            </a:r>
            <a:r>
              <a:rPr lang="zh-CN" altLang="en-US" sz="4000" dirty="0">
                <a:latin typeface="楷体" panose="02010609060101010101" pitchFamily="49" charset="-122"/>
                <a:ea typeface="楷体" panose="02010609060101010101" pitchFamily="49" charset="-122"/>
              </a:rPr>
              <a:t>感谢诸位老师不辞辛劳的为了我们毕业所付出的心血和汗水。</a:t>
            </a:r>
            <a:endParaRPr lang="zh-CN" altLang="en-US" sz="4000" dirty="0">
              <a:latin typeface="楷体" panose="02010609060101010101" pitchFamily="49" charset="-122"/>
              <a:ea typeface="楷体" panose="02010609060101010101" pitchFamily="49" charset="-122"/>
            </a:endParaRPr>
          </a:p>
          <a:p>
            <a:pPr>
              <a:buNone/>
            </a:pPr>
            <a:r>
              <a:rPr lang="zh-CN" altLang="en-US" sz="4000" dirty="0">
                <a:latin typeface="楷体" panose="02010609060101010101" pitchFamily="49" charset="-122"/>
                <a:ea typeface="楷体" panose="02010609060101010101" pitchFamily="49" charset="-122"/>
              </a:rPr>
              <a:t>    祝老师们工作顺利、天天开心</a:t>
            </a:r>
            <a:endParaRPr lang="zh-CN" altLang="en-US" sz="4000" dirty="0">
              <a:latin typeface="楷体" panose="02010609060101010101" pitchFamily="49" charset="-122"/>
              <a:ea typeface="楷体" panose="02010609060101010101" pitchFamily="49" charset="-122"/>
            </a:endParaRPr>
          </a:p>
          <a:p>
            <a:pPr>
              <a:buNone/>
            </a:pPr>
            <a:r>
              <a:rPr lang="zh-CN" altLang="en-US" sz="4000" dirty="0">
                <a:latin typeface="楷体" panose="02010609060101010101" pitchFamily="49" charset="-122"/>
                <a:ea typeface="楷体" panose="02010609060101010101" pitchFamily="49" charset="-122"/>
              </a:rPr>
              <a:t>                        谢谢！</a:t>
            </a:r>
            <a:endParaRPr lang="zh-CN" altLang="en-US" sz="40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b"/>
          <a:p>
            <a:r>
              <a:rPr lang="zh-CN" altLang="en-US" dirty="0">
                <a:sym typeface="+mn-ea"/>
              </a:rPr>
              <a:t>摘  要</a:t>
            </a:r>
            <a:endParaRPr lang="zh-CN" altLang="en-US" dirty="0">
              <a:sym typeface="+mn-ea"/>
            </a:endParaRPr>
          </a:p>
        </p:txBody>
      </p:sp>
      <p:sp>
        <p:nvSpPr>
          <p:cNvPr id="7171" name="文本占位符 7170"/>
          <p:cNvSpPr>
            <a:spLocks noGrp="1"/>
          </p:cNvSpPr>
          <p:nvPr>
            <p:ph type="body" idx="1"/>
          </p:nvPr>
        </p:nvSpPr>
        <p:spPr>
          <a:xfrm>
            <a:off x="185738" y="1711325"/>
            <a:ext cx="8745537" cy="4927600"/>
          </a:xfrm>
        </p:spPr>
        <p:txBody>
          <a:bodyPr/>
          <a:p>
            <a:pPr indent="609600">
              <a:lnSpc>
                <a:spcPct val="150000"/>
              </a:lnSpc>
              <a:extLst>
                <a:ext uri="{35155182-B16C-46BC-9424-99874614C6A1}">
                  <wpsdc:indentchars xmlns:wpsdc="http://www.wps.cn/officeDocument/2017/drawingmlCustomData" val="200" checksum="4158780845"/>
                </a:ext>
              </a:extLst>
            </a:pPr>
            <a:r>
              <a:rPr b="1" dirty="0">
                <a:latin typeface="宋体" panose="02010600030101010101" pitchFamily="2" charset="-122"/>
                <a:ea typeface="宋体" panose="02010600030101010101" pitchFamily="2" charset="-122"/>
                <a:cs typeface="宋体" panose="02010600030101010101" pitchFamily="2" charset="-122"/>
              </a:rPr>
              <a:t>本论文主要论述了如何使用JAVA语言开发一个影城管理系统 ，本系统将严格按照软件开发流程进行各个阶段的工作，采用B/S架构，面向对象编程思想进行项目开发。在引言中，作者将论述影城管理系统的当前背景以及系统开发的目的，后续章节将严格按照软件开发流程，对系统进行各个阶段分析设计。</a:t>
            </a:r>
            <a:endParaRPr b="1" dirty="0">
              <a:latin typeface="宋体" panose="02010600030101010101" pitchFamily="2" charset="-122"/>
              <a:ea typeface="宋体" panose="02010600030101010101" pitchFamily="2" charset="-122"/>
              <a:cs typeface="宋体" panose="02010600030101010101" pitchFamily="2" charset="-122"/>
            </a:endParaRPr>
          </a:p>
          <a:p>
            <a:pPr indent="609600">
              <a:lnSpc>
                <a:spcPct val="150000"/>
              </a:lnSpc>
              <a:extLst>
                <a:ext uri="{35155182-B16C-46BC-9424-99874614C6A1}">
                  <wpsdc:indentchars xmlns:wpsdc="http://www.wps.cn/officeDocument/2017/drawingmlCustomData" val="200" checksum="4158780845"/>
                </a:ext>
              </a:extLst>
            </a:pPr>
            <a:endParaRPr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研究背景</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 随着网络不断的普及发展，影城管理系统依靠网络技术的支持得到了快速的发展，首先要从用户的实际需求出发，通过了解用户的需求开发出具有针对性的首页、电影信息、电影资讯、个人中心、后台管理、在线客服功能，利用目前网络给用户带来的方便快捷这一特点对系统进行调整，设计的系统让用户的使用起来更加方便，本系统的主要目的就是给用户带来快捷与高效、安全，用户只要在家中就可以进行操作[1]。同时随着电子商务的发展网上影城管理系统已经受到广大用户的关注。</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dirty="0"/>
              <a:t> 研究现状</a:t>
            </a:r>
            <a:endParaRPr dirty="0"/>
          </a:p>
        </p:txBody>
      </p:sp>
      <p:sp>
        <p:nvSpPr>
          <p:cNvPr id="20483" name="文本占位符 20482"/>
          <p:cNvSpPr>
            <a:spLocks noGrp="1"/>
          </p:cNvSpPr>
          <p:nvPr>
            <p:ph type="body" idx="1"/>
          </p:nvPr>
        </p:nvSpPr>
        <p:spPr>
          <a:xfrm>
            <a:off x="210185" y="1498600"/>
            <a:ext cx="8291513" cy="4583113"/>
          </a:xfrm>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在国外他们的信息技术的发展是我国的许多倍，从1946年诞生在美国的世界上第一台计算机开始，国外的信息技术就一直在飞速地发展，一些计算机应用软件也纷纷出现，软件技术也一直在不断完善和更新[3]。软件行业早已遍布各个地方。</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在国内，我国信息技术发展起步比较晚，后期慢慢的不断地进行优化和改革，才让我们的信息技术上升到新的阶段。在现在软件开发的技术经过大量研究和生活实践基本能够达到独立开发系统应用的水平，生活中的各个行业也把软件操作替换成传统的记录模式。软件行业正是现在比较热门的行业[4]。</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研究内容</a:t>
            </a:r>
            <a:endParaRPr lang="zh-CN" altLang="en-US" dirty="0"/>
          </a:p>
        </p:txBody>
      </p:sp>
      <p:sp>
        <p:nvSpPr>
          <p:cNvPr id="20483" name="文本占位符 20482"/>
          <p:cNvSpPr>
            <a:spLocks noGrp="1"/>
          </p:cNvSpPr>
          <p:nvPr>
            <p:ph type="body" idx="1"/>
          </p:nvPr>
        </p:nvSpPr>
        <p:spPr/>
        <p:txBody>
          <a:bodyPr/>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该影城管理系统的开发和设计根据用户的实际情况出发，对系统的需求进行了详细的分析，然后进行系统的整体设计，最后通过测试使得系统设计的更加完整，可以实现系统中所有的功能，在开始编写论文之前亲自到图书馆借阅Spring Boot书籍，MYSQL数据库书籍等编程书籍，然后针对开发的影城管理系统 ，去网上查找了很多别人做好的系统，参照他们的设计结果，来对自己的系统进行更加详细的系统的设计，将系统中所有的功能结果一一列举出来，然后进行需求分析，最后对所有的功能模块进行编码，最后完成系统的整体测试，实现系统的正常运行[6]。</a:t>
            </a:r>
            <a:endParaRPr lang="zh-CN" altLang="en-US" sz="1800" b="1"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Spring Boot框架</a:t>
            </a:r>
            <a:endParaRPr lang="zh-CN" altLang="en-US" dirty="0"/>
          </a:p>
        </p:txBody>
      </p:sp>
      <p:sp>
        <p:nvSpPr>
          <p:cNvPr id="20483" name="文本占位符 20482"/>
          <p:cNvSpPr>
            <a:spLocks noGrp="1"/>
          </p:cNvSpPr>
          <p:nvPr>
            <p:ph type="body" idx="1"/>
          </p:nvPr>
        </p:nvSpPr>
        <p:spPr>
          <a:xfrm>
            <a:off x="419100" y="1498600"/>
            <a:ext cx="8291830" cy="4988560"/>
          </a:xfrm>
        </p:spPr>
        <p:txBody>
          <a:bodyPr/>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Spring Boot特点：</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1、创建一个单独的Spring应用程序；</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2、嵌入式Tomcat，无需部署WAR文件；</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3、简化Maven配置；</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4、自动配置Spring；</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5、提供生产就绪功能，如指标，健康检查和外部配置；</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6、绝对没有代码生成和XML的配置要求；</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  安装步骤：</a:t>
            </a:r>
            <a:endParaRPr lang="zh-CN" altLang="en-US" sz="1600" b="1" dirty="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可行性分析</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 在系统开发之初要进行系统可行分析，这样做的目的就是使用最小成本解决最大问题，一旦程序开发满足用户需要，带来的好处也是很多的。下面我们将从技术上、操作上、经济上等方面来考虑这个系统到底值不值得开发。</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管理员登录图</a:t>
            </a:r>
            <a:endParaRPr lang="zh-CN" altLang="en-US" dirty="0"/>
          </a:p>
        </p:txBody>
      </p:sp>
      <p:sp>
        <p:nvSpPr>
          <p:cNvPr id="20483" name="文本占位符 20482"/>
          <p:cNvSpPr>
            <a:spLocks noGrp="1"/>
          </p:cNvSpPr>
          <p:nvPr>
            <p:ph type="body" idx="1"/>
          </p:nvPr>
        </p:nvSpPr>
        <p:spPr>
          <a:xfrm>
            <a:off x="-297180" y="1499235"/>
            <a:ext cx="9276715" cy="5358130"/>
          </a:xfrm>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24" name="图片 29"/>
          <p:cNvPicPr>
            <a:picLocks noChangeAspect="1"/>
          </p:cNvPicPr>
          <p:nvPr/>
        </p:nvPicPr>
        <p:blipFill>
          <a:blip r:embed="rId1"/>
          <a:stretch>
            <a:fillRect/>
          </a:stretch>
        </p:blipFill>
        <p:spPr>
          <a:xfrm>
            <a:off x="0" y="1498600"/>
            <a:ext cx="9144000" cy="51301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用户前台功能模块</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3" name="图片 24"/>
          <p:cNvPicPr>
            <a:picLocks noChangeAspect="1"/>
          </p:cNvPicPr>
          <p:nvPr/>
        </p:nvPicPr>
        <p:blipFill>
          <a:blip r:embed="rId1"/>
          <a:stretch>
            <a:fillRect/>
          </a:stretch>
        </p:blipFill>
        <p:spPr>
          <a:xfrm>
            <a:off x="147955" y="1724660"/>
            <a:ext cx="8594725" cy="4526915"/>
          </a:xfrm>
          <a:prstGeom prst="rect">
            <a:avLst/>
          </a:prstGeom>
          <a:noFill/>
          <a:ln>
            <a:noFill/>
          </a:ln>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fontScheme name="">
      <a:majorFont>
        <a:latin typeface="华文新魏"/>
        <a:ea typeface="华文新魏"/>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1923</Words>
  <Application>WPS 演示</Application>
  <PresentationFormat>在屏幕上显示</PresentationFormat>
  <Paragraphs>63</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宋体</vt:lpstr>
      <vt:lpstr>Wingdings</vt:lpstr>
      <vt:lpstr>Calibri</vt:lpstr>
      <vt:lpstr>幼圆</vt:lpstr>
      <vt:lpstr>Wingdings 2</vt:lpstr>
      <vt:lpstr>华文新魏</vt:lpstr>
      <vt:lpstr>楷体</vt:lpstr>
      <vt:lpstr>微软雅黑</vt:lpstr>
      <vt:lpstr>Arial Unicode MS</vt:lpstr>
      <vt:lpstr>默认设计模板</vt:lpstr>
      <vt:lpstr>A000120140530A99PPBG</vt:lpstr>
      <vt:lpstr>订餐app   ppt</vt:lpstr>
      <vt:lpstr>摘  要</vt:lpstr>
      <vt:lpstr>概述</vt:lpstr>
      <vt:lpstr> 课题意义</vt:lpstr>
      <vt:lpstr>HBuilder X的基本介绍</vt:lpstr>
      <vt:lpstr>管理员功能图</vt:lpstr>
      <vt:lpstr>用户功能图</vt:lpstr>
      <vt:lpstr>管理员登录图</vt:lpstr>
      <vt:lpstr>用户登录模块</vt:lpstr>
      <vt:lpstr>系统测试</vt:lpstr>
      <vt:lpstr>结 论</vt:lpstr>
      <vt:lpstr>                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pc</dc:creator>
  <cp:lastModifiedBy>丘美玲</cp:lastModifiedBy>
  <cp:revision>30</cp:revision>
  <dcterms:created xsi:type="dcterms:W3CDTF">2013-01-25T01:44:00Z</dcterms:created>
  <dcterms:modified xsi:type="dcterms:W3CDTF">2021-03-22T14:01:04Z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B9DEABE4D3BD4B89875AD222EE49D94D</vt:lpwstr>
  </property>
</Properties>
</file>