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40100" y="3291840"/>
            <a:ext cx="8112125" cy="829945"/>
          </a:xfrm>
          <a:prstGeom prst="rect">
            <a:avLst/>
          </a:prstGeom>
        </p:spPr>
        <p:txBody>
          <a:bodyPr wrap="square">
            <a:spAutoFit/>
          </a:bodyPr>
          <a:lstStyle/>
          <a:p>
            <a:r>
              <a:rPr lang="zh-CN" altLang="en-US" sz="4800" smtClean="0">
                <a:solidFill>
                  <a:schemeClr val="bg1"/>
                </a:solidFill>
              </a:rPr>
              <a:t>社区文化宣传网站 </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83920" y="0"/>
            <a:ext cx="3335655"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致  谢</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256540" y="405130"/>
            <a:ext cx="11523980" cy="3476625"/>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社区文化宣传网站的完成，如何实现的更好，其中付出的努力是很大的，这段时光将会终身难忘。</a:t>
            </a:r>
            <a:endParaRPr lang="zh-CN" altLang="en-US" sz="2000" dirty="0" smtClean="0"/>
          </a:p>
          <a:p>
            <a:r>
              <a:rPr lang="zh-CN" altLang="en-US" sz="2000" dirty="0" smtClean="0"/>
              <a:t>首先要感谢我的指导老师，谢谢您在设计和论文中给我的指导。在您的细心指导下我才能快速的掌握系统的相关功能，在您的大力帮助下我才能将课本上的知识与自己的项目结合，真正的做到学以致用。感谢您经常牺牲自己的休息时间，利用其丰富的教学和项目经验对我进行指导。</a:t>
            </a:r>
            <a:endParaRPr lang="zh-CN" altLang="en-US" sz="2000" dirty="0" smtClean="0"/>
          </a:p>
          <a:p>
            <a:r>
              <a:rPr lang="zh-CN" altLang="en-US" sz="2000" dirty="0" smtClean="0"/>
              <a:t>感谢所有教过我的老师，为我倾注了大量的心血，正是你们的谆谆教诲、严谨教学才使我能顺利的完成学业，再此向你们表示深深的感谢。</a:t>
            </a:r>
            <a:endParaRPr lang="zh-CN" altLang="en-US" sz="2000" dirty="0" smtClean="0"/>
          </a:p>
          <a:p>
            <a:r>
              <a:rPr lang="zh-CN" altLang="en-US" sz="2000" dirty="0" smtClean="0"/>
              <a:t>感谢我的同学们，对我的大力支持及帮助，正是你们不断的帮助、鼓励，给我带来了极大的动力，最终系统可以顺利的运行。我们在交流、谈论的这段时间,将是我未来的财富，我要深深地感谢你们!</a:t>
            </a:r>
            <a:endParaRPr lang="zh-CN" altLang="en-US" sz="2000" dirty="0" smtClean="0"/>
          </a:p>
          <a:p>
            <a:r>
              <a:rPr lang="zh-CN" altLang="en-US" sz="2000" dirty="0" smtClean="0"/>
              <a:t>毕业在即，在今后的工作和生活中，我会铭记师长们的教诲、同学们的帮助，继续不懈努力和追求，来报答所有支持和帮助过我的人!</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55239"/>
            <a:ext cx="11520487" cy="3784600"/>
          </a:xfrm>
          <a:prstGeom prst="rect">
            <a:avLst/>
          </a:prstGeom>
        </p:spPr>
        <p:txBody>
          <a:bodyPr wrap="square">
            <a:spAutoFit/>
          </a:bodyPr>
          <a:lstStyle/>
          <a:p>
            <a:r>
              <a:rPr sz="2000" dirty="0" smtClean="0"/>
              <a:t>[1]范立峰，乔世全，程文彬 JSP程序设计 人民邮电大学出版社 2019。</a:t>
            </a:r>
            <a:endParaRPr sz="2000" dirty="0" smtClean="0"/>
          </a:p>
          <a:p>
            <a:r>
              <a:rPr sz="2000" dirty="0" smtClean="0"/>
              <a:t>[2]西尔伯沙茨(Silberschatz.A.) . 计算机科学丛书：数据库系统概念(原书第6版)[M]. 机械工业出版社,2018,03．。</a:t>
            </a:r>
            <a:endParaRPr sz="2000" dirty="0" smtClean="0"/>
          </a:p>
          <a:p>
            <a:r>
              <a:rPr sz="2000" dirty="0" smtClean="0"/>
              <a:t>[3]陈雄华 企业应用开发详解 电子大学出版社，2017。</a:t>
            </a:r>
            <a:endParaRPr sz="2000" dirty="0" smtClean="0"/>
          </a:p>
          <a:p>
            <a:r>
              <a:rPr sz="2000" dirty="0" smtClean="0"/>
              <a:t>[4]李宁Java Web开发技术大全--JSP+Servlet清华大学出版社，2019。</a:t>
            </a:r>
            <a:endParaRPr sz="2000" dirty="0" smtClean="0"/>
          </a:p>
          <a:p>
            <a:r>
              <a:rPr sz="2000" dirty="0" smtClean="0"/>
              <a:t>[5]聂哲 JSP动态WEB技术实例教程。</a:t>
            </a:r>
            <a:endParaRPr sz="2000" dirty="0" smtClean="0"/>
          </a:p>
          <a:p>
            <a:r>
              <a:rPr sz="2000" dirty="0" smtClean="0"/>
              <a:t>[6]李绪成，闫海珍 java Web开发教程—入门与提高篇(JSP+Servlet) 清华大学出版社 2017。</a:t>
            </a:r>
            <a:endParaRPr sz="2000" dirty="0" smtClean="0"/>
          </a:p>
          <a:p>
            <a:r>
              <a:rPr sz="2000" dirty="0" smtClean="0"/>
              <a:t>[7]史胜辉，王春明，沈学华 JavaEE基础教程 清华大学出版社 2019 。</a:t>
            </a:r>
            <a:endParaRPr sz="2000" dirty="0" smtClean="0"/>
          </a:p>
          <a:p>
            <a:r>
              <a:rPr sz="2000" dirty="0" smtClean="0"/>
              <a:t>[8]Symfon,CakeJava,Zend Bartosz Porebski,Karol Przystalski,Leszek Nowak, 付勇. Java框架高级编程:应用[M]. 清华大学出版社,2017,02.</a:t>
            </a:r>
            <a:endParaRPr sz="2000" dirty="0" smtClean="0"/>
          </a:p>
          <a:p>
            <a:r>
              <a:rPr sz="2000" dirty="0" smtClean="0"/>
              <a:t>[9]波诺赛克 (Boroncxyk.T.),Elizabeth Naramore,薛焱. Web开发入门经典:使用Java6、Apache和MySQL[M]. 清华大学出版社 ,2019,06</a:t>
            </a:r>
            <a:endParaRPr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0"/>
            <a:ext cx="5470525" cy="452691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a:t>
            </a:r>
            <a:r>
              <a:rPr dirty="0" smtClean="0">
                <a:solidFill>
                  <a:schemeClr val="tx1"/>
                </a:solidFill>
              </a:rPr>
              <a:t>随着科学技术的飞速发展，社会的方方面面、各行各业都在努力与现代的先进技术接轨，通过科技手段来提高自身的优势，社区文化宣传网站当然也不能排除在外。社区文化宣传网站是以实际运用为开发背景，运用软件工程开发方法，采用jsp技术构建的一个管理系统。整个开发过程首先对软件系统进行需求分析，得出系统的主要功能。接着对系统进行总体设计和详细设计。总体设计主要包括系统总体结构设计、系统数据结构设计、系统功能设计和系统安全设计等；详细设计主要包括模块实现的关键代码，系统数据库访问和主要功能模块的具体实现等。最后对系统进行功能测试，并对测试结果进行分析总结，及时改进系统中存在的不足，为以后的系统维护提供了方便，也为今后开发类似系统提供了借鉴和帮助。</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背景及意义</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257175" y="784860"/>
            <a:ext cx="11675745" cy="1753235"/>
          </a:xfrm>
          <a:prstGeom prst="rect">
            <a:avLst/>
          </a:prstGeom>
        </p:spPr>
        <p:txBody>
          <a:bodyPr wrap="square">
            <a:spAutoFit/>
          </a:bodyPr>
          <a:lstStyle/>
          <a:p>
            <a:r>
              <a:rPr lang="en-US" altLang="zh-CN" dirty="0" smtClean="0"/>
              <a:t>    </a:t>
            </a:r>
            <a:r>
              <a:rPr lang="zh-CN" altLang="en-US" dirty="0" smtClean="0"/>
              <a:t>随着社会的快速发展，计算机的影响是全面且深入的。人们生活水平的不断提高，日常生活中人们对社区文化宣传网站方面的要求也在不断提高，热衷于社区文化的人数更是不断增加，使得社区文化宣传网站的开发成为必需而且紧迫的事情。社区文化宣传网站主要是借助计算机，通过对社区文化宣传网站所需的信息管理，增加用户的选择，同时也方便对广大用户信息的及时查询、修改以及对用户信息的及时了解。社区文化宣传网站对用户带来了更多的便利，该系统通过和数据库管理系统软件协作来满足用户的需求。计算机技术在现代管理中的应用，使计算机成为人们应用现代技术的重要工具。能够有效的解决获取信息便捷化、全面化的问题，提高效率。</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8255"/>
            <a:ext cx="4274185"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研究的内容</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676390" y="914400"/>
            <a:ext cx="4996815" cy="3538220"/>
          </a:xfrm>
          <a:prstGeom prst="rect">
            <a:avLst/>
          </a:prstGeom>
          <a:noFill/>
          <a:ln w="9525">
            <a:noFill/>
          </a:ln>
        </p:spPr>
        <p:txBody>
          <a:bodyPr wrap="square">
            <a:spAutoFit/>
          </a:bodyPr>
          <a:lstStyle/>
          <a:p>
            <a:r>
              <a:rPr lang="en-US" altLang="zh-CN" sz="1600" dirty="0" smtClean="0"/>
              <a:t>       </a:t>
            </a:r>
            <a:r>
              <a:rPr lang="zh-CN" altLang="en-US" sz="1600" dirty="0" smtClean="0"/>
              <a:t>目前许多人仍将传统的纸质工具作为信息管理的主要工具，而网络技术的应用只是起到辅助作用。在对网络工具的认知程度上，较为传统的office软件等仍是人们使用的主要工具，而相对全面且专业的社区文化宣传网站的信息管理软件仍没有得到大多数人的了解或认可。本选题则旨在通过标签分类管理等方式，实现管理员；个人中心、用户管理、社区新闻管理、社区公告管理、社区活动管理、医疗服务管理、社区美食管理、家政服务管理、活动报名管理、家政预约管理、系统管理，用户；个人中心、活动报名管理、家政预约管理，前台首页；首页、社区新闻、社区公告、社区活动、医疗服务、社区美食、家政服务、我的、跳转到后台等信息管理功能，从而达到对社区文化宣传网站信息的高效管理。</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7446010" cy="4750435"/>
          </a:xfrm>
          <a:prstGeom prst="rect">
            <a:avLst/>
          </a:prstGeom>
        </p:spPr>
      </p:pic>
      <p:sp>
        <p:nvSpPr>
          <p:cNvPr id="5" name="矩形 4"/>
          <p:cNvSpPr/>
          <p:nvPr/>
        </p:nvSpPr>
        <p:spPr>
          <a:xfrm>
            <a:off x="3714750" y="5293360"/>
            <a:ext cx="5490210" cy="1106805"/>
          </a:xfrm>
          <a:prstGeom prst="rect">
            <a:avLst/>
          </a:prstGeom>
        </p:spPr>
        <p:txBody>
          <a:bodyPr wrap="square">
            <a:spAutoFit/>
          </a:bodyPr>
          <a:lstStyle/>
          <a:p>
            <a:pPr algn="l"/>
            <a:r>
              <a:rPr lang="zh-CN" altLang="en-US" sz="6600" b="1" dirty="0"/>
              <a:t>JSP技术介绍</a:t>
            </a:r>
            <a:endParaRPr lang="zh-CN" altLang="en-US" sz="6600" b="1" dirty="0"/>
          </a:p>
        </p:txBody>
      </p:sp>
      <p:sp>
        <p:nvSpPr>
          <p:cNvPr id="100" name="文本框 99"/>
          <p:cNvSpPr txBox="1"/>
          <p:nvPr/>
        </p:nvSpPr>
        <p:spPr>
          <a:xfrm>
            <a:off x="7527290" y="196850"/>
            <a:ext cx="4664710" cy="4707890"/>
          </a:xfrm>
          <a:prstGeom prst="rect">
            <a:avLst/>
          </a:prstGeom>
          <a:noFill/>
          <a:ln w="9525">
            <a:noFill/>
          </a:ln>
        </p:spPr>
        <p:txBody>
          <a:bodyPr wrap="square">
            <a:spAutoFit/>
          </a:bodyPr>
          <a:p>
            <a:pPr indent="304800"/>
            <a:r>
              <a:rPr sz="2000" b="0">
                <a:solidFill>
                  <a:srgbClr val="000000"/>
                </a:solidFill>
                <a:latin typeface="Times New Roman" panose="02020603050405020304" charset="0"/>
                <a:ea typeface="宋体" panose="02010600030101010101" pitchFamily="2" charset="-122"/>
              </a:rPr>
              <a:t>JSP技术本身是一种脚本语言，但它的功能是十分强大的，因为它可以使用所有的JAVA类。当它与JavaBeans 类进行结合时，它可以使显示逻辑和内容分开，这就极大的方便了用户的需求。JavaBeans 可以对JSP技术的程序进行扩展，从而形成新的应用程序，而且JavaBeans的代码可以重复使用，所以就便于对程序进行维护。JavaBean 组件有内部的接口，可以帮助不同的人对系统进行访问。1999年，Sun微系统公司正式推出了JSP技术，这是一种动态技术，是基于整个JAVA体系和JavaServlet提出的，是具有普遍适用性的WEB技术，也是本系统设计的核心技术之一。</a:t>
            </a:r>
            <a:endParaRPr sz="2000" b="0">
              <a:solidFill>
                <a:srgbClr val="000000"/>
              </a:solidFill>
              <a:latin typeface="Times New Roman" panose="02020603050405020304" charset="0"/>
              <a:ea typeface="宋体" panose="02010600030101010101" pitchFamily="2" charset="-122"/>
            </a:endParaRPr>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84555" y="57785"/>
            <a:ext cx="8079740" cy="521970"/>
          </a:xfrm>
          <a:prstGeom prst="rect">
            <a:avLst/>
          </a:prstGeom>
          <a:noFill/>
        </p:spPr>
        <p:txBody>
          <a:bodyPr wrap="square" rtlCol="0">
            <a:spAutoFit/>
          </a:bodyPr>
          <a:lstStyle/>
          <a:p>
            <a:r>
              <a:rPr lang="zh-CN" altLang="en-US" sz="2800" dirty="0" smtClean="0">
                <a:solidFill>
                  <a:schemeClr val="accent1"/>
                </a:solidFill>
              </a:rPr>
              <a:t>系统分析</a:t>
            </a:r>
            <a:endParaRPr lang="zh-CN" altLang="en-US" sz="2800" dirty="0" smtClean="0">
              <a:solidFill>
                <a:schemeClr val="accent1"/>
              </a:solidFill>
            </a:endParaRPr>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92405" y="843915"/>
            <a:ext cx="11889740" cy="2245360"/>
          </a:xfrm>
          <a:prstGeom prst="rect">
            <a:avLst/>
          </a:prstGeom>
          <a:noFill/>
          <a:ln w="9525">
            <a:noFill/>
          </a:ln>
        </p:spPr>
        <p:txBody>
          <a:bodyPr wrap="square">
            <a:spAutoFit/>
          </a:bodyPr>
          <a:p>
            <a:pPr indent="304800"/>
            <a:r>
              <a:rPr lang="en-US" sz="2000" b="0">
                <a:solidFill>
                  <a:srgbClr val="000000"/>
                </a:solidFill>
                <a:latin typeface="Times New Roman" panose="02020603050405020304" charset="0"/>
                <a:ea typeface="宋体" panose="02010600030101010101" pitchFamily="2" charset="-122"/>
              </a:rPr>
              <a:t>  </a:t>
            </a:r>
            <a:r>
              <a:rPr sz="2000" b="0">
                <a:solidFill>
                  <a:srgbClr val="000000"/>
                </a:solidFill>
                <a:latin typeface="Times New Roman" panose="02020603050405020304" charset="0"/>
                <a:ea typeface="宋体" panose="02010600030101010101" pitchFamily="2" charset="-122"/>
              </a:rPr>
              <a:t>社区文化宣传网站主要是为了提高工作人员的工作效率和更方便快捷的满足用户，更好存储所有数据信息及快速方便的检索功能，对系统的各个模块是通过许多今天的发达系统做出合理的分析来确定考虑用户的可操作性，遵循开发的系统优化的原则，经过全面的调查和研究。</a:t>
            </a:r>
            <a:endParaRPr sz="2000" b="0">
              <a:solidFill>
                <a:srgbClr val="000000"/>
              </a:solidFill>
              <a:latin typeface="Times New Roman" panose="02020603050405020304" charset="0"/>
              <a:ea typeface="宋体" panose="02010600030101010101" pitchFamily="2" charset="-122"/>
            </a:endParaRPr>
          </a:p>
          <a:p>
            <a:pPr indent="304800"/>
            <a:r>
              <a:rPr sz="2000" b="0">
                <a:solidFill>
                  <a:srgbClr val="000000"/>
                </a:solidFill>
                <a:latin typeface="Times New Roman" panose="02020603050405020304" charset="0"/>
                <a:ea typeface="宋体" panose="02010600030101010101" pitchFamily="2" charset="-122"/>
              </a:rPr>
              <a:t>系统所要实现的功能分析，对于现在网络方便的管理，系统要实现用户可以直接在平台上进行查看所有数据信息，根据需求可以进行在线添加，删除或修改社区文化宣传网站信息，这样既能节省时间，不用再像传统的方式耽误时间，真的很难去满足用户的各种需求。所以社区文化宣传网站的开发不仅能满足用户的需求，还能减少原有不必要的工作量，大大提高了管理员的工作效率。</a:t>
            </a:r>
            <a:endParaRPr sz="2000" b="0">
              <a:solidFill>
                <a:srgbClr val="000000"/>
              </a:solidFill>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4270375" cy="645160"/>
          </a:xfrm>
          <a:prstGeom prst="rect">
            <a:avLst/>
          </a:prstGeom>
          <a:noFill/>
        </p:spPr>
        <p:txBody>
          <a:bodyPr wrap="square" rtlCol="0">
            <a:spAutoFit/>
          </a:bodyPr>
          <a:lstStyle/>
          <a:p>
            <a:pPr>
              <a:defRPr/>
            </a:pPr>
            <a:r>
              <a:rPr kumimoji="0" lang="zh-CN" sz="3600" b="0" i="0" kern="0" cap="none" spc="0" normalizeH="0" baseline="0" noProof="0" dirty="0" smtClean="0">
                <a:solidFill>
                  <a:schemeClr val="bg2"/>
                </a:solidFill>
                <a:latin typeface="黑体" panose="02010609060101010101" charset="-122"/>
                <a:ea typeface="黑体" panose="02010609060101010101" charset="-122"/>
              </a:rPr>
              <a:t>管理员登录界面图</a:t>
            </a:r>
            <a:endParaRPr kumimoji="0" lang="zh-CN" sz="3600" b="0" i="0" kern="0" cap="none" spc="0" normalizeH="0" baseline="0" noProof="0" dirty="0" smtClean="0">
              <a:solidFill>
                <a:schemeClr val="bg2"/>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2147482529" name="图片 -2147482530"/>
          <p:cNvPicPr>
            <a:picLocks noChangeAspect="1"/>
          </p:cNvPicPr>
          <p:nvPr/>
        </p:nvPicPr>
        <p:blipFill>
          <a:blip r:embed="rId1"/>
          <a:stretch>
            <a:fillRect/>
          </a:stretch>
        </p:blipFill>
        <p:spPr>
          <a:xfrm>
            <a:off x="0" y="619125"/>
            <a:ext cx="12192635" cy="61283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系统测试</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144780" y="780415"/>
            <a:ext cx="11819255" cy="3169285"/>
          </a:xfrm>
          <a:prstGeom prst="rect">
            <a:avLst/>
          </a:prstGeom>
          <a:noFill/>
          <a:ln w="9525">
            <a:noFill/>
          </a:ln>
        </p:spPr>
        <p:txBody>
          <a:bodyPr wrap="square">
            <a:spAutoFit/>
          </a:bodyPr>
          <a:p>
            <a:pPr indent="0"/>
            <a:r>
              <a:rPr lang="en-US" altLang="zh-CN" sz="2000" b="0">
                <a:solidFill>
                  <a:srgbClr val="000000"/>
                </a:solidFill>
                <a:latin typeface="Times New Roman" panose="02020603050405020304" charset="0"/>
                <a:ea typeface="宋体" panose="02010600030101010101" pitchFamily="2" charset="-122"/>
              </a:rPr>
              <a:t>     </a:t>
            </a:r>
            <a:r>
              <a:rPr sz="2000" b="0">
                <a:solidFill>
                  <a:srgbClr val="000000"/>
                </a:solidFill>
                <a:latin typeface="Times New Roman" panose="02020603050405020304" charset="0"/>
                <a:ea typeface="宋体" panose="02010600030101010101" pitchFamily="2" charset="-122"/>
              </a:rPr>
              <a:t>程序设计不能保证没有错误，这是一个开发过程，在错误或错误的过程中都是难以避免的。虽然这是不可避免的，但我们不能使这些错误始终存在于系统中，错误可能会造成无法估量的后果，如系统崩溃，安全信息泄露，系统无法正常启动等，为了避免这些问题，我们需要测试程序，再测试过程中发现问题，并纠正它们，从而使系统更长时间稳定成熟。本章的作用是发现这些问题，并对其进行修改，虽然耗时费力，但对于长期使用而言是非常重要和必要系统的开发。</a:t>
            </a:r>
            <a:endParaRPr sz="2000" b="0">
              <a:solidFill>
                <a:srgbClr val="000000"/>
              </a:solidFill>
              <a:latin typeface="Times New Roman" panose="02020603050405020304" charset="0"/>
              <a:ea typeface="宋体" panose="02010600030101010101" pitchFamily="2" charset="-122"/>
            </a:endParaRPr>
          </a:p>
          <a:p>
            <a:pPr indent="0"/>
            <a:r>
              <a:rPr sz="2000" b="0">
                <a:solidFill>
                  <a:srgbClr val="000000"/>
                </a:solidFill>
                <a:latin typeface="Times New Roman" panose="02020603050405020304" charset="0"/>
                <a:ea typeface="宋体" panose="02010600030101010101" pitchFamily="2" charset="-122"/>
              </a:rPr>
              <a:t>软件在设计后必须进行测试，调试过程中使用的方法是软件测试方法。在开发新软件时，系统测试是检查软件是否合格的关键步骤，以及是否符合设计目标的参考。测试主要是查看软件中数据的准确性，正确的操作与否，以及操作的结果，还有哪些方面需要改进。</a:t>
            </a:r>
            <a:endParaRPr sz="2000" b="0">
              <a:solidFill>
                <a:srgbClr val="000000"/>
              </a:solidFill>
              <a:latin typeface="Times New Roman" panose="02020603050405020304" charset="0"/>
              <a:ea typeface="宋体" panose="02010600030101010101" pitchFamily="2" charset="-122"/>
            </a:endParaRPr>
          </a:p>
          <a:p>
            <a:pPr indent="0"/>
            <a:r>
              <a:rPr sz="2000" b="0">
                <a:solidFill>
                  <a:srgbClr val="000000"/>
                </a:solidFill>
                <a:latin typeface="Times New Roman" panose="02020603050405020304" charset="0"/>
                <a:ea typeface="宋体" panose="02010600030101010101" pitchFamily="2" charset="-122"/>
              </a:rPr>
              <a:t>社区文化宣传网站的实现，对于系统中功能模块的实现及操作都必须通过测试进行来评判系统是否可以准确的实现。</a:t>
            </a:r>
            <a:endParaRPr sz="2000" b="0">
              <a:solidFill>
                <a:srgbClr val="000000"/>
              </a:solidFill>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结  论</a:t>
            </a:r>
            <a:endPar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175" y="735965"/>
            <a:ext cx="11784330" cy="3169285"/>
          </a:xfrm>
          <a:prstGeom prst="rect">
            <a:avLst/>
          </a:prstGeom>
        </p:spPr>
        <p:txBody>
          <a:bodyPr wrap="square">
            <a:spAutoFit/>
          </a:bodyPr>
          <a:lstStyle/>
          <a:p>
            <a:r>
              <a:rPr lang="en-US" sz="2000" dirty="0" smtClean="0"/>
              <a:t> </a:t>
            </a:r>
            <a:endParaRPr lang="zh-CN" altLang="en-US" sz="2000" dirty="0" smtClean="0"/>
          </a:p>
          <a:p>
            <a:r>
              <a:rPr lang="zh-CN" altLang="en-US" sz="2000" dirty="0" smtClean="0"/>
              <a:t>    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我觉得挺容易的。从该系统中，系统的分析和设计的调查数据，并且已经经历了几个月，并努力几个月，该系统已经完成。很显然，该系统仍有很多不成熟，在系统设计过程中有许多技术缺陷存在。在设计的过程中也涉及到了很多自己无法解决的问题，主要通过找专业的网站和论坛来解决这些问题，对于圆满完成我的毕业设计，他们也贡献了很大一部分力量。系统的开发环境和配置都是可以自行安装的，系统使用JSP开发工具，使用比较成熟的Mysql数据库进行对系统前台及后台的数据交互，根据技术语言对数据库，结合需求进行修改维护，可以使得系统运行更具有稳定性和安全性，从而完成实现系统的开发。</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3275</Words>
  <Application>WPS 演示</Application>
  <PresentationFormat>自定义</PresentationFormat>
  <Paragraphs>59</Paragraphs>
  <Slides>12</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Segoe UI Light</vt:lpstr>
      <vt:lpstr>黑体</vt:lpstr>
      <vt:lpstr>Times New Roman</vt:lpstr>
      <vt:lpstr>Segoe UI</vt:lpstr>
      <vt:lpstr>微软雅黑</vt:lpstr>
      <vt:lpstr>Arial Unicode MS</vt:lpstr>
      <vt:lpstr>等线</vt:lpstr>
      <vt:lpstr>Calibri</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Administrator</cp:lastModifiedBy>
  <cp:revision>38</cp:revision>
  <dcterms:created xsi:type="dcterms:W3CDTF">2019-12-31T02:46:00Z</dcterms:created>
  <dcterms:modified xsi:type="dcterms:W3CDTF">2021-04-02T05:41:13Z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