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56" r:id="rId3"/>
    <p:sldId id="260" r:id="rId4"/>
    <p:sldId id="266" r:id="rId5"/>
    <p:sldId id="293" r:id="rId6"/>
    <p:sldId id="292" r:id="rId7"/>
    <p:sldId id="267" r:id="rId8"/>
    <p:sldId id="268" r:id="rId9"/>
    <p:sldId id="261" r:id="rId11"/>
    <p:sldId id="270" r:id="rId12"/>
    <p:sldId id="271" r:id="rId13"/>
    <p:sldId id="275" r:id="rId14"/>
    <p:sldId id="296" r:id="rId15"/>
    <p:sldId id="297" r:id="rId16"/>
    <p:sldId id="295" r:id="rId17"/>
    <p:sldId id="294" r:id="rId18"/>
    <p:sldId id="276" r:id="rId19"/>
    <p:sldId id="280" r:id="rId20"/>
    <p:sldId id="281" r:id="rId21"/>
    <p:sldId id="265" r:id="rId22"/>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91" userDrawn="1">
          <p15:clr>
            <a:srgbClr val="A4A3A4"/>
          </p15:clr>
        </p15:guide>
        <p15:guide id="2" orient="horz" pos="3157" userDrawn="1">
          <p15:clr>
            <a:srgbClr val="A4A3A4"/>
          </p15:clr>
        </p15:guide>
        <p15:guide id="3" pos="3779" userDrawn="1">
          <p15:clr>
            <a:srgbClr val="A4A3A4"/>
          </p15:clr>
        </p15:guide>
        <p15:guide id="4" pos="451" userDrawn="1">
          <p15:clr>
            <a:srgbClr val="A4A3A4"/>
          </p15:clr>
        </p15:guide>
        <p15:guide id="5" pos="724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46F7A"/>
    <a:srgbClr val="425860"/>
    <a:srgbClr val="398E3D"/>
    <a:srgbClr val="FF6D00"/>
    <a:srgbClr val="F1F5F8"/>
    <a:srgbClr val="F9F9F9"/>
    <a:srgbClr val="2C7130"/>
    <a:srgbClr val="CC5600"/>
    <a:srgbClr val="FB7716"/>
    <a:srgbClr val="4456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11" autoAdjust="0"/>
    <p:restoredTop sz="94674"/>
  </p:normalViewPr>
  <p:slideViewPr>
    <p:cSldViewPr snapToGrid="0" snapToObjects="1">
      <p:cViewPr varScale="1">
        <p:scale>
          <a:sx n="63" d="100"/>
          <a:sy n="63" d="100"/>
        </p:scale>
        <p:origin x="-114" y="-696"/>
      </p:cViewPr>
      <p:guideLst>
        <p:guide orient="horz" pos="1791"/>
        <p:guide orient="horz" pos="3157"/>
        <p:guide pos="3779"/>
        <p:guide pos="451"/>
        <p:guide pos="7242"/>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gs" Target="tags/tag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E310C7-34AD-4809-85FC-EC5926D1B62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2265C-CFB5-4B78-A429-8BCFC2FD0A7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标题幻灯片">
    <p:bg>
      <p:bgPr>
        <a:solidFill>
          <a:srgbClr val="546F7A"/>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659004" y="258233"/>
            <a:ext cx="4868117" cy="529569"/>
          </a:xfrm>
          <a:prstGeom prst="rect">
            <a:avLst/>
          </a:prstGeom>
          <a:ln w="12700" cmpd="sng">
            <a:solidFill>
              <a:schemeClr val="tx1"/>
            </a:solidFill>
          </a:ln>
        </p:spPr>
        <p:txBody>
          <a:bodyPr vert="horz" anchor="ctr"/>
          <a:lstStyle>
            <a:lvl1pPr marL="0" indent="0" algn="l">
              <a:buNone/>
              <a:defRPr sz="2400" b="1">
                <a:latin typeface="Segoe UI Light" panose="020B0502040204020203" charset="0"/>
                <a:ea typeface="Segoe UI Light" panose="020B0502040204020203" charset="0"/>
                <a:cs typeface="Segoe UI Light" panose="020B0502040204020203"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
        <p:nvSpPr>
          <p:cNvPr id="3" name="文本占位符 7"/>
          <p:cNvSpPr>
            <a:spLocks noGrp="1"/>
          </p:cNvSpPr>
          <p:nvPr>
            <p:ph type="body" sz="quarter" idx="13" hasCustomPrompt="1"/>
          </p:nvPr>
        </p:nvSpPr>
        <p:spPr>
          <a:xfrm>
            <a:off x="11386592" y="171547"/>
            <a:ext cx="805408" cy="616255"/>
          </a:xfrm>
          <a:prstGeom prst="rect">
            <a:avLst/>
          </a:prstGeom>
          <a:solidFill>
            <a:schemeClr val="tx1"/>
          </a:solidFill>
        </p:spPr>
        <p:txBody>
          <a:bodyPr vert="horz" anchor="ctr"/>
          <a:lstStyle>
            <a:lvl1pPr marL="0" indent="0" algn="ctr">
              <a:buNone/>
              <a:defRPr sz="2400" b="1">
                <a:solidFill>
                  <a:srgbClr val="FFFFFF"/>
                </a:solidFill>
                <a:latin typeface="Segoe UI Light" panose="020B0502040204020203" charset="0"/>
                <a:ea typeface="Segoe UI Light" panose="020B0502040204020203" charset="0"/>
                <a:cs typeface="Segoe UI Light" panose="020B0502040204020203" charset="0"/>
              </a:defRPr>
            </a:lvl1pPr>
          </a:lstStyle>
          <a:p>
            <a:pPr lvl="0"/>
            <a:r>
              <a:rPr kumimoji="1" lang="en-US" altLang="zh-CN" dirty="0" smtClean="0"/>
              <a:t>01</a:t>
            </a:r>
            <a:endParaRPr kumimoji="1" lang="zh-CN" altLang="en-US" dirty="0"/>
          </a:p>
        </p:txBody>
      </p:sp>
      <p:sp>
        <p:nvSpPr>
          <p:cNvPr id="4" name="图片占位符 8"/>
          <p:cNvSpPr>
            <a:spLocks noGrp="1"/>
          </p:cNvSpPr>
          <p:nvPr>
            <p:ph type="pic" sz="quarter" idx="14" hasCustomPrompt="1"/>
          </p:nvPr>
        </p:nvSpPr>
        <p:spPr>
          <a:xfrm>
            <a:off x="376768" y="5989475"/>
            <a:ext cx="1960033" cy="533400"/>
          </a:xfrm>
          <a:prstGeom prst="rect">
            <a:avLst/>
          </a:prstGeom>
        </p:spPr>
        <p:txBody>
          <a:bodyPr vert="horz" anchor="ctr"/>
          <a:lstStyle>
            <a:lvl1pPr marL="0" indent="0" algn="ctr">
              <a:buNone/>
              <a:defRPr sz="1600" b="1">
                <a:latin typeface="Segoe UI Light" panose="020B0502040204020203" charset="0"/>
                <a:ea typeface="Segoe UI Light" panose="020B0502040204020203" charset="0"/>
                <a:cs typeface="Segoe UI Light" panose="020B0502040204020203" charset="0"/>
              </a:defRPr>
            </a:lvl1pPr>
          </a:lstStyle>
          <a:p>
            <a:r>
              <a:rPr kumimoji="1" lang="en-US" altLang="zh-CN" sz="1600" b="1" dirty="0" smtClean="0"/>
              <a:t>LOGO&amp;PIC</a:t>
            </a:r>
            <a:r>
              <a:rPr kumimoji="1" lang="zh-CN" altLang="en-US" sz="1600" b="1" dirty="0" smtClean="0"/>
              <a:t> </a:t>
            </a:r>
            <a:r>
              <a:rPr kumimoji="1" lang="en-US" altLang="zh-CN" sz="1600" b="1" dirty="0" smtClean="0"/>
              <a:t>HERE</a:t>
            </a:r>
            <a:endParaRPr kumimoji="1"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4.emf"/><Relationship Id="rId1"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0" y="6223000"/>
            <a:ext cx="12192000" cy="635000"/>
          </a:xfrm>
          <a:prstGeom prst="rect">
            <a:avLst/>
          </a:prstGeom>
          <a:solidFill>
            <a:srgbClr val="445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072766" y="3291840"/>
            <a:ext cx="10379710" cy="829945"/>
          </a:xfrm>
          <a:prstGeom prst="rect">
            <a:avLst/>
          </a:prstGeom>
        </p:spPr>
        <p:txBody>
          <a:bodyPr wrap="square">
            <a:spAutoFit/>
          </a:bodyPr>
          <a:lstStyle/>
          <a:p>
            <a:pPr algn="ctr"/>
            <a:r>
              <a:rPr sz="4800" smtClean="0">
                <a:solidFill>
                  <a:schemeClr val="bg1"/>
                </a:solidFill>
              </a:rPr>
              <a:t>膳食营养健康网站</a:t>
            </a:r>
            <a:r>
              <a:rPr lang="en-US" sz="4800" smtClean="0">
                <a:solidFill>
                  <a:schemeClr val="bg1"/>
                </a:solidFill>
              </a:rPr>
              <a:t>PPT</a:t>
            </a:r>
            <a:endParaRPr lang="en-US" sz="4800" smtClean="0">
              <a:solidFill>
                <a:schemeClr val="bg1"/>
              </a:solidFill>
            </a:endParaRPr>
          </a:p>
        </p:txBody>
      </p:sp>
      <p:grpSp>
        <p:nvGrpSpPr>
          <p:cNvPr id="21" name="组合 20"/>
          <p:cNvGrpSpPr/>
          <p:nvPr/>
        </p:nvGrpSpPr>
        <p:grpSpPr>
          <a:xfrm>
            <a:off x="4769529" y="541051"/>
            <a:ext cx="2638414" cy="2624498"/>
            <a:chOff x="4769529" y="541051"/>
            <a:chExt cx="2638414" cy="2624498"/>
          </a:xfrm>
        </p:grpSpPr>
        <p:grpSp>
          <p:nvGrpSpPr>
            <p:cNvPr id="3" name="Group 74"/>
            <p:cNvGrpSpPr>
              <a:grpSpLocks noChangeAspect="1"/>
            </p:cNvGrpSpPr>
            <p:nvPr/>
          </p:nvGrpSpPr>
          <p:grpSpPr bwMode="auto">
            <a:xfrm>
              <a:off x="4769529" y="541051"/>
              <a:ext cx="2638414" cy="2624498"/>
              <a:chOff x="5429" y="2125"/>
              <a:chExt cx="569" cy="566"/>
            </a:xfrm>
            <a:solidFill>
              <a:schemeClr val="bg1"/>
            </a:solidFill>
          </p:grpSpPr>
          <p:sp>
            <p:nvSpPr>
              <p:cNvPr id="4" name="Freeform 75"/>
              <p:cNvSpPr/>
              <p:nvPr/>
            </p:nvSpPr>
            <p:spPr bwMode="auto">
              <a:xfrm>
                <a:off x="5639" y="2603"/>
                <a:ext cx="149" cy="22"/>
              </a:xfrm>
              <a:custGeom>
                <a:avLst/>
                <a:gdLst>
                  <a:gd name="T0" fmla="*/ 210 w 210"/>
                  <a:gd name="T1" fmla="*/ 16 h 32"/>
                  <a:gd name="T2" fmla="*/ 195 w 210"/>
                  <a:gd name="T3" fmla="*/ 0 h 32"/>
                  <a:gd name="T4" fmla="*/ 15 w 210"/>
                  <a:gd name="T5" fmla="*/ 0 h 32"/>
                  <a:gd name="T6" fmla="*/ 0 w 210"/>
                  <a:gd name="T7" fmla="*/ 16 h 32"/>
                  <a:gd name="T8" fmla="*/ 0 w 210"/>
                  <a:gd name="T9" fmla="*/ 16 h 32"/>
                  <a:gd name="T10" fmla="*/ 15 w 210"/>
                  <a:gd name="T11" fmla="*/ 32 h 32"/>
                  <a:gd name="T12" fmla="*/ 195 w 210"/>
                  <a:gd name="T13" fmla="*/ 32 h 32"/>
                  <a:gd name="T14" fmla="*/ 210 w 210"/>
                  <a:gd name="T15" fmla="*/ 16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2">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2"/>
                      <a:pt x="15" y="32"/>
                    </a:cubicBezTo>
                    <a:cubicBezTo>
                      <a:pt x="195" y="32"/>
                      <a:pt x="195" y="32"/>
                      <a:pt x="195" y="32"/>
                    </a:cubicBezTo>
                    <a:cubicBezTo>
                      <a:pt x="203" y="32"/>
                      <a:pt x="210" y="24"/>
                      <a:pt x="21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 name="Freeform 76"/>
              <p:cNvSpPr/>
              <p:nvPr/>
            </p:nvSpPr>
            <p:spPr bwMode="auto">
              <a:xfrm>
                <a:off x="5702" y="2125"/>
                <a:ext cx="23" cy="94"/>
              </a:xfrm>
              <a:custGeom>
                <a:avLst/>
                <a:gdLst>
                  <a:gd name="T0" fmla="*/ 16 w 32"/>
                  <a:gd name="T1" fmla="*/ 132 h 132"/>
                  <a:gd name="T2" fmla="*/ 32 w 32"/>
                  <a:gd name="T3" fmla="*/ 116 h 132"/>
                  <a:gd name="T4" fmla="*/ 32 w 32"/>
                  <a:gd name="T5" fmla="*/ 16 h 132"/>
                  <a:gd name="T6" fmla="*/ 16 w 32"/>
                  <a:gd name="T7" fmla="*/ 0 h 132"/>
                  <a:gd name="T8" fmla="*/ 16 w 32"/>
                  <a:gd name="T9" fmla="*/ 0 h 132"/>
                  <a:gd name="T10" fmla="*/ 0 w 32"/>
                  <a:gd name="T11" fmla="*/ 16 h 132"/>
                  <a:gd name="T12" fmla="*/ 0 w 32"/>
                  <a:gd name="T13" fmla="*/ 116 h 132"/>
                  <a:gd name="T14" fmla="*/ 16 w 32"/>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32">
                    <a:moveTo>
                      <a:pt x="16" y="132"/>
                    </a:moveTo>
                    <a:cubicBezTo>
                      <a:pt x="25" y="132"/>
                      <a:pt x="32" y="125"/>
                      <a:pt x="32" y="116"/>
                    </a:cubicBezTo>
                    <a:cubicBezTo>
                      <a:pt x="32" y="16"/>
                      <a:pt x="32" y="16"/>
                      <a:pt x="32" y="16"/>
                    </a:cubicBezTo>
                    <a:cubicBezTo>
                      <a:pt x="32" y="7"/>
                      <a:pt x="25" y="0"/>
                      <a:pt x="16" y="0"/>
                    </a:cubicBezTo>
                    <a:cubicBezTo>
                      <a:pt x="16" y="0"/>
                      <a:pt x="16" y="0"/>
                      <a:pt x="16" y="0"/>
                    </a:cubicBezTo>
                    <a:cubicBezTo>
                      <a:pt x="7" y="0"/>
                      <a:pt x="0" y="7"/>
                      <a:pt x="0" y="16"/>
                    </a:cubicBezTo>
                    <a:cubicBezTo>
                      <a:pt x="0" y="116"/>
                      <a:pt x="0" y="116"/>
                      <a:pt x="0" y="116"/>
                    </a:cubicBezTo>
                    <a:cubicBezTo>
                      <a:pt x="0" y="125"/>
                      <a:pt x="7" y="132"/>
                      <a:pt x="16" y="1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 name="Freeform 77"/>
              <p:cNvSpPr/>
              <p:nvPr/>
            </p:nvSpPr>
            <p:spPr bwMode="auto">
              <a:xfrm>
                <a:off x="5802" y="2160"/>
                <a:ext cx="61" cy="87"/>
              </a:xfrm>
              <a:custGeom>
                <a:avLst/>
                <a:gdLst>
                  <a:gd name="T0" fmla="*/ 10 w 86"/>
                  <a:gd name="T1" fmla="*/ 119 h 123"/>
                  <a:gd name="T2" fmla="*/ 32 w 86"/>
                  <a:gd name="T3" fmla="*/ 113 h 123"/>
                  <a:gd name="T4" fmla="*/ 82 w 86"/>
                  <a:gd name="T5" fmla="*/ 26 h 123"/>
                  <a:gd name="T6" fmla="*/ 76 w 86"/>
                  <a:gd name="T7" fmla="*/ 5 h 123"/>
                  <a:gd name="T8" fmla="*/ 76 w 86"/>
                  <a:gd name="T9" fmla="*/ 5 h 123"/>
                  <a:gd name="T10" fmla="*/ 55 w 86"/>
                  <a:gd name="T11" fmla="*/ 10 h 123"/>
                  <a:gd name="T12" fmla="*/ 5 w 86"/>
                  <a:gd name="T13" fmla="*/ 97 h 123"/>
                  <a:gd name="T14" fmla="*/ 10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10" y="119"/>
                    </a:moveTo>
                    <a:cubicBezTo>
                      <a:pt x="18" y="123"/>
                      <a:pt x="27" y="120"/>
                      <a:pt x="32" y="113"/>
                    </a:cubicBezTo>
                    <a:cubicBezTo>
                      <a:pt x="82" y="26"/>
                      <a:pt x="82" y="26"/>
                      <a:pt x="82" y="26"/>
                    </a:cubicBezTo>
                    <a:cubicBezTo>
                      <a:pt x="86" y="19"/>
                      <a:pt x="83" y="9"/>
                      <a:pt x="76" y="5"/>
                    </a:cubicBezTo>
                    <a:cubicBezTo>
                      <a:pt x="76" y="5"/>
                      <a:pt x="76" y="5"/>
                      <a:pt x="76" y="5"/>
                    </a:cubicBezTo>
                    <a:cubicBezTo>
                      <a:pt x="69" y="0"/>
                      <a:pt x="59" y="3"/>
                      <a:pt x="55" y="10"/>
                    </a:cubicBezTo>
                    <a:cubicBezTo>
                      <a:pt x="5" y="97"/>
                      <a:pt x="5" y="97"/>
                      <a:pt x="5" y="97"/>
                    </a:cubicBezTo>
                    <a:cubicBezTo>
                      <a:pt x="0" y="105"/>
                      <a:pt x="3" y="114"/>
                      <a:pt x="10"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78"/>
              <p:cNvSpPr/>
              <p:nvPr/>
            </p:nvSpPr>
            <p:spPr bwMode="auto">
              <a:xfrm>
                <a:off x="5876" y="2260"/>
                <a:ext cx="87" cy="62"/>
              </a:xfrm>
              <a:custGeom>
                <a:avLst/>
                <a:gdLst>
                  <a:gd name="T0" fmla="*/ 5 w 123"/>
                  <a:gd name="T1" fmla="*/ 76 h 86"/>
                  <a:gd name="T2" fmla="*/ 26 w 123"/>
                  <a:gd name="T3" fmla="*/ 82 h 86"/>
                  <a:gd name="T4" fmla="*/ 113 w 123"/>
                  <a:gd name="T5" fmla="*/ 31 h 86"/>
                  <a:gd name="T6" fmla="*/ 118 w 123"/>
                  <a:gd name="T7" fmla="*/ 10 h 86"/>
                  <a:gd name="T8" fmla="*/ 118 w 123"/>
                  <a:gd name="T9" fmla="*/ 10 h 86"/>
                  <a:gd name="T10" fmla="*/ 97 w 123"/>
                  <a:gd name="T11" fmla="*/ 4 h 86"/>
                  <a:gd name="T12" fmla="*/ 10 w 123"/>
                  <a:gd name="T13" fmla="*/ 55 h 86"/>
                  <a:gd name="T14" fmla="*/ 5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5" y="76"/>
                    </a:moveTo>
                    <a:cubicBezTo>
                      <a:pt x="9" y="83"/>
                      <a:pt x="19" y="86"/>
                      <a:pt x="26" y="82"/>
                    </a:cubicBezTo>
                    <a:cubicBezTo>
                      <a:pt x="113" y="31"/>
                      <a:pt x="113" y="31"/>
                      <a:pt x="113" y="31"/>
                    </a:cubicBezTo>
                    <a:cubicBezTo>
                      <a:pt x="120" y="27"/>
                      <a:pt x="123" y="18"/>
                      <a:pt x="118" y="10"/>
                    </a:cubicBezTo>
                    <a:cubicBezTo>
                      <a:pt x="118" y="10"/>
                      <a:pt x="118" y="10"/>
                      <a:pt x="118" y="10"/>
                    </a:cubicBezTo>
                    <a:cubicBezTo>
                      <a:pt x="114" y="3"/>
                      <a:pt x="105" y="0"/>
                      <a:pt x="97" y="4"/>
                    </a:cubicBezTo>
                    <a:cubicBezTo>
                      <a:pt x="10" y="55"/>
                      <a:pt x="10" y="55"/>
                      <a:pt x="10" y="55"/>
                    </a:cubicBezTo>
                    <a:cubicBezTo>
                      <a:pt x="3" y="59"/>
                      <a:pt x="0" y="68"/>
                      <a:pt x="5"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79"/>
              <p:cNvSpPr/>
              <p:nvPr/>
            </p:nvSpPr>
            <p:spPr bwMode="auto">
              <a:xfrm>
                <a:off x="5905" y="2399"/>
                <a:ext cx="93" cy="22"/>
              </a:xfrm>
              <a:custGeom>
                <a:avLst/>
                <a:gdLst>
                  <a:gd name="T0" fmla="*/ 0 w 131"/>
                  <a:gd name="T1" fmla="*/ 15 h 31"/>
                  <a:gd name="T2" fmla="*/ 15 w 131"/>
                  <a:gd name="T3" fmla="*/ 31 h 31"/>
                  <a:gd name="T4" fmla="*/ 115 w 131"/>
                  <a:gd name="T5" fmla="*/ 31 h 31"/>
                  <a:gd name="T6" fmla="*/ 131 w 131"/>
                  <a:gd name="T7" fmla="*/ 15 h 31"/>
                  <a:gd name="T8" fmla="*/ 131 w 131"/>
                  <a:gd name="T9" fmla="*/ 15 h 31"/>
                  <a:gd name="T10" fmla="*/ 115 w 131"/>
                  <a:gd name="T11" fmla="*/ 0 h 31"/>
                  <a:gd name="T12" fmla="*/ 15 w 131"/>
                  <a:gd name="T13" fmla="*/ 0 h 31"/>
                  <a:gd name="T14" fmla="*/ 0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0" y="15"/>
                    </a:moveTo>
                    <a:cubicBezTo>
                      <a:pt x="0" y="24"/>
                      <a:pt x="7" y="31"/>
                      <a:pt x="15" y="31"/>
                    </a:cubicBezTo>
                    <a:cubicBezTo>
                      <a:pt x="115" y="31"/>
                      <a:pt x="115" y="31"/>
                      <a:pt x="115" y="31"/>
                    </a:cubicBezTo>
                    <a:cubicBezTo>
                      <a:pt x="124" y="31"/>
                      <a:pt x="131" y="24"/>
                      <a:pt x="131" y="15"/>
                    </a:cubicBezTo>
                    <a:cubicBezTo>
                      <a:pt x="131" y="15"/>
                      <a:pt x="131" y="15"/>
                      <a:pt x="131" y="15"/>
                    </a:cubicBezTo>
                    <a:cubicBezTo>
                      <a:pt x="131" y="7"/>
                      <a:pt x="124" y="0"/>
                      <a:pt x="115" y="0"/>
                    </a:cubicBezTo>
                    <a:cubicBezTo>
                      <a:pt x="15" y="0"/>
                      <a:pt x="15" y="0"/>
                      <a:pt x="15" y="0"/>
                    </a:cubicBezTo>
                    <a:cubicBezTo>
                      <a:pt x="7" y="0"/>
                      <a:pt x="0" y="7"/>
                      <a:pt x="0"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80"/>
              <p:cNvSpPr/>
              <p:nvPr/>
            </p:nvSpPr>
            <p:spPr bwMode="auto">
              <a:xfrm>
                <a:off x="5564" y="2160"/>
                <a:ext cx="61" cy="87"/>
              </a:xfrm>
              <a:custGeom>
                <a:avLst/>
                <a:gdLst>
                  <a:gd name="T0" fmla="*/ 76 w 86"/>
                  <a:gd name="T1" fmla="*/ 119 h 123"/>
                  <a:gd name="T2" fmla="*/ 81 w 86"/>
                  <a:gd name="T3" fmla="*/ 97 h 123"/>
                  <a:gd name="T4" fmla="*/ 31 w 86"/>
                  <a:gd name="T5" fmla="*/ 10 h 123"/>
                  <a:gd name="T6" fmla="*/ 10 w 86"/>
                  <a:gd name="T7" fmla="*/ 5 h 123"/>
                  <a:gd name="T8" fmla="*/ 10 w 86"/>
                  <a:gd name="T9" fmla="*/ 5 h 123"/>
                  <a:gd name="T10" fmla="*/ 4 w 86"/>
                  <a:gd name="T11" fmla="*/ 26 h 123"/>
                  <a:gd name="T12" fmla="*/ 54 w 86"/>
                  <a:gd name="T13" fmla="*/ 113 h 123"/>
                  <a:gd name="T14" fmla="*/ 76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76" y="119"/>
                    </a:moveTo>
                    <a:cubicBezTo>
                      <a:pt x="83" y="114"/>
                      <a:pt x="86" y="105"/>
                      <a:pt x="81" y="97"/>
                    </a:cubicBezTo>
                    <a:cubicBezTo>
                      <a:pt x="31" y="10"/>
                      <a:pt x="31" y="10"/>
                      <a:pt x="31" y="10"/>
                    </a:cubicBezTo>
                    <a:cubicBezTo>
                      <a:pt x="27" y="3"/>
                      <a:pt x="17" y="0"/>
                      <a:pt x="10" y="5"/>
                    </a:cubicBezTo>
                    <a:cubicBezTo>
                      <a:pt x="10" y="5"/>
                      <a:pt x="10" y="5"/>
                      <a:pt x="10" y="5"/>
                    </a:cubicBezTo>
                    <a:cubicBezTo>
                      <a:pt x="3" y="9"/>
                      <a:pt x="0" y="19"/>
                      <a:pt x="4" y="26"/>
                    </a:cubicBezTo>
                    <a:cubicBezTo>
                      <a:pt x="54" y="113"/>
                      <a:pt x="54" y="113"/>
                      <a:pt x="54" y="113"/>
                    </a:cubicBezTo>
                    <a:cubicBezTo>
                      <a:pt x="59" y="120"/>
                      <a:pt x="68" y="123"/>
                      <a:pt x="76"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81"/>
              <p:cNvSpPr/>
              <p:nvPr/>
            </p:nvSpPr>
            <p:spPr bwMode="auto">
              <a:xfrm>
                <a:off x="5464" y="2260"/>
                <a:ext cx="87" cy="62"/>
              </a:xfrm>
              <a:custGeom>
                <a:avLst/>
                <a:gdLst>
                  <a:gd name="T0" fmla="*/ 118 w 123"/>
                  <a:gd name="T1" fmla="*/ 76 h 86"/>
                  <a:gd name="T2" fmla="*/ 113 w 123"/>
                  <a:gd name="T3" fmla="*/ 55 h 86"/>
                  <a:gd name="T4" fmla="*/ 26 w 123"/>
                  <a:gd name="T5" fmla="*/ 4 h 86"/>
                  <a:gd name="T6" fmla="*/ 5 w 123"/>
                  <a:gd name="T7" fmla="*/ 10 h 86"/>
                  <a:gd name="T8" fmla="*/ 5 w 123"/>
                  <a:gd name="T9" fmla="*/ 10 h 86"/>
                  <a:gd name="T10" fmla="*/ 10 w 123"/>
                  <a:gd name="T11" fmla="*/ 31 h 86"/>
                  <a:gd name="T12" fmla="*/ 97 w 123"/>
                  <a:gd name="T13" fmla="*/ 82 h 86"/>
                  <a:gd name="T14" fmla="*/ 118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118" y="76"/>
                    </a:moveTo>
                    <a:cubicBezTo>
                      <a:pt x="123" y="68"/>
                      <a:pt x="120" y="59"/>
                      <a:pt x="113" y="55"/>
                    </a:cubicBezTo>
                    <a:cubicBezTo>
                      <a:pt x="26" y="4"/>
                      <a:pt x="26" y="4"/>
                      <a:pt x="26" y="4"/>
                    </a:cubicBezTo>
                    <a:cubicBezTo>
                      <a:pt x="18" y="0"/>
                      <a:pt x="9" y="3"/>
                      <a:pt x="5" y="10"/>
                    </a:cubicBezTo>
                    <a:cubicBezTo>
                      <a:pt x="5" y="10"/>
                      <a:pt x="5" y="10"/>
                      <a:pt x="5" y="10"/>
                    </a:cubicBezTo>
                    <a:cubicBezTo>
                      <a:pt x="0" y="18"/>
                      <a:pt x="3" y="27"/>
                      <a:pt x="10" y="31"/>
                    </a:cubicBezTo>
                    <a:cubicBezTo>
                      <a:pt x="97" y="82"/>
                      <a:pt x="97" y="82"/>
                      <a:pt x="97" y="82"/>
                    </a:cubicBezTo>
                    <a:cubicBezTo>
                      <a:pt x="105" y="86"/>
                      <a:pt x="114" y="83"/>
                      <a:pt x="118"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82"/>
              <p:cNvSpPr/>
              <p:nvPr/>
            </p:nvSpPr>
            <p:spPr bwMode="auto">
              <a:xfrm>
                <a:off x="5429" y="2399"/>
                <a:ext cx="93" cy="22"/>
              </a:xfrm>
              <a:custGeom>
                <a:avLst/>
                <a:gdLst>
                  <a:gd name="T0" fmla="*/ 131 w 131"/>
                  <a:gd name="T1" fmla="*/ 15 h 31"/>
                  <a:gd name="T2" fmla="*/ 116 w 131"/>
                  <a:gd name="T3" fmla="*/ 0 h 31"/>
                  <a:gd name="T4" fmla="*/ 16 w 131"/>
                  <a:gd name="T5" fmla="*/ 0 h 31"/>
                  <a:gd name="T6" fmla="*/ 0 w 131"/>
                  <a:gd name="T7" fmla="*/ 15 h 31"/>
                  <a:gd name="T8" fmla="*/ 0 w 131"/>
                  <a:gd name="T9" fmla="*/ 15 h 31"/>
                  <a:gd name="T10" fmla="*/ 16 w 131"/>
                  <a:gd name="T11" fmla="*/ 31 h 31"/>
                  <a:gd name="T12" fmla="*/ 116 w 131"/>
                  <a:gd name="T13" fmla="*/ 31 h 31"/>
                  <a:gd name="T14" fmla="*/ 131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131" y="15"/>
                    </a:moveTo>
                    <a:cubicBezTo>
                      <a:pt x="131" y="7"/>
                      <a:pt x="124" y="0"/>
                      <a:pt x="116" y="0"/>
                    </a:cubicBezTo>
                    <a:cubicBezTo>
                      <a:pt x="16" y="0"/>
                      <a:pt x="16" y="0"/>
                      <a:pt x="16" y="0"/>
                    </a:cubicBezTo>
                    <a:cubicBezTo>
                      <a:pt x="7" y="0"/>
                      <a:pt x="0" y="7"/>
                      <a:pt x="0" y="15"/>
                    </a:cubicBezTo>
                    <a:cubicBezTo>
                      <a:pt x="0" y="15"/>
                      <a:pt x="0" y="15"/>
                      <a:pt x="0" y="15"/>
                    </a:cubicBezTo>
                    <a:cubicBezTo>
                      <a:pt x="0" y="24"/>
                      <a:pt x="7" y="31"/>
                      <a:pt x="16" y="31"/>
                    </a:cubicBezTo>
                    <a:cubicBezTo>
                      <a:pt x="116" y="31"/>
                      <a:pt x="116" y="31"/>
                      <a:pt x="116" y="31"/>
                    </a:cubicBezTo>
                    <a:cubicBezTo>
                      <a:pt x="124" y="31"/>
                      <a:pt x="131" y="24"/>
                      <a:pt x="131"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83"/>
              <p:cNvSpPr/>
              <p:nvPr/>
            </p:nvSpPr>
            <p:spPr bwMode="auto">
              <a:xfrm>
                <a:off x="5639" y="2633"/>
                <a:ext cx="149" cy="22"/>
              </a:xfrm>
              <a:custGeom>
                <a:avLst/>
                <a:gdLst>
                  <a:gd name="T0" fmla="*/ 210 w 210"/>
                  <a:gd name="T1" fmla="*/ 16 h 31"/>
                  <a:gd name="T2" fmla="*/ 195 w 210"/>
                  <a:gd name="T3" fmla="*/ 0 h 31"/>
                  <a:gd name="T4" fmla="*/ 15 w 210"/>
                  <a:gd name="T5" fmla="*/ 0 h 31"/>
                  <a:gd name="T6" fmla="*/ 0 w 210"/>
                  <a:gd name="T7" fmla="*/ 16 h 31"/>
                  <a:gd name="T8" fmla="*/ 0 w 210"/>
                  <a:gd name="T9" fmla="*/ 16 h 31"/>
                  <a:gd name="T10" fmla="*/ 15 w 210"/>
                  <a:gd name="T11" fmla="*/ 31 h 31"/>
                  <a:gd name="T12" fmla="*/ 195 w 210"/>
                  <a:gd name="T13" fmla="*/ 31 h 31"/>
                  <a:gd name="T14" fmla="*/ 210 w 210"/>
                  <a:gd name="T15" fmla="*/ 16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1">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1"/>
                      <a:pt x="15" y="31"/>
                    </a:cubicBezTo>
                    <a:cubicBezTo>
                      <a:pt x="195" y="31"/>
                      <a:pt x="195" y="31"/>
                      <a:pt x="195" y="31"/>
                    </a:cubicBezTo>
                    <a:cubicBezTo>
                      <a:pt x="203" y="31"/>
                      <a:pt x="210" y="24"/>
                      <a:pt x="21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84"/>
              <p:cNvSpPr/>
              <p:nvPr/>
            </p:nvSpPr>
            <p:spPr bwMode="auto">
              <a:xfrm>
                <a:off x="5676" y="2664"/>
                <a:ext cx="75" cy="27"/>
              </a:xfrm>
              <a:custGeom>
                <a:avLst/>
                <a:gdLst>
                  <a:gd name="T0" fmla="*/ 0 w 106"/>
                  <a:gd name="T1" fmla="*/ 0 h 38"/>
                  <a:gd name="T2" fmla="*/ 53 w 106"/>
                  <a:gd name="T3" fmla="*/ 38 h 38"/>
                  <a:gd name="T4" fmla="*/ 106 w 106"/>
                  <a:gd name="T5" fmla="*/ 0 h 38"/>
                  <a:gd name="T6" fmla="*/ 0 w 106"/>
                  <a:gd name="T7" fmla="*/ 0 h 38"/>
                </a:gdLst>
                <a:ahLst/>
                <a:cxnLst>
                  <a:cxn ang="0">
                    <a:pos x="T0" y="T1"/>
                  </a:cxn>
                  <a:cxn ang="0">
                    <a:pos x="T2" y="T3"/>
                  </a:cxn>
                  <a:cxn ang="0">
                    <a:pos x="T4" y="T5"/>
                  </a:cxn>
                  <a:cxn ang="0">
                    <a:pos x="T6" y="T7"/>
                  </a:cxn>
                </a:cxnLst>
                <a:rect l="0" t="0" r="r" b="b"/>
                <a:pathLst>
                  <a:path w="106" h="38">
                    <a:moveTo>
                      <a:pt x="0" y="0"/>
                    </a:moveTo>
                    <a:cubicBezTo>
                      <a:pt x="8" y="22"/>
                      <a:pt x="28" y="38"/>
                      <a:pt x="53" y="38"/>
                    </a:cubicBezTo>
                    <a:cubicBezTo>
                      <a:pt x="78" y="38"/>
                      <a:pt x="98" y="22"/>
                      <a:pt x="106"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85"/>
              <p:cNvSpPr>
                <a:spLocks noEditPoints="1"/>
              </p:cNvSpPr>
              <p:nvPr/>
            </p:nvSpPr>
            <p:spPr bwMode="auto">
              <a:xfrm>
                <a:off x="5558" y="2254"/>
                <a:ext cx="312" cy="331"/>
              </a:xfrm>
              <a:custGeom>
                <a:avLst/>
                <a:gdLst>
                  <a:gd name="T0" fmla="*/ 219 w 438"/>
                  <a:gd name="T1" fmla="*/ 0 h 465"/>
                  <a:gd name="T2" fmla="*/ 0 w 438"/>
                  <a:gd name="T3" fmla="*/ 219 h 465"/>
                  <a:gd name="T4" fmla="*/ 72 w 438"/>
                  <a:gd name="T5" fmla="*/ 381 h 465"/>
                  <a:gd name="T6" fmla="*/ 82 w 438"/>
                  <a:gd name="T7" fmla="*/ 390 h 465"/>
                  <a:gd name="T8" fmla="*/ 114 w 438"/>
                  <a:gd name="T9" fmla="*/ 465 h 465"/>
                  <a:gd name="T10" fmla="*/ 324 w 438"/>
                  <a:gd name="T11" fmla="*/ 465 h 465"/>
                  <a:gd name="T12" fmla="*/ 356 w 438"/>
                  <a:gd name="T13" fmla="*/ 390 h 465"/>
                  <a:gd name="T14" fmla="*/ 366 w 438"/>
                  <a:gd name="T15" fmla="*/ 381 h 465"/>
                  <a:gd name="T16" fmla="*/ 438 w 438"/>
                  <a:gd name="T17" fmla="*/ 219 h 465"/>
                  <a:gd name="T18" fmla="*/ 219 w 438"/>
                  <a:gd name="T19" fmla="*/ 0 h 465"/>
                  <a:gd name="T20" fmla="*/ 234 w 438"/>
                  <a:gd name="T21" fmla="*/ 323 h 465"/>
                  <a:gd name="T22" fmla="*/ 234 w 438"/>
                  <a:gd name="T23" fmla="*/ 342 h 465"/>
                  <a:gd name="T24" fmla="*/ 230 w 438"/>
                  <a:gd name="T25" fmla="*/ 353 h 465"/>
                  <a:gd name="T26" fmla="*/ 219 w 438"/>
                  <a:gd name="T27" fmla="*/ 357 h 465"/>
                  <a:gd name="T28" fmla="*/ 216 w 438"/>
                  <a:gd name="T29" fmla="*/ 357 h 465"/>
                  <a:gd name="T30" fmla="*/ 205 w 438"/>
                  <a:gd name="T31" fmla="*/ 353 h 465"/>
                  <a:gd name="T32" fmla="*/ 201 w 438"/>
                  <a:gd name="T33" fmla="*/ 342 h 465"/>
                  <a:gd name="T34" fmla="*/ 201 w 438"/>
                  <a:gd name="T35" fmla="*/ 325 h 465"/>
                  <a:gd name="T36" fmla="*/ 144 w 438"/>
                  <a:gd name="T37" fmla="*/ 311 h 465"/>
                  <a:gd name="T38" fmla="*/ 154 w 438"/>
                  <a:gd name="T39" fmla="*/ 271 h 465"/>
                  <a:gd name="T40" fmla="*/ 210 w 438"/>
                  <a:gd name="T41" fmla="*/ 286 h 465"/>
                  <a:gd name="T42" fmla="*/ 242 w 438"/>
                  <a:gd name="T43" fmla="*/ 265 h 465"/>
                  <a:gd name="T44" fmla="*/ 206 w 438"/>
                  <a:gd name="T45" fmla="*/ 235 h 465"/>
                  <a:gd name="T46" fmla="*/ 146 w 438"/>
                  <a:gd name="T47" fmla="*/ 173 h 465"/>
                  <a:gd name="T48" fmla="*/ 203 w 438"/>
                  <a:gd name="T49" fmla="*/ 113 h 465"/>
                  <a:gd name="T50" fmla="*/ 203 w 438"/>
                  <a:gd name="T51" fmla="*/ 96 h 465"/>
                  <a:gd name="T52" fmla="*/ 207 w 438"/>
                  <a:gd name="T53" fmla="*/ 85 h 465"/>
                  <a:gd name="T54" fmla="*/ 218 w 438"/>
                  <a:gd name="T55" fmla="*/ 81 h 465"/>
                  <a:gd name="T56" fmla="*/ 221 w 438"/>
                  <a:gd name="T57" fmla="*/ 81 h 465"/>
                  <a:gd name="T58" fmla="*/ 232 w 438"/>
                  <a:gd name="T59" fmla="*/ 85 h 465"/>
                  <a:gd name="T60" fmla="*/ 236 w 438"/>
                  <a:gd name="T61" fmla="*/ 96 h 465"/>
                  <a:gd name="T62" fmla="*/ 236 w 438"/>
                  <a:gd name="T63" fmla="*/ 111 h 465"/>
                  <a:gd name="T64" fmla="*/ 285 w 438"/>
                  <a:gd name="T65" fmla="*/ 122 h 465"/>
                  <a:gd name="T66" fmla="*/ 275 w 438"/>
                  <a:gd name="T67" fmla="*/ 160 h 465"/>
                  <a:gd name="T68" fmla="*/ 226 w 438"/>
                  <a:gd name="T69" fmla="*/ 149 h 465"/>
                  <a:gd name="T70" fmla="*/ 197 w 438"/>
                  <a:gd name="T71" fmla="*/ 168 h 465"/>
                  <a:gd name="T72" fmla="*/ 238 w 438"/>
                  <a:gd name="T73" fmla="*/ 197 h 465"/>
                  <a:gd name="T74" fmla="*/ 294 w 438"/>
                  <a:gd name="T75" fmla="*/ 260 h 465"/>
                  <a:gd name="T76" fmla="*/ 234 w 438"/>
                  <a:gd name="T77" fmla="*/ 323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38" h="465">
                    <a:moveTo>
                      <a:pt x="219" y="0"/>
                    </a:moveTo>
                    <a:cubicBezTo>
                      <a:pt x="98" y="0"/>
                      <a:pt x="0" y="98"/>
                      <a:pt x="0" y="219"/>
                    </a:cubicBezTo>
                    <a:cubicBezTo>
                      <a:pt x="0" y="283"/>
                      <a:pt x="28" y="341"/>
                      <a:pt x="72" y="381"/>
                    </a:cubicBezTo>
                    <a:cubicBezTo>
                      <a:pt x="72" y="382"/>
                      <a:pt x="78" y="387"/>
                      <a:pt x="82" y="390"/>
                    </a:cubicBezTo>
                    <a:cubicBezTo>
                      <a:pt x="102" y="408"/>
                      <a:pt x="114" y="436"/>
                      <a:pt x="114" y="465"/>
                    </a:cubicBezTo>
                    <a:cubicBezTo>
                      <a:pt x="324" y="465"/>
                      <a:pt x="324" y="465"/>
                      <a:pt x="324" y="465"/>
                    </a:cubicBezTo>
                    <a:cubicBezTo>
                      <a:pt x="324" y="436"/>
                      <a:pt x="336" y="408"/>
                      <a:pt x="356" y="390"/>
                    </a:cubicBezTo>
                    <a:cubicBezTo>
                      <a:pt x="360" y="387"/>
                      <a:pt x="366" y="382"/>
                      <a:pt x="366" y="381"/>
                    </a:cubicBezTo>
                    <a:cubicBezTo>
                      <a:pt x="410" y="341"/>
                      <a:pt x="438" y="283"/>
                      <a:pt x="438" y="219"/>
                    </a:cubicBezTo>
                    <a:cubicBezTo>
                      <a:pt x="438" y="98"/>
                      <a:pt x="340" y="0"/>
                      <a:pt x="219" y="0"/>
                    </a:cubicBezTo>
                    <a:close/>
                    <a:moveTo>
                      <a:pt x="234" y="323"/>
                    </a:moveTo>
                    <a:cubicBezTo>
                      <a:pt x="234" y="342"/>
                      <a:pt x="234" y="342"/>
                      <a:pt x="234" y="342"/>
                    </a:cubicBezTo>
                    <a:cubicBezTo>
                      <a:pt x="234" y="346"/>
                      <a:pt x="233" y="350"/>
                      <a:pt x="230" y="353"/>
                    </a:cubicBezTo>
                    <a:cubicBezTo>
                      <a:pt x="227" y="356"/>
                      <a:pt x="223" y="357"/>
                      <a:pt x="219" y="357"/>
                    </a:cubicBezTo>
                    <a:cubicBezTo>
                      <a:pt x="216" y="357"/>
                      <a:pt x="216" y="357"/>
                      <a:pt x="216" y="357"/>
                    </a:cubicBezTo>
                    <a:cubicBezTo>
                      <a:pt x="212" y="357"/>
                      <a:pt x="208" y="356"/>
                      <a:pt x="205" y="353"/>
                    </a:cubicBezTo>
                    <a:cubicBezTo>
                      <a:pt x="203" y="350"/>
                      <a:pt x="201" y="346"/>
                      <a:pt x="201" y="342"/>
                    </a:cubicBezTo>
                    <a:cubicBezTo>
                      <a:pt x="201" y="325"/>
                      <a:pt x="201" y="325"/>
                      <a:pt x="201" y="325"/>
                    </a:cubicBezTo>
                    <a:cubicBezTo>
                      <a:pt x="178" y="324"/>
                      <a:pt x="156" y="318"/>
                      <a:pt x="144" y="311"/>
                    </a:cubicBezTo>
                    <a:cubicBezTo>
                      <a:pt x="154" y="271"/>
                      <a:pt x="154" y="271"/>
                      <a:pt x="154" y="271"/>
                    </a:cubicBezTo>
                    <a:cubicBezTo>
                      <a:pt x="168" y="279"/>
                      <a:pt x="188" y="286"/>
                      <a:pt x="210" y="286"/>
                    </a:cubicBezTo>
                    <a:cubicBezTo>
                      <a:pt x="229" y="286"/>
                      <a:pt x="242" y="278"/>
                      <a:pt x="242" y="265"/>
                    </a:cubicBezTo>
                    <a:cubicBezTo>
                      <a:pt x="242" y="252"/>
                      <a:pt x="232" y="244"/>
                      <a:pt x="206" y="235"/>
                    </a:cubicBezTo>
                    <a:cubicBezTo>
                      <a:pt x="170" y="223"/>
                      <a:pt x="146" y="206"/>
                      <a:pt x="146" y="173"/>
                    </a:cubicBezTo>
                    <a:cubicBezTo>
                      <a:pt x="146" y="144"/>
                      <a:pt x="167" y="120"/>
                      <a:pt x="203" y="113"/>
                    </a:cubicBezTo>
                    <a:cubicBezTo>
                      <a:pt x="203" y="96"/>
                      <a:pt x="203" y="96"/>
                      <a:pt x="203" y="96"/>
                    </a:cubicBezTo>
                    <a:cubicBezTo>
                      <a:pt x="203" y="92"/>
                      <a:pt x="204" y="88"/>
                      <a:pt x="207" y="85"/>
                    </a:cubicBezTo>
                    <a:cubicBezTo>
                      <a:pt x="210" y="83"/>
                      <a:pt x="214" y="81"/>
                      <a:pt x="218" y="81"/>
                    </a:cubicBezTo>
                    <a:cubicBezTo>
                      <a:pt x="221" y="81"/>
                      <a:pt x="221" y="81"/>
                      <a:pt x="221" y="81"/>
                    </a:cubicBezTo>
                    <a:cubicBezTo>
                      <a:pt x="225" y="81"/>
                      <a:pt x="229" y="83"/>
                      <a:pt x="232" y="85"/>
                    </a:cubicBezTo>
                    <a:cubicBezTo>
                      <a:pt x="234" y="88"/>
                      <a:pt x="236" y="92"/>
                      <a:pt x="236" y="96"/>
                    </a:cubicBezTo>
                    <a:cubicBezTo>
                      <a:pt x="236" y="111"/>
                      <a:pt x="236" y="111"/>
                      <a:pt x="236" y="111"/>
                    </a:cubicBezTo>
                    <a:cubicBezTo>
                      <a:pt x="259" y="112"/>
                      <a:pt x="274" y="117"/>
                      <a:pt x="285" y="122"/>
                    </a:cubicBezTo>
                    <a:cubicBezTo>
                      <a:pt x="275" y="160"/>
                      <a:pt x="275" y="160"/>
                      <a:pt x="275" y="160"/>
                    </a:cubicBezTo>
                    <a:cubicBezTo>
                      <a:pt x="266" y="157"/>
                      <a:pt x="251" y="149"/>
                      <a:pt x="226" y="149"/>
                    </a:cubicBezTo>
                    <a:cubicBezTo>
                      <a:pt x="204" y="149"/>
                      <a:pt x="197" y="158"/>
                      <a:pt x="197" y="168"/>
                    </a:cubicBezTo>
                    <a:cubicBezTo>
                      <a:pt x="197" y="179"/>
                      <a:pt x="209" y="186"/>
                      <a:pt x="238" y="197"/>
                    </a:cubicBezTo>
                    <a:cubicBezTo>
                      <a:pt x="278" y="211"/>
                      <a:pt x="294" y="230"/>
                      <a:pt x="294" y="260"/>
                    </a:cubicBezTo>
                    <a:cubicBezTo>
                      <a:pt x="294" y="290"/>
                      <a:pt x="273" y="316"/>
                      <a:pt x="234" y="3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 name="椭圆 1"/>
            <p:cNvSpPr/>
            <p:nvPr/>
          </p:nvSpPr>
          <p:spPr>
            <a:xfrm>
              <a:off x="5709623" y="1310780"/>
              <a:ext cx="758223" cy="107141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546F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814704" y="17780"/>
            <a:ext cx="4107815" cy="707886"/>
          </a:xfrm>
          <a:prstGeom prst="rect">
            <a:avLst/>
          </a:prstGeom>
          <a:noFill/>
        </p:spPr>
        <p:txBody>
          <a:bodyPr wrap="square" rtlCol="0">
            <a:spAutoFit/>
          </a:bodyPr>
          <a:lstStyle/>
          <a:p>
            <a:pPr marR="0" indent="0" defTabSz="914400" fontAlgn="auto">
              <a:lnSpc>
                <a:spcPct val="100000"/>
              </a:lnSpc>
              <a:spcBef>
                <a:spcPts val="0"/>
              </a:spcBef>
              <a:spcAft>
                <a:spcPts val="0"/>
              </a:spcAft>
              <a:buClrTx/>
              <a:buSzTx/>
              <a:buFontTx/>
              <a:buNone/>
              <a:defRPr/>
            </a:pPr>
            <a:r>
              <a:rPr lang="zh-CN" altLang="en-US" sz="4000" kern="0" dirty="0" smtClean="0">
                <a:solidFill>
                  <a:schemeClr val="bg1"/>
                </a:solidFill>
                <a:latin typeface="+mj-ea"/>
                <a:ea typeface="+mj-ea"/>
              </a:rPr>
              <a:t>系统总体结构</a:t>
            </a:r>
            <a:r>
              <a:rPr kumimoji="0" lang="zh-CN" altLang="en-US" sz="4000" b="0" i="0" kern="0" cap="none" spc="0" normalizeH="0" baseline="0" noProof="0" dirty="0" smtClean="0">
                <a:solidFill>
                  <a:schemeClr val="bg1"/>
                </a:solidFill>
                <a:latin typeface="+mj-ea"/>
                <a:ea typeface="+mj-ea"/>
              </a:rPr>
              <a:t>图</a:t>
            </a:r>
            <a:endParaRPr kumimoji="0" sz="4000" b="0" i="0" kern="0" cap="none" spc="0" normalizeH="0" baseline="0" noProof="0" dirty="0" smtClean="0">
              <a:solidFill>
                <a:schemeClr val="bg1"/>
              </a:solidFill>
              <a:latin typeface="黑体" panose="02010609060101010101" charset="-122"/>
              <a:ea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a:off x="2097927" y="1234873"/>
            <a:ext cx="7707219" cy="4870382"/>
            <a:chOff x="2097927" y="1087654"/>
            <a:chExt cx="7707219" cy="4870382"/>
          </a:xfrm>
        </p:grpSpPr>
        <p:sp>
          <p:nvSpPr>
            <p:cNvPr id="13" name="任意多边形 12"/>
            <p:cNvSpPr/>
            <p:nvPr/>
          </p:nvSpPr>
          <p:spPr>
            <a:xfrm>
              <a:off x="6281846" y="1087654"/>
              <a:ext cx="3523300" cy="2045560"/>
            </a:xfrm>
            <a:custGeom>
              <a:avLst/>
              <a:gdLst>
                <a:gd name="connsiteX0" fmla="*/ 0 w 3523300"/>
                <a:gd name="connsiteY0" fmla="*/ 0 h 2045560"/>
                <a:gd name="connsiteX1" fmla="*/ 3523300 w 3523300"/>
                <a:gd name="connsiteY1" fmla="*/ 0 h 2045560"/>
                <a:gd name="connsiteX2" fmla="*/ 3523300 w 3523300"/>
                <a:gd name="connsiteY2" fmla="*/ 2045560 h 2045560"/>
                <a:gd name="connsiteX3" fmla="*/ 0 w 3523300"/>
                <a:gd name="connsiteY3" fmla="*/ 2045560 h 2045560"/>
                <a:gd name="connsiteX4" fmla="*/ 0 w 3523300"/>
                <a:gd name="connsiteY4" fmla="*/ 0 h 2045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3300" h="2045560">
                  <a:moveTo>
                    <a:pt x="0" y="0"/>
                  </a:moveTo>
                  <a:lnTo>
                    <a:pt x="3523300" y="0"/>
                  </a:lnTo>
                  <a:lnTo>
                    <a:pt x="3523300" y="2045560"/>
                  </a:lnTo>
                  <a:lnTo>
                    <a:pt x="0" y="20455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19608" tIns="419608" rIns="419608" bIns="419608" numCol="1" spcCol="1270" anchor="ctr" anchorCtr="0">
              <a:noAutofit/>
            </a:bodyPr>
            <a:lstStyle/>
            <a:p>
              <a:pPr lvl="0" algn="ctr" defTabSz="2622550">
                <a:lnSpc>
                  <a:spcPct val="90000"/>
                </a:lnSpc>
                <a:spcBef>
                  <a:spcPct val="0"/>
                </a:spcBef>
                <a:spcAft>
                  <a:spcPct val="35000"/>
                </a:spcAft>
              </a:pPr>
              <a:endParaRPr lang="zh-CN" altLang="en-US" sz="5900" kern="1200"/>
            </a:p>
          </p:txBody>
        </p:sp>
        <p:sp>
          <p:nvSpPr>
            <p:cNvPr id="15" name="任意多边形 14"/>
            <p:cNvSpPr/>
            <p:nvPr/>
          </p:nvSpPr>
          <p:spPr>
            <a:xfrm>
              <a:off x="2097927" y="3912476"/>
              <a:ext cx="3523300" cy="2045560"/>
            </a:xfrm>
            <a:custGeom>
              <a:avLst/>
              <a:gdLst>
                <a:gd name="connsiteX0" fmla="*/ 0 w 3523300"/>
                <a:gd name="connsiteY0" fmla="*/ 0 h 2045560"/>
                <a:gd name="connsiteX1" fmla="*/ 3523300 w 3523300"/>
                <a:gd name="connsiteY1" fmla="*/ 0 h 2045560"/>
                <a:gd name="connsiteX2" fmla="*/ 3523300 w 3523300"/>
                <a:gd name="connsiteY2" fmla="*/ 2045560 h 2045560"/>
                <a:gd name="connsiteX3" fmla="*/ 0 w 3523300"/>
                <a:gd name="connsiteY3" fmla="*/ 2045560 h 2045560"/>
                <a:gd name="connsiteX4" fmla="*/ 0 w 3523300"/>
                <a:gd name="connsiteY4" fmla="*/ 0 h 2045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3300" h="2045560">
                  <a:moveTo>
                    <a:pt x="0" y="0"/>
                  </a:moveTo>
                  <a:lnTo>
                    <a:pt x="3523300" y="0"/>
                  </a:lnTo>
                  <a:lnTo>
                    <a:pt x="3523300" y="2045560"/>
                  </a:lnTo>
                  <a:lnTo>
                    <a:pt x="0" y="20455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19608" tIns="419608" rIns="419608" bIns="419608" numCol="1" spcCol="1270" anchor="ctr" anchorCtr="0">
              <a:noAutofit/>
            </a:bodyPr>
            <a:lstStyle/>
            <a:p>
              <a:pPr lvl="0" algn="ctr" defTabSz="2622550">
                <a:lnSpc>
                  <a:spcPct val="90000"/>
                </a:lnSpc>
                <a:spcBef>
                  <a:spcPct val="0"/>
                </a:spcBef>
                <a:spcAft>
                  <a:spcPct val="35000"/>
                </a:spcAft>
              </a:pPr>
              <a:endParaRPr lang="zh-CN" altLang="en-US" sz="5900" kern="1200"/>
            </a:p>
          </p:txBody>
        </p:sp>
      </p:grpSp>
      <p:sp>
        <p:nvSpPr>
          <p:cNvPr id="15362" name="Rectangle 2"/>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397" name="Rectangle 37"/>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44" name="Rectangle 84"/>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57" name="Rectangle 97"/>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58" name="Rectangle 98"/>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59" name="Rectangle 99"/>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60" name="Rectangle 100"/>
          <p:cNvSpPr>
            <a:spLocks noChangeArrowheads="1"/>
          </p:cNvSpPr>
          <p:nvPr/>
        </p:nvSpPr>
        <p:spPr bwMode="auto">
          <a:xfrm>
            <a:off x="0" y="4219575"/>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 name="Rectangle 100"/>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61" name="Rectangle 101"/>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62" name="Rectangle 102"/>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63" name="Rectangle 103"/>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aphicFrame>
        <p:nvGraphicFramePr>
          <p:cNvPr id="-2147482611" name="对象 -2147482612"/>
          <p:cNvGraphicFramePr/>
          <p:nvPr/>
        </p:nvGraphicFramePr>
        <p:xfrm>
          <a:off x="3275965" y="1259840"/>
          <a:ext cx="4806315" cy="5020310"/>
        </p:xfrm>
        <a:graphic>
          <a:graphicData uri="http://schemas.openxmlformats.org/presentationml/2006/ole">
            <mc:AlternateContent xmlns:mc="http://schemas.openxmlformats.org/markup-compatibility/2006">
              <mc:Choice xmlns:v="urn:schemas-microsoft-com:vml" Requires="v">
                <p:oleObj spid="_x0000_s3076" name="" r:id="rId1" imgW="2009140" imgH="2620645" progId="Visio.Drawing.15">
                  <p:embed/>
                </p:oleObj>
              </mc:Choice>
              <mc:Fallback>
                <p:oleObj name="" r:id="rId1" imgW="2009140" imgH="2620645" progId="Visio.Drawing.15">
                  <p:embed/>
                  <p:pic>
                    <p:nvPicPr>
                      <p:cNvPr id="0" name="图片 3075"/>
                      <p:cNvPicPr/>
                      <p:nvPr/>
                    </p:nvPicPr>
                    <p:blipFill>
                      <a:blip r:embed="rId2"/>
                      <a:stretch>
                        <a:fillRect/>
                      </a:stretch>
                    </p:blipFill>
                    <p:spPr>
                      <a:xfrm>
                        <a:off x="3275965" y="1259840"/>
                        <a:ext cx="4806315" cy="5020310"/>
                      </a:xfrm>
                      <a:prstGeom prst="rect">
                        <a:avLst/>
                      </a:prstGeom>
                      <a:noFill/>
                      <a:ln w="38100">
                        <a:noFill/>
                        <a:miter/>
                      </a:ln>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0"/>
            <a:ext cx="4239260" cy="58477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rPr>
              <a:t>系统首页界面</a:t>
            </a:r>
            <a:endParaRPr lang="zh-CN" sz="3200" dirty="0" smtClean="0">
              <a:solidFill>
                <a:schemeClr val="bg1"/>
              </a:solidFill>
              <a:latin typeface="黑体" panose="02010609060101010101" charset="-122"/>
              <a:ea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9" name="图片 8" descr="bd5b04171e8f504b11486440c075a4e"/>
          <p:cNvPicPr>
            <a:picLocks noChangeAspect="1"/>
          </p:cNvPicPr>
          <p:nvPr/>
        </p:nvPicPr>
        <p:blipFill>
          <a:blip r:embed="rId1"/>
          <a:stretch>
            <a:fillRect/>
          </a:stretch>
        </p:blipFill>
        <p:spPr>
          <a:xfrm>
            <a:off x="-8890" y="618490"/>
            <a:ext cx="12146915" cy="62877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0"/>
            <a:ext cx="4239260" cy="58356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rPr>
              <a:t>膳食信息详细页面</a:t>
            </a:r>
            <a:endParaRPr lang="zh-CN" altLang="en-US" sz="3200" dirty="0" smtClean="0">
              <a:solidFill>
                <a:schemeClr val="bg1"/>
              </a:solidFill>
              <a:latin typeface="黑体" panose="02010609060101010101" charset="-122"/>
              <a:ea typeface="黑体" panose="02010609060101010101" charset="-122"/>
            </a:endParaRPr>
          </a:p>
        </p:txBody>
      </p:sp>
      <p:grpSp>
        <p:nvGrpSpPr>
          <p:cNvPr id="4"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19" name="图片 19" descr="abdc176fa39f66d398d1074ab620acd"/>
          <p:cNvPicPr>
            <a:picLocks noChangeAspect="1"/>
          </p:cNvPicPr>
          <p:nvPr/>
        </p:nvPicPr>
        <p:blipFill>
          <a:blip r:embed="rId1"/>
          <a:stretch>
            <a:fillRect/>
          </a:stretch>
        </p:blipFill>
        <p:spPr>
          <a:xfrm>
            <a:off x="-8890" y="612140"/>
            <a:ext cx="12211050" cy="62560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0"/>
            <a:ext cx="4239260" cy="58356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rPr>
              <a:t>管理员主界面</a:t>
            </a:r>
            <a:endParaRPr lang="zh-CN" altLang="en-US" sz="3200" dirty="0" smtClean="0">
              <a:solidFill>
                <a:schemeClr val="bg1"/>
              </a:solidFill>
              <a:latin typeface="黑体" panose="02010609060101010101" charset="-122"/>
              <a:ea typeface="黑体" panose="02010609060101010101" charset="-122"/>
            </a:endParaRPr>
          </a:p>
        </p:txBody>
      </p:sp>
      <p:grpSp>
        <p:nvGrpSpPr>
          <p:cNvPr id="4"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25" name="图片 25" descr="a8c8519fc63f149b0eda399d5f999c2"/>
          <p:cNvPicPr>
            <a:picLocks noChangeAspect="1"/>
          </p:cNvPicPr>
          <p:nvPr/>
        </p:nvPicPr>
        <p:blipFill>
          <a:blip r:embed="rId1"/>
          <a:stretch>
            <a:fillRect/>
          </a:stretch>
        </p:blipFill>
        <p:spPr>
          <a:xfrm>
            <a:off x="13970" y="612140"/>
            <a:ext cx="12165330" cy="62337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0"/>
            <a:ext cx="4239260" cy="58356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rPr>
              <a:t>用户管理界面</a:t>
            </a:r>
            <a:endParaRPr lang="zh-CN" altLang="en-US" sz="3200" dirty="0" smtClean="0">
              <a:solidFill>
                <a:schemeClr val="bg1"/>
              </a:solidFill>
              <a:latin typeface="黑体" panose="02010609060101010101" charset="-122"/>
              <a:ea typeface="黑体" panose="02010609060101010101" charset="-122"/>
            </a:endParaRPr>
          </a:p>
        </p:txBody>
      </p:sp>
      <p:grpSp>
        <p:nvGrpSpPr>
          <p:cNvPr id="4"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28" name="图片 28" descr="9a13315beb85a3943afb100a2b83e61"/>
          <p:cNvPicPr>
            <a:picLocks noChangeAspect="1"/>
          </p:cNvPicPr>
          <p:nvPr/>
        </p:nvPicPr>
        <p:blipFill>
          <a:blip r:embed="rId1"/>
          <a:stretch>
            <a:fillRect/>
          </a:stretch>
        </p:blipFill>
        <p:spPr>
          <a:xfrm>
            <a:off x="26670" y="633095"/>
            <a:ext cx="12139930" cy="6223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0"/>
            <a:ext cx="4239260" cy="58356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rPr>
              <a:t>膳食食材管理界面</a:t>
            </a:r>
            <a:endParaRPr lang="zh-CN" altLang="en-US" sz="3200" dirty="0" smtClean="0">
              <a:solidFill>
                <a:schemeClr val="bg1"/>
              </a:solidFill>
              <a:latin typeface="黑体" panose="02010609060101010101" charset="-122"/>
              <a:ea typeface="黑体" panose="02010609060101010101" charset="-122"/>
            </a:endParaRPr>
          </a:p>
        </p:txBody>
      </p:sp>
      <p:grpSp>
        <p:nvGrpSpPr>
          <p:cNvPr id="4"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31" name="图片 31" descr="213a773bc4ad53e77a511d67afd8d9b"/>
          <p:cNvPicPr>
            <a:picLocks noChangeAspect="1"/>
          </p:cNvPicPr>
          <p:nvPr/>
        </p:nvPicPr>
        <p:blipFill>
          <a:blip r:embed="rId1"/>
          <a:stretch>
            <a:fillRect/>
          </a:stretch>
        </p:blipFill>
        <p:spPr>
          <a:xfrm>
            <a:off x="5715" y="572770"/>
            <a:ext cx="12181840" cy="62801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716100" y="17961"/>
            <a:ext cx="3418173" cy="5835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sz="3200" b="0" i="0" u="none" strike="noStrike" kern="0" cap="none" spc="0" normalizeH="0" baseline="0" noProof="0" dirty="0" smtClean="0">
                <a:ln>
                  <a:noFill/>
                </a:ln>
                <a:solidFill>
                  <a:schemeClr val="bg1"/>
                </a:solidFill>
                <a:effectLst/>
                <a:uLnTx/>
                <a:uFillTx/>
                <a:latin typeface="黑体" panose="02010609060101010101" charset="-122"/>
                <a:ea typeface="黑体" panose="02010609060101010101" charset="-122"/>
              </a:rPr>
              <a:t>系统测试</a:t>
            </a:r>
            <a:endParaRPr kumimoji="0" lang="zh-CN" sz="3200" b="0" i="0" u="none" strike="noStrike" kern="0" cap="none" spc="0" normalizeH="0" baseline="0" noProof="0" dirty="0">
              <a:ln>
                <a:noFill/>
              </a:ln>
              <a:solidFill>
                <a:schemeClr val="bg1"/>
              </a:solidFill>
              <a:effectLst/>
              <a:uLnTx/>
              <a:uFillTx/>
              <a:latin typeface="黑体" panose="02010609060101010101" charset="-122"/>
              <a:ea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3" name="矩形 22"/>
          <p:cNvSpPr/>
          <p:nvPr/>
        </p:nvSpPr>
        <p:spPr>
          <a:xfrm>
            <a:off x="257175" y="807085"/>
            <a:ext cx="11015980" cy="6072505"/>
          </a:xfrm>
          <a:prstGeom prst="rect">
            <a:avLst/>
          </a:prstGeom>
        </p:spPr>
        <p:txBody>
          <a:bodyPr wrap="square">
            <a:noAutofit/>
          </a:bodyPr>
          <a:lstStyle/>
          <a:p>
            <a:r>
              <a:rPr lang="zh-CN" altLang="zh-CN" sz="1600" dirty="0" smtClean="0"/>
              <a:t>6.1.1白盒测试法</a:t>
            </a:r>
            <a:endParaRPr lang="zh-CN" altLang="zh-CN" sz="1600" dirty="0" smtClean="0"/>
          </a:p>
          <a:p>
            <a:r>
              <a:rPr lang="zh-CN" altLang="zh-CN" sz="1600" dirty="0" smtClean="0"/>
              <a:t>所谓白盒测试是指一种以流程为基础的结构测试、逻辑驱动测试或以流程为基础的测试方式，也就是对网站的具体测试。白箱试验是预先设置一个特殊的条件或者一个周期的用例，其目的是为了实现对该体系的内部构造进行穷举性的检测。在白盒测试期间，主要对下列网站程序进行如下试验：</a:t>
            </a:r>
            <a:endParaRPr lang="zh-CN" altLang="zh-CN" sz="1600" dirty="0" smtClean="0"/>
          </a:p>
          <a:p>
            <a:r>
              <a:rPr lang="zh-CN" altLang="zh-CN" sz="1600" dirty="0" smtClean="0"/>
              <a:t>（1）对网站程序中的全部单独的运行通路进行一次最小的试验；</a:t>
            </a:r>
            <a:endParaRPr lang="zh-CN" altLang="zh-CN" sz="1600" dirty="0" smtClean="0"/>
          </a:p>
          <a:p>
            <a:r>
              <a:rPr lang="zh-CN" altLang="zh-CN" sz="1600" dirty="0" smtClean="0"/>
              <a:t>（2）对两种情形下的“真”与“假”进行逻辑判断，至少进行一次；</a:t>
            </a:r>
            <a:endParaRPr lang="zh-CN" altLang="zh-CN" sz="1600" dirty="0" smtClean="0"/>
          </a:p>
          <a:p>
            <a:r>
              <a:rPr lang="zh-CN" altLang="zh-CN" sz="1600" dirty="0" smtClean="0"/>
              <a:t>（3）在一个网站周期的过程中，对它的周期和操作进行试验；</a:t>
            </a:r>
            <a:endParaRPr lang="zh-CN" altLang="zh-CN" sz="1600" dirty="0" smtClean="0"/>
          </a:p>
          <a:p>
            <a:r>
              <a:rPr lang="zh-CN" altLang="zh-CN" sz="1600" dirty="0" smtClean="0"/>
              <a:t>（4）检验网站内的资料架构是否有效。</a:t>
            </a:r>
            <a:endParaRPr lang="zh-CN" altLang="zh-CN" sz="1600" dirty="0" smtClean="0"/>
          </a:p>
          <a:p>
            <a:r>
              <a:rPr lang="zh-CN" altLang="zh-CN" sz="1600" dirty="0" smtClean="0"/>
              <a:t>6.1.2黑盒测试法</a:t>
            </a:r>
            <a:endParaRPr lang="zh-CN" altLang="zh-CN" sz="1600" dirty="0" smtClean="0"/>
          </a:p>
          <a:p>
            <a:r>
              <a:rPr lang="zh-CN" altLang="zh-CN" sz="1600" dirty="0" smtClean="0"/>
              <a:t>所谓的黑盒测试，就是根据一个已经存在的程序的功能架构，对其进行实验，以确定其全部的性能是否符合规定。在使用黑箱试验方法进行网站程的检测时，将其视为一个完整的网站，而不能了解其所使用的是何种体系，而仅仅将其视为一个不可开启的箱子。采用“黑盒子”检测技术，可以对网站是否满足用户的要求进行检测，对网站的各项功能是否正常运行，对网站的数据是否进行了正确的检测和处理。</a:t>
            </a:r>
            <a:endParaRPr lang="zh-CN" altLang="zh-CN" sz="1600" dirty="0" smtClean="0"/>
          </a:p>
          <a:p>
            <a:r>
              <a:rPr lang="zh-CN" altLang="zh-CN" sz="1600" dirty="0" smtClean="0"/>
              <a:t>使用了一个黑盒测试来检测下列的bug：</a:t>
            </a:r>
            <a:endParaRPr lang="zh-CN" altLang="zh-CN" sz="1600" dirty="0" smtClean="0"/>
          </a:p>
          <a:p>
            <a:r>
              <a:rPr lang="zh-CN" altLang="zh-CN" sz="1600" dirty="0" smtClean="0"/>
              <a:t>（1）对该过程进行初始化和结束时的差错；</a:t>
            </a:r>
            <a:endParaRPr lang="zh-CN" altLang="zh-CN" sz="1600" dirty="0" smtClean="0"/>
          </a:p>
          <a:p>
            <a:r>
              <a:rPr lang="zh-CN" altLang="zh-CN" sz="1600" dirty="0" smtClean="0"/>
              <a:t>（2）是否有网站接口出错；</a:t>
            </a:r>
            <a:endParaRPr lang="zh-CN" altLang="zh-CN" sz="1600" dirty="0" smtClean="0"/>
          </a:p>
          <a:p>
            <a:r>
              <a:rPr lang="zh-CN" altLang="zh-CN" sz="1600" dirty="0" smtClean="0"/>
              <a:t>（3）输入和输出的数据结果有无错误；</a:t>
            </a:r>
            <a:endParaRPr lang="zh-CN" altLang="zh-CN" sz="1600" dirty="0" smtClean="0"/>
          </a:p>
          <a:p>
            <a:r>
              <a:rPr lang="zh-CN" altLang="zh-CN" sz="1600" dirty="0" smtClean="0"/>
              <a:t>（4）对该数据库进行存取的过程中出现了故障；</a:t>
            </a:r>
            <a:endParaRPr lang="zh-CN" altLang="zh-CN" sz="1600" dirty="0" smtClean="0"/>
          </a:p>
          <a:p>
            <a:r>
              <a:rPr lang="zh-CN" altLang="zh-CN" sz="1600" dirty="0" smtClean="0"/>
              <a:t>（5）体系的错误；</a:t>
            </a:r>
            <a:endParaRPr lang="zh-CN" altLang="zh-CN" sz="1600" dirty="0" smtClean="0"/>
          </a:p>
          <a:p>
            <a:r>
              <a:rPr lang="zh-CN" altLang="zh-CN" sz="1600" dirty="0" smtClean="0"/>
              <a:t>（6）网站的功能是否有疏忽或错误；</a:t>
            </a:r>
            <a:endParaRPr lang="zh-CN" altLang="zh-CN" sz="1600" dirty="0" smtClean="0"/>
          </a:p>
          <a:p>
            <a:r>
              <a:rPr lang="zh-CN" altLang="zh-CN" sz="1600" dirty="0" smtClean="0"/>
              <a:t>综合以上的检测方式，并根据本网站的特性，采用黑盒测试，白盒测试作为辅助手段，综合检测该网站的各项功能和性能。</a:t>
            </a:r>
            <a:endParaRPr lang="zh-CN" altLang="zh-CN" sz="1600"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546F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764360" y="100511"/>
            <a:ext cx="3418173" cy="583565"/>
          </a:xfrm>
          <a:prstGeom prst="rect">
            <a:avLst/>
          </a:prstGeom>
          <a:noFill/>
        </p:spPr>
        <p:txBody>
          <a:bodyPr wrap="square" rtlCol="0">
            <a:spAutoFit/>
          </a:bodyPr>
          <a:lstStyle/>
          <a:p>
            <a:pPr marR="0" indent="0" defTabSz="914400" fontAlgn="auto">
              <a:lnSpc>
                <a:spcPct val="100000"/>
              </a:lnSpc>
              <a:spcBef>
                <a:spcPts val="0"/>
              </a:spcBef>
              <a:spcAft>
                <a:spcPts val="0"/>
              </a:spcAft>
              <a:buClrTx/>
              <a:buSzTx/>
              <a:buFontTx/>
              <a:buNone/>
              <a:defRPr/>
            </a:pPr>
            <a:r>
              <a:rPr kumimoji="0" lang="zh-CN" altLang="en-US" sz="3200" b="0" i="0" kern="0" cap="none" spc="0" normalizeH="0" baseline="0" noProof="0" dirty="0" smtClean="0">
                <a:solidFill>
                  <a:schemeClr val="bg1"/>
                </a:solidFill>
                <a:latin typeface="黑体" panose="02010609060101010101" charset="-122"/>
                <a:ea typeface="黑体" panose="02010609060101010101" charset="-122"/>
              </a:rPr>
              <a:t>结论</a:t>
            </a:r>
            <a:endParaRPr kumimoji="0" lang="zh-CN" altLang="en-US" sz="3200" b="0" i="0" kern="0" cap="none" spc="0" normalizeH="0" baseline="0" noProof="0" dirty="0" smtClean="0">
              <a:solidFill>
                <a:schemeClr val="bg1"/>
              </a:solidFill>
              <a:latin typeface="黑体" panose="02010609060101010101" charset="-122"/>
              <a:ea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0" name="文本框 99"/>
          <p:cNvSpPr txBox="1"/>
          <p:nvPr/>
        </p:nvSpPr>
        <p:spPr>
          <a:xfrm>
            <a:off x="563880" y="920750"/>
            <a:ext cx="11064240" cy="4399915"/>
          </a:xfrm>
          <a:prstGeom prst="rect">
            <a:avLst/>
          </a:prstGeom>
          <a:noFill/>
          <a:ln w="9525">
            <a:noFill/>
          </a:ln>
        </p:spPr>
        <p:txBody>
          <a:bodyPr wrap="square">
            <a:spAutoFit/>
          </a:bodyPr>
          <a:lstStyle/>
          <a:p>
            <a:r>
              <a:rPr lang="en-US" sz="2000" dirty="0" smtClean="0"/>
              <a:t> </a:t>
            </a:r>
            <a:endParaRPr lang="zh-CN" altLang="en-US" sz="2000" dirty="0" smtClean="0"/>
          </a:p>
          <a:p>
            <a:r>
              <a:rPr altLang="zh-CN" sz="2000" dirty="0" smtClean="0"/>
              <a:t>膳食营养健康网站是现代比较先进，并且有利于膳食营养健康管理的软件之一，以计算机这个跨时代的网络技术，日新月异的互联网，膳食营养健康网站也会随着时间更新而更全面更安全更经济。膳食营养健康网站满足了客户的需求，能够获取更多的利润并取得市场的领先地位。</a:t>
            </a:r>
            <a:endParaRPr altLang="zh-CN" sz="2000" dirty="0" smtClean="0"/>
          </a:p>
          <a:p>
            <a:r>
              <a:rPr altLang="zh-CN" sz="2000" dirty="0" smtClean="0"/>
              <a:t>当前有关于膳食营养健康的网站是我国一个充满竞争的网站，如果想在这场剧烈的竞争中得以生存下去，就必须不断地提高自己的效劳水平以及工作效率。想要在同行业中取得市场领先的地位，那么必须对随时变化的客户需求快速地做出反响，来及时地满足客户需求，到达获得客户认可的目的。本论文所设计的膳食营养健康网站很好地满足了用户的相关需求，并解决了膳食营养健康管理存在的很多缺点。对于膳食营养健康管理而言，由于客户量很多，所以所需要处理的信息都非常大，出于对安全性的考虑，采用了目前较为先进的网站设计、开发及集成体系。本网站开发了一个符合我国膳食营养健康发展行情的膳食营养健康网站，充分提高了我国膳食营养健康管理的工作效率，提升了客户的体验感。在实现设计过程当中，也会出现很多问题，许多问题都要靠自己摸索，自己的学习能力有限，所以还存在很多缺乏的地方。通过本次的毕业设计，我从中学习到了许多知识的同时也发现了自己的一些缺点。</a:t>
            </a:r>
            <a:endParaRPr altLang="zh-CN" sz="2000"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1"/>
            <a:ext cx="12192000" cy="601133"/>
          </a:xfrm>
          <a:prstGeom prst="rect">
            <a:avLst/>
          </a:prstGeom>
          <a:solidFill>
            <a:srgbClr val="398E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764360" y="100511"/>
            <a:ext cx="3418173" cy="5835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3200" b="0" i="0" u="none" strike="noStrike" kern="0" cap="none" spc="0" normalizeH="0" baseline="0" noProof="0" dirty="0" smtClean="0">
                <a:ln>
                  <a:noFill/>
                </a:ln>
                <a:solidFill>
                  <a:schemeClr val="bg1"/>
                </a:solidFill>
                <a:effectLst/>
                <a:uLnTx/>
                <a:uFillTx/>
                <a:latin typeface="黑体" panose="02010609060101010101" charset="-122"/>
                <a:ea typeface="黑体" panose="02010609060101010101" charset="-122"/>
              </a:rPr>
              <a:t>参考文献</a:t>
            </a:r>
            <a:endParaRPr kumimoji="0" lang="zh-CN" altLang="en-US" sz="3200" b="0" i="0" u="none" strike="noStrike" kern="0" cap="none" spc="0" normalizeH="0" baseline="0" noProof="0" dirty="0" smtClean="0">
              <a:ln>
                <a:noFill/>
              </a:ln>
              <a:solidFill>
                <a:schemeClr val="bg1"/>
              </a:solidFill>
              <a:effectLst/>
              <a:uLnTx/>
              <a:uFillTx/>
              <a:latin typeface="黑体" panose="02010609060101010101" charset="-122"/>
              <a:ea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 name="矩形 9"/>
          <p:cNvSpPr/>
          <p:nvPr/>
        </p:nvSpPr>
        <p:spPr>
          <a:xfrm>
            <a:off x="590233" y="929204"/>
            <a:ext cx="11520487" cy="2553335"/>
          </a:xfrm>
          <a:prstGeom prst="rect">
            <a:avLst/>
          </a:prstGeom>
        </p:spPr>
        <p:txBody>
          <a:bodyPr wrap="square">
            <a:spAutoFit/>
          </a:bodyPr>
          <a:lstStyle/>
          <a:p>
            <a:r>
              <a:rPr altLang="zh-CN" sz="1600" dirty="0" smtClean="0"/>
              <a:t>[1]岳颖颖.基于Web个人运动健康管理网站设计分析[J].电子技术与软件工程,2021(17):196-197.</a:t>
            </a:r>
            <a:endParaRPr altLang="zh-CN" sz="1600" dirty="0" smtClean="0"/>
          </a:p>
          <a:p>
            <a:r>
              <a:rPr altLang="zh-CN" sz="1600" dirty="0" smtClean="0"/>
              <a:t>[2]朱云杰.翼云居个人运动健康管理网站前置服务设计[J].电子元器件与信息技术,2020,5(06):182-185.</a:t>
            </a:r>
            <a:endParaRPr altLang="zh-CN" sz="1600" dirty="0" smtClean="0"/>
          </a:p>
          <a:p>
            <a:r>
              <a:rPr altLang="zh-CN" sz="1600" dirty="0" smtClean="0"/>
              <a:t>[3]王维,刘峻杰,李洪亮.中小型运动健身管理网站的设计与实现[J].内江科技,2021,42(05):42+19.</a:t>
            </a:r>
            <a:endParaRPr altLang="zh-CN" sz="1600" dirty="0" smtClean="0"/>
          </a:p>
          <a:p>
            <a:r>
              <a:rPr altLang="zh-CN" sz="1600" dirty="0" smtClean="0"/>
              <a:t>[4]刘映群,刘俊钦,梁健煊.智慧个人运动健康管理网站设计与实现[J].现代信息科技,2021,5(09):87-92.</a:t>
            </a:r>
            <a:endParaRPr altLang="zh-CN" sz="1600" dirty="0" smtClean="0"/>
          </a:p>
          <a:p>
            <a:r>
              <a:rPr altLang="zh-CN" sz="1600" dirty="0" smtClean="0"/>
              <a:t>[5]刘聪.运动健康管理网站设计与研究[J].电子技术与软件工程,2020(01):165-166.</a:t>
            </a:r>
            <a:endParaRPr altLang="zh-CN" sz="1600" dirty="0" smtClean="0"/>
          </a:p>
          <a:p>
            <a:r>
              <a:rPr altLang="zh-CN" sz="1600" dirty="0" smtClean="0"/>
              <a:t>[6]王聿哲.基于大数据分析的健康管理网站的设计与开发[D].湖南大学,2019.</a:t>
            </a:r>
            <a:endParaRPr altLang="zh-CN" sz="1600" dirty="0" smtClean="0"/>
          </a:p>
          <a:p>
            <a:r>
              <a:rPr altLang="zh-CN" sz="1600" dirty="0" smtClean="0"/>
              <a:t>[7]蒋曰钦.个人运动健康管理网站的设计与实现[D].青岛大学,2019.</a:t>
            </a:r>
            <a:endParaRPr altLang="zh-CN" sz="1600" dirty="0" smtClean="0"/>
          </a:p>
          <a:p>
            <a:r>
              <a:rPr altLang="zh-CN" sz="1600" dirty="0" smtClean="0"/>
              <a:t>[8]袁田.健身网站[D].江西财经大学,2019.</a:t>
            </a:r>
            <a:endParaRPr altLang="zh-CN" sz="1600" dirty="0" smtClean="0"/>
          </a:p>
          <a:p>
            <a:r>
              <a:rPr altLang="zh-CN" sz="1600" dirty="0" smtClean="0"/>
              <a:t>[9]杨达宇.基于JSP的中小型个人运动健康管理网站的设计与实现[D].江西财经大学,2018.</a:t>
            </a:r>
            <a:endParaRPr altLang="zh-CN" sz="1600" dirty="0" smtClean="0"/>
          </a:p>
          <a:p>
            <a:r>
              <a:rPr altLang="zh-CN" sz="1600" dirty="0" smtClean="0"/>
              <a:t>[10]朱政.中小型运动健康管理网站的设计与实现[D].湖南大学,2019.</a:t>
            </a:r>
            <a:endParaRPr altLang="zh-CN" sz="1600"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0" y="6223000"/>
            <a:ext cx="12192000" cy="635000"/>
          </a:xfrm>
          <a:prstGeom prst="rect">
            <a:avLst/>
          </a:prstGeom>
          <a:solidFill>
            <a:srgbClr val="445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149195" y="3301238"/>
            <a:ext cx="7879080" cy="1015663"/>
          </a:xfrm>
          <a:prstGeom prst="rect">
            <a:avLst/>
          </a:prstGeom>
        </p:spPr>
        <p:txBody>
          <a:bodyPr wrap="none">
            <a:spAutoFit/>
          </a:bodyPr>
          <a:lstStyle/>
          <a:p>
            <a:r>
              <a:rPr lang="zh-CN" altLang="en-US" sz="6000" b="1" dirty="0">
                <a:solidFill>
                  <a:schemeClr val="bg1"/>
                </a:solidFill>
              </a:rPr>
              <a:t>感谢</a:t>
            </a:r>
            <a:r>
              <a:rPr lang="zh-CN" altLang="en-US" sz="6000" b="1" dirty="0" smtClean="0">
                <a:solidFill>
                  <a:schemeClr val="bg1"/>
                </a:solidFill>
              </a:rPr>
              <a:t>各位老师</a:t>
            </a:r>
            <a:r>
              <a:rPr lang="zh-CN" altLang="en-US" sz="6000" b="1" dirty="0">
                <a:solidFill>
                  <a:schemeClr val="bg1"/>
                </a:solidFill>
              </a:rPr>
              <a:t>评判指导</a:t>
            </a:r>
            <a:endParaRPr lang="zh-CN" altLang="en-US" sz="6000" b="1" dirty="0">
              <a:solidFill>
                <a:schemeClr val="bg1"/>
              </a:solidFill>
            </a:endParaRPr>
          </a:p>
        </p:txBody>
      </p:sp>
      <p:sp>
        <p:nvSpPr>
          <p:cNvPr id="20" name="椭圆 19"/>
          <p:cNvSpPr/>
          <p:nvPr/>
        </p:nvSpPr>
        <p:spPr>
          <a:xfrm>
            <a:off x="5627539" y="5333204"/>
            <a:ext cx="115746" cy="11574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6038127" y="5333204"/>
            <a:ext cx="115746" cy="11574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6443635" y="5333204"/>
            <a:ext cx="115746" cy="11574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4979207" y="4378458"/>
            <a:ext cx="2215671" cy="646331"/>
          </a:xfrm>
          <a:prstGeom prst="rect">
            <a:avLst/>
          </a:prstGeom>
        </p:spPr>
        <p:txBody>
          <a:bodyPr wrap="none">
            <a:spAutoFit/>
          </a:bodyPr>
          <a:lstStyle/>
          <a:p>
            <a:pPr algn="ctr"/>
            <a:r>
              <a:rPr lang="zh-CN" altLang="en-US" dirty="0" smtClean="0">
                <a:solidFill>
                  <a:schemeClr val="bg1">
                    <a:lumMod val="95000"/>
                  </a:schemeClr>
                </a:solidFill>
                <a:latin typeface="+mj-ea"/>
                <a:ea typeface="+mj-ea"/>
              </a:rPr>
              <a:t>指导</a:t>
            </a:r>
            <a:r>
              <a:rPr lang="zh-CN" altLang="en-US" dirty="0">
                <a:solidFill>
                  <a:schemeClr val="bg1">
                    <a:lumMod val="95000"/>
                  </a:schemeClr>
                </a:solidFill>
                <a:latin typeface="+mj-ea"/>
                <a:ea typeface="+mj-ea"/>
              </a:rPr>
              <a:t>老师</a:t>
            </a:r>
            <a:r>
              <a:rPr lang="zh-CN" altLang="en-US" dirty="0" smtClean="0">
                <a:solidFill>
                  <a:schemeClr val="bg1">
                    <a:lumMod val="95000"/>
                  </a:schemeClr>
                </a:solidFill>
                <a:latin typeface="+mj-ea"/>
                <a:ea typeface="+mj-ea"/>
              </a:rPr>
              <a:t>：</a:t>
            </a:r>
            <a:r>
              <a:rPr lang="en-US" altLang="zh-CN" dirty="0" smtClean="0">
                <a:solidFill>
                  <a:schemeClr val="bg1">
                    <a:lumMod val="95000"/>
                  </a:schemeClr>
                </a:solidFill>
                <a:latin typeface="+mj-ea"/>
                <a:ea typeface="+mj-ea"/>
              </a:rPr>
              <a:t>PPT</a:t>
            </a:r>
            <a:r>
              <a:rPr lang="zh-CN" altLang="en-US" dirty="0" smtClean="0">
                <a:solidFill>
                  <a:schemeClr val="bg1">
                    <a:lumMod val="95000"/>
                  </a:schemeClr>
                </a:solidFill>
                <a:latin typeface="+mj-ea"/>
                <a:ea typeface="+mj-ea"/>
              </a:rPr>
              <a:t>熊猫</a:t>
            </a:r>
            <a:endParaRPr lang="en-US" altLang="zh-CN" dirty="0" smtClean="0">
              <a:solidFill>
                <a:schemeClr val="bg1">
                  <a:lumMod val="95000"/>
                </a:schemeClr>
              </a:solidFill>
              <a:latin typeface="+mj-ea"/>
              <a:ea typeface="+mj-ea"/>
            </a:endParaRPr>
          </a:p>
          <a:p>
            <a:pPr algn="ctr"/>
            <a:r>
              <a:rPr lang="zh-CN" altLang="en-US" dirty="0" smtClean="0">
                <a:solidFill>
                  <a:schemeClr val="bg1">
                    <a:lumMod val="95000"/>
                  </a:schemeClr>
                </a:solidFill>
                <a:latin typeface="+mj-ea"/>
                <a:ea typeface="+mj-ea"/>
              </a:rPr>
              <a:t>报告人：熊猫素材</a:t>
            </a:r>
            <a:endParaRPr lang="en-US" altLang="zh-CN" dirty="0">
              <a:solidFill>
                <a:schemeClr val="bg1">
                  <a:lumMod val="95000"/>
                </a:schemeClr>
              </a:solidFill>
              <a:latin typeface="+mj-ea"/>
              <a:ea typeface="+mj-ea"/>
            </a:endParaRPr>
          </a:p>
        </p:txBody>
      </p:sp>
      <p:grpSp>
        <p:nvGrpSpPr>
          <p:cNvPr id="25" name="组合 24"/>
          <p:cNvGrpSpPr/>
          <p:nvPr/>
        </p:nvGrpSpPr>
        <p:grpSpPr>
          <a:xfrm>
            <a:off x="4769529" y="541051"/>
            <a:ext cx="2638414" cy="2624498"/>
            <a:chOff x="4769529" y="541051"/>
            <a:chExt cx="2638414" cy="2624498"/>
          </a:xfrm>
        </p:grpSpPr>
        <p:grpSp>
          <p:nvGrpSpPr>
            <p:cNvPr id="26" name="Group 74"/>
            <p:cNvGrpSpPr>
              <a:grpSpLocks noChangeAspect="1"/>
            </p:cNvGrpSpPr>
            <p:nvPr/>
          </p:nvGrpSpPr>
          <p:grpSpPr bwMode="auto">
            <a:xfrm>
              <a:off x="4769529" y="541051"/>
              <a:ext cx="2638414" cy="2624498"/>
              <a:chOff x="5429" y="2125"/>
              <a:chExt cx="569" cy="566"/>
            </a:xfrm>
            <a:solidFill>
              <a:schemeClr val="bg1"/>
            </a:solidFill>
          </p:grpSpPr>
          <p:sp>
            <p:nvSpPr>
              <p:cNvPr id="28" name="Freeform 75"/>
              <p:cNvSpPr/>
              <p:nvPr/>
            </p:nvSpPr>
            <p:spPr bwMode="auto">
              <a:xfrm>
                <a:off x="5639" y="2603"/>
                <a:ext cx="149" cy="22"/>
              </a:xfrm>
              <a:custGeom>
                <a:avLst/>
                <a:gdLst>
                  <a:gd name="T0" fmla="*/ 210 w 210"/>
                  <a:gd name="T1" fmla="*/ 16 h 32"/>
                  <a:gd name="T2" fmla="*/ 195 w 210"/>
                  <a:gd name="T3" fmla="*/ 0 h 32"/>
                  <a:gd name="T4" fmla="*/ 15 w 210"/>
                  <a:gd name="T5" fmla="*/ 0 h 32"/>
                  <a:gd name="T6" fmla="*/ 0 w 210"/>
                  <a:gd name="T7" fmla="*/ 16 h 32"/>
                  <a:gd name="T8" fmla="*/ 0 w 210"/>
                  <a:gd name="T9" fmla="*/ 16 h 32"/>
                  <a:gd name="T10" fmla="*/ 15 w 210"/>
                  <a:gd name="T11" fmla="*/ 32 h 32"/>
                  <a:gd name="T12" fmla="*/ 195 w 210"/>
                  <a:gd name="T13" fmla="*/ 32 h 32"/>
                  <a:gd name="T14" fmla="*/ 210 w 210"/>
                  <a:gd name="T15" fmla="*/ 16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2">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2"/>
                      <a:pt x="15" y="32"/>
                    </a:cubicBezTo>
                    <a:cubicBezTo>
                      <a:pt x="195" y="32"/>
                      <a:pt x="195" y="32"/>
                      <a:pt x="195" y="32"/>
                    </a:cubicBezTo>
                    <a:cubicBezTo>
                      <a:pt x="203" y="32"/>
                      <a:pt x="210" y="24"/>
                      <a:pt x="21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76"/>
              <p:cNvSpPr/>
              <p:nvPr/>
            </p:nvSpPr>
            <p:spPr bwMode="auto">
              <a:xfrm>
                <a:off x="5702" y="2125"/>
                <a:ext cx="23" cy="94"/>
              </a:xfrm>
              <a:custGeom>
                <a:avLst/>
                <a:gdLst>
                  <a:gd name="T0" fmla="*/ 16 w 32"/>
                  <a:gd name="T1" fmla="*/ 132 h 132"/>
                  <a:gd name="T2" fmla="*/ 32 w 32"/>
                  <a:gd name="T3" fmla="*/ 116 h 132"/>
                  <a:gd name="T4" fmla="*/ 32 w 32"/>
                  <a:gd name="T5" fmla="*/ 16 h 132"/>
                  <a:gd name="T6" fmla="*/ 16 w 32"/>
                  <a:gd name="T7" fmla="*/ 0 h 132"/>
                  <a:gd name="T8" fmla="*/ 16 w 32"/>
                  <a:gd name="T9" fmla="*/ 0 h 132"/>
                  <a:gd name="T10" fmla="*/ 0 w 32"/>
                  <a:gd name="T11" fmla="*/ 16 h 132"/>
                  <a:gd name="T12" fmla="*/ 0 w 32"/>
                  <a:gd name="T13" fmla="*/ 116 h 132"/>
                  <a:gd name="T14" fmla="*/ 16 w 32"/>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32">
                    <a:moveTo>
                      <a:pt x="16" y="132"/>
                    </a:moveTo>
                    <a:cubicBezTo>
                      <a:pt x="25" y="132"/>
                      <a:pt x="32" y="125"/>
                      <a:pt x="32" y="116"/>
                    </a:cubicBezTo>
                    <a:cubicBezTo>
                      <a:pt x="32" y="16"/>
                      <a:pt x="32" y="16"/>
                      <a:pt x="32" y="16"/>
                    </a:cubicBezTo>
                    <a:cubicBezTo>
                      <a:pt x="32" y="7"/>
                      <a:pt x="25" y="0"/>
                      <a:pt x="16" y="0"/>
                    </a:cubicBezTo>
                    <a:cubicBezTo>
                      <a:pt x="16" y="0"/>
                      <a:pt x="16" y="0"/>
                      <a:pt x="16" y="0"/>
                    </a:cubicBezTo>
                    <a:cubicBezTo>
                      <a:pt x="7" y="0"/>
                      <a:pt x="0" y="7"/>
                      <a:pt x="0" y="16"/>
                    </a:cubicBezTo>
                    <a:cubicBezTo>
                      <a:pt x="0" y="116"/>
                      <a:pt x="0" y="116"/>
                      <a:pt x="0" y="116"/>
                    </a:cubicBezTo>
                    <a:cubicBezTo>
                      <a:pt x="0" y="125"/>
                      <a:pt x="7" y="132"/>
                      <a:pt x="16" y="1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77"/>
              <p:cNvSpPr/>
              <p:nvPr/>
            </p:nvSpPr>
            <p:spPr bwMode="auto">
              <a:xfrm>
                <a:off x="5802" y="2160"/>
                <a:ext cx="61" cy="87"/>
              </a:xfrm>
              <a:custGeom>
                <a:avLst/>
                <a:gdLst>
                  <a:gd name="T0" fmla="*/ 10 w 86"/>
                  <a:gd name="T1" fmla="*/ 119 h 123"/>
                  <a:gd name="T2" fmla="*/ 32 w 86"/>
                  <a:gd name="T3" fmla="*/ 113 h 123"/>
                  <a:gd name="T4" fmla="*/ 82 w 86"/>
                  <a:gd name="T5" fmla="*/ 26 h 123"/>
                  <a:gd name="T6" fmla="*/ 76 w 86"/>
                  <a:gd name="T7" fmla="*/ 5 h 123"/>
                  <a:gd name="T8" fmla="*/ 76 w 86"/>
                  <a:gd name="T9" fmla="*/ 5 h 123"/>
                  <a:gd name="T10" fmla="*/ 55 w 86"/>
                  <a:gd name="T11" fmla="*/ 10 h 123"/>
                  <a:gd name="T12" fmla="*/ 5 w 86"/>
                  <a:gd name="T13" fmla="*/ 97 h 123"/>
                  <a:gd name="T14" fmla="*/ 10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10" y="119"/>
                    </a:moveTo>
                    <a:cubicBezTo>
                      <a:pt x="18" y="123"/>
                      <a:pt x="27" y="120"/>
                      <a:pt x="32" y="113"/>
                    </a:cubicBezTo>
                    <a:cubicBezTo>
                      <a:pt x="82" y="26"/>
                      <a:pt x="82" y="26"/>
                      <a:pt x="82" y="26"/>
                    </a:cubicBezTo>
                    <a:cubicBezTo>
                      <a:pt x="86" y="19"/>
                      <a:pt x="83" y="9"/>
                      <a:pt x="76" y="5"/>
                    </a:cubicBezTo>
                    <a:cubicBezTo>
                      <a:pt x="76" y="5"/>
                      <a:pt x="76" y="5"/>
                      <a:pt x="76" y="5"/>
                    </a:cubicBezTo>
                    <a:cubicBezTo>
                      <a:pt x="69" y="0"/>
                      <a:pt x="59" y="3"/>
                      <a:pt x="55" y="10"/>
                    </a:cubicBezTo>
                    <a:cubicBezTo>
                      <a:pt x="5" y="97"/>
                      <a:pt x="5" y="97"/>
                      <a:pt x="5" y="97"/>
                    </a:cubicBezTo>
                    <a:cubicBezTo>
                      <a:pt x="0" y="105"/>
                      <a:pt x="3" y="114"/>
                      <a:pt x="10"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78"/>
              <p:cNvSpPr/>
              <p:nvPr/>
            </p:nvSpPr>
            <p:spPr bwMode="auto">
              <a:xfrm>
                <a:off x="5876" y="2260"/>
                <a:ext cx="87" cy="62"/>
              </a:xfrm>
              <a:custGeom>
                <a:avLst/>
                <a:gdLst>
                  <a:gd name="T0" fmla="*/ 5 w 123"/>
                  <a:gd name="T1" fmla="*/ 76 h 86"/>
                  <a:gd name="T2" fmla="*/ 26 w 123"/>
                  <a:gd name="T3" fmla="*/ 82 h 86"/>
                  <a:gd name="T4" fmla="*/ 113 w 123"/>
                  <a:gd name="T5" fmla="*/ 31 h 86"/>
                  <a:gd name="T6" fmla="*/ 118 w 123"/>
                  <a:gd name="T7" fmla="*/ 10 h 86"/>
                  <a:gd name="T8" fmla="*/ 118 w 123"/>
                  <a:gd name="T9" fmla="*/ 10 h 86"/>
                  <a:gd name="T10" fmla="*/ 97 w 123"/>
                  <a:gd name="T11" fmla="*/ 4 h 86"/>
                  <a:gd name="T12" fmla="*/ 10 w 123"/>
                  <a:gd name="T13" fmla="*/ 55 h 86"/>
                  <a:gd name="T14" fmla="*/ 5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5" y="76"/>
                    </a:moveTo>
                    <a:cubicBezTo>
                      <a:pt x="9" y="83"/>
                      <a:pt x="19" y="86"/>
                      <a:pt x="26" y="82"/>
                    </a:cubicBezTo>
                    <a:cubicBezTo>
                      <a:pt x="113" y="31"/>
                      <a:pt x="113" y="31"/>
                      <a:pt x="113" y="31"/>
                    </a:cubicBezTo>
                    <a:cubicBezTo>
                      <a:pt x="120" y="27"/>
                      <a:pt x="123" y="18"/>
                      <a:pt x="118" y="10"/>
                    </a:cubicBezTo>
                    <a:cubicBezTo>
                      <a:pt x="118" y="10"/>
                      <a:pt x="118" y="10"/>
                      <a:pt x="118" y="10"/>
                    </a:cubicBezTo>
                    <a:cubicBezTo>
                      <a:pt x="114" y="3"/>
                      <a:pt x="105" y="0"/>
                      <a:pt x="97" y="4"/>
                    </a:cubicBezTo>
                    <a:cubicBezTo>
                      <a:pt x="10" y="55"/>
                      <a:pt x="10" y="55"/>
                      <a:pt x="10" y="55"/>
                    </a:cubicBezTo>
                    <a:cubicBezTo>
                      <a:pt x="3" y="59"/>
                      <a:pt x="0" y="68"/>
                      <a:pt x="5"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79"/>
              <p:cNvSpPr/>
              <p:nvPr/>
            </p:nvSpPr>
            <p:spPr bwMode="auto">
              <a:xfrm>
                <a:off x="5905" y="2399"/>
                <a:ext cx="93" cy="22"/>
              </a:xfrm>
              <a:custGeom>
                <a:avLst/>
                <a:gdLst>
                  <a:gd name="T0" fmla="*/ 0 w 131"/>
                  <a:gd name="T1" fmla="*/ 15 h 31"/>
                  <a:gd name="T2" fmla="*/ 15 w 131"/>
                  <a:gd name="T3" fmla="*/ 31 h 31"/>
                  <a:gd name="T4" fmla="*/ 115 w 131"/>
                  <a:gd name="T5" fmla="*/ 31 h 31"/>
                  <a:gd name="T6" fmla="*/ 131 w 131"/>
                  <a:gd name="T7" fmla="*/ 15 h 31"/>
                  <a:gd name="T8" fmla="*/ 131 w 131"/>
                  <a:gd name="T9" fmla="*/ 15 h 31"/>
                  <a:gd name="T10" fmla="*/ 115 w 131"/>
                  <a:gd name="T11" fmla="*/ 0 h 31"/>
                  <a:gd name="T12" fmla="*/ 15 w 131"/>
                  <a:gd name="T13" fmla="*/ 0 h 31"/>
                  <a:gd name="T14" fmla="*/ 0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0" y="15"/>
                    </a:moveTo>
                    <a:cubicBezTo>
                      <a:pt x="0" y="24"/>
                      <a:pt x="7" y="31"/>
                      <a:pt x="15" y="31"/>
                    </a:cubicBezTo>
                    <a:cubicBezTo>
                      <a:pt x="115" y="31"/>
                      <a:pt x="115" y="31"/>
                      <a:pt x="115" y="31"/>
                    </a:cubicBezTo>
                    <a:cubicBezTo>
                      <a:pt x="124" y="31"/>
                      <a:pt x="131" y="24"/>
                      <a:pt x="131" y="15"/>
                    </a:cubicBezTo>
                    <a:cubicBezTo>
                      <a:pt x="131" y="15"/>
                      <a:pt x="131" y="15"/>
                      <a:pt x="131" y="15"/>
                    </a:cubicBezTo>
                    <a:cubicBezTo>
                      <a:pt x="131" y="7"/>
                      <a:pt x="124" y="0"/>
                      <a:pt x="115" y="0"/>
                    </a:cubicBezTo>
                    <a:cubicBezTo>
                      <a:pt x="15" y="0"/>
                      <a:pt x="15" y="0"/>
                      <a:pt x="15" y="0"/>
                    </a:cubicBezTo>
                    <a:cubicBezTo>
                      <a:pt x="7" y="0"/>
                      <a:pt x="0" y="7"/>
                      <a:pt x="0"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80"/>
              <p:cNvSpPr/>
              <p:nvPr/>
            </p:nvSpPr>
            <p:spPr bwMode="auto">
              <a:xfrm>
                <a:off x="5564" y="2160"/>
                <a:ext cx="61" cy="87"/>
              </a:xfrm>
              <a:custGeom>
                <a:avLst/>
                <a:gdLst>
                  <a:gd name="T0" fmla="*/ 76 w 86"/>
                  <a:gd name="T1" fmla="*/ 119 h 123"/>
                  <a:gd name="T2" fmla="*/ 81 w 86"/>
                  <a:gd name="T3" fmla="*/ 97 h 123"/>
                  <a:gd name="T4" fmla="*/ 31 w 86"/>
                  <a:gd name="T5" fmla="*/ 10 h 123"/>
                  <a:gd name="T6" fmla="*/ 10 w 86"/>
                  <a:gd name="T7" fmla="*/ 5 h 123"/>
                  <a:gd name="T8" fmla="*/ 10 w 86"/>
                  <a:gd name="T9" fmla="*/ 5 h 123"/>
                  <a:gd name="T10" fmla="*/ 4 w 86"/>
                  <a:gd name="T11" fmla="*/ 26 h 123"/>
                  <a:gd name="T12" fmla="*/ 54 w 86"/>
                  <a:gd name="T13" fmla="*/ 113 h 123"/>
                  <a:gd name="T14" fmla="*/ 76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76" y="119"/>
                    </a:moveTo>
                    <a:cubicBezTo>
                      <a:pt x="83" y="114"/>
                      <a:pt x="86" y="105"/>
                      <a:pt x="81" y="97"/>
                    </a:cubicBezTo>
                    <a:cubicBezTo>
                      <a:pt x="31" y="10"/>
                      <a:pt x="31" y="10"/>
                      <a:pt x="31" y="10"/>
                    </a:cubicBezTo>
                    <a:cubicBezTo>
                      <a:pt x="27" y="3"/>
                      <a:pt x="17" y="0"/>
                      <a:pt x="10" y="5"/>
                    </a:cubicBezTo>
                    <a:cubicBezTo>
                      <a:pt x="10" y="5"/>
                      <a:pt x="10" y="5"/>
                      <a:pt x="10" y="5"/>
                    </a:cubicBezTo>
                    <a:cubicBezTo>
                      <a:pt x="3" y="9"/>
                      <a:pt x="0" y="19"/>
                      <a:pt x="4" y="26"/>
                    </a:cubicBezTo>
                    <a:cubicBezTo>
                      <a:pt x="54" y="113"/>
                      <a:pt x="54" y="113"/>
                      <a:pt x="54" y="113"/>
                    </a:cubicBezTo>
                    <a:cubicBezTo>
                      <a:pt x="59" y="120"/>
                      <a:pt x="68" y="123"/>
                      <a:pt x="76"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81"/>
              <p:cNvSpPr/>
              <p:nvPr/>
            </p:nvSpPr>
            <p:spPr bwMode="auto">
              <a:xfrm>
                <a:off x="5464" y="2260"/>
                <a:ext cx="87" cy="62"/>
              </a:xfrm>
              <a:custGeom>
                <a:avLst/>
                <a:gdLst>
                  <a:gd name="T0" fmla="*/ 118 w 123"/>
                  <a:gd name="T1" fmla="*/ 76 h 86"/>
                  <a:gd name="T2" fmla="*/ 113 w 123"/>
                  <a:gd name="T3" fmla="*/ 55 h 86"/>
                  <a:gd name="T4" fmla="*/ 26 w 123"/>
                  <a:gd name="T5" fmla="*/ 4 h 86"/>
                  <a:gd name="T6" fmla="*/ 5 w 123"/>
                  <a:gd name="T7" fmla="*/ 10 h 86"/>
                  <a:gd name="T8" fmla="*/ 5 w 123"/>
                  <a:gd name="T9" fmla="*/ 10 h 86"/>
                  <a:gd name="T10" fmla="*/ 10 w 123"/>
                  <a:gd name="T11" fmla="*/ 31 h 86"/>
                  <a:gd name="T12" fmla="*/ 97 w 123"/>
                  <a:gd name="T13" fmla="*/ 82 h 86"/>
                  <a:gd name="T14" fmla="*/ 118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118" y="76"/>
                    </a:moveTo>
                    <a:cubicBezTo>
                      <a:pt x="123" y="68"/>
                      <a:pt x="120" y="59"/>
                      <a:pt x="113" y="55"/>
                    </a:cubicBezTo>
                    <a:cubicBezTo>
                      <a:pt x="26" y="4"/>
                      <a:pt x="26" y="4"/>
                      <a:pt x="26" y="4"/>
                    </a:cubicBezTo>
                    <a:cubicBezTo>
                      <a:pt x="18" y="0"/>
                      <a:pt x="9" y="3"/>
                      <a:pt x="5" y="10"/>
                    </a:cubicBezTo>
                    <a:cubicBezTo>
                      <a:pt x="5" y="10"/>
                      <a:pt x="5" y="10"/>
                      <a:pt x="5" y="10"/>
                    </a:cubicBezTo>
                    <a:cubicBezTo>
                      <a:pt x="0" y="18"/>
                      <a:pt x="3" y="27"/>
                      <a:pt x="10" y="31"/>
                    </a:cubicBezTo>
                    <a:cubicBezTo>
                      <a:pt x="97" y="82"/>
                      <a:pt x="97" y="82"/>
                      <a:pt x="97" y="82"/>
                    </a:cubicBezTo>
                    <a:cubicBezTo>
                      <a:pt x="105" y="86"/>
                      <a:pt x="114" y="83"/>
                      <a:pt x="118"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82"/>
              <p:cNvSpPr/>
              <p:nvPr/>
            </p:nvSpPr>
            <p:spPr bwMode="auto">
              <a:xfrm>
                <a:off x="5429" y="2399"/>
                <a:ext cx="93" cy="22"/>
              </a:xfrm>
              <a:custGeom>
                <a:avLst/>
                <a:gdLst>
                  <a:gd name="T0" fmla="*/ 131 w 131"/>
                  <a:gd name="T1" fmla="*/ 15 h 31"/>
                  <a:gd name="T2" fmla="*/ 116 w 131"/>
                  <a:gd name="T3" fmla="*/ 0 h 31"/>
                  <a:gd name="T4" fmla="*/ 16 w 131"/>
                  <a:gd name="T5" fmla="*/ 0 h 31"/>
                  <a:gd name="T6" fmla="*/ 0 w 131"/>
                  <a:gd name="T7" fmla="*/ 15 h 31"/>
                  <a:gd name="T8" fmla="*/ 0 w 131"/>
                  <a:gd name="T9" fmla="*/ 15 h 31"/>
                  <a:gd name="T10" fmla="*/ 16 w 131"/>
                  <a:gd name="T11" fmla="*/ 31 h 31"/>
                  <a:gd name="T12" fmla="*/ 116 w 131"/>
                  <a:gd name="T13" fmla="*/ 31 h 31"/>
                  <a:gd name="T14" fmla="*/ 131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131" y="15"/>
                    </a:moveTo>
                    <a:cubicBezTo>
                      <a:pt x="131" y="7"/>
                      <a:pt x="124" y="0"/>
                      <a:pt x="116" y="0"/>
                    </a:cubicBezTo>
                    <a:cubicBezTo>
                      <a:pt x="16" y="0"/>
                      <a:pt x="16" y="0"/>
                      <a:pt x="16" y="0"/>
                    </a:cubicBezTo>
                    <a:cubicBezTo>
                      <a:pt x="7" y="0"/>
                      <a:pt x="0" y="7"/>
                      <a:pt x="0" y="15"/>
                    </a:cubicBezTo>
                    <a:cubicBezTo>
                      <a:pt x="0" y="15"/>
                      <a:pt x="0" y="15"/>
                      <a:pt x="0" y="15"/>
                    </a:cubicBezTo>
                    <a:cubicBezTo>
                      <a:pt x="0" y="24"/>
                      <a:pt x="7" y="31"/>
                      <a:pt x="16" y="31"/>
                    </a:cubicBezTo>
                    <a:cubicBezTo>
                      <a:pt x="116" y="31"/>
                      <a:pt x="116" y="31"/>
                      <a:pt x="116" y="31"/>
                    </a:cubicBezTo>
                    <a:cubicBezTo>
                      <a:pt x="124" y="31"/>
                      <a:pt x="131" y="24"/>
                      <a:pt x="131"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83"/>
              <p:cNvSpPr/>
              <p:nvPr/>
            </p:nvSpPr>
            <p:spPr bwMode="auto">
              <a:xfrm>
                <a:off x="5639" y="2633"/>
                <a:ext cx="149" cy="22"/>
              </a:xfrm>
              <a:custGeom>
                <a:avLst/>
                <a:gdLst>
                  <a:gd name="T0" fmla="*/ 210 w 210"/>
                  <a:gd name="T1" fmla="*/ 16 h 31"/>
                  <a:gd name="T2" fmla="*/ 195 w 210"/>
                  <a:gd name="T3" fmla="*/ 0 h 31"/>
                  <a:gd name="T4" fmla="*/ 15 w 210"/>
                  <a:gd name="T5" fmla="*/ 0 h 31"/>
                  <a:gd name="T6" fmla="*/ 0 w 210"/>
                  <a:gd name="T7" fmla="*/ 16 h 31"/>
                  <a:gd name="T8" fmla="*/ 0 w 210"/>
                  <a:gd name="T9" fmla="*/ 16 h 31"/>
                  <a:gd name="T10" fmla="*/ 15 w 210"/>
                  <a:gd name="T11" fmla="*/ 31 h 31"/>
                  <a:gd name="T12" fmla="*/ 195 w 210"/>
                  <a:gd name="T13" fmla="*/ 31 h 31"/>
                  <a:gd name="T14" fmla="*/ 210 w 210"/>
                  <a:gd name="T15" fmla="*/ 16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1">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1"/>
                      <a:pt x="15" y="31"/>
                    </a:cubicBezTo>
                    <a:cubicBezTo>
                      <a:pt x="195" y="31"/>
                      <a:pt x="195" y="31"/>
                      <a:pt x="195" y="31"/>
                    </a:cubicBezTo>
                    <a:cubicBezTo>
                      <a:pt x="203" y="31"/>
                      <a:pt x="210" y="24"/>
                      <a:pt x="21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84"/>
              <p:cNvSpPr/>
              <p:nvPr/>
            </p:nvSpPr>
            <p:spPr bwMode="auto">
              <a:xfrm>
                <a:off x="5676" y="2664"/>
                <a:ext cx="75" cy="27"/>
              </a:xfrm>
              <a:custGeom>
                <a:avLst/>
                <a:gdLst>
                  <a:gd name="T0" fmla="*/ 0 w 106"/>
                  <a:gd name="T1" fmla="*/ 0 h 38"/>
                  <a:gd name="T2" fmla="*/ 53 w 106"/>
                  <a:gd name="T3" fmla="*/ 38 h 38"/>
                  <a:gd name="T4" fmla="*/ 106 w 106"/>
                  <a:gd name="T5" fmla="*/ 0 h 38"/>
                  <a:gd name="T6" fmla="*/ 0 w 106"/>
                  <a:gd name="T7" fmla="*/ 0 h 38"/>
                </a:gdLst>
                <a:ahLst/>
                <a:cxnLst>
                  <a:cxn ang="0">
                    <a:pos x="T0" y="T1"/>
                  </a:cxn>
                  <a:cxn ang="0">
                    <a:pos x="T2" y="T3"/>
                  </a:cxn>
                  <a:cxn ang="0">
                    <a:pos x="T4" y="T5"/>
                  </a:cxn>
                  <a:cxn ang="0">
                    <a:pos x="T6" y="T7"/>
                  </a:cxn>
                </a:cxnLst>
                <a:rect l="0" t="0" r="r" b="b"/>
                <a:pathLst>
                  <a:path w="106" h="38">
                    <a:moveTo>
                      <a:pt x="0" y="0"/>
                    </a:moveTo>
                    <a:cubicBezTo>
                      <a:pt x="8" y="22"/>
                      <a:pt x="28" y="38"/>
                      <a:pt x="53" y="38"/>
                    </a:cubicBezTo>
                    <a:cubicBezTo>
                      <a:pt x="78" y="38"/>
                      <a:pt x="98" y="22"/>
                      <a:pt x="106"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85"/>
              <p:cNvSpPr>
                <a:spLocks noEditPoints="1"/>
              </p:cNvSpPr>
              <p:nvPr/>
            </p:nvSpPr>
            <p:spPr bwMode="auto">
              <a:xfrm>
                <a:off x="5558" y="2254"/>
                <a:ext cx="312" cy="331"/>
              </a:xfrm>
              <a:custGeom>
                <a:avLst/>
                <a:gdLst>
                  <a:gd name="T0" fmla="*/ 219 w 438"/>
                  <a:gd name="T1" fmla="*/ 0 h 465"/>
                  <a:gd name="T2" fmla="*/ 0 w 438"/>
                  <a:gd name="T3" fmla="*/ 219 h 465"/>
                  <a:gd name="T4" fmla="*/ 72 w 438"/>
                  <a:gd name="T5" fmla="*/ 381 h 465"/>
                  <a:gd name="T6" fmla="*/ 82 w 438"/>
                  <a:gd name="T7" fmla="*/ 390 h 465"/>
                  <a:gd name="T8" fmla="*/ 114 w 438"/>
                  <a:gd name="T9" fmla="*/ 465 h 465"/>
                  <a:gd name="T10" fmla="*/ 324 w 438"/>
                  <a:gd name="T11" fmla="*/ 465 h 465"/>
                  <a:gd name="T12" fmla="*/ 356 w 438"/>
                  <a:gd name="T13" fmla="*/ 390 h 465"/>
                  <a:gd name="T14" fmla="*/ 366 w 438"/>
                  <a:gd name="T15" fmla="*/ 381 h 465"/>
                  <a:gd name="T16" fmla="*/ 438 w 438"/>
                  <a:gd name="T17" fmla="*/ 219 h 465"/>
                  <a:gd name="T18" fmla="*/ 219 w 438"/>
                  <a:gd name="T19" fmla="*/ 0 h 465"/>
                  <a:gd name="T20" fmla="*/ 234 w 438"/>
                  <a:gd name="T21" fmla="*/ 323 h 465"/>
                  <a:gd name="T22" fmla="*/ 234 w 438"/>
                  <a:gd name="T23" fmla="*/ 342 h 465"/>
                  <a:gd name="T24" fmla="*/ 230 w 438"/>
                  <a:gd name="T25" fmla="*/ 353 h 465"/>
                  <a:gd name="T26" fmla="*/ 219 w 438"/>
                  <a:gd name="T27" fmla="*/ 357 h 465"/>
                  <a:gd name="T28" fmla="*/ 216 w 438"/>
                  <a:gd name="T29" fmla="*/ 357 h 465"/>
                  <a:gd name="T30" fmla="*/ 205 w 438"/>
                  <a:gd name="T31" fmla="*/ 353 h 465"/>
                  <a:gd name="T32" fmla="*/ 201 w 438"/>
                  <a:gd name="T33" fmla="*/ 342 h 465"/>
                  <a:gd name="T34" fmla="*/ 201 w 438"/>
                  <a:gd name="T35" fmla="*/ 325 h 465"/>
                  <a:gd name="T36" fmla="*/ 144 w 438"/>
                  <a:gd name="T37" fmla="*/ 311 h 465"/>
                  <a:gd name="T38" fmla="*/ 154 w 438"/>
                  <a:gd name="T39" fmla="*/ 271 h 465"/>
                  <a:gd name="T40" fmla="*/ 210 w 438"/>
                  <a:gd name="T41" fmla="*/ 286 h 465"/>
                  <a:gd name="T42" fmla="*/ 242 w 438"/>
                  <a:gd name="T43" fmla="*/ 265 h 465"/>
                  <a:gd name="T44" fmla="*/ 206 w 438"/>
                  <a:gd name="T45" fmla="*/ 235 h 465"/>
                  <a:gd name="T46" fmla="*/ 146 w 438"/>
                  <a:gd name="T47" fmla="*/ 173 h 465"/>
                  <a:gd name="T48" fmla="*/ 203 w 438"/>
                  <a:gd name="T49" fmla="*/ 113 h 465"/>
                  <a:gd name="T50" fmla="*/ 203 w 438"/>
                  <a:gd name="T51" fmla="*/ 96 h 465"/>
                  <a:gd name="T52" fmla="*/ 207 w 438"/>
                  <a:gd name="T53" fmla="*/ 85 h 465"/>
                  <a:gd name="T54" fmla="*/ 218 w 438"/>
                  <a:gd name="T55" fmla="*/ 81 h 465"/>
                  <a:gd name="T56" fmla="*/ 221 w 438"/>
                  <a:gd name="T57" fmla="*/ 81 h 465"/>
                  <a:gd name="T58" fmla="*/ 232 w 438"/>
                  <a:gd name="T59" fmla="*/ 85 h 465"/>
                  <a:gd name="T60" fmla="*/ 236 w 438"/>
                  <a:gd name="T61" fmla="*/ 96 h 465"/>
                  <a:gd name="T62" fmla="*/ 236 w 438"/>
                  <a:gd name="T63" fmla="*/ 111 h 465"/>
                  <a:gd name="T64" fmla="*/ 285 w 438"/>
                  <a:gd name="T65" fmla="*/ 122 h 465"/>
                  <a:gd name="T66" fmla="*/ 275 w 438"/>
                  <a:gd name="T67" fmla="*/ 160 h 465"/>
                  <a:gd name="T68" fmla="*/ 226 w 438"/>
                  <a:gd name="T69" fmla="*/ 149 h 465"/>
                  <a:gd name="T70" fmla="*/ 197 w 438"/>
                  <a:gd name="T71" fmla="*/ 168 h 465"/>
                  <a:gd name="T72" fmla="*/ 238 w 438"/>
                  <a:gd name="T73" fmla="*/ 197 h 465"/>
                  <a:gd name="T74" fmla="*/ 294 w 438"/>
                  <a:gd name="T75" fmla="*/ 260 h 465"/>
                  <a:gd name="T76" fmla="*/ 234 w 438"/>
                  <a:gd name="T77" fmla="*/ 323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38" h="465">
                    <a:moveTo>
                      <a:pt x="219" y="0"/>
                    </a:moveTo>
                    <a:cubicBezTo>
                      <a:pt x="98" y="0"/>
                      <a:pt x="0" y="98"/>
                      <a:pt x="0" y="219"/>
                    </a:cubicBezTo>
                    <a:cubicBezTo>
                      <a:pt x="0" y="283"/>
                      <a:pt x="28" y="341"/>
                      <a:pt x="72" y="381"/>
                    </a:cubicBezTo>
                    <a:cubicBezTo>
                      <a:pt x="72" y="382"/>
                      <a:pt x="78" y="387"/>
                      <a:pt x="82" y="390"/>
                    </a:cubicBezTo>
                    <a:cubicBezTo>
                      <a:pt x="102" y="408"/>
                      <a:pt x="114" y="436"/>
                      <a:pt x="114" y="465"/>
                    </a:cubicBezTo>
                    <a:cubicBezTo>
                      <a:pt x="324" y="465"/>
                      <a:pt x="324" y="465"/>
                      <a:pt x="324" y="465"/>
                    </a:cubicBezTo>
                    <a:cubicBezTo>
                      <a:pt x="324" y="436"/>
                      <a:pt x="336" y="408"/>
                      <a:pt x="356" y="390"/>
                    </a:cubicBezTo>
                    <a:cubicBezTo>
                      <a:pt x="360" y="387"/>
                      <a:pt x="366" y="382"/>
                      <a:pt x="366" y="381"/>
                    </a:cubicBezTo>
                    <a:cubicBezTo>
                      <a:pt x="410" y="341"/>
                      <a:pt x="438" y="283"/>
                      <a:pt x="438" y="219"/>
                    </a:cubicBezTo>
                    <a:cubicBezTo>
                      <a:pt x="438" y="98"/>
                      <a:pt x="340" y="0"/>
                      <a:pt x="219" y="0"/>
                    </a:cubicBezTo>
                    <a:close/>
                    <a:moveTo>
                      <a:pt x="234" y="323"/>
                    </a:moveTo>
                    <a:cubicBezTo>
                      <a:pt x="234" y="342"/>
                      <a:pt x="234" y="342"/>
                      <a:pt x="234" y="342"/>
                    </a:cubicBezTo>
                    <a:cubicBezTo>
                      <a:pt x="234" y="346"/>
                      <a:pt x="233" y="350"/>
                      <a:pt x="230" y="353"/>
                    </a:cubicBezTo>
                    <a:cubicBezTo>
                      <a:pt x="227" y="356"/>
                      <a:pt x="223" y="357"/>
                      <a:pt x="219" y="357"/>
                    </a:cubicBezTo>
                    <a:cubicBezTo>
                      <a:pt x="216" y="357"/>
                      <a:pt x="216" y="357"/>
                      <a:pt x="216" y="357"/>
                    </a:cubicBezTo>
                    <a:cubicBezTo>
                      <a:pt x="212" y="357"/>
                      <a:pt x="208" y="356"/>
                      <a:pt x="205" y="353"/>
                    </a:cubicBezTo>
                    <a:cubicBezTo>
                      <a:pt x="203" y="350"/>
                      <a:pt x="201" y="346"/>
                      <a:pt x="201" y="342"/>
                    </a:cubicBezTo>
                    <a:cubicBezTo>
                      <a:pt x="201" y="325"/>
                      <a:pt x="201" y="325"/>
                      <a:pt x="201" y="325"/>
                    </a:cubicBezTo>
                    <a:cubicBezTo>
                      <a:pt x="178" y="324"/>
                      <a:pt x="156" y="318"/>
                      <a:pt x="144" y="311"/>
                    </a:cubicBezTo>
                    <a:cubicBezTo>
                      <a:pt x="154" y="271"/>
                      <a:pt x="154" y="271"/>
                      <a:pt x="154" y="271"/>
                    </a:cubicBezTo>
                    <a:cubicBezTo>
                      <a:pt x="168" y="279"/>
                      <a:pt x="188" y="286"/>
                      <a:pt x="210" y="286"/>
                    </a:cubicBezTo>
                    <a:cubicBezTo>
                      <a:pt x="229" y="286"/>
                      <a:pt x="242" y="278"/>
                      <a:pt x="242" y="265"/>
                    </a:cubicBezTo>
                    <a:cubicBezTo>
                      <a:pt x="242" y="252"/>
                      <a:pt x="232" y="244"/>
                      <a:pt x="206" y="235"/>
                    </a:cubicBezTo>
                    <a:cubicBezTo>
                      <a:pt x="170" y="223"/>
                      <a:pt x="146" y="206"/>
                      <a:pt x="146" y="173"/>
                    </a:cubicBezTo>
                    <a:cubicBezTo>
                      <a:pt x="146" y="144"/>
                      <a:pt x="167" y="120"/>
                      <a:pt x="203" y="113"/>
                    </a:cubicBezTo>
                    <a:cubicBezTo>
                      <a:pt x="203" y="96"/>
                      <a:pt x="203" y="96"/>
                      <a:pt x="203" y="96"/>
                    </a:cubicBezTo>
                    <a:cubicBezTo>
                      <a:pt x="203" y="92"/>
                      <a:pt x="204" y="88"/>
                      <a:pt x="207" y="85"/>
                    </a:cubicBezTo>
                    <a:cubicBezTo>
                      <a:pt x="210" y="83"/>
                      <a:pt x="214" y="81"/>
                      <a:pt x="218" y="81"/>
                    </a:cubicBezTo>
                    <a:cubicBezTo>
                      <a:pt x="221" y="81"/>
                      <a:pt x="221" y="81"/>
                      <a:pt x="221" y="81"/>
                    </a:cubicBezTo>
                    <a:cubicBezTo>
                      <a:pt x="225" y="81"/>
                      <a:pt x="229" y="83"/>
                      <a:pt x="232" y="85"/>
                    </a:cubicBezTo>
                    <a:cubicBezTo>
                      <a:pt x="234" y="88"/>
                      <a:pt x="236" y="92"/>
                      <a:pt x="236" y="96"/>
                    </a:cubicBezTo>
                    <a:cubicBezTo>
                      <a:pt x="236" y="111"/>
                      <a:pt x="236" y="111"/>
                      <a:pt x="236" y="111"/>
                    </a:cubicBezTo>
                    <a:cubicBezTo>
                      <a:pt x="259" y="112"/>
                      <a:pt x="274" y="117"/>
                      <a:pt x="285" y="122"/>
                    </a:cubicBezTo>
                    <a:cubicBezTo>
                      <a:pt x="275" y="160"/>
                      <a:pt x="275" y="160"/>
                      <a:pt x="275" y="160"/>
                    </a:cubicBezTo>
                    <a:cubicBezTo>
                      <a:pt x="266" y="157"/>
                      <a:pt x="251" y="149"/>
                      <a:pt x="226" y="149"/>
                    </a:cubicBezTo>
                    <a:cubicBezTo>
                      <a:pt x="204" y="149"/>
                      <a:pt x="197" y="158"/>
                      <a:pt x="197" y="168"/>
                    </a:cubicBezTo>
                    <a:cubicBezTo>
                      <a:pt x="197" y="179"/>
                      <a:pt x="209" y="186"/>
                      <a:pt x="238" y="197"/>
                    </a:cubicBezTo>
                    <a:cubicBezTo>
                      <a:pt x="278" y="211"/>
                      <a:pt x="294" y="230"/>
                      <a:pt x="294" y="260"/>
                    </a:cubicBezTo>
                    <a:cubicBezTo>
                      <a:pt x="294" y="290"/>
                      <a:pt x="273" y="316"/>
                      <a:pt x="234" y="3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7" name="椭圆 26"/>
            <p:cNvSpPr/>
            <p:nvPr/>
          </p:nvSpPr>
          <p:spPr>
            <a:xfrm>
              <a:off x="5709623" y="1310780"/>
              <a:ext cx="758223" cy="107141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med">
    <p:pull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a:srcRect b="26913"/>
          <a:stretch>
            <a:fillRect/>
          </a:stretch>
        </p:blipFill>
        <p:spPr>
          <a:xfrm>
            <a:off x="0" y="0"/>
            <a:ext cx="12192000" cy="5012267"/>
          </a:xfrm>
          <a:prstGeom prst="rect">
            <a:avLst/>
          </a:prstGeom>
        </p:spPr>
      </p:pic>
      <p:sp>
        <p:nvSpPr>
          <p:cNvPr id="3" name="矩形 2"/>
          <p:cNvSpPr/>
          <p:nvPr/>
        </p:nvSpPr>
        <p:spPr>
          <a:xfrm>
            <a:off x="7317740" y="147320"/>
            <a:ext cx="4698365" cy="4675505"/>
          </a:xfrm>
          <a:prstGeom prst="rect">
            <a:avLst/>
          </a:prstGeom>
          <a:noFill/>
          <a:ln>
            <a:noFill/>
          </a:ln>
          <a:effectLst>
            <a:outerShdw blurRad="165100" sx="101000" sy="101000" algn="ctr" rotWithShape="0">
              <a:prstClr val="black">
                <a:alpha val="6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smtClean="0">
                <a:solidFill>
                  <a:schemeClr val="tx1"/>
                </a:solidFill>
              </a:rPr>
              <a:t>随着社会的不断进步与发展，人们对生活质量要求逐步提升。如果开发一款膳食营养健康网站，可以让用户在最短的时间里享受到最好的服务；而开发本网站，又能够提高网站整体工作水平，简化工作程序，这对管理员和用户来说都是一件非常乐意的事情。</a:t>
            </a:r>
            <a:endParaRPr smtClean="0">
              <a:solidFill>
                <a:schemeClr val="tx1"/>
              </a:solidFill>
            </a:endParaRPr>
          </a:p>
          <a:p>
            <a:r>
              <a:rPr smtClean="0">
                <a:solidFill>
                  <a:schemeClr val="tx1"/>
                </a:solidFill>
              </a:rPr>
              <a:t>本论文针对膳食营养健康网站的特点，以Java为核心，以MySQL为数据库，B/S为网站构架，对膳食营养健康网站进行设计和开发。通过使用本网站可有效地减少运营成本，提高管理效率。</a:t>
            </a:r>
            <a:endParaRPr smtClean="0">
              <a:solidFill>
                <a:schemeClr val="tx1"/>
              </a:solidFill>
            </a:endParaRPr>
          </a:p>
        </p:txBody>
      </p:sp>
      <p:sp>
        <p:nvSpPr>
          <p:cNvPr id="5" name="矩形 4"/>
          <p:cNvSpPr/>
          <p:nvPr/>
        </p:nvSpPr>
        <p:spPr>
          <a:xfrm>
            <a:off x="4308475" y="5496560"/>
            <a:ext cx="4294505" cy="1106805"/>
          </a:xfrm>
          <a:prstGeom prst="rect">
            <a:avLst/>
          </a:prstGeom>
        </p:spPr>
        <p:txBody>
          <a:bodyPr wrap="square">
            <a:spAutoFit/>
          </a:bodyPr>
          <a:lstStyle/>
          <a:p>
            <a:r>
              <a:rPr lang="zh-CN" altLang="en-US" sz="6600" b="1" dirty="0"/>
              <a:t>摘     要</a:t>
            </a:r>
            <a:endParaRPr lang="zh-CN" altLang="en-US" sz="6600" b="1" dirty="0"/>
          </a:p>
        </p:txBody>
      </p:sp>
    </p:spTree>
  </p:cSld>
  <p:clrMapOvr>
    <a:masterClrMapping/>
  </p:clrMapOvr>
  <p:transition spd="med">
    <p:pull dir="d"/>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17780"/>
            <a:ext cx="6044565" cy="58356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cs typeface="黑体" panose="02010609060101010101" charset="-122"/>
              </a:rPr>
              <a:t>研究背景</a:t>
            </a:r>
            <a:endParaRPr lang="zh-CN" altLang="en-US" sz="3200" dirty="0" smtClean="0">
              <a:solidFill>
                <a:schemeClr val="bg1"/>
              </a:solidFill>
              <a:latin typeface="黑体" panose="02010609060101010101" charset="-122"/>
              <a:ea typeface="黑体" panose="02010609060101010101" charset="-122"/>
              <a:cs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 name="矩形 3"/>
          <p:cNvSpPr/>
          <p:nvPr/>
        </p:nvSpPr>
        <p:spPr>
          <a:xfrm>
            <a:off x="400685" y="1097280"/>
            <a:ext cx="11390630" cy="3692525"/>
          </a:xfrm>
          <a:prstGeom prst="rect">
            <a:avLst/>
          </a:prstGeom>
        </p:spPr>
        <p:txBody>
          <a:bodyPr wrap="square">
            <a:spAutoFit/>
          </a:bodyPr>
          <a:lstStyle/>
          <a:p>
            <a:r>
              <a:rPr lang="zh-CN" altLang="zh-CN" dirty="0" smtClean="0"/>
              <a:t>20世纪，随着科学技术的飞速发展，数字化和信息化成为了一个新的发展趋势，信息化的管理方式成为了各个行业追求的目标，而信息化的管理方式更是成为了人们追求的目标。目前，我国高等院校工程技术和电子管理学已经将信息化技术作为必修课。</a:t>
            </a:r>
            <a:endParaRPr lang="zh-CN" altLang="zh-CN" dirty="0" smtClean="0"/>
          </a:p>
          <a:p>
            <a:r>
              <a:rPr lang="zh-CN" altLang="zh-CN" dirty="0" smtClean="0"/>
              <a:t>在当今社会，人们的生活节奏逐渐加快，人们对经济的要求逐渐降低，越来越多的人开始追求简单、快捷的方式。随着经济的发展，人们的工作环境也得到改善，膳食营养健康网站更加完善。然而，膳食营养健康管理模式的改进却是一项比较繁杂的工作，因此，膳食营养健康管理人员要充分发挥信息化管理的作用，提高膳食营养健康网站的整体管理能力和整体素质。</a:t>
            </a:r>
            <a:endParaRPr lang="zh-CN" altLang="zh-CN" dirty="0" smtClean="0"/>
          </a:p>
          <a:p>
            <a:r>
              <a:rPr lang="zh-CN" altLang="zh-CN" dirty="0" smtClean="0"/>
              <a:t>在科技飞速发展的今天，膳食营养健康管理体系已全面更新，管理体系的更新，不但能让用户享受到更为高品质的服务，同时也能提升膳食营养健康管理的工作效率。通过管理上的便利，使膳食营养健康的管理也更加有序。然而，当前市场上的膳食营养健康管理大多仍采用人工管理方式[2]，这种管理方式耗费了较多的人力物力，而且很难维持。而本网站要采用一种易于使用、处理速度快、计算准确且适应膳食营养健康服务需求的经营模式。这种新型的经营管理体系将有助于膳食营养健康网站的发展，改进当前的经营状况，提升用户的工作效率，同时为膳食营养健康网站创造更多的收益。</a:t>
            </a:r>
            <a:endParaRPr lang="zh-CN" altLang="zh-CN"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17780"/>
            <a:ext cx="6044565" cy="58356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cs typeface="黑体" panose="02010609060101010101" charset="-122"/>
              </a:rPr>
              <a:t>研究意义</a:t>
            </a:r>
            <a:endParaRPr lang="zh-CN" altLang="en-US" sz="3200" dirty="0" smtClean="0">
              <a:solidFill>
                <a:schemeClr val="bg1"/>
              </a:solidFill>
              <a:latin typeface="黑体" panose="02010609060101010101" charset="-122"/>
              <a:ea typeface="黑体" panose="02010609060101010101" charset="-122"/>
              <a:cs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 name="矩形 3"/>
          <p:cNvSpPr/>
          <p:nvPr/>
        </p:nvSpPr>
        <p:spPr>
          <a:xfrm>
            <a:off x="400685" y="1097280"/>
            <a:ext cx="11390630" cy="1476375"/>
          </a:xfrm>
          <a:prstGeom prst="rect">
            <a:avLst/>
          </a:prstGeom>
        </p:spPr>
        <p:txBody>
          <a:bodyPr wrap="square">
            <a:spAutoFit/>
          </a:bodyPr>
          <a:lstStyle/>
          <a:p>
            <a:r>
              <a:rPr lang="zh-CN" altLang="zh-CN" dirty="0" smtClean="0"/>
              <a:t>膳食营养健康网站主要分为前台客户端、后台管理端。</a:t>
            </a:r>
            <a:endParaRPr lang="zh-CN" altLang="zh-CN" dirty="0" smtClean="0"/>
          </a:p>
          <a:p>
            <a:r>
              <a:rPr lang="zh-CN" altLang="zh-CN" dirty="0" smtClean="0"/>
              <a:t>前台客户端主要的功能为：首页，膳食信息，膳食食材，膳食资讯，在线客服，购物车，个人中心等功能进行操作。</a:t>
            </a:r>
            <a:endParaRPr lang="zh-CN" altLang="zh-CN" dirty="0" smtClean="0"/>
          </a:p>
          <a:p>
            <a:r>
              <a:rPr lang="zh-CN" altLang="zh-CN" dirty="0" smtClean="0"/>
              <a:t>后台管理端主要功能为：首页，个人中心，用户管理，膳食类型管理，膳食信息管理，膳食食材管理，食材类型管理，我的收藏管理，网站管理，订单管理等功能。</a:t>
            </a:r>
            <a:endParaRPr lang="zh-CN" altLang="zh-CN"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17780"/>
            <a:ext cx="6044565" cy="58356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cs typeface="黑体" panose="02010609060101010101" charset="-122"/>
              </a:rPr>
              <a:t>研究内容</a:t>
            </a:r>
            <a:endParaRPr lang="zh-CN" altLang="en-US" sz="3200" dirty="0" smtClean="0">
              <a:solidFill>
                <a:schemeClr val="bg1"/>
              </a:solidFill>
              <a:latin typeface="黑体" panose="02010609060101010101" charset="-122"/>
              <a:ea typeface="黑体" panose="02010609060101010101" charset="-122"/>
              <a:cs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 name="矩形 3"/>
          <p:cNvSpPr/>
          <p:nvPr/>
        </p:nvSpPr>
        <p:spPr>
          <a:xfrm>
            <a:off x="400685" y="1097280"/>
            <a:ext cx="11390630" cy="1476375"/>
          </a:xfrm>
          <a:prstGeom prst="rect">
            <a:avLst/>
          </a:prstGeom>
        </p:spPr>
        <p:txBody>
          <a:bodyPr wrap="square">
            <a:spAutoFit/>
          </a:bodyPr>
          <a:lstStyle/>
          <a:p>
            <a:r>
              <a:rPr lang="zh-CN" altLang="zh-CN" dirty="0" smtClean="0"/>
              <a:t>社团管理系统主要分为前台客户端、后台管理端。</a:t>
            </a:r>
            <a:endParaRPr lang="zh-CN" altLang="zh-CN" dirty="0" smtClean="0"/>
          </a:p>
          <a:p>
            <a:r>
              <a:rPr lang="zh-CN" altLang="zh-CN" dirty="0" smtClean="0"/>
              <a:t>前台客户端主要的功能为：注册登录，对首页、社团信息、社团活动、社团公告、在线留言、后台管理、个人中心等功能进行操作。</a:t>
            </a:r>
            <a:endParaRPr lang="zh-CN" altLang="zh-CN" dirty="0" smtClean="0"/>
          </a:p>
          <a:p>
            <a:r>
              <a:rPr lang="zh-CN" altLang="zh-CN" dirty="0" smtClean="0"/>
              <a:t>后台管理端主要功能为：首页、个人中心、社员管理、社长管理、社团类型管理、社团信息管理、我的社团管理、社员缴费管理、社员费用管理、退团申请管理、社区活动管理、在线留言、系统管理等功能。</a:t>
            </a:r>
            <a:endParaRPr lang="zh-CN" altLang="zh-CN"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764540" y="17780"/>
            <a:ext cx="4320540" cy="5835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sz="3200" b="0" i="0" u="none" strike="noStrike" kern="0" cap="none" spc="0" normalizeH="0" baseline="0" noProof="0" dirty="0">
                <a:ln>
                  <a:noFill/>
                </a:ln>
                <a:solidFill>
                  <a:schemeClr val="bg1"/>
                </a:solidFill>
                <a:effectLst/>
                <a:uLnTx/>
                <a:uFillTx/>
                <a:latin typeface="黑体" panose="02010609060101010101" charset="-122"/>
                <a:ea typeface="黑体" panose="02010609060101010101" charset="-122"/>
              </a:rPr>
              <a:t>系统开发环境</a:t>
            </a:r>
            <a:r>
              <a:rPr kumimoji="0" sz="2000" b="0" i="0" u="none" strike="noStrike" kern="0" cap="none" spc="0" normalizeH="0" baseline="0" noProof="0" dirty="0">
                <a:ln>
                  <a:noFill/>
                </a:ln>
                <a:solidFill>
                  <a:schemeClr val="bg1"/>
                </a:solidFill>
                <a:effectLst/>
                <a:uLnTx/>
                <a:uFillTx/>
                <a:latin typeface="+mj-ea"/>
                <a:ea typeface="+mj-ea"/>
              </a:rPr>
              <a:t>  </a:t>
            </a:r>
            <a:endParaRPr kumimoji="0" sz="2000" b="0" i="0" u="none" strike="noStrike" kern="0" cap="none" spc="0" normalizeH="0" baseline="0" noProof="0" dirty="0">
              <a:ln>
                <a:noFill/>
              </a:ln>
              <a:solidFill>
                <a:schemeClr val="bg1"/>
              </a:solidFill>
              <a:effectLst/>
              <a:uLnTx/>
              <a:uFillTx/>
              <a:latin typeface="+mj-ea"/>
              <a:ea typeface="+mj-ea"/>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10" name="图片 9"/>
          <p:cNvPicPr>
            <a:picLocks noChangeAspect="1"/>
          </p:cNvPicPr>
          <p:nvPr/>
        </p:nvPicPr>
        <p:blipFill rotWithShape="1">
          <a:blip r:embed="rId1"/>
          <a:srcRect l="3369" r="62965" b="26913"/>
          <a:stretch>
            <a:fillRect/>
          </a:stretch>
        </p:blipFill>
        <p:spPr>
          <a:xfrm>
            <a:off x="615642" y="1328288"/>
            <a:ext cx="3655294" cy="4463626"/>
          </a:xfrm>
          <a:prstGeom prst="rect">
            <a:avLst/>
          </a:prstGeom>
          <a:ln>
            <a:noFill/>
          </a:ln>
        </p:spPr>
      </p:pic>
      <p:pic>
        <p:nvPicPr>
          <p:cNvPr id="11" name="图片 10"/>
          <p:cNvPicPr>
            <a:picLocks noChangeAspect="1"/>
          </p:cNvPicPr>
          <p:nvPr/>
        </p:nvPicPr>
        <p:blipFill rotWithShape="1">
          <a:blip r:embed="rId2"/>
          <a:srcRect l="-2" r="66232" b="26913"/>
          <a:stretch>
            <a:fillRect/>
          </a:stretch>
        </p:blipFill>
        <p:spPr>
          <a:xfrm>
            <a:off x="4349985" y="1332070"/>
            <a:ext cx="3666523" cy="4463626"/>
          </a:xfrm>
          <a:prstGeom prst="rect">
            <a:avLst/>
          </a:prstGeom>
          <a:ln>
            <a:noFill/>
          </a:ln>
        </p:spPr>
      </p:pic>
      <p:pic>
        <p:nvPicPr>
          <p:cNvPr id="12" name="图片 11"/>
          <p:cNvPicPr>
            <a:picLocks noChangeAspect="1"/>
          </p:cNvPicPr>
          <p:nvPr/>
        </p:nvPicPr>
        <p:blipFill rotWithShape="1">
          <a:blip r:embed="rId3"/>
          <a:srcRect l="-2" r="66725" b="26913"/>
          <a:stretch>
            <a:fillRect/>
          </a:stretch>
        </p:blipFill>
        <p:spPr>
          <a:xfrm>
            <a:off x="8084328" y="1332070"/>
            <a:ext cx="3612964" cy="4463626"/>
          </a:xfrm>
          <a:prstGeom prst="rect">
            <a:avLst/>
          </a:prstGeom>
          <a:ln>
            <a:noFill/>
          </a:ln>
        </p:spPr>
      </p:pic>
      <p:sp>
        <p:nvSpPr>
          <p:cNvPr id="4" name="矩形 3"/>
          <p:cNvSpPr/>
          <p:nvPr/>
        </p:nvSpPr>
        <p:spPr>
          <a:xfrm>
            <a:off x="615642" y="1328289"/>
            <a:ext cx="3655294" cy="4467408"/>
          </a:xfrm>
          <a:prstGeom prst="rect">
            <a:avLst/>
          </a:prstGeom>
          <a:solidFill>
            <a:schemeClr val="tx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4349985" y="1328289"/>
            <a:ext cx="3655294" cy="4467408"/>
          </a:xfrm>
          <a:prstGeom prst="rect">
            <a:avLst/>
          </a:prstGeom>
          <a:solidFill>
            <a:schemeClr val="tx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8084328" y="1328289"/>
            <a:ext cx="3612964" cy="4467408"/>
          </a:xfrm>
          <a:prstGeom prst="rect">
            <a:avLst/>
          </a:prstGeom>
          <a:solidFill>
            <a:schemeClr val="tx1">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008200" y="1600185"/>
            <a:ext cx="1496695" cy="460375"/>
          </a:xfrm>
          <a:prstGeom prst="rect">
            <a:avLst/>
          </a:prstGeom>
        </p:spPr>
        <p:txBody>
          <a:bodyPr wrap="none">
            <a:spAutoFit/>
          </a:bodyPr>
          <a:lstStyle/>
          <a:p>
            <a:pPr algn="l"/>
            <a:r>
              <a:rPr lang="en-US" altLang="zh-CN" sz="2400" b="1" dirty="0" smtClean="0">
                <a:solidFill>
                  <a:schemeClr val="bg1"/>
                </a:solidFill>
              </a:rPr>
              <a:t> </a:t>
            </a:r>
            <a:r>
              <a:rPr sz="2400" b="1" dirty="0" smtClean="0">
                <a:solidFill>
                  <a:schemeClr val="bg1"/>
                </a:solidFill>
              </a:rPr>
              <a:t>Java技术</a:t>
            </a:r>
            <a:endParaRPr sz="2400" b="1" dirty="0" smtClean="0">
              <a:solidFill>
                <a:schemeClr val="bg1"/>
              </a:solidFill>
            </a:endParaRPr>
          </a:p>
        </p:txBody>
      </p:sp>
      <p:sp>
        <p:nvSpPr>
          <p:cNvPr id="16" name="矩形 15"/>
          <p:cNvSpPr/>
          <p:nvPr/>
        </p:nvSpPr>
        <p:spPr>
          <a:xfrm>
            <a:off x="4551734" y="1600185"/>
            <a:ext cx="2132315" cy="461665"/>
          </a:xfrm>
          <a:prstGeom prst="rect">
            <a:avLst/>
          </a:prstGeom>
        </p:spPr>
        <p:txBody>
          <a:bodyPr wrap="none">
            <a:spAutoFit/>
          </a:bodyPr>
          <a:lstStyle/>
          <a:p>
            <a:r>
              <a:rPr lang="en-US" altLang="zh-CN" sz="2400" b="1" dirty="0" err="1" smtClean="0">
                <a:solidFill>
                  <a:schemeClr val="bg1"/>
                </a:solidFill>
              </a:rPr>
              <a:t>MySQL</a:t>
            </a:r>
            <a:r>
              <a:rPr lang="zh-CN" altLang="en-US" sz="2400" b="1" dirty="0" smtClean="0">
                <a:solidFill>
                  <a:schemeClr val="bg1"/>
                </a:solidFill>
              </a:rPr>
              <a:t>数据库</a:t>
            </a:r>
            <a:endParaRPr lang="zh-CN" altLang="en-US" sz="2400" b="1" dirty="0">
              <a:solidFill>
                <a:schemeClr val="bg1"/>
              </a:solidFill>
            </a:endParaRPr>
          </a:p>
        </p:txBody>
      </p:sp>
      <p:sp>
        <p:nvSpPr>
          <p:cNvPr id="19" name="矩形 18"/>
          <p:cNvSpPr/>
          <p:nvPr/>
        </p:nvSpPr>
        <p:spPr>
          <a:xfrm>
            <a:off x="8478207" y="1600185"/>
            <a:ext cx="1294130" cy="460375"/>
          </a:xfrm>
          <a:prstGeom prst="rect">
            <a:avLst/>
          </a:prstGeom>
        </p:spPr>
        <p:txBody>
          <a:bodyPr wrap="none">
            <a:spAutoFit/>
          </a:bodyPr>
          <a:lstStyle/>
          <a:p>
            <a:pPr algn="l"/>
            <a:r>
              <a:rPr lang="zh-CN" altLang="en-US" sz="2400" b="1" dirty="0">
                <a:solidFill>
                  <a:schemeClr val="bg1"/>
                </a:solidFill>
              </a:rPr>
              <a:t>B/S结构</a:t>
            </a:r>
            <a:endParaRPr lang="zh-CN" altLang="en-US" sz="2400" b="1"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909140" y="17961"/>
            <a:ext cx="3418173" cy="583565"/>
          </a:xfrm>
          <a:prstGeom prst="rect">
            <a:avLst/>
          </a:prstGeom>
          <a:noFill/>
        </p:spPr>
        <p:txBody>
          <a:bodyPr wrap="square" rtlCol="0">
            <a:spAutoFit/>
          </a:bodyPr>
          <a:lstStyle/>
          <a:p>
            <a:pPr>
              <a:defRPr/>
            </a:pPr>
            <a:r>
              <a:rPr lang="en-US" sz="3200" kern="0" dirty="0" smtClean="0">
                <a:solidFill>
                  <a:schemeClr val="bg1"/>
                </a:solidFill>
                <a:latin typeface="黑体" panose="02010609060101010101" charset="-122"/>
                <a:ea typeface="黑体" panose="02010609060101010101" charset="-122"/>
                <a:cs typeface="黑体" panose="02010609060101010101" charset="-122"/>
              </a:rPr>
              <a:t> </a:t>
            </a:r>
            <a:r>
              <a:rPr sz="3200" kern="0" dirty="0" smtClean="0">
                <a:solidFill>
                  <a:schemeClr val="bg1"/>
                </a:solidFill>
                <a:latin typeface="黑体" panose="02010609060101010101" charset="-122"/>
                <a:ea typeface="黑体" panose="02010609060101010101" charset="-122"/>
                <a:cs typeface="黑体" panose="02010609060101010101" charset="-122"/>
              </a:rPr>
              <a:t>Java技术</a:t>
            </a:r>
            <a:endParaRPr sz="3200" kern="0" dirty="0" smtClean="0">
              <a:solidFill>
                <a:schemeClr val="bg1"/>
              </a:solidFill>
              <a:latin typeface="黑体" panose="02010609060101010101" charset="-122"/>
              <a:ea typeface="黑体" panose="02010609060101010101" charset="-122"/>
              <a:cs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 name="矩形 10"/>
          <p:cNvSpPr/>
          <p:nvPr/>
        </p:nvSpPr>
        <p:spPr>
          <a:xfrm>
            <a:off x="695325" y="4344996"/>
            <a:ext cx="5753601" cy="1963554"/>
          </a:xfrm>
          <a:prstGeom prst="rect">
            <a:avLst/>
          </a:prstGeom>
          <a:solidFill>
            <a:schemeClr val="bg1">
              <a:lumMod val="95000"/>
            </a:schemeClr>
          </a:solidFill>
          <a:ln>
            <a:noFill/>
          </a:ln>
          <a:effectLst>
            <a:outerShdw blurRad="88900" algn="ctr" rotWithShape="0">
              <a:prstClr val="black">
                <a:alpha val="6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 name="图片 9"/>
          <p:cNvPicPr>
            <a:picLocks noChangeAspect="1"/>
          </p:cNvPicPr>
          <p:nvPr/>
        </p:nvPicPr>
        <p:blipFill rotWithShape="1">
          <a:blip r:embed="rId1"/>
          <a:srcRect t="154" r="43473" b="26913"/>
          <a:stretch>
            <a:fillRect/>
          </a:stretch>
        </p:blipFill>
        <p:spPr>
          <a:xfrm>
            <a:off x="695325" y="914581"/>
            <a:ext cx="5753601" cy="4175746"/>
          </a:xfrm>
          <a:prstGeom prst="rect">
            <a:avLst/>
          </a:prstGeom>
          <a:solidFill>
            <a:schemeClr val="bg1">
              <a:lumMod val="95000"/>
            </a:schemeClr>
          </a:solidFill>
          <a:ln>
            <a:noFill/>
          </a:ln>
          <a:effectLst>
            <a:outerShdw blurRad="88900" algn="ctr" rotWithShape="0">
              <a:prstClr val="black">
                <a:alpha val="64000"/>
              </a:prstClr>
            </a:outerShdw>
          </a:effectLst>
        </p:spPr>
      </p:pic>
      <p:sp>
        <p:nvSpPr>
          <p:cNvPr id="100" name="文本框 99"/>
          <p:cNvSpPr txBox="1"/>
          <p:nvPr/>
        </p:nvSpPr>
        <p:spPr>
          <a:xfrm>
            <a:off x="6799006" y="1120877"/>
            <a:ext cx="5080000" cy="3538220"/>
          </a:xfrm>
          <a:prstGeom prst="rect">
            <a:avLst/>
          </a:prstGeom>
          <a:noFill/>
          <a:ln w="9525">
            <a:noFill/>
          </a:ln>
        </p:spPr>
        <p:txBody>
          <a:bodyPr wrap="square">
            <a:spAutoFit/>
          </a:bodyPr>
          <a:lstStyle/>
          <a:p>
            <a:r>
              <a:rPr altLang="zh-CN" sz="1600" dirty="0" smtClean="0"/>
              <a:t>Java是一种在Web应用开发中得到广泛使用的脚本语言，经常被用来对用户的相关行为做出反应。它还具有面向对象的设计能力，使设计开发过程更加直观和模块化，并在HTML基础上进行交互Web页面的开发[9]。这种脚本语言的问世，使用户与页面之间的实时、动态交互成为现实，丰富了页面的内容，增强了页面的活力。另外，Java技术也被广泛地运用于该系统，比如对用户输入的数据进行检测，以保证其有效性。Java技术[10]可以在不依赖Web服务程序的基础上在本地客户机上运行。从而有效地解决了因网络速度所带来的迟缓问题，使用户能够更加顺畅、快捷地进行访问。一些功能，比如用户的数据输入，可以通过JavaScript这样的客户语言来完成。该系统采用Java客户机进行用户身份认证，确保了系统的安全性和可靠性。</a:t>
            </a:r>
            <a:endParaRPr altLang="zh-CN" sz="1600"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1"/>
          <a:srcRect b="26913"/>
          <a:stretch>
            <a:fillRect/>
          </a:stretch>
        </p:blipFill>
        <p:spPr>
          <a:xfrm>
            <a:off x="0" y="0"/>
            <a:ext cx="12192000" cy="5012267"/>
          </a:xfrm>
          <a:prstGeom prst="rect">
            <a:avLst/>
          </a:prstGeom>
        </p:spPr>
      </p:pic>
      <p:sp>
        <p:nvSpPr>
          <p:cNvPr id="5" name="矩形 4"/>
          <p:cNvSpPr/>
          <p:nvPr/>
        </p:nvSpPr>
        <p:spPr>
          <a:xfrm>
            <a:off x="4310896" y="5293268"/>
            <a:ext cx="3535680" cy="1106805"/>
          </a:xfrm>
          <a:prstGeom prst="rect">
            <a:avLst/>
          </a:prstGeom>
        </p:spPr>
        <p:txBody>
          <a:bodyPr wrap="none">
            <a:spAutoFit/>
          </a:bodyPr>
          <a:lstStyle/>
          <a:p>
            <a:pPr algn="l"/>
            <a:r>
              <a:rPr lang="zh-CN" altLang="en-US" sz="6600" b="1" dirty="0"/>
              <a:t>系统分析</a:t>
            </a:r>
            <a:endParaRPr lang="zh-CN" altLang="en-US" sz="6600" b="1" dirty="0"/>
          </a:p>
        </p:txBody>
      </p:sp>
    </p:spTree>
  </p:cSld>
  <p:clrMapOvr>
    <a:masterClrMapping/>
  </p:clrMapOvr>
  <p:transition spd="med">
    <p:pull dir="d"/>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546F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822780" y="17961"/>
            <a:ext cx="3418173" cy="5835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sz="3200" b="0" i="0" u="none" strike="noStrike" kern="0" cap="none" spc="0" normalizeH="0" baseline="0" noProof="0" dirty="0" smtClean="0">
                <a:ln>
                  <a:noFill/>
                </a:ln>
                <a:solidFill>
                  <a:schemeClr val="bg1"/>
                </a:solidFill>
                <a:effectLst/>
                <a:uLnTx/>
                <a:uFillTx/>
                <a:latin typeface="黑体" panose="02010609060101010101" charset="-122"/>
                <a:ea typeface="黑体" panose="02010609060101010101" charset="-122"/>
              </a:rPr>
              <a:t>系统分析</a:t>
            </a:r>
            <a:endParaRPr kumimoji="0" lang="zh-CN" sz="3200" b="0" i="0" u="none" strike="noStrike" kern="0" cap="none" spc="0" normalizeH="0" baseline="0" noProof="0" dirty="0" smtClean="0">
              <a:ln>
                <a:noFill/>
              </a:ln>
              <a:solidFill>
                <a:schemeClr val="bg1"/>
              </a:solidFill>
              <a:effectLst/>
              <a:uLnTx/>
              <a:uFillTx/>
              <a:latin typeface="黑体" panose="02010609060101010101" charset="-122"/>
              <a:ea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7" name="矩形 16"/>
          <p:cNvSpPr/>
          <p:nvPr/>
        </p:nvSpPr>
        <p:spPr>
          <a:xfrm>
            <a:off x="4579820" y="1067986"/>
            <a:ext cx="3170360" cy="5044056"/>
          </a:xfrm>
          <a:prstGeom prst="rect">
            <a:avLst/>
          </a:prstGeom>
          <a:solidFill>
            <a:srgbClr val="546F7A"/>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2712" tIns="2145310" rIns="362712" bIns="1254013" numCol="1" spcCol="1270" anchor="ctr" anchorCtr="0">
            <a:noAutofit/>
          </a:bodyPr>
          <a:lstStyle/>
          <a:p>
            <a:pPr lvl="0" algn="ctr" defTabSz="2266950">
              <a:lnSpc>
                <a:spcPct val="90000"/>
              </a:lnSpc>
              <a:spcBef>
                <a:spcPct val="0"/>
              </a:spcBef>
              <a:spcAft>
                <a:spcPct val="35000"/>
              </a:spcAft>
            </a:pPr>
            <a:endParaRPr lang="zh-CN" altLang="en-US" sz="5100" kern="1200"/>
          </a:p>
        </p:txBody>
      </p:sp>
      <p:sp>
        <p:nvSpPr>
          <p:cNvPr id="19" name="矩形 18"/>
          <p:cNvSpPr/>
          <p:nvPr/>
        </p:nvSpPr>
        <p:spPr>
          <a:xfrm>
            <a:off x="7992712" y="1067986"/>
            <a:ext cx="3170360" cy="5044056"/>
          </a:xfrm>
          <a:prstGeom prst="rect">
            <a:avLst/>
          </a:prstGeom>
          <a:solidFill>
            <a:srgbClr val="FF6D00"/>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2712" tIns="2145310" rIns="362712" bIns="1254013" numCol="1" spcCol="1270" anchor="ctr" anchorCtr="0">
            <a:noAutofit/>
          </a:bodyPr>
          <a:lstStyle/>
          <a:p>
            <a:pPr lvl="0" algn="ctr" defTabSz="2266950">
              <a:lnSpc>
                <a:spcPct val="90000"/>
              </a:lnSpc>
              <a:spcBef>
                <a:spcPct val="0"/>
              </a:spcBef>
              <a:spcAft>
                <a:spcPct val="35000"/>
              </a:spcAft>
            </a:pPr>
            <a:endParaRPr lang="zh-CN" altLang="en-US" sz="5100" kern="1200"/>
          </a:p>
        </p:txBody>
      </p:sp>
      <p:sp>
        <p:nvSpPr>
          <p:cNvPr id="21" name="矩形 20"/>
          <p:cNvSpPr/>
          <p:nvPr/>
        </p:nvSpPr>
        <p:spPr>
          <a:xfrm>
            <a:off x="1164308" y="1130085"/>
            <a:ext cx="3170360" cy="5044056"/>
          </a:xfrm>
          <a:prstGeom prst="rect">
            <a:avLst/>
          </a:prstGeom>
          <a:solidFill>
            <a:srgbClr val="398E3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62712" tIns="2145310" rIns="362712" bIns="1254013" numCol="1" spcCol="1270" anchor="ctr" anchorCtr="0">
            <a:noAutofit/>
          </a:bodyPr>
          <a:lstStyle/>
          <a:p>
            <a:pPr lvl="0" algn="ctr" defTabSz="2266950">
              <a:lnSpc>
                <a:spcPct val="90000"/>
              </a:lnSpc>
              <a:spcBef>
                <a:spcPct val="0"/>
              </a:spcBef>
              <a:spcAft>
                <a:spcPct val="35000"/>
              </a:spcAft>
            </a:pPr>
            <a:endParaRPr lang="zh-CN" altLang="en-US" sz="5100" kern="1200"/>
          </a:p>
        </p:txBody>
      </p:sp>
      <p:sp>
        <p:nvSpPr>
          <p:cNvPr id="23" name="左右箭头 22"/>
          <p:cNvSpPr/>
          <p:nvPr/>
        </p:nvSpPr>
        <p:spPr>
          <a:xfrm>
            <a:off x="1547093" y="4635656"/>
            <a:ext cx="8928950" cy="756608"/>
          </a:xfrm>
          <a:prstGeom prst="leftRightArrow">
            <a:avLst/>
          </a:prstGeom>
          <a:solidFill>
            <a:srgbClr val="F1F5F8"/>
          </a:solidFill>
          <a:ln>
            <a:noFill/>
          </a:ln>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sp>
      <p:grpSp>
        <p:nvGrpSpPr>
          <p:cNvPr id="24" name="Group 11"/>
          <p:cNvGrpSpPr>
            <a:grpSpLocks noChangeAspect="1"/>
          </p:cNvGrpSpPr>
          <p:nvPr/>
        </p:nvGrpSpPr>
        <p:grpSpPr bwMode="auto">
          <a:xfrm>
            <a:off x="8604683" y="1803618"/>
            <a:ext cx="1747164" cy="1240484"/>
            <a:chOff x="1407" y="1098"/>
            <a:chExt cx="800" cy="568"/>
          </a:xfrm>
          <a:solidFill>
            <a:schemeClr val="bg1"/>
          </a:solidFill>
        </p:grpSpPr>
        <p:sp>
          <p:nvSpPr>
            <p:cNvPr id="25" name="Freeform 12"/>
            <p:cNvSpPr>
              <a:spLocks noEditPoints="1"/>
            </p:cNvSpPr>
            <p:nvPr/>
          </p:nvSpPr>
          <p:spPr bwMode="auto">
            <a:xfrm>
              <a:off x="1494" y="1098"/>
              <a:ext cx="626" cy="423"/>
            </a:xfrm>
            <a:custGeom>
              <a:avLst/>
              <a:gdLst>
                <a:gd name="T0" fmla="*/ 621 w 628"/>
                <a:gd name="T1" fmla="*/ 7 h 423"/>
                <a:gd name="T2" fmla="*/ 605 w 628"/>
                <a:gd name="T3" fmla="*/ 0 h 423"/>
                <a:gd name="T4" fmla="*/ 23 w 628"/>
                <a:gd name="T5" fmla="*/ 0 h 423"/>
                <a:gd name="T6" fmla="*/ 7 w 628"/>
                <a:gd name="T7" fmla="*/ 7 h 423"/>
                <a:gd name="T8" fmla="*/ 0 w 628"/>
                <a:gd name="T9" fmla="*/ 23 h 423"/>
                <a:gd name="T10" fmla="*/ 0 w 628"/>
                <a:gd name="T11" fmla="*/ 423 h 423"/>
                <a:gd name="T12" fmla="*/ 628 w 628"/>
                <a:gd name="T13" fmla="*/ 423 h 423"/>
                <a:gd name="T14" fmla="*/ 628 w 628"/>
                <a:gd name="T15" fmla="*/ 23 h 423"/>
                <a:gd name="T16" fmla="*/ 621 w 628"/>
                <a:gd name="T17" fmla="*/ 7 h 423"/>
                <a:gd name="T18" fmla="*/ 314 w 628"/>
                <a:gd name="T19" fmla="*/ 13 h 423"/>
                <a:gd name="T20" fmla="*/ 321 w 628"/>
                <a:gd name="T21" fmla="*/ 20 h 423"/>
                <a:gd name="T22" fmla="*/ 314 w 628"/>
                <a:gd name="T23" fmla="*/ 27 h 423"/>
                <a:gd name="T24" fmla="*/ 307 w 628"/>
                <a:gd name="T25" fmla="*/ 20 h 423"/>
                <a:gd name="T26" fmla="*/ 314 w 628"/>
                <a:gd name="T27" fmla="*/ 13 h 423"/>
                <a:gd name="T28" fmla="*/ 587 w 628"/>
                <a:gd name="T29" fmla="*/ 382 h 423"/>
                <a:gd name="T30" fmla="*/ 41 w 628"/>
                <a:gd name="T31" fmla="*/ 382 h 423"/>
                <a:gd name="T32" fmla="*/ 41 w 628"/>
                <a:gd name="T33" fmla="*/ 41 h 423"/>
                <a:gd name="T34" fmla="*/ 587 w 628"/>
                <a:gd name="T35" fmla="*/ 41 h 423"/>
                <a:gd name="T36" fmla="*/ 587 w 628"/>
                <a:gd name="T37" fmla="*/ 382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8" h="423">
                  <a:moveTo>
                    <a:pt x="621" y="7"/>
                  </a:moveTo>
                  <a:cubicBezTo>
                    <a:pt x="617" y="2"/>
                    <a:pt x="611" y="0"/>
                    <a:pt x="605" y="0"/>
                  </a:cubicBezTo>
                  <a:cubicBezTo>
                    <a:pt x="23" y="0"/>
                    <a:pt x="23" y="0"/>
                    <a:pt x="23" y="0"/>
                  </a:cubicBezTo>
                  <a:cubicBezTo>
                    <a:pt x="17" y="0"/>
                    <a:pt x="11" y="2"/>
                    <a:pt x="7" y="7"/>
                  </a:cubicBezTo>
                  <a:cubicBezTo>
                    <a:pt x="2" y="11"/>
                    <a:pt x="0" y="17"/>
                    <a:pt x="0" y="23"/>
                  </a:cubicBezTo>
                  <a:cubicBezTo>
                    <a:pt x="0" y="423"/>
                    <a:pt x="0" y="423"/>
                    <a:pt x="0" y="423"/>
                  </a:cubicBezTo>
                  <a:cubicBezTo>
                    <a:pt x="628" y="423"/>
                    <a:pt x="628" y="423"/>
                    <a:pt x="628" y="423"/>
                  </a:cubicBezTo>
                  <a:cubicBezTo>
                    <a:pt x="628" y="23"/>
                    <a:pt x="628" y="23"/>
                    <a:pt x="628" y="23"/>
                  </a:cubicBezTo>
                  <a:cubicBezTo>
                    <a:pt x="628" y="17"/>
                    <a:pt x="626" y="11"/>
                    <a:pt x="621" y="7"/>
                  </a:cubicBezTo>
                  <a:close/>
                  <a:moveTo>
                    <a:pt x="314" y="13"/>
                  </a:moveTo>
                  <a:cubicBezTo>
                    <a:pt x="318" y="13"/>
                    <a:pt x="321" y="16"/>
                    <a:pt x="321" y="20"/>
                  </a:cubicBezTo>
                  <a:cubicBezTo>
                    <a:pt x="321" y="24"/>
                    <a:pt x="318" y="27"/>
                    <a:pt x="314" y="27"/>
                  </a:cubicBezTo>
                  <a:cubicBezTo>
                    <a:pt x="310" y="27"/>
                    <a:pt x="307" y="24"/>
                    <a:pt x="307" y="20"/>
                  </a:cubicBezTo>
                  <a:cubicBezTo>
                    <a:pt x="307" y="16"/>
                    <a:pt x="310" y="13"/>
                    <a:pt x="314" y="13"/>
                  </a:cubicBezTo>
                  <a:close/>
                  <a:moveTo>
                    <a:pt x="587" y="382"/>
                  </a:moveTo>
                  <a:cubicBezTo>
                    <a:pt x="41" y="382"/>
                    <a:pt x="41" y="382"/>
                    <a:pt x="41" y="382"/>
                  </a:cubicBezTo>
                  <a:cubicBezTo>
                    <a:pt x="41" y="41"/>
                    <a:pt x="41" y="41"/>
                    <a:pt x="41" y="41"/>
                  </a:cubicBezTo>
                  <a:cubicBezTo>
                    <a:pt x="587" y="41"/>
                    <a:pt x="587" y="41"/>
                    <a:pt x="587" y="41"/>
                  </a:cubicBezTo>
                  <a:lnTo>
                    <a:pt x="587" y="38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6" name="Freeform 13"/>
            <p:cNvSpPr>
              <a:spLocks noEditPoints="1"/>
            </p:cNvSpPr>
            <p:nvPr/>
          </p:nvSpPr>
          <p:spPr bwMode="auto">
            <a:xfrm>
              <a:off x="1407" y="1538"/>
              <a:ext cx="800" cy="97"/>
            </a:xfrm>
            <a:custGeom>
              <a:avLst/>
              <a:gdLst>
                <a:gd name="T0" fmla="*/ 87 w 802"/>
                <a:gd name="T1" fmla="*/ 0 h 97"/>
                <a:gd name="T2" fmla="*/ 4 w 802"/>
                <a:gd name="T3" fmla="*/ 83 h 97"/>
                <a:gd name="T4" fmla="*/ 2 w 802"/>
                <a:gd name="T5" fmla="*/ 92 h 97"/>
                <a:gd name="T6" fmla="*/ 10 w 802"/>
                <a:gd name="T7" fmla="*/ 97 h 97"/>
                <a:gd name="T8" fmla="*/ 792 w 802"/>
                <a:gd name="T9" fmla="*/ 97 h 97"/>
                <a:gd name="T10" fmla="*/ 800 w 802"/>
                <a:gd name="T11" fmla="*/ 92 h 97"/>
                <a:gd name="T12" fmla="*/ 798 w 802"/>
                <a:gd name="T13" fmla="*/ 83 h 97"/>
                <a:gd name="T14" fmla="*/ 715 w 802"/>
                <a:gd name="T15" fmla="*/ 0 h 97"/>
                <a:gd name="T16" fmla="*/ 87 w 802"/>
                <a:gd name="T17" fmla="*/ 0 h 97"/>
                <a:gd name="T18" fmla="*/ 711 w 802"/>
                <a:gd name="T19" fmla="*/ 47 h 97"/>
                <a:gd name="T20" fmla="*/ 712 w 802"/>
                <a:gd name="T21" fmla="*/ 54 h 97"/>
                <a:gd name="T22" fmla="*/ 706 w 802"/>
                <a:gd name="T23" fmla="*/ 58 h 97"/>
                <a:gd name="T24" fmla="*/ 484 w 802"/>
                <a:gd name="T25" fmla="*/ 58 h 97"/>
                <a:gd name="T26" fmla="*/ 485 w 802"/>
                <a:gd name="T27" fmla="*/ 64 h 97"/>
                <a:gd name="T28" fmla="*/ 484 w 802"/>
                <a:gd name="T29" fmla="*/ 67 h 97"/>
                <a:gd name="T30" fmla="*/ 481 w 802"/>
                <a:gd name="T31" fmla="*/ 69 h 97"/>
                <a:gd name="T32" fmla="*/ 321 w 802"/>
                <a:gd name="T33" fmla="*/ 69 h 97"/>
                <a:gd name="T34" fmla="*/ 318 w 802"/>
                <a:gd name="T35" fmla="*/ 67 h 97"/>
                <a:gd name="T36" fmla="*/ 317 w 802"/>
                <a:gd name="T37" fmla="*/ 64 h 97"/>
                <a:gd name="T38" fmla="*/ 318 w 802"/>
                <a:gd name="T39" fmla="*/ 58 h 97"/>
                <a:gd name="T40" fmla="*/ 96 w 802"/>
                <a:gd name="T41" fmla="*/ 58 h 97"/>
                <a:gd name="T42" fmla="*/ 90 w 802"/>
                <a:gd name="T43" fmla="*/ 54 h 97"/>
                <a:gd name="T44" fmla="*/ 91 w 802"/>
                <a:gd name="T45" fmla="*/ 47 h 97"/>
                <a:gd name="T46" fmla="*/ 113 w 802"/>
                <a:gd name="T47" fmla="*/ 20 h 97"/>
                <a:gd name="T48" fmla="*/ 689 w 802"/>
                <a:gd name="T49" fmla="*/ 20 h 97"/>
                <a:gd name="T50" fmla="*/ 711 w 802"/>
                <a:gd name="T51"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2" h="97">
                  <a:moveTo>
                    <a:pt x="87" y="0"/>
                  </a:moveTo>
                  <a:cubicBezTo>
                    <a:pt x="4" y="83"/>
                    <a:pt x="4" y="83"/>
                    <a:pt x="4" y="83"/>
                  </a:cubicBezTo>
                  <a:cubicBezTo>
                    <a:pt x="1" y="85"/>
                    <a:pt x="0" y="89"/>
                    <a:pt x="2" y="92"/>
                  </a:cubicBezTo>
                  <a:cubicBezTo>
                    <a:pt x="3" y="95"/>
                    <a:pt x="6" y="97"/>
                    <a:pt x="10" y="97"/>
                  </a:cubicBezTo>
                  <a:cubicBezTo>
                    <a:pt x="792" y="97"/>
                    <a:pt x="792" y="97"/>
                    <a:pt x="792" y="97"/>
                  </a:cubicBezTo>
                  <a:cubicBezTo>
                    <a:pt x="796" y="97"/>
                    <a:pt x="799" y="95"/>
                    <a:pt x="800" y="92"/>
                  </a:cubicBezTo>
                  <a:cubicBezTo>
                    <a:pt x="802" y="89"/>
                    <a:pt x="801" y="85"/>
                    <a:pt x="798" y="83"/>
                  </a:cubicBezTo>
                  <a:cubicBezTo>
                    <a:pt x="715" y="0"/>
                    <a:pt x="715" y="0"/>
                    <a:pt x="715" y="0"/>
                  </a:cubicBezTo>
                  <a:lnTo>
                    <a:pt x="87" y="0"/>
                  </a:lnTo>
                  <a:close/>
                  <a:moveTo>
                    <a:pt x="711" y="47"/>
                  </a:moveTo>
                  <a:cubicBezTo>
                    <a:pt x="713" y="49"/>
                    <a:pt x="713" y="51"/>
                    <a:pt x="712" y="54"/>
                  </a:cubicBezTo>
                  <a:cubicBezTo>
                    <a:pt x="711" y="56"/>
                    <a:pt x="709" y="58"/>
                    <a:pt x="706" y="58"/>
                  </a:cubicBezTo>
                  <a:cubicBezTo>
                    <a:pt x="484" y="58"/>
                    <a:pt x="484" y="58"/>
                    <a:pt x="484" y="58"/>
                  </a:cubicBezTo>
                  <a:cubicBezTo>
                    <a:pt x="485" y="64"/>
                    <a:pt x="485" y="64"/>
                    <a:pt x="485" y="64"/>
                  </a:cubicBezTo>
                  <a:cubicBezTo>
                    <a:pt x="485" y="65"/>
                    <a:pt x="485" y="66"/>
                    <a:pt x="484" y="67"/>
                  </a:cubicBezTo>
                  <a:cubicBezTo>
                    <a:pt x="483" y="68"/>
                    <a:pt x="482" y="69"/>
                    <a:pt x="481" y="69"/>
                  </a:cubicBezTo>
                  <a:cubicBezTo>
                    <a:pt x="321" y="69"/>
                    <a:pt x="321" y="69"/>
                    <a:pt x="321" y="69"/>
                  </a:cubicBezTo>
                  <a:cubicBezTo>
                    <a:pt x="320" y="69"/>
                    <a:pt x="319" y="68"/>
                    <a:pt x="318" y="67"/>
                  </a:cubicBezTo>
                  <a:cubicBezTo>
                    <a:pt x="317" y="66"/>
                    <a:pt x="317" y="65"/>
                    <a:pt x="317" y="64"/>
                  </a:cubicBezTo>
                  <a:cubicBezTo>
                    <a:pt x="318" y="58"/>
                    <a:pt x="318" y="58"/>
                    <a:pt x="318" y="58"/>
                  </a:cubicBezTo>
                  <a:cubicBezTo>
                    <a:pt x="96" y="58"/>
                    <a:pt x="96" y="58"/>
                    <a:pt x="96" y="58"/>
                  </a:cubicBezTo>
                  <a:cubicBezTo>
                    <a:pt x="93" y="58"/>
                    <a:pt x="91" y="56"/>
                    <a:pt x="90" y="54"/>
                  </a:cubicBezTo>
                  <a:cubicBezTo>
                    <a:pt x="89" y="51"/>
                    <a:pt x="89" y="49"/>
                    <a:pt x="91" y="47"/>
                  </a:cubicBezTo>
                  <a:cubicBezTo>
                    <a:pt x="113" y="20"/>
                    <a:pt x="113" y="20"/>
                    <a:pt x="113" y="20"/>
                  </a:cubicBezTo>
                  <a:cubicBezTo>
                    <a:pt x="689" y="20"/>
                    <a:pt x="689" y="20"/>
                    <a:pt x="689" y="20"/>
                  </a:cubicBezTo>
                  <a:lnTo>
                    <a:pt x="711"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7" name="Freeform 14"/>
            <p:cNvSpPr>
              <a:spLocks noEditPoints="1"/>
            </p:cNvSpPr>
            <p:nvPr/>
          </p:nvSpPr>
          <p:spPr bwMode="auto">
            <a:xfrm>
              <a:off x="1408" y="1637"/>
              <a:ext cx="798" cy="29"/>
            </a:xfrm>
            <a:custGeom>
              <a:avLst/>
              <a:gdLst>
                <a:gd name="T0" fmla="*/ 791 w 800"/>
                <a:gd name="T1" fmla="*/ 3 h 29"/>
                <a:gd name="T2" fmla="*/ 469 w 800"/>
                <a:gd name="T3" fmla="*/ 3 h 29"/>
                <a:gd name="T4" fmla="*/ 468 w 800"/>
                <a:gd name="T5" fmla="*/ 6 h 29"/>
                <a:gd name="T6" fmla="*/ 461 w 800"/>
                <a:gd name="T7" fmla="*/ 9 h 29"/>
                <a:gd name="T8" fmla="*/ 339 w 800"/>
                <a:gd name="T9" fmla="*/ 9 h 29"/>
                <a:gd name="T10" fmla="*/ 332 w 800"/>
                <a:gd name="T11" fmla="*/ 6 h 29"/>
                <a:gd name="T12" fmla="*/ 331 w 800"/>
                <a:gd name="T13" fmla="*/ 3 h 29"/>
                <a:gd name="T14" fmla="*/ 9 w 800"/>
                <a:gd name="T15" fmla="*/ 3 h 29"/>
                <a:gd name="T16" fmla="*/ 0 w 800"/>
                <a:gd name="T17" fmla="*/ 0 h 29"/>
                <a:gd name="T18" fmla="*/ 0 w 800"/>
                <a:gd name="T19" fmla="*/ 9 h 29"/>
                <a:gd name="T20" fmla="*/ 6 w 800"/>
                <a:gd name="T21" fmla="*/ 23 h 29"/>
                <a:gd name="T22" fmla="*/ 21 w 800"/>
                <a:gd name="T23" fmla="*/ 29 h 29"/>
                <a:gd name="T24" fmla="*/ 779 w 800"/>
                <a:gd name="T25" fmla="*/ 29 h 29"/>
                <a:gd name="T26" fmla="*/ 794 w 800"/>
                <a:gd name="T27" fmla="*/ 23 h 29"/>
                <a:gd name="T28" fmla="*/ 800 w 800"/>
                <a:gd name="T29" fmla="*/ 9 h 29"/>
                <a:gd name="T30" fmla="*/ 800 w 800"/>
                <a:gd name="T31" fmla="*/ 0 h 29"/>
                <a:gd name="T32" fmla="*/ 791 w 800"/>
                <a:gd name="T33" fmla="*/ 3 h 29"/>
                <a:gd name="T34" fmla="*/ 72 w 800"/>
                <a:gd name="T35" fmla="*/ 21 h 29"/>
                <a:gd name="T36" fmla="*/ 68 w 800"/>
                <a:gd name="T37" fmla="*/ 16 h 29"/>
                <a:gd name="T38" fmla="*/ 72 w 800"/>
                <a:gd name="T39" fmla="*/ 12 h 29"/>
                <a:gd name="T40" fmla="*/ 77 w 800"/>
                <a:gd name="T41" fmla="*/ 16 h 29"/>
                <a:gd name="T42" fmla="*/ 72 w 800"/>
                <a:gd name="T43" fmla="*/ 21 h 29"/>
                <a:gd name="T44" fmla="*/ 94 w 800"/>
                <a:gd name="T45" fmla="*/ 21 h 29"/>
                <a:gd name="T46" fmla="*/ 89 w 800"/>
                <a:gd name="T47" fmla="*/ 16 h 29"/>
                <a:gd name="T48" fmla="*/ 94 w 800"/>
                <a:gd name="T49" fmla="*/ 12 h 29"/>
                <a:gd name="T50" fmla="*/ 98 w 800"/>
                <a:gd name="T51" fmla="*/ 16 h 29"/>
                <a:gd name="T52" fmla="*/ 94 w 800"/>
                <a:gd name="T53" fmla="*/ 21 h 29"/>
                <a:gd name="T54" fmla="*/ 115 w 800"/>
                <a:gd name="T55" fmla="*/ 21 h 29"/>
                <a:gd name="T56" fmla="*/ 111 w 800"/>
                <a:gd name="T57" fmla="*/ 16 h 29"/>
                <a:gd name="T58" fmla="*/ 115 w 800"/>
                <a:gd name="T59" fmla="*/ 12 h 29"/>
                <a:gd name="T60" fmla="*/ 120 w 800"/>
                <a:gd name="T61" fmla="*/ 16 h 29"/>
                <a:gd name="T62" fmla="*/ 115 w 800"/>
                <a:gd name="T63" fmla="*/ 2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29">
                  <a:moveTo>
                    <a:pt x="791" y="3"/>
                  </a:moveTo>
                  <a:cubicBezTo>
                    <a:pt x="469" y="3"/>
                    <a:pt x="469" y="3"/>
                    <a:pt x="469" y="3"/>
                  </a:cubicBezTo>
                  <a:cubicBezTo>
                    <a:pt x="469" y="4"/>
                    <a:pt x="468" y="5"/>
                    <a:pt x="468" y="6"/>
                  </a:cubicBezTo>
                  <a:cubicBezTo>
                    <a:pt x="466" y="8"/>
                    <a:pt x="463" y="9"/>
                    <a:pt x="461" y="9"/>
                  </a:cubicBezTo>
                  <a:cubicBezTo>
                    <a:pt x="339" y="9"/>
                    <a:pt x="339" y="9"/>
                    <a:pt x="339" y="9"/>
                  </a:cubicBezTo>
                  <a:cubicBezTo>
                    <a:pt x="337" y="9"/>
                    <a:pt x="334" y="8"/>
                    <a:pt x="332" y="6"/>
                  </a:cubicBezTo>
                  <a:cubicBezTo>
                    <a:pt x="332" y="5"/>
                    <a:pt x="331" y="4"/>
                    <a:pt x="331" y="3"/>
                  </a:cubicBezTo>
                  <a:cubicBezTo>
                    <a:pt x="9" y="3"/>
                    <a:pt x="9" y="3"/>
                    <a:pt x="9" y="3"/>
                  </a:cubicBezTo>
                  <a:cubicBezTo>
                    <a:pt x="5" y="3"/>
                    <a:pt x="2" y="2"/>
                    <a:pt x="0" y="0"/>
                  </a:cubicBezTo>
                  <a:cubicBezTo>
                    <a:pt x="0" y="9"/>
                    <a:pt x="0" y="9"/>
                    <a:pt x="0" y="9"/>
                  </a:cubicBezTo>
                  <a:cubicBezTo>
                    <a:pt x="0" y="14"/>
                    <a:pt x="2" y="19"/>
                    <a:pt x="6" y="23"/>
                  </a:cubicBezTo>
                  <a:cubicBezTo>
                    <a:pt x="10" y="27"/>
                    <a:pt x="15" y="29"/>
                    <a:pt x="21" y="29"/>
                  </a:cubicBezTo>
                  <a:cubicBezTo>
                    <a:pt x="779" y="29"/>
                    <a:pt x="779" y="29"/>
                    <a:pt x="779" y="29"/>
                  </a:cubicBezTo>
                  <a:cubicBezTo>
                    <a:pt x="785" y="29"/>
                    <a:pt x="790" y="27"/>
                    <a:pt x="794" y="23"/>
                  </a:cubicBezTo>
                  <a:cubicBezTo>
                    <a:pt x="798" y="19"/>
                    <a:pt x="800" y="14"/>
                    <a:pt x="800" y="9"/>
                  </a:cubicBezTo>
                  <a:cubicBezTo>
                    <a:pt x="800" y="0"/>
                    <a:pt x="800" y="0"/>
                    <a:pt x="800" y="0"/>
                  </a:cubicBezTo>
                  <a:cubicBezTo>
                    <a:pt x="798" y="2"/>
                    <a:pt x="795" y="3"/>
                    <a:pt x="791" y="3"/>
                  </a:cubicBezTo>
                  <a:close/>
                  <a:moveTo>
                    <a:pt x="72" y="21"/>
                  </a:moveTo>
                  <a:cubicBezTo>
                    <a:pt x="70" y="21"/>
                    <a:pt x="68" y="19"/>
                    <a:pt x="68" y="16"/>
                  </a:cubicBezTo>
                  <a:cubicBezTo>
                    <a:pt x="68" y="14"/>
                    <a:pt x="70" y="12"/>
                    <a:pt x="72" y="12"/>
                  </a:cubicBezTo>
                  <a:cubicBezTo>
                    <a:pt x="75" y="12"/>
                    <a:pt x="77" y="14"/>
                    <a:pt x="77" y="16"/>
                  </a:cubicBezTo>
                  <a:cubicBezTo>
                    <a:pt x="77" y="19"/>
                    <a:pt x="75" y="21"/>
                    <a:pt x="72" y="21"/>
                  </a:cubicBezTo>
                  <a:close/>
                  <a:moveTo>
                    <a:pt x="94" y="21"/>
                  </a:moveTo>
                  <a:cubicBezTo>
                    <a:pt x="91" y="21"/>
                    <a:pt x="89" y="19"/>
                    <a:pt x="89" y="16"/>
                  </a:cubicBezTo>
                  <a:cubicBezTo>
                    <a:pt x="89" y="14"/>
                    <a:pt x="91" y="12"/>
                    <a:pt x="94" y="12"/>
                  </a:cubicBezTo>
                  <a:cubicBezTo>
                    <a:pt x="96" y="12"/>
                    <a:pt x="98" y="14"/>
                    <a:pt x="98" y="16"/>
                  </a:cubicBezTo>
                  <a:cubicBezTo>
                    <a:pt x="98" y="19"/>
                    <a:pt x="96" y="21"/>
                    <a:pt x="94" y="21"/>
                  </a:cubicBezTo>
                  <a:close/>
                  <a:moveTo>
                    <a:pt x="115" y="21"/>
                  </a:moveTo>
                  <a:cubicBezTo>
                    <a:pt x="113" y="21"/>
                    <a:pt x="111" y="19"/>
                    <a:pt x="111" y="16"/>
                  </a:cubicBezTo>
                  <a:cubicBezTo>
                    <a:pt x="111" y="14"/>
                    <a:pt x="113" y="12"/>
                    <a:pt x="115" y="12"/>
                  </a:cubicBezTo>
                  <a:cubicBezTo>
                    <a:pt x="118" y="12"/>
                    <a:pt x="120" y="14"/>
                    <a:pt x="120" y="16"/>
                  </a:cubicBezTo>
                  <a:cubicBezTo>
                    <a:pt x="120" y="19"/>
                    <a:pt x="118" y="21"/>
                    <a:pt x="1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8" name="Freeform 15"/>
            <p:cNvSpPr/>
            <p:nvPr/>
          </p:nvSpPr>
          <p:spPr bwMode="auto">
            <a:xfrm>
              <a:off x="1624" y="1386"/>
              <a:ext cx="48" cy="56"/>
            </a:xfrm>
            <a:custGeom>
              <a:avLst/>
              <a:gdLst>
                <a:gd name="T0" fmla="*/ 48 w 48"/>
                <a:gd name="T1" fmla="*/ 56 h 56"/>
                <a:gd name="T2" fmla="*/ 0 w 48"/>
                <a:gd name="T3" fmla="*/ 56 h 56"/>
                <a:gd name="T4" fmla="*/ 0 w 48"/>
                <a:gd name="T5" fmla="*/ 5 h 56"/>
                <a:gd name="T6" fmla="*/ 2 w 48"/>
                <a:gd name="T7" fmla="*/ 2 h 56"/>
                <a:gd name="T8" fmla="*/ 5 w 48"/>
                <a:gd name="T9" fmla="*/ 0 h 56"/>
                <a:gd name="T10" fmla="*/ 43 w 48"/>
                <a:gd name="T11" fmla="*/ 0 h 56"/>
                <a:gd name="T12" fmla="*/ 47 w 48"/>
                <a:gd name="T13" fmla="*/ 2 h 56"/>
                <a:gd name="T14" fmla="*/ 48 w 48"/>
                <a:gd name="T15" fmla="*/ 5 h 56"/>
                <a:gd name="T16" fmla="*/ 48 w 48"/>
                <a:gd name="T17" fmla="*/ 5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56">
                  <a:moveTo>
                    <a:pt x="48" y="56"/>
                  </a:moveTo>
                  <a:cubicBezTo>
                    <a:pt x="0" y="56"/>
                    <a:pt x="0" y="56"/>
                    <a:pt x="0" y="56"/>
                  </a:cubicBezTo>
                  <a:cubicBezTo>
                    <a:pt x="0" y="5"/>
                    <a:pt x="0" y="5"/>
                    <a:pt x="0" y="5"/>
                  </a:cubicBezTo>
                  <a:cubicBezTo>
                    <a:pt x="0" y="4"/>
                    <a:pt x="1" y="3"/>
                    <a:pt x="2" y="2"/>
                  </a:cubicBezTo>
                  <a:cubicBezTo>
                    <a:pt x="3" y="1"/>
                    <a:pt x="4" y="0"/>
                    <a:pt x="5" y="0"/>
                  </a:cubicBezTo>
                  <a:cubicBezTo>
                    <a:pt x="43" y="0"/>
                    <a:pt x="43" y="0"/>
                    <a:pt x="43" y="0"/>
                  </a:cubicBezTo>
                  <a:cubicBezTo>
                    <a:pt x="44" y="0"/>
                    <a:pt x="46" y="1"/>
                    <a:pt x="47" y="2"/>
                  </a:cubicBezTo>
                  <a:cubicBezTo>
                    <a:pt x="48" y="3"/>
                    <a:pt x="48" y="4"/>
                    <a:pt x="48" y="5"/>
                  </a:cubicBezTo>
                  <a:cubicBezTo>
                    <a:pt x="48" y="56"/>
                    <a:pt x="48" y="56"/>
                    <a:pt x="48"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29" name="Freeform 16"/>
            <p:cNvSpPr/>
            <p:nvPr/>
          </p:nvSpPr>
          <p:spPr bwMode="auto">
            <a:xfrm>
              <a:off x="1723" y="1314"/>
              <a:ext cx="47" cy="128"/>
            </a:xfrm>
            <a:custGeom>
              <a:avLst/>
              <a:gdLst>
                <a:gd name="T0" fmla="*/ 47 w 47"/>
                <a:gd name="T1" fmla="*/ 128 h 128"/>
                <a:gd name="T2" fmla="*/ 0 w 47"/>
                <a:gd name="T3" fmla="*/ 128 h 128"/>
                <a:gd name="T4" fmla="*/ 0 w 47"/>
                <a:gd name="T5" fmla="*/ 5 h 128"/>
                <a:gd name="T6" fmla="*/ 1 w 47"/>
                <a:gd name="T7" fmla="*/ 2 h 128"/>
                <a:gd name="T8" fmla="*/ 5 w 47"/>
                <a:gd name="T9" fmla="*/ 0 h 128"/>
                <a:gd name="T10" fmla="*/ 42 w 47"/>
                <a:gd name="T11" fmla="*/ 0 h 128"/>
                <a:gd name="T12" fmla="*/ 46 w 47"/>
                <a:gd name="T13" fmla="*/ 2 h 128"/>
                <a:gd name="T14" fmla="*/ 47 w 47"/>
                <a:gd name="T15" fmla="*/ 5 h 128"/>
                <a:gd name="T16" fmla="*/ 47 w 47"/>
                <a:gd name="T17" fmla="*/ 128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128">
                  <a:moveTo>
                    <a:pt x="47" y="128"/>
                  </a:moveTo>
                  <a:cubicBezTo>
                    <a:pt x="0" y="128"/>
                    <a:pt x="0" y="128"/>
                    <a:pt x="0" y="128"/>
                  </a:cubicBezTo>
                  <a:cubicBezTo>
                    <a:pt x="0" y="5"/>
                    <a:pt x="0" y="5"/>
                    <a:pt x="0" y="5"/>
                  </a:cubicBezTo>
                  <a:cubicBezTo>
                    <a:pt x="0" y="4"/>
                    <a:pt x="0" y="3"/>
                    <a:pt x="1" y="2"/>
                  </a:cubicBezTo>
                  <a:cubicBezTo>
                    <a:pt x="2" y="1"/>
                    <a:pt x="3" y="0"/>
                    <a:pt x="5" y="0"/>
                  </a:cubicBezTo>
                  <a:cubicBezTo>
                    <a:pt x="42" y="0"/>
                    <a:pt x="42" y="0"/>
                    <a:pt x="42" y="0"/>
                  </a:cubicBezTo>
                  <a:cubicBezTo>
                    <a:pt x="44" y="0"/>
                    <a:pt x="45" y="1"/>
                    <a:pt x="46" y="2"/>
                  </a:cubicBezTo>
                  <a:cubicBezTo>
                    <a:pt x="47" y="3"/>
                    <a:pt x="47" y="4"/>
                    <a:pt x="47" y="5"/>
                  </a:cubicBezTo>
                  <a:lnTo>
                    <a:pt x="47" y="12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0" name="Freeform 17"/>
            <p:cNvSpPr/>
            <p:nvPr/>
          </p:nvSpPr>
          <p:spPr bwMode="auto">
            <a:xfrm>
              <a:off x="1821" y="1353"/>
              <a:ext cx="48" cy="89"/>
            </a:xfrm>
            <a:custGeom>
              <a:avLst/>
              <a:gdLst>
                <a:gd name="T0" fmla="*/ 48 w 48"/>
                <a:gd name="T1" fmla="*/ 89 h 89"/>
                <a:gd name="T2" fmla="*/ 0 w 48"/>
                <a:gd name="T3" fmla="*/ 89 h 89"/>
                <a:gd name="T4" fmla="*/ 0 w 48"/>
                <a:gd name="T5" fmla="*/ 6 h 89"/>
                <a:gd name="T6" fmla="*/ 1 w 48"/>
                <a:gd name="T7" fmla="*/ 2 h 89"/>
                <a:gd name="T8" fmla="*/ 5 w 48"/>
                <a:gd name="T9" fmla="*/ 0 h 89"/>
                <a:gd name="T10" fmla="*/ 43 w 48"/>
                <a:gd name="T11" fmla="*/ 0 h 89"/>
                <a:gd name="T12" fmla="*/ 46 w 48"/>
                <a:gd name="T13" fmla="*/ 2 h 89"/>
                <a:gd name="T14" fmla="*/ 48 w 48"/>
                <a:gd name="T15" fmla="*/ 6 h 89"/>
                <a:gd name="T16" fmla="*/ 48 w 48"/>
                <a:gd name="T17" fmla="*/ 8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89">
                  <a:moveTo>
                    <a:pt x="48" y="89"/>
                  </a:moveTo>
                  <a:cubicBezTo>
                    <a:pt x="0" y="89"/>
                    <a:pt x="0" y="89"/>
                    <a:pt x="0" y="89"/>
                  </a:cubicBezTo>
                  <a:cubicBezTo>
                    <a:pt x="0" y="6"/>
                    <a:pt x="0" y="6"/>
                    <a:pt x="0" y="6"/>
                  </a:cubicBezTo>
                  <a:cubicBezTo>
                    <a:pt x="0" y="4"/>
                    <a:pt x="0" y="3"/>
                    <a:pt x="1" y="2"/>
                  </a:cubicBezTo>
                  <a:cubicBezTo>
                    <a:pt x="2" y="1"/>
                    <a:pt x="4" y="0"/>
                    <a:pt x="5" y="0"/>
                  </a:cubicBezTo>
                  <a:cubicBezTo>
                    <a:pt x="43" y="0"/>
                    <a:pt x="43" y="0"/>
                    <a:pt x="43" y="0"/>
                  </a:cubicBezTo>
                  <a:cubicBezTo>
                    <a:pt x="44" y="0"/>
                    <a:pt x="45" y="1"/>
                    <a:pt x="46" y="2"/>
                  </a:cubicBezTo>
                  <a:cubicBezTo>
                    <a:pt x="47" y="3"/>
                    <a:pt x="48" y="4"/>
                    <a:pt x="48" y="6"/>
                  </a:cubicBezTo>
                  <a:cubicBezTo>
                    <a:pt x="48" y="89"/>
                    <a:pt x="48" y="89"/>
                    <a:pt x="48" y="8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1" name="Freeform 18"/>
            <p:cNvSpPr/>
            <p:nvPr/>
          </p:nvSpPr>
          <p:spPr bwMode="auto">
            <a:xfrm>
              <a:off x="1901" y="1205"/>
              <a:ext cx="84" cy="237"/>
            </a:xfrm>
            <a:custGeom>
              <a:avLst/>
              <a:gdLst>
                <a:gd name="T0" fmla="*/ 79 w 84"/>
                <a:gd name="T1" fmla="*/ 64 h 237"/>
                <a:gd name="T2" fmla="*/ 84 w 84"/>
                <a:gd name="T3" fmla="*/ 62 h 237"/>
                <a:gd name="T4" fmla="*/ 83 w 84"/>
                <a:gd name="T5" fmla="*/ 56 h 237"/>
                <a:gd name="T6" fmla="*/ 46 w 84"/>
                <a:gd name="T7" fmla="*/ 2 h 237"/>
                <a:gd name="T8" fmla="*/ 42 w 84"/>
                <a:gd name="T9" fmla="*/ 0 h 237"/>
                <a:gd name="T10" fmla="*/ 38 w 84"/>
                <a:gd name="T11" fmla="*/ 2 h 237"/>
                <a:gd name="T12" fmla="*/ 1 w 84"/>
                <a:gd name="T13" fmla="*/ 56 h 237"/>
                <a:gd name="T14" fmla="*/ 1 w 84"/>
                <a:gd name="T15" fmla="*/ 62 h 237"/>
                <a:gd name="T16" fmla="*/ 5 w 84"/>
                <a:gd name="T17" fmla="*/ 64 h 237"/>
                <a:gd name="T18" fmla="*/ 18 w 84"/>
                <a:gd name="T19" fmla="*/ 64 h 237"/>
                <a:gd name="T20" fmla="*/ 18 w 84"/>
                <a:gd name="T21" fmla="*/ 237 h 237"/>
                <a:gd name="T22" fmla="*/ 66 w 84"/>
                <a:gd name="T23" fmla="*/ 237 h 237"/>
                <a:gd name="T24" fmla="*/ 66 w 84"/>
                <a:gd name="T25" fmla="*/ 64 h 237"/>
                <a:gd name="T26" fmla="*/ 79 w 84"/>
                <a:gd name="T27" fmla="*/ 64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 h="237">
                  <a:moveTo>
                    <a:pt x="79" y="64"/>
                  </a:moveTo>
                  <a:cubicBezTo>
                    <a:pt x="81" y="64"/>
                    <a:pt x="83" y="63"/>
                    <a:pt x="84" y="62"/>
                  </a:cubicBezTo>
                  <a:cubicBezTo>
                    <a:pt x="84" y="60"/>
                    <a:pt x="84" y="58"/>
                    <a:pt x="83" y="56"/>
                  </a:cubicBezTo>
                  <a:cubicBezTo>
                    <a:pt x="46" y="2"/>
                    <a:pt x="46" y="2"/>
                    <a:pt x="46" y="2"/>
                  </a:cubicBezTo>
                  <a:cubicBezTo>
                    <a:pt x="45" y="1"/>
                    <a:pt x="44" y="0"/>
                    <a:pt x="42" y="0"/>
                  </a:cubicBezTo>
                  <a:cubicBezTo>
                    <a:pt x="40" y="0"/>
                    <a:pt x="39" y="1"/>
                    <a:pt x="38" y="2"/>
                  </a:cubicBezTo>
                  <a:cubicBezTo>
                    <a:pt x="1" y="56"/>
                    <a:pt x="1" y="56"/>
                    <a:pt x="1" y="56"/>
                  </a:cubicBezTo>
                  <a:cubicBezTo>
                    <a:pt x="0" y="58"/>
                    <a:pt x="0" y="60"/>
                    <a:pt x="1" y="62"/>
                  </a:cubicBezTo>
                  <a:cubicBezTo>
                    <a:pt x="1" y="63"/>
                    <a:pt x="3" y="64"/>
                    <a:pt x="5" y="64"/>
                  </a:cubicBezTo>
                  <a:cubicBezTo>
                    <a:pt x="18" y="64"/>
                    <a:pt x="18" y="64"/>
                    <a:pt x="18" y="64"/>
                  </a:cubicBezTo>
                  <a:cubicBezTo>
                    <a:pt x="18" y="237"/>
                    <a:pt x="18" y="237"/>
                    <a:pt x="18" y="237"/>
                  </a:cubicBezTo>
                  <a:cubicBezTo>
                    <a:pt x="66" y="237"/>
                    <a:pt x="66" y="237"/>
                    <a:pt x="66" y="237"/>
                  </a:cubicBezTo>
                  <a:cubicBezTo>
                    <a:pt x="66" y="64"/>
                    <a:pt x="66" y="64"/>
                    <a:pt x="66" y="64"/>
                  </a:cubicBezTo>
                  <a:lnTo>
                    <a:pt x="79" y="6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2" name="Freeform 19"/>
            <p:cNvSpPr/>
            <p:nvPr/>
          </p:nvSpPr>
          <p:spPr bwMode="auto">
            <a:xfrm>
              <a:off x="1552" y="1187"/>
              <a:ext cx="510" cy="276"/>
            </a:xfrm>
            <a:custGeom>
              <a:avLst/>
              <a:gdLst>
                <a:gd name="T0" fmla="*/ 8 w 512"/>
                <a:gd name="T1" fmla="*/ 268 h 276"/>
                <a:gd name="T2" fmla="*/ 8 w 512"/>
                <a:gd name="T3" fmla="*/ 4 h 276"/>
                <a:gd name="T4" fmla="*/ 7 w 512"/>
                <a:gd name="T5" fmla="*/ 1 h 276"/>
                <a:gd name="T6" fmla="*/ 4 w 512"/>
                <a:gd name="T7" fmla="*/ 0 h 276"/>
                <a:gd name="T8" fmla="*/ 4 w 512"/>
                <a:gd name="T9" fmla="*/ 0 h 276"/>
                <a:gd name="T10" fmla="*/ 1 w 512"/>
                <a:gd name="T11" fmla="*/ 1 h 276"/>
                <a:gd name="T12" fmla="*/ 0 w 512"/>
                <a:gd name="T13" fmla="*/ 4 h 276"/>
                <a:gd name="T14" fmla="*/ 0 w 512"/>
                <a:gd name="T15" fmla="*/ 276 h 276"/>
                <a:gd name="T16" fmla="*/ 508 w 512"/>
                <a:gd name="T17" fmla="*/ 276 h 276"/>
                <a:gd name="T18" fmla="*/ 511 w 512"/>
                <a:gd name="T19" fmla="*/ 275 h 276"/>
                <a:gd name="T20" fmla="*/ 512 w 512"/>
                <a:gd name="T21" fmla="*/ 272 h 276"/>
                <a:gd name="T22" fmla="*/ 512 w 512"/>
                <a:gd name="T23" fmla="*/ 272 h 276"/>
                <a:gd name="T24" fmla="*/ 511 w 512"/>
                <a:gd name="T25" fmla="*/ 269 h 276"/>
                <a:gd name="T26" fmla="*/ 508 w 512"/>
                <a:gd name="T27" fmla="*/ 268 h 276"/>
                <a:gd name="T28" fmla="*/ 8 w 512"/>
                <a:gd name="T29" fmla="*/ 268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12" h="276">
                  <a:moveTo>
                    <a:pt x="8" y="268"/>
                  </a:moveTo>
                  <a:cubicBezTo>
                    <a:pt x="8" y="4"/>
                    <a:pt x="8" y="4"/>
                    <a:pt x="8" y="4"/>
                  </a:cubicBezTo>
                  <a:cubicBezTo>
                    <a:pt x="8" y="3"/>
                    <a:pt x="8" y="2"/>
                    <a:pt x="7" y="1"/>
                  </a:cubicBezTo>
                  <a:cubicBezTo>
                    <a:pt x="6" y="1"/>
                    <a:pt x="5" y="0"/>
                    <a:pt x="4" y="0"/>
                  </a:cubicBezTo>
                  <a:cubicBezTo>
                    <a:pt x="4" y="0"/>
                    <a:pt x="4" y="0"/>
                    <a:pt x="4" y="0"/>
                  </a:cubicBezTo>
                  <a:cubicBezTo>
                    <a:pt x="3" y="0"/>
                    <a:pt x="2" y="1"/>
                    <a:pt x="1" y="1"/>
                  </a:cubicBezTo>
                  <a:cubicBezTo>
                    <a:pt x="0" y="2"/>
                    <a:pt x="0" y="3"/>
                    <a:pt x="0" y="4"/>
                  </a:cubicBezTo>
                  <a:cubicBezTo>
                    <a:pt x="0" y="276"/>
                    <a:pt x="0" y="276"/>
                    <a:pt x="0" y="276"/>
                  </a:cubicBezTo>
                  <a:cubicBezTo>
                    <a:pt x="508" y="276"/>
                    <a:pt x="508" y="276"/>
                    <a:pt x="508" y="276"/>
                  </a:cubicBezTo>
                  <a:cubicBezTo>
                    <a:pt x="509" y="276"/>
                    <a:pt x="510" y="276"/>
                    <a:pt x="511" y="275"/>
                  </a:cubicBezTo>
                  <a:cubicBezTo>
                    <a:pt x="512" y="274"/>
                    <a:pt x="512" y="273"/>
                    <a:pt x="512" y="272"/>
                  </a:cubicBezTo>
                  <a:cubicBezTo>
                    <a:pt x="512" y="272"/>
                    <a:pt x="512" y="272"/>
                    <a:pt x="512" y="272"/>
                  </a:cubicBezTo>
                  <a:cubicBezTo>
                    <a:pt x="512" y="271"/>
                    <a:pt x="512" y="270"/>
                    <a:pt x="511" y="269"/>
                  </a:cubicBezTo>
                  <a:cubicBezTo>
                    <a:pt x="510" y="268"/>
                    <a:pt x="509" y="268"/>
                    <a:pt x="508" y="268"/>
                  </a:cubicBezTo>
                  <a:cubicBezTo>
                    <a:pt x="8" y="268"/>
                    <a:pt x="8" y="268"/>
                    <a:pt x="8" y="2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grpSp>
        <p:nvGrpSpPr>
          <p:cNvPr id="33" name="Group 32"/>
          <p:cNvGrpSpPr>
            <a:grpSpLocks noChangeAspect="1"/>
          </p:cNvGrpSpPr>
          <p:nvPr/>
        </p:nvGrpSpPr>
        <p:grpSpPr bwMode="auto">
          <a:xfrm>
            <a:off x="1875907" y="1871319"/>
            <a:ext cx="1747162" cy="1240486"/>
            <a:chOff x="4354" y="1098"/>
            <a:chExt cx="800" cy="568"/>
          </a:xfrm>
          <a:solidFill>
            <a:schemeClr val="bg1"/>
          </a:solidFill>
        </p:grpSpPr>
        <p:sp>
          <p:nvSpPr>
            <p:cNvPr id="34" name="Freeform 33"/>
            <p:cNvSpPr>
              <a:spLocks noEditPoints="1"/>
            </p:cNvSpPr>
            <p:nvPr/>
          </p:nvSpPr>
          <p:spPr bwMode="auto">
            <a:xfrm>
              <a:off x="4441" y="1098"/>
              <a:ext cx="626" cy="423"/>
            </a:xfrm>
            <a:custGeom>
              <a:avLst/>
              <a:gdLst>
                <a:gd name="T0" fmla="*/ 621 w 628"/>
                <a:gd name="T1" fmla="*/ 7 h 423"/>
                <a:gd name="T2" fmla="*/ 605 w 628"/>
                <a:gd name="T3" fmla="*/ 0 h 423"/>
                <a:gd name="T4" fmla="*/ 24 w 628"/>
                <a:gd name="T5" fmla="*/ 0 h 423"/>
                <a:gd name="T6" fmla="*/ 7 w 628"/>
                <a:gd name="T7" fmla="*/ 7 h 423"/>
                <a:gd name="T8" fmla="*/ 0 w 628"/>
                <a:gd name="T9" fmla="*/ 23 h 423"/>
                <a:gd name="T10" fmla="*/ 0 w 628"/>
                <a:gd name="T11" fmla="*/ 423 h 423"/>
                <a:gd name="T12" fmla="*/ 628 w 628"/>
                <a:gd name="T13" fmla="*/ 423 h 423"/>
                <a:gd name="T14" fmla="*/ 628 w 628"/>
                <a:gd name="T15" fmla="*/ 23 h 423"/>
                <a:gd name="T16" fmla="*/ 621 w 628"/>
                <a:gd name="T17" fmla="*/ 7 h 423"/>
                <a:gd name="T18" fmla="*/ 314 w 628"/>
                <a:gd name="T19" fmla="*/ 13 h 423"/>
                <a:gd name="T20" fmla="*/ 321 w 628"/>
                <a:gd name="T21" fmla="*/ 20 h 423"/>
                <a:gd name="T22" fmla="*/ 314 w 628"/>
                <a:gd name="T23" fmla="*/ 27 h 423"/>
                <a:gd name="T24" fmla="*/ 307 w 628"/>
                <a:gd name="T25" fmla="*/ 20 h 423"/>
                <a:gd name="T26" fmla="*/ 314 w 628"/>
                <a:gd name="T27" fmla="*/ 13 h 423"/>
                <a:gd name="T28" fmla="*/ 587 w 628"/>
                <a:gd name="T29" fmla="*/ 382 h 423"/>
                <a:gd name="T30" fmla="*/ 41 w 628"/>
                <a:gd name="T31" fmla="*/ 382 h 423"/>
                <a:gd name="T32" fmla="*/ 41 w 628"/>
                <a:gd name="T33" fmla="*/ 41 h 423"/>
                <a:gd name="T34" fmla="*/ 587 w 628"/>
                <a:gd name="T35" fmla="*/ 41 h 423"/>
                <a:gd name="T36" fmla="*/ 587 w 628"/>
                <a:gd name="T37" fmla="*/ 382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28" h="423">
                  <a:moveTo>
                    <a:pt x="621" y="7"/>
                  </a:moveTo>
                  <a:cubicBezTo>
                    <a:pt x="617" y="2"/>
                    <a:pt x="611" y="0"/>
                    <a:pt x="605" y="0"/>
                  </a:cubicBezTo>
                  <a:cubicBezTo>
                    <a:pt x="24" y="0"/>
                    <a:pt x="24" y="0"/>
                    <a:pt x="24" y="0"/>
                  </a:cubicBezTo>
                  <a:cubicBezTo>
                    <a:pt x="17" y="0"/>
                    <a:pt x="11" y="2"/>
                    <a:pt x="7" y="7"/>
                  </a:cubicBezTo>
                  <a:cubicBezTo>
                    <a:pt x="2" y="11"/>
                    <a:pt x="0" y="17"/>
                    <a:pt x="0" y="23"/>
                  </a:cubicBezTo>
                  <a:cubicBezTo>
                    <a:pt x="0" y="423"/>
                    <a:pt x="0" y="423"/>
                    <a:pt x="0" y="423"/>
                  </a:cubicBezTo>
                  <a:cubicBezTo>
                    <a:pt x="628" y="423"/>
                    <a:pt x="628" y="423"/>
                    <a:pt x="628" y="423"/>
                  </a:cubicBezTo>
                  <a:cubicBezTo>
                    <a:pt x="628" y="23"/>
                    <a:pt x="628" y="23"/>
                    <a:pt x="628" y="23"/>
                  </a:cubicBezTo>
                  <a:cubicBezTo>
                    <a:pt x="628" y="17"/>
                    <a:pt x="626" y="11"/>
                    <a:pt x="621" y="7"/>
                  </a:cubicBezTo>
                  <a:close/>
                  <a:moveTo>
                    <a:pt x="314" y="13"/>
                  </a:moveTo>
                  <a:cubicBezTo>
                    <a:pt x="318" y="13"/>
                    <a:pt x="321" y="16"/>
                    <a:pt x="321" y="20"/>
                  </a:cubicBezTo>
                  <a:cubicBezTo>
                    <a:pt x="321" y="24"/>
                    <a:pt x="318" y="27"/>
                    <a:pt x="314" y="27"/>
                  </a:cubicBezTo>
                  <a:cubicBezTo>
                    <a:pt x="310" y="27"/>
                    <a:pt x="307" y="24"/>
                    <a:pt x="307" y="20"/>
                  </a:cubicBezTo>
                  <a:cubicBezTo>
                    <a:pt x="307" y="16"/>
                    <a:pt x="310" y="13"/>
                    <a:pt x="314" y="13"/>
                  </a:cubicBezTo>
                  <a:close/>
                  <a:moveTo>
                    <a:pt x="587" y="382"/>
                  </a:moveTo>
                  <a:cubicBezTo>
                    <a:pt x="41" y="382"/>
                    <a:pt x="41" y="382"/>
                    <a:pt x="41" y="382"/>
                  </a:cubicBezTo>
                  <a:cubicBezTo>
                    <a:pt x="41" y="41"/>
                    <a:pt x="41" y="41"/>
                    <a:pt x="41" y="41"/>
                  </a:cubicBezTo>
                  <a:cubicBezTo>
                    <a:pt x="587" y="41"/>
                    <a:pt x="587" y="41"/>
                    <a:pt x="587" y="41"/>
                  </a:cubicBezTo>
                  <a:lnTo>
                    <a:pt x="587" y="38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5" name="Freeform 34"/>
            <p:cNvSpPr>
              <a:spLocks noEditPoints="1"/>
            </p:cNvSpPr>
            <p:nvPr/>
          </p:nvSpPr>
          <p:spPr bwMode="auto">
            <a:xfrm>
              <a:off x="4354" y="1538"/>
              <a:ext cx="800" cy="97"/>
            </a:xfrm>
            <a:custGeom>
              <a:avLst/>
              <a:gdLst>
                <a:gd name="T0" fmla="*/ 87 w 802"/>
                <a:gd name="T1" fmla="*/ 0 h 97"/>
                <a:gd name="T2" fmla="*/ 4 w 802"/>
                <a:gd name="T3" fmla="*/ 83 h 97"/>
                <a:gd name="T4" fmla="*/ 2 w 802"/>
                <a:gd name="T5" fmla="*/ 92 h 97"/>
                <a:gd name="T6" fmla="*/ 10 w 802"/>
                <a:gd name="T7" fmla="*/ 97 h 97"/>
                <a:gd name="T8" fmla="*/ 792 w 802"/>
                <a:gd name="T9" fmla="*/ 97 h 97"/>
                <a:gd name="T10" fmla="*/ 800 w 802"/>
                <a:gd name="T11" fmla="*/ 92 h 97"/>
                <a:gd name="T12" fmla="*/ 798 w 802"/>
                <a:gd name="T13" fmla="*/ 83 h 97"/>
                <a:gd name="T14" fmla="*/ 715 w 802"/>
                <a:gd name="T15" fmla="*/ 0 h 97"/>
                <a:gd name="T16" fmla="*/ 87 w 802"/>
                <a:gd name="T17" fmla="*/ 0 h 97"/>
                <a:gd name="T18" fmla="*/ 711 w 802"/>
                <a:gd name="T19" fmla="*/ 47 h 97"/>
                <a:gd name="T20" fmla="*/ 712 w 802"/>
                <a:gd name="T21" fmla="*/ 54 h 97"/>
                <a:gd name="T22" fmla="*/ 706 w 802"/>
                <a:gd name="T23" fmla="*/ 58 h 97"/>
                <a:gd name="T24" fmla="*/ 484 w 802"/>
                <a:gd name="T25" fmla="*/ 58 h 97"/>
                <a:gd name="T26" fmla="*/ 485 w 802"/>
                <a:gd name="T27" fmla="*/ 64 h 97"/>
                <a:gd name="T28" fmla="*/ 484 w 802"/>
                <a:gd name="T29" fmla="*/ 67 h 97"/>
                <a:gd name="T30" fmla="*/ 481 w 802"/>
                <a:gd name="T31" fmla="*/ 69 h 97"/>
                <a:gd name="T32" fmla="*/ 321 w 802"/>
                <a:gd name="T33" fmla="*/ 69 h 97"/>
                <a:gd name="T34" fmla="*/ 318 w 802"/>
                <a:gd name="T35" fmla="*/ 67 h 97"/>
                <a:gd name="T36" fmla="*/ 317 w 802"/>
                <a:gd name="T37" fmla="*/ 64 h 97"/>
                <a:gd name="T38" fmla="*/ 318 w 802"/>
                <a:gd name="T39" fmla="*/ 58 h 97"/>
                <a:gd name="T40" fmla="*/ 96 w 802"/>
                <a:gd name="T41" fmla="*/ 58 h 97"/>
                <a:gd name="T42" fmla="*/ 90 w 802"/>
                <a:gd name="T43" fmla="*/ 54 h 97"/>
                <a:gd name="T44" fmla="*/ 91 w 802"/>
                <a:gd name="T45" fmla="*/ 47 h 97"/>
                <a:gd name="T46" fmla="*/ 113 w 802"/>
                <a:gd name="T47" fmla="*/ 20 h 97"/>
                <a:gd name="T48" fmla="*/ 689 w 802"/>
                <a:gd name="T49" fmla="*/ 20 h 97"/>
                <a:gd name="T50" fmla="*/ 711 w 802"/>
                <a:gd name="T51"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02" h="97">
                  <a:moveTo>
                    <a:pt x="87" y="0"/>
                  </a:moveTo>
                  <a:cubicBezTo>
                    <a:pt x="4" y="83"/>
                    <a:pt x="4" y="83"/>
                    <a:pt x="4" y="83"/>
                  </a:cubicBezTo>
                  <a:cubicBezTo>
                    <a:pt x="1" y="85"/>
                    <a:pt x="0" y="89"/>
                    <a:pt x="2" y="92"/>
                  </a:cubicBezTo>
                  <a:cubicBezTo>
                    <a:pt x="3" y="95"/>
                    <a:pt x="6" y="97"/>
                    <a:pt x="10" y="97"/>
                  </a:cubicBezTo>
                  <a:cubicBezTo>
                    <a:pt x="792" y="97"/>
                    <a:pt x="792" y="97"/>
                    <a:pt x="792" y="97"/>
                  </a:cubicBezTo>
                  <a:cubicBezTo>
                    <a:pt x="796" y="97"/>
                    <a:pt x="799" y="95"/>
                    <a:pt x="800" y="92"/>
                  </a:cubicBezTo>
                  <a:cubicBezTo>
                    <a:pt x="802" y="89"/>
                    <a:pt x="801" y="85"/>
                    <a:pt x="798" y="83"/>
                  </a:cubicBezTo>
                  <a:cubicBezTo>
                    <a:pt x="715" y="0"/>
                    <a:pt x="715" y="0"/>
                    <a:pt x="715" y="0"/>
                  </a:cubicBezTo>
                  <a:lnTo>
                    <a:pt x="87" y="0"/>
                  </a:lnTo>
                  <a:close/>
                  <a:moveTo>
                    <a:pt x="711" y="47"/>
                  </a:moveTo>
                  <a:cubicBezTo>
                    <a:pt x="713" y="49"/>
                    <a:pt x="713" y="51"/>
                    <a:pt x="712" y="54"/>
                  </a:cubicBezTo>
                  <a:cubicBezTo>
                    <a:pt x="711" y="56"/>
                    <a:pt x="709" y="58"/>
                    <a:pt x="706" y="58"/>
                  </a:cubicBezTo>
                  <a:cubicBezTo>
                    <a:pt x="484" y="58"/>
                    <a:pt x="484" y="58"/>
                    <a:pt x="484" y="58"/>
                  </a:cubicBezTo>
                  <a:cubicBezTo>
                    <a:pt x="485" y="64"/>
                    <a:pt x="485" y="64"/>
                    <a:pt x="485" y="64"/>
                  </a:cubicBezTo>
                  <a:cubicBezTo>
                    <a:pt x="485" y="65"/>
                    <a:pt x="485" y="66"/>
                    <a:pt x="484" y="67"/>
                  </a:cubicBezTo>
                  <a:cubicBezTo>
                    <a:pt x="483" y="68"/>
                    <a:pt x="482" y="69"/>
                    <a:pt x="481" y="69"/>
                  </a:cubicBezTo>
                  <a:cubicBezTo>
                    <a:pt x="321" y="69"/>
                    <a:pt x="321" y="69"/>
                    <a:pt x="321" y="69"/>
                  </a:cubicBezTo>
                  <a:cubicBezTo>
                    <a:pt x="320" y="69"/>
                    <a:pt x="319" y="68"/>
                    <a:pt x="318" y="67"/>
                  </a:cubicBezTo>
                  <a:cubicBezTo>
                    <a:pt x="317" y="66"/>
                    <a:pt x="317" y="65"/>
                    <a:pt x="317" y="64"/>
                  </a:cubicBezTo>
                  <a:cubicBezTo>
                    <a:pt x="318" y="58"/>
                    <a:pt x="318" y="58"/>
                    <a:pt x="318" y="58"/>
                  </a:cubicBezTo>
                  <a:cubicBezTo>
                    <a:pt x="96" y="58"/>
                    <a:pt x="96" y="58"/>
                    <a:pt x="96" y="58"/>
                  </a:cubicBezTo>
                  <a:cubicBezTo>
                    <a:pt x="93" y="58"/>
                    <a:pt x="91" y="56"/>
                    <a:pt x="90" y="54"/>
                  </a:cubicBezTo>
                  <a:cubicBezTo>
                    <a:pt x="89" y="51"/>
                    <a:pt x="89" y="49"/>
                    <a:pt x="91" y="47"/>
                  </a:cubicBezTo>
                  <a:cubicBezTo>
                    <a:pt x="113" y="20"/>
                    <a:pt x="113" y="20"/>
                    <a:pt x="113" y="20"/>
                  </a:cubicBezTo>
                  <a:cubicBezTo>
                    <a:pt x="689" y="20"/>
                    <a:pt x="689" y="20"/>
                    <a:pt x="689" y="20"/>
                  </a:cubicBezTo>
                  <a:lnTo>
                    <a:pt x="711" y="4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solidFill>
                  <a:schemeClr val="bg1"/>
                </a:solidFill>
              </a:endParaRPr>
            </a:p>
          </p:txBody>
        </p:sp>
        <p:sp>
          <p:nvSpPr>
            <p:cNvPr id="36" name="Freeform 35"/>
            <p:cNvSpPr>
              <a:spLocks noEditPoints="1"/>
            </p:cNvSpPr>
            <p:nvPr/>
          </p:nvSpPr>
          <p:spPr bwMode="auto">
            <a:xfrm>
              <a:off x="4355" y="1637"/>
              <a:ext cx="798" cy="29"/>
            </a:xfrm>
            <a:custGeom>
              <a:avLst/>
              <a:gdLst>
                <a:gd name="T0" fmla="*/ 791 w 800"/>
                <a:gd name="T1" fmla="*/ 3 h 29"/>
                <a:gd name="T2" fmla="*/ 469 w 800"/>
                <a:gd name="T3" fmla="*/ 3 h 29"/>
                <a:gd name="T4" fmla="*/ 468 w 800"/>
                <a:gd name="T5" fmla="*/ 6 h 29"/>
                <a:gd name="T6" fmla="*/ 461 w 800"/>
                <a:gd name="T7" fmla="*/ 9 h 29"/>
                <a:gd name="T8" fmla="*/ 339 w 800"/>
                <a:gd name="T9" fmla="*/ 9 h 29"/>
                <a:gd name="T10" fmla="*/ 332 w 800"/>
                <a:gd name="T11" fmla="*/ 6 h 29"/>
                <a:gd name="T12" fmla="*/ 331 w 800"/>
                <a:gd name="T13" fmla="*/ 3 h 29"/>
                <a:gd name="T14" fmla="*/ 9 w 800"/>
                <a:gd name="T15" fmla="*/ 3 h 29"/>
                <a:gd name="T16" fmla="*/ 0 w 800"/>
                <a:gd name="T17" fmla="*/ 0 h 29"/>
                <a:gd name="T18" fmla="*/ 0 w 800"/>
                <a:gd name="T19" fmla="*/ 9 h 29"/>
                <a:gd name="T20" fmla="*/ 6 w 800"/>
                <a:gd name="T21" fmla="*/ 23 h 29"/>
                <a:gd name="T22" fmla="*/ 21 w 800"/>
                <a:gd name="T23" fmla="*/ 29 h 29"/>
                <a:gd name="T24" fmla="*/ 779 w 800"/>
                <a:gd name="T25" fmla="*/ 29 h 29"/>
                <a:gd name="T26" fmla="*/ 794 w 800"/>
                <a:gd name="T27" fmla="*/ 23 h 29"/>
                <a:gd name="T28" fmla="*/ 800 w 800"/>
                <a:gd name="T29" fmla="*/ 9 h 29"/>
                <a:gd name="T30" fmla="*/ 800 w 800"/>
                <a:gd name="T31" fmla="*/ 0 h 29"/>
                <a:gd name="T32" fmla="*/ 791 w 800"/>
                <a:gd name="T33" fmla="*/ 3 h 29"/>
                <a:gd name="T34" fmla="*/ 72 w 800"/>
                <a:gd name="T35" fmla="*/ 21 h 29"/>
                <a:gd name="T36" fmla="*/ 68 w 800"/>
                <a:gd name="T37" fmla="*/ 16 h 29"/>
                <a:gd name="T38" fmla="*/ 72 w 800"/>
                <a:gd name="T39" fmla="*/ 12 h 29"/>
                <a:gd name="T40" fmla="*/ 77 w 800"/>
                <a:gd name="T41" fmla="*/ 16 h 29"/>
                <a:gd name="T42" fmla="*/ 72 w 800"/>
                <a:gd name="T43" fmla="*/ 21 h 29"/>
                <a:gd name="T44" fmla="*/ 94 w 800"/>
                <a:gd name="T45" fmla="*/ 21 h 29"/>
                <a:gd name="T46" fmla="*/ 89 w 800"/>
                <a:gd name="T47" fmla="*/ 16 h 29"/>
                <a:gd name="T48" fmla="*/ 94 w 800"/>
                <a:gd name="T49" fmla="*/ 12 h 29"/>
                <a:gd name="T50" fmla="*/ 98 w 800"/>
                <a:gd name="T51" fmla="*/ 16 h 29"/>
                <a:gd name="T52" fmla="*/ 94 w 800"/>
                <a:gd name="T53" fmla="*/ 21 h 29"/>
                <a:gd name="T54" fmla="*/ 115 w 800"/>
                <a:gd name="T55" fmla="*/ 21 h 29"/>
                <a:gd name="T56" fmla="*/ 111 w 800"/>
                <a:gd name="T57" fmla="*/ 16 h 29"/>
                <a:gd name="T58" fmla="*/ 115 w 800"/>
                <a:gd name="T59" fmla="*/ 12 h 29"/>
                <a:gd name="T60" fmla="*/ 120 w 800"/>
                <a:gd name="T61" fmla="*/ 16 h 29"/>
                <a:gd name="T62" fmla="*/ 115 w 800"/>
                <a:gd name="T63" fmla="*/ 2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0" h="29">
                  <a:moveTo>
                    <a:pt x="791" y="3"/>
                  </a:moveTo>
                  <a:cubicBezTo>
                    <a:pt x="469" y="3"/>
                    <a:pt x="469" y="3"/>
                    <a:pt x="469" y="3"/>
                  </a:cubicBezTo>
                  <a:cubicBezTo>
                    <a:pt x="469" y="4"/>
                    <a:pt x="468" y="5"/>
                    <a:pt x="468" y="6"/>
                  </a:cubicBezTo>
                  <a:cubicBezTo>
                    <a:pt x="466" y="8"/>
                    <a:pt x="463" y="9"/>
                    <a:pt x="461" y="9"/>
                  </a:cubicBezTo>
                  <a:cubicBezTo>
                    <a:pt x="339" y="9"/>
                    <a:pt x="339" y="9"/>
                    <a:pt x="339" y="9"/>
                  </a:cubicBezTo>
                  <a:cubicBezTo>
                    <a:pt x="337" y="9"/>
                    <a:pt x="334" y="8"/>
                    <a:pt x="332" y="6"/>
                  </a:cubicBezTo>
                  <a:cubicBezTo>
                    <a:pt x="332" y="5"/>
                    <a:pt x="331" y="4"/>
                    <a:pt x="331" y="3"/>
                  </a:cubicBezTo>
                  <a:cubicBezTo>
                    <a:pt x="9" y="3"/>
                    <a:pt x="9" y="3"/>
                    <a:pt x="9" y="3"/>
                  </a:cubicBezTo>
                  <a:cubicBezTo>
                    <a:pt x="5" y="3"/>
                    <a:pt x="2" y="2"/>
                    <a:pt x="0" y="0"/>
                  </a:cubicBezTo>
                  <a:cubicBezTo>
                    <a:pt x="0" y="9"/>
                    <a:pt x="0" y="9"/>
                    <a:pt x="0" y="9"/>
                  </a:cubicBezTo>
                  <a:cubicBezTo>
                    <a:pt x="0" y="14"/>
                    <a:pt x="2" y="19"/>
                    <a:pt x="6" y="23"/>
                  </a:cubicBezTo>
                  <a:cubicBezTo>
                    <a:pt x="10" y="27"/>
                    <a:pt x="15" y="29"/>
                    <a:pt x="21" y="29"/>
                  </a:cubicBezTo>
                  <a:cubicBezTo>
                    <a:pt x="779" y="29"/>
                    <a:pt x="779" y="29"/>
                    <a:pt x="779" y="29"/>
                  </a:cubicBezTo>
                  <a:cubicBezTo>
                    <a:pt x="785" y="29"/>
                    <a:pt x="790" y="27"/>
                    <a:pt x="794" y="23"/>
                  </a:cubicBezTo>
                  <a:cubicBezTo>
                    <a:pt x="798" y="19"/>
                    <a:pt x="800" y="14"/>
                    <a:pt x="800" y="9"/>
                  </a:cubicBezTo>
                  <a:cubicBezTo>
                    <a:pt x="800" y="0"/>
                    <a:pt x="800" y="0"/>
                    <a:pt x="800" y="0"/>
                  </a:cubicBezTo>
                  <a:cubicBezTo>
                    <a:pt x="798" y="2"/>
                    <a:pt x="795" y="3"/>
                    <a:pt x="791" y="3"/>
                  </a:cubicBezTo>
                  <a:close/>
                  <a:moveTo>
                    <a:pt x="72" y="21"/>
                  </a:moveTo>
                  <a:cubicBezTo>
                    <a:pt x="70" y="21"/>
                    <a:pt x="68" y="19"/>
                    <a:pt x="68" y="16"/>
                  </a:cubicBezTo>
                  <a:cubicBezTo>
                    <a:pt x="68" y="14"/>
                    <a:pt x="70" y="12"/>
                    <a:pt x="72" y="12"/>
                  </a:cubicBezTo>
                  <a:cubicBezTo>
                    <a:pt x="75" y="12"/>
                    <a:pt x="77" y="14"/>
                    <a:pt x="77" y="16"/>
                  </a:cubicBezTo>
                  <a:cubicBezTo>
                    <a:pt x="77" y="19"/>
                    <a:pt x="75" y="21"/>
                    <a:pt x="72" y="21"/>
                  </a:cubicBezTo>
                  <a:close/>
                  <a:moveTo>
                    <a:pt x="94" y="21"/>
                  </a:moveTo>
                  <a:cubicBezTo>
                    <a:pt x="91" y="21"/>
                    <a:pt x="89" y="19"/>
                    <a:pt x="89" y="16"/>
                  </a:cubicBezTo>
                  <a:cubicBezTo>
                    <a:pt x="89" y="14"/>
                    <a:pt x="91" y="12"/>
                    <a:pt x="94" y="12"/>
                  </a:cubicBezTo>
                  <a:cubicBezTo>
                    <a:pt x="96" y="12"/>
                    <a:pt x="98" y="14"/>
                    <a:pt x="98" y="16"/>
                  </a:cubicBezTo>
                  <a:cubicBezTo>
                    <a:pt x="98" y="19"/>
                    <a:pt x="96" y="21"/>
                    <a:pt x="94" y="21"/>
                  </a:cubicBezTo>
                  <a:close/>
                  <a:moveTo>
                    <a:pt x="115" y="21"/>
                  </a:moveTo>
                  <a:cubicBezTo>
                    <a:pt x="113" y="21"/>
                    <a:pt x="111" y="19"/>
                    <a:pt x="111" y="16"/>
                  </a:cubicBezTo>
                  <a:cubicBezTo>
                    <a:pt x="111" y="14"/>
                    <a:pt x="113" y="12"/>
                    <a:pt x="115" y="12"/>
                  </a:cubicBezTo>
                  <a:cubicBezTo>
                    <a:pt x="118" y="12"/>
                    <a:pt x="120" y="14"/>
                    <a:pt x="120" y="16"/>
                  </a:cubicBezTo>
                  <a:cubicBezTo>
                    <a:pt x="120" y="19"/>
                    <a:pt x="118" y="21"/>
                    <a:pt x="11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7" name="Freeform 36"/>
            <p:cNvSpPr/>
            <p:nvPr/>
          </p:nvSpPr>
          <p:spPr bwMode="auto">
            <a:xfrm>
              <a:off x="4702" y="1225"/>
              <a:ext cx="50" cy="48"/>
            </a:xfrm>
            <a:custGeom>
              <a:avLst/>
              <a:gdLst>
                <a:gd name="T0" fmla="*/ 50 w 50"/>
                <a:gd name="T1" fmla="*/ 24 h 48"/>
                <a:gd name="T2" fmla="*/ 47 w 50"/>
                <a:gd name="T3" fmla="*/ 36 h 48"/>
                <a:gd name="T4" fmla="*/ 40 w 50"/>
                <a:gd name="T5" fmla="*/ 30 h 48"/>
                <a:gd name="T6" fmla="*/ 41 w 50"/>
                <a:gd name="T7" fmla="*/ 24 h 48"/>
                <a:gd name="T8" fmla="*/ 25 w 50"/>
                <a:gd name="T9" fmla="*/ 8 h 48"/>
                <a:gd name="T10" fmla="*/ 9 w 50"/>
                <a:gd name="T11" fmla="*/ 24 h 48"/>
                <a:gd name="T12" fmla="*/ 19 w 50"/>
                <a:gd name="T13" fmla="*/ 40 h 48"/>
                <a:gd name="T14" fmla="*/ 19 w 50"/>
                <a:gd name="T15" fmla="*/ 48 h 48"/>
                <a:gd name="T16" fmla="*/ 0 w 50"/>
                <a:gd name="T17" fmla="*/ 24 h 48"/>
                <a:gd name="T18" fmla="*/ 25 w 50"/>
                <a:gd name="T19" fmla="*/ 0 h 48"/>
                <a:gd name="T20" fmla="*/ 50 w 50"/>
                <a:gd name="T21"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48">
                  <a:moveTo>
                    <a:pt x="50" y="24"/>
                  </a:moveTo>
                  <a:cubicBezTo>
                    <a:pt x="50" y="29"/>
                    <a:pt x="48" y="33"/>
                    <a:pt x="47" y="36"/>
                  </a:cubicBezTo>
                  <a:cubicBezTo>
                    <a:pt x="40" y="30"/>
                    <a:pt x="40" y="30"/>
                    <a:pt x="40" y="30"/>
                  </a:cubicBezTo>
                  <a:cubicBezTo>
                    <a:pt x="41" y="28"/>
                    <a:pt x="41" y="26"/>
                    <a:pt x="41" y="24"/>
                  </a:cubicBezTo>
                  <a:cubicBezTo>
                    <a:pt x="41" y="15"/>
                    <a:pt x="34" y="8"/>
                    <a:pt x="25" y="8"/>
                  </a:cubicBezTo>
                  <a:cubicBezTo>
                    <a:pt x="16" y="8"/>
                    <a:pt x="9" y="15"/>
                    <a:pt x="9" y="24"/>
                  </a:cubicBezTo>
                  <a:cubicBezTo>
                    <a:pt x="9" y="31"/>
                    <a:pt x="13" y="37"/>
                    <a:pt x="19" y="40"/>
                  </a:cubicBezTo>
                  <a:cubicBezTo>
                    <a:pt x="19" y="48"/>
                    <a:pt x="19" y="48"/>
                    <a:pt x="19" y="48"/>
                  </a:cubicBezTo>
                  <a:cubicBezTo>
                    <a:pt x="8" y="45"/>
                    <a:pt x="0" y="36"/>
                    <a:pt x="0" y="24"/>
                  </a:cubicBezTo>
                  <a:cubicBezTo>
                    <a:pt x="0" y="11"/>
                    <a:pt x="11" y="0"/>
                    <a:pt x="25" y="0"/>
                  </a:cubicBezTo>
                  <a:cubicBezTo>
                    <a:pt x="39" y="0"/>
                    <a:pt x="50" y="11"/>
                    <a:pt x="50"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8" name="Freeform 37"/>
            <p:cNvSpPr/>
            <p:nvPr/>
          </p:nvSpPr>
          <p:spPr bwMode="auto">
            <a:xfrm>
              <a:off x="4682" y="1204"/>
              <a:ext cx="90" cy="90"/>
            </a:xfrm>
            <a:custGeom>
              <a:avLst/>
              <a:gdLst>
                <a:gd name="T0" fmla="*/ 45 w 90"/>
                <a:gd name="T1" fmla="*/ 0 h 90"/>
                <a:gd name="T2" fmla="*/ 0 w 90"/>
                <a:gd name="T3" fmla="*/ 45 h 90"/>
                <a:gd name="T4" fmla="*/ 39 w 90"/>
                <a:gd name="T5" fmla="*/ 90 h 90"/>
                <a:gd name="T6" fmla="*/ 39 w 90"/>
                <a:gd name="T7" fmla="*/ 82 h 90"/>
                <a:gd name="T8" fmla="*/ 8 w 90"/>
                <a:gd name="T9" fmla="*/ 45 h 90"/>
                <a:gd name="T10" fmla="*/ 45 w 90"/>
                <a:gd name="T11" fmla="*/ 9 h 90"/>
                <a:gd name="T12" fmla="*/ 82 w 90"/>
                <a:gd name="T13" fmla="*/ 45 h 90"/>
                <a:gd name="T14" fmla="*/ 75 w 90"/>
                <a:gd name="T15" fmla="*/ 66 h 90"/>
                <a:gd name="T16" fmla="*/ 81 w 90"/>
                <a:gd name="T17" fmla="*/ 72 h 90"/>
                <a:gd name="T18" fmla="*/ 90 w 90"/>
                <a:gd name="T19" fmla="*/ 45 h 90"/>
                <a:gd name="T20" fmla="*/ 45 w 90"/>
                <a:gd name="T21"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0" h="90">
                  <a:moveTo>
                    <a:pt x="45" y="0"/>
                  </a:moveTo>
                  <a:cubicBezTo>
                    <a:pt x="20" y="0"/>
                    <a:pt x="0" y="21"/>
                    <a:pt x="0" y="45"/>
                  </a:cubicBezTo>
                  <a:cubicBezTo>
                    <a:pt x="0" y="68"/>
                    <a:pt x="17" y="87"/>
                    <a:pt x="39" y="90"/>
                  </a:cubicBezTo>
                  <a:cubicBezTo>
                    <a:pt x="39" y="82"/>
                    <a:pt x="39" y="82"/>
                    <a:pt x="39" y="82"/>
                  </a:cubicBezTo>
                  <a:cubicBezTo>
                    <a:pt x="21" y="79"/>
                    <a:pt x="8" y="64"/>
                    <a:pt x="8" y="45"/>
                  </a:cubicBezTo>
                  <a:cubicBezTo>
                    <a:pt x="8" y="25"/>
                    <a:pt x="25" y="9"/>
                    <a:pt x="45" y="9"/>
                  </a:cubicBezTo>
                  <a:cubicBezTo>
                    <a:pt x="65" y="9"/>
                    <a:pt x="82" y="25"/>
                    <a:pt x="82" y="45"/>
                  </a:cubicBezTo>
                  <a:cubicBezTo>
                    <a:pt x="82" y="53"/>
                    <a:pt x="79" y="60"/>
                    <a:pt x="75" y="66"/>
                  </a:cubicBezTo>
                  <a:cubicBezTo>
                    <a:pt x="81" y="72"/>
                    <a:pt x="81" y="72"/>
                    <a:pt x="81" y="72"/>
                  </a:cubicBezTo>
                  <a:cubicBezTo>
                    <a:pt x="87" y="65"/>
                    <a:pt x="90" y="55"/>
                    <a:pt x="90" y="45"/>
                  </a:cubicBezTo>
                  <a:cubicBezTo>
                    <a:pt x="90" y="21"/>
                    <a:pt x="70" y="0"/>
                    <a:pt x="4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39" name="Freeform 38"/>
            <p:cNvSpPr/>
            <p:nvPr/>
          </p:nvSpPr>
          <p:spPr bwMode="auto">
            <a:xfrm>
              <a:off x="4727" y="1248"/>
              <a:ext cx="99" cy="167"/>
            </a:xfrm>
            <a:custGeom>
              <a:avLst/>
              <a:gdLst>
                <a:gd name="T0" fmla="*/ 0 w 99"/>
                <a:gd name="T1" fmla="*/ 1 h 167"/>
                <a:gd name="T2" fmla="*/ 0 w 99"/>
                <a:gd name="T3" fmla="*/ 1 h 167"/>
                <a:gd name="T4" fmla="*/ 0 w 99"/>
                <a:gd name="T5" fmla="*/ 143 h 167"/>
                <a:gd name="T6" fmla="*/ 0 w 99"/>
                <a:gd name="T7" fmla="*/ 143 h 167"/>
                <a:gd name="T8" fmla="*/ 1 w 99"/>
                <a:gd name="T9" fmla="*/ 143 h 167"/>
                <a:gd name="T10" fmla="*/ 1 w 99"/>
                <a:gd name="T11" fmla="*/ 143 h 167"/>
                <a:gd name="T12" fmla="*/ 29 w 99"/>
                <a:gd name="T13" fmla="*/ 119 h 167"/>
                <a:gd name="T14" fmla="*/ 29 w 99"/>
                <a:gd name="T15" fmla="*/ 119 h 167"/>
                <a:gd name="T16" fmla="*/ 29 w 99"/>
                <a:gd name="T17" fmla="*/ 119 h 167"/>
                <a:gd name="T18" fmla="*/ 30 w 99"/>
                <a:gd name="T19" fmla="*/ 119 h 167"/>
                <a:gd name="T20" fmla="*/ 47 w 99"/>
                <a:gd name="T21" fmla="*/ 163 h 167"/>
                <a:gd name="T22" fmla="*/ 50 w 99"/>
                <a:gd name="T23" fmla="*/ 166 h 167"/>
                <a:gd name="T24" fmla="*/ 54 w 99"/>
                <a:gd name="T25" fmla="*/ 166 h 167"/>
                <a:gd name="T26" fmla="*/ 76 w 99"/>
                <a:gd name="T27" fmla="*/ 157 h 167"/>
                <a:gd name="T28" fmla="*/ 79 w 99"/>
                <a:gd name="T29" fmla="*/ 155 h 167"/>
                <a:gd name="T30" fmla="*/ 79 w 99"/>
                <a:gd name="T31" fmla="*/ 151 h 167"/>
                <a:gd name="T32" fmla="*/ 61 w 99"/>
                <a:gd name="T33" fmla="*/ 107 h 167"/>
                <a:gd name="T34" fmla="*/ 61 w 99"/>
                <a:gd name="T35" fmla="*/ 106 h 167"/>
                <a:gd name="T36" fmla="*/ 61 w 99"/>
                <a:gd name="T37" fmla="*/ 106 h 167"/>
                <a:gd name="T38" fmla="*/ 62 w 99"/>
                <a:gd name="T39" fmla="*/ 106 h 167"/>
                <a:gd name="T40" fmla="*/ 98 w 99"/>
                <a:gd name="T41" fmla="*/ 104 h 167"/>
                <a:gd name="T42" fmla="*/ 99 w 99"/>
                <a:gd name="T43" fmla="*/ 104 h 167"/>
                <a:gd name="T44" fmla="*/ 99 w 99"/>
                <a:gd name="T45" fmla="*/ 104 h 167"/>
                <a:gd name="T46" fmla="*/ 99 w 99"/>
                <a:gd name="T47" fmla="*/ 103 h 167"/>
                <a:gd name="T48" fmla="*/ 1 w 99"/>
                <a:gd name="T49" fmla="*/ 1 h 167"/>
                <a:gd name="T50" fmla="*/ 0 w 99"/>
                <a:gd name="T51" fmla="*/ 1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9" h="167">
                  <a:moveTo>
                    <a:pt x="0" y="1"/>
                  </a:moveTo>
                  <a:cubicBezTo>
                    <a:pt x="0" y="1"/>
                    <a:pt x="0" y="1"/>
                    <a:pt x="0" y="1"/>
                  </a:cubicBezTo>
                  <a:cubicBezTo>
                    <a:pt x="0" y="143"/>
                    <a:pt x="0" y="143"/>
                    <a:pt x="0" y="143"/>
                  </a:cubicBezTo>
                  <a:cubicBezTo>
                    <a:pt x="0" y="143"/>
                    <a:pt x="0" y="143"/>
                    <a:pt x="0" y="143"/>
                  </a:cubicBezTo>
                  <a:cubicBezTo>
                    <a:pt x="1" y="143"/>
                    <a:pt x="1" y="143"/>
                    <a:pt x="1" y="143"/>
                  </a:cubicBezTo>
                  <a:cubicBezTo>
                    <a:pt x="1" y="143"/>
                    <a:pt x="1" y="143"/>
                    <a:pt x="1" y="143"/>
                  </a:cubicBezTo>
                  <a:cubicBezTo>
                    <a:pt x="29" y="119"/>
                    <a:pt x="29" y="119"/>
                    <a:pt x="29" y="119"/>
                  </a:cubicBezTo>
                  <a:cubicBezTo>
                    <a:pt x="29" y="119"/>
                    <a:pt x="29" y="119"/>
                    <a:pt x="29" y="119"/>
                  </a:cubicBezTo>
                  <a:cubicBezTo>
                    <a:pt x="29" y="119"/>
                    <a:pt x="29" y="119"/>
                    <a:pt x="29" y="119"/>
                  </a:cubicBezTo>
                  <a:cubicBezTo>
                    <a:pt x="29" y="119"/>
                    <a:pt x="30" y="119"/>
                    <a:pt x="30" y="119"/>
                  </a:cubicBezTo>
                  <a:cubicBezTo>
                    <a:pt x="47" y="163"/>
                    <a:pt x="47" y="163"/>
                    <a:pt x="47" y="163"/>
                  </a:cubicBezTo>
                  <a:cubicBezTo>
                    <a:pt x="48" y="164"/>
                    <a:pt x="49" y="165"/>
                    <a:pt x="50" y="166"/>
                  </a:cubicBezTo>
                  <a:cubicBezTo>
                    <a:pt x="52" y="167"/>
                    <a:pt x="53" y="167"/>
                    <a:pt x="54" y="166"/>
                  </a:cubicBezTo>
                  <a:cubicBezTo>
                    <a:pt x="76" y="157"/>
                    <a:pt x="76" y="157"/>
                    <a:pt x="76" y="157"/>
                  </a:cubicBezTo>
                  <a:cubicBezTo>
                    <a:pt x="77" y="157"/>
                    <a:pt x="78" y="156"/>
                    <a:pt x="79" y="155"/>
                  </a:cubicBezTo>
                  <a:cubicBezTo>
                    <a:pt x="79" y="153"/>
                    <a:pt x="79" y="152"/>
                    <a:pt x="79" y="151"/>
                  </a:cubicBezTo>
                  <a:cubicBezTo>
                    <a:pt x="61" y="107"/>
                    <a:pt x="61" y="107"/>
                    <a:pt x="61" y="107"/>
                  </a:cubicBezTo>
                  <a:cubicBezTo>
                    <a:pt x="61" y="106"/>
                    <a:pt x="61" y="106"/>
                    <a:pt x="61" y="106"/>
                  </a:cubicBezTo>
                  <a:cubicBezTo>
                    <a:pt x="61" y="106"/>
                    <a:pt x="61" y="106"/>
                    <a:pt x="61" y="106"/>
                  </a:cubicBezTo>
                  <a:cubicBezTo>
                    <a:pt x="61" y="106"/>
                    <a:pt x="62" y="106"/>
                    <a:pt x="62" y="106"/>
                  </a:cubicBezTo>
                  <a:cubicBezTo>
                    <a:pt x="98" y="104"/>
                    <a:pt x="98" y="104"/>
                    <a:pt x="98" y="104"/>
                  </a:cubicBezTo>
                  <a:cubicBezTo>
                    <a:pt x="98" y="104"/>
                    <a:pt x="98" y="104"/>
                    <a:pt x="99" y="104"/>
                  </a:cubicBezTo>
                  <a:cubicBezTo>
                    <a:pt x="99" y="104"/>
                    <a:pt x="99" y="104"/>
                    <a:pt x="99" y="104"/>
                  </a:cubicBezTo>
                  <a:cubicBezTo>
                    <a:pt x="99" y="104"/>
                    <a:pt x="99" y="103"/>
                    <a:pt x="99" y="103"/>
                  </a:cubicBezTo>
                  <a:cubicBezTo>
                    <a:pt x="1" y="1"/>
                    <a:pt x="1" y="1"/>
                    <a:pt x="1" y="1"/>
                  </a:cubicBezTo>
                  <a:cubicBezTo>
                    <a:pt x="1" y="1"/>
                    <a:pt x="1"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grpSp>
        <p:nvGrpSpPr>
          <p:cNvPr id="40" name="Group 121"/>
          <p:cNvGrpSpPr>
            <a:grpSpLocks noChangeAspect="1"/>
          </p:cNvGrpSpPr>
          <p:nvPr/>
        </p:nvGrpSpPr>
        <p:grpSpPr bwMode="auto">
          <a:xfrm>
            <a:off x="5380942" y="1880055"/>
            <a:ext cx="1452328" cy="1236118"/>
            <a:chOff x="515" y="3088"/>
            <a:chExt cx="665" cy="566"/>
          </a:xfrm>
          <a:solidFill>
            <a:schemeClr val="bg1"/>
          </a:solidFill>
        </p:grpSpPr>
        <p:sp>
          <p:nvSpPr>
            <p:cNvPr id="41" name="Freeform 122"/>
            <p:cNvSpPr/>
            <p:nvPr/>
          </p:nvSpPr>
          <p:spPr bwMode="auto">
            <a:xfrm>
              <a:off x="706" y="3550"/>
              <a:ext cx="283" cy="104"/>
            </a:xfrm>
            <a:custGeom>
              <a:avLst/>
              <a:gdLst>
                <a:gd name="T0" fmla="*/ 269 w 340"/>
                <a:gd name="T1" fmla="*/ 71 h 125"/>
                <a:gd name="T2" fmla="*/ 269 w 340"/>
                <a:gd name="T3" fmla="*/ 12 h 125"/>
                <a:gd name="T4" fmla="*/ 266 w 340"/>
                <a:gd name="T5" fmla="*/ 3 h 125"/>
                <a:gd name="T6" fmla="*/ 257 w 340"/>
                <a:gd name="T7" fmla="*/ 0 h 125"/>
                <a:gd name="T8" fmla="*/ 83 w 340"/>
                <a:gd name="T9" fmla="*/ 0 h 125"/>
                <a:gd name="T10" fmla="*/ 74 w 340"/>
                <a:gd name="T11" fmla="*/ 3 h 125"/>
                <a:gd name="T12" fmla="*/ 71 w 340"/>
                <a:gd name="T13" fmla="*/ 12 h 125"/>
                <a:gd name="T14" fmla="*/ 71 w 340"/>
                <a:gd name="T15" fmla="*/ 71 h 125"/>
                <a:gd name="T16" fmla="*/ 2 w 340"/>
                <a:gd name="T17" fmla="*/ 108 h 125"/>
                <a:gd name="T18" fmla="*/ 1 w 340"/>
                <a:gd name="T19" fmla="*/ 110 h 125"/>
                <a:gd name="T20" fmla="*/ 0 w 340"/>
                <a:gd name="T21" fmla="*/ 112 h 125"/>
                <a:gd name="T22" fmla="*/ 0 w 340"/>
                <a:gd name="T23" fmla="*/ 120 h 125"/>
                <a:gd name="T24" fmla="*/ 1 w 340"/>
                <a:gd name="T25" fmla="*/ 124 h 125"/>
                <a:gd name="T26" fmla="*/ 5 w 340"/>
                <a:gd name="T27" fmla="*/ 125 h 125"/>
                <a:gd name="T28" fmla="*/ 335 w 340"/>
                <a:gd name="T29" fmla="*/ 125 h 125"/>
                <a:gd name="T30" fmla="*/ 339 w 340"/>
                <a:gd name="T31" fmla="*/ 124 h 125"/>
                <a:gd name="T32" fmla="*/ 340 w 340"/>
                <a:gd name="T33" fmla="*/ 120 h 125"/>
                <a:gd name="T34" fmla="*/ 340 w 340"/>
                <a:gd name="T35" fmla="*/ 112 h 125"/>
                <a:gd name="T36" fmla="*/ 339 w 340"/>
                <a:gd name="T37" fmla="*/ 110 h 125"/>
                <a:gd name="T38" fmla="*/ 338 w 340"/>
                <a:gd name="T39" fmla="*/ 108 h 125"/>
                <a:gd name="T40" fmla="*/ 269 w 340"/>
                <a:gd name="T41" fmla="*/ 71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40" h="125">
                  <a:moveTo>
                    <a:pt x="269" y="71"/>
                  </a:moveTo>
                  <a:cubicBezTo>
                    <a:pt x="269" y="12"/>
                    <a:pt x="269" y="12"/>
                    <a:pt x="269" y="12"/>
                  </a:cubicBezTo>
                  <a:cubicBezTo>
                    <a:pt x="269" y="9"/>
                    <a:pt x="268" y="6"/>
                    <a:pt x="266" y="3"/>
                  </a:cubicBezTo>
                  <a:cubicBezTo>
                    <a:pt x="263" y="1"/>
                    <a:pt x="260" y="0"/>
                    <a:pt x="257" y="0"/>
                  </a:cubicBezTo>
                  <a:cubicBezTo>
                    <a:pt x="83" y="0"/>
                    <a:pt x="83" y="0"/>
                    <a:pt x="83" y="0"/>
                  </a:cubicBezTo>
                  <a:cubicBezTo>
                    <a:pt x="80" y="0"/>
                    <a:pt x="77" y="1"/>
                    <a:pt x="74" y="3"/>
                  </a:cubicBezTo>
                  <a:cubicBezTo>
                    <a:pt x="72" y="6"/>
                    <a:pt x="71" y="9"/>
                    <a:pt x="71" y="12"/>
                  </a:cubicBezTo>
                  <a:cubicBezTo>
                    <a:pt x="71" y="71"/>
                    <a:pt x="71" y="71"/>
                    <a:pt x="71" y="71"/>
                  </a:cubicBezTo>
                  <a:cubicBezTo>
                    <a:pt x="2" y="108"/>
                    <a:pt x="2" y="108"/>
                    <a:pt x="2" y="108"/>
                  </a:cubicBezTo>
                  <a:cubicBezTo>
                    <a:pt x="2" y="109"/>
                    <a:pt x="1" y="109"/>
                    <a:pt x="1" y="110"/>
                  </a:cubicBezTo>
                  <a:cubicBezTo>
                    <a:pt x="0" y="111"/>
                    <a:pt x="0" y="111"/>
                    <a:pt x="0" y="112"/>
                  </a:cubicBezTo>
                  <a:cubicBezTo>
                    <a:pt x="0" y="120"/>
                    <a:pt x="0" y="120"/>
                    <a:pt x="0" y="120"/>
                  </a:cubicBezTo>
                  <a:cubicBezTo>
                    <a:pt x="0" y="122"/>
                    <a:pt x="1" y="123"/>
                    <a:pt x="1" y="124"/>
                  </a:cubicBezTo>
                  <a:cubicBezTo>
                    <a:pt x="2" y="124"/>
                    <a:pt x="3" y="125"/>
                    <a:pt x="5" y="125"/>
                  </a:cubicBezTo>
                  <a:cubicBezTo>
                    <a:pt x="335" y="125"/>
                    <a:pt x="335" y="125"/>
                    <a:pt x="335" y="125"/>
                  </a:cubicBezTo>
                  <a:cubicBezTo>
                    <a:pt x="337" y="125"/>
                    <a:pt x="338" y="124"/>
                    <a:pt x="339" y="124"/>
                  </a:cubicBezTo>
                  <a:cubicBezTo>
                    <a:pt x="339" y="123"/>
                    <a:pt x="340" y="122"/>
                    <a:pt x="340" y="120"/>
                  </a:cubicBezTo>
                  <a:cubicBezTo>
                    <a:pt x="340" y="112"/>
                    <a:pt x="340" y="112"/>
                    <a:pt x="340" y="112"/>
                  </a:cubicBezTo>
                  <a:cubicBezTo>
                    <a:pt x="340" y="111"/>
                    <a:pt x="340" y="111"/>
                    <a:pt x="339" y="110"/>
                  </a:cubicBezTo>
                  <a:cubicBezTo>
                    <a:pt x="339" y="109"/>
                    <a:pt x="338" y="109"/>
                    <a:pt x="338" y="108"/>
                  </a:cubicBezTo>
                  <a:lnTo>
                    <a:pt x="269" y="7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2" name="Freeform 123"/>
            <p:cNvSpPr>
              <a:spLocks noEditPoints="1"/>
            </p:cNvSpPr>
            <p:nvPr/>
          </p:nvSpPr>
          <p:spPr bwMode="auto">
            <a:xfrm>
              <a:off x="515" y="3088"/>
              <a:ext cx="665" cy="449"/>
            </a:xfrm>
            <a:custGeom>
              <a:avLst/>
              <a:gdLst>
                <a:gd name="T0" fmla="*/ 791 w 800"/>
                <a:gd name="T1" fmla="*/ 9 h 539"/>
                <a:gd name="T2" fmla="*/ 770 w 800"/>
                <a:gd name="T3" fmla="*/ 0 h 539"/>
                <a:gd name="T4" fmla="*/ 30 w 800"/>
                <a:gd name="T5" fmla="*/ 0 h 539"/>
                <a:gd name="T6" fmla="*/ 9 w 800"/>
                <a:gd name="T7" fmla="*/ 9 h 539"/>
                <a:gd name="T8" fmla="*/ 0 w 800"/>
                <a:gd name="T9" fmla="*/ 30 h 539"/>
                <a:gd name="T10" fmla="*/ 0 w 800"/>
                <a:gd name="T11" fmla="*/ 509 h 539"/>
                <a:gd name="T12" fmla="*/ 9 w 800"/>
                <a:gd name="T13" fmla="*/ 530 h 539"/>
                <a:gd name="T14" fmla="*/ 30 w 800"/>
                <a:gd name="T15" fmla="*/ 539 h 539"/>
                <a:gd name="T16" fmla="*/ 770 w 800"/>
                <a:gd name="T17" fmla="*/ 539 h 539"/>
                <a:gd name="T18" fmla="*/ 791 w 800"/>
                <a:gd name="T19" fmla="*/ 530 h 539"/>
                <a:gd name="T20" fmla="*/ 800 w 800"/>
                <a:gd name="T21" fmla="*/ 509 h 539"/>
                <a:gd name="T22" fmla="*/ 800 w 800"/>
                <a:gd name="T23" fmla="*/ 30 h 539"/>
                <a:gd name="T24" fmla="*/ 791 w 800"/>
                <a:gd name="T25" fmla="*/ 9 h 539"/>
                <a:gd name="T26" fmla="*/ 400 w 800"/>
                <a:gd name="T27" fmla="*/ 526 h 539"/>
                <a:gd name="T28" fmla="*/ 387 w 800"/>
                <a:gd name="T29" fmla="*/ 513 h 539"/>
                <a:gd name="T30" fmla="*/ 400 w 800"/>
                <a:gd name="T31" fmla="*/ 500 h 539"/>
                <a:gd name="T32" fmla="*/ 413 w 800"/>
                <a:gd name="T33" fmla="*/ 513 h 539"/>
                <a:gd name="T34" fmla="*/ 400 w 800"/>
                <a:gd name="T35" fmla="*/ 526 h 539"/>
                <a:gd name="T36" fmla="*/ 748 w 800"/>
                <a:gd name="T37" fmla="*/ 487 h 539"/>
                <a:gd name="T38" fmla="*/ 52 w 800"/>
                <a:gd name="T39" fmla="*/ 487 h 539"/>
                <a:gd name="T40" fmla="*/ 52 w 800"/>
                <a:gd name="T41" fmla="*/ 52 h 539"/>
                <a:gd name="T42" fmla="*/ 748 w 800"/>
                <a:gd name="T43" fmla="*/ 52 h 539"/>
                <a:gd name="T44" fmla="*/ 748 w 800"/>
                <a:gd name="T45" fmla="*/ 487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00" h="539">
                  <a:moveTo>
                    <a:pt x="791" y="9"/>
                  </a:moveTo>
                  <a:cubicBezTo>
                    <a:pt x="785" y="3"/>
                    <a:pt x="778" y="0"/>
                    <a:pt x="770" y="0"/>
                  </a:cubicBezTo>
                  <a:cubicBezTo>
                    <a:pt x="30" y="0"/>
                    <a:pt x="30" y="0"/>
                    <a:pt x="30" y="0"/>
                  </a:cubicBezTo>
                  <a:cubicBezTo>
                    <a:pt x="22" y="0"/>
                    <a:pt x="15" y="3"/>
                    <a:pt x="9" y="9"/>
                  </a:cubicBezTo>
                  <a:cubicBezTo>
                    <a:pt x="3" y="15"/>
                    <a:pt x="0" y="23"/>
                    <a:pt x="0" y="30"/>
                  </a:cubicBezTo>
                  <a:cubicBezTo>
                    <a:pt x="0" y="509"/>
                    <a:pt x="0" y="509"/>
                    <a:pt x="0" y="509"/>
                  </a:cubicBezTo>
                  <a:cubicBezTo>
                    <a:pt x="0" y="517"/>
                    <a:pt x="3" y="525"/>
                    <a:pt x="9" y="530"/>
                  </a:cubicBezTo>
                  <a:cubicBezTo>
                    <a:pt x="15" y="536"/>
                    <a:pt x="22" y="539"/>
                    <a:pt x="30" y="539"/>
                  </a:cubicBezTo>
                  <a:cubicBezTo>
                    <a:pt x="770" y="539"/>
                    <a:pt x="770" y="539"/>
                    <a:pt x="770" y="539"/>
                  </a:cubicBezTo>
                  <a:cubicBezTo>
                    <a:pt x="778" y="539"/>
                    <a:pt x="785" y="536"/>
                    <a:pt x="791" y="530"/>
                  </a:cubicBezTo>
                  <a:cubicBezTo>
                    <a:pt x="797" y="525"/>
                    <a:pt x="800" y="517"/>
                    <a:pt x="800" y="509"/>
                  </a:cubicBezTo>
                  <a:cubicBezTo>
                    <a:pt x="800" y="30"/>
                    <a:pt x="800" y="30"/>
                    <a:pt x="800" y="30"/>
                  </a:cubicBezTo>
                  <a:cubicBezTo>
                    <a:pt x="800" y="23"/>
                    <a:pt x="797" y="15"/>
                    <a:pt x="791" y="9"/>
                  </a:cubicBezTo>
                  <a:close/>
                  <a:moveTo>
                    <a:pt x="400" y="526"/>
                  </a:moveTo>
                  <a:cubicBezTo>
                    <a:pt x="393" y="526"/>
                    <a:pt x="387" y="521"/>
                    <a:pt x="387" y="513"/>
                  </a:cubicBezTo>
                  <a:cubicBezTo>
                    <a:pt x="387" y="506"/>
                    <a:pt x="393" y="500"/>
                    <a:pt x="400" y="500"/>
                  </a:cubicBezTo>
                  <a:cubicBezTo>
                    <a:pt x="407" y="500"/>
                    <a:pt x="413" y="506"/>
                    <a:pt x="413" y="513"/>
                  </a:cubicBezTo>
                  <a:cubicBezTo>
                    <a:pt x="413" y="521"/>
                    <a:pt x="407" y="526"/>
                    <a:pt x="400" y="526"/>
                  </a:cubicBezTo>
                  <a:close/>
                  <a:moveTo>
                    <a:pt x="748" y="487"/>
                  </a:moveTo>
                  <a:cubicBezTo>
                    <a:pt x="52" y="487"/>
                    <a:pt x="52" y="487"/>
                    <a:pt x="52" y="487"/>
                  </a:cubicBezTo>
                  <a:cubicBezTo>
                    <a:pt x="52" y="52"/>
                    <a:pt x="52" y="52"/>
                    <a:pt x="52" y="52"/>
                  </a:cubicBezTo>
                  <a:cubicBezTo>
                    <a:pt x="748" y="52"/>
                    <a:pt x="748" y="52"/>
                    <a:pt x="748" y="52"/>
                  </a:cubicBezTo>
                  <a:lnTo>
                    <a:pt x="748" y="48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3" name="Freeform 124"/>
            <p:cNvSpPr/>
            <p:nvPr/>
          </p:nvSpPr>
          <p:spPr bwMode="auto">
            <a:xfrm>
              <a:off x="646" y="3459"/>
              <a:ext cx="56" cy="9"/>
            </a:xfrm>
            <a:custGeom>
              <a:avLst/>
              <a:gdLst>
                <a:gd name="T0" fmla="*/ 6 w 67"/>
                <a:gd name="T1" fmla="*/ 0 h 11"/>
                <a:gd name="T2" fmla="*/ 2 w 67"/>
                <a:gd name="T3" fmla="*/ 2 h 11"/>
                <a:gd name="T4" fmla="*/ 0 w 67"/>
                <a:gd name="T5" fmla="*/ 6 h 11"/>
                <a:gd name="T6" fmla="*/ 0 w 67"/>
                <a:gd name="T7" fmla="*/ 11 h 11"/>
                <a:gd name="T8" fmla="*/ 67 w 67"/>
                <a:gd name="T9" fmla="*/ 11 h 11"/>
                <a:gd name="T10" fmla="*/ 67 w 67"/>
                <a:gd name="T11" fmla="*/ 6 h 11"/>
                <a:gd name="T12" fmla="*/ 65 w 67"/>
                <a:gd name="T13" fmla="*/ 2 h 11"/>
                <a:gd name="T14" fmla="*/ 61 w 67"/>
                <a:gd name="T15" fmla="*/ 0 h 11"/>
                <a:gd name="T16" fmla="*/ 6 w 67"/>
                <a:gd name="T17"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1">
                  <a:moveTo>
                    <a:pt x="6" y="0"/>
                  </a:moveTo>
                  <a:cubicBezTo>
                    <a:pt x="4" y="0"/>
                    <a:pt x="3" y="1"/>
                    <a:pt x="2" y="2"/>
                  </a:cubicBezTo>
                  <a:cubicBezTo>
                    <a:pt x="0" y="3"/>
                    <a:pt x="0" y="5"/>
                    <a:pt x="0" y="6"/>
                  </a:cubicBezTo>
                  <a:cubicBezTo>
                    <a:pt x="0" y="11"/>
                    <a:pt x="0" y="11"/>
                    <a:pt x="0" y="11"/>
                  </a:cubicBezTo>
                  <a:cubicBezTo>
                    <a:pt x="67" y="11"/>
                    <a:pt x="67" y="11"/>
                    <a:pt x="67" y="11"/>
                  </a:cubicBezTo>
                  <a:cubicBezTo>
                    <a:pt x="67" y="6"/>
                    <a:pt x="67" y="6"/>
                    <a:pt x="67" y="6"/>
                  </a:cubicBezTo>
                  <a:cubicBezTo>
                    <a:pt x="67" y="5"/>
                    <a:pt x="66" y="3"/>
                    <a:pt x="65" y="2"/>
                  </a:cubicBezTo>
                  <a:cubicBezTo>
                    <a:pt x="64" y="1"/>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4" name="Freeform 125"/>
            <p:cNvSpPr/>
            <p:nvPr/>
          </p:nvSpPr>
          <p:spPr bwMode="auto">
            <a:xfrm>
              <a:off x="715" y="3395"/>
              <a:ext cx="55" cy="73"/>
            </a:xfrm>
            <a:custGeom>
              <a:avLst/>
              <a:gdLst>
                <a:gd name="T0" fmla="*/ 6 w 67"/>
                <a:gd name="T1" fmla="*/ 0 h 88"/>
                <a:gd name="T2" fmla="*/ 2 w 67"/>
                <a:gd name="T3" fmla="*/ 1 h 88"/>
                <a:gd name="T4" fmla="*/ 0 w 67"/>
                <a:gd name="T5" fmla="*/ 6 h 88"/>
                <a:gd name="T6" fmla="*/ 0 w 67"/>
                <a:gd name="T7" fmla="*/ 88 h 88"/>
                <a:gd name="T8" fmla="*/ 67 w 67"/>
                <a:gd name="T9" fmla="*/ 88 h 88"/>
                <a:gd name="T10" fmla="*/ 67 w 67"/>
                <a:gd name="T11" fmla="*/ 6 h 88"/>
                <a:gd name="T12" fmla="*/ 65 w 67"/>
                <a:gd name="T13" fmla="*/ 1 h 88"/>
                <a:gd name="T14" fmla="*/ 61 w 67"/>
                <a:gd name="T15" fmla="*/ 0 h 88"/>
                <a:gd name="T16" fmla="*/ 6 w 67"/>
                <a:gd name="T17"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88">
                  <a:moveTo>
                    <a:pt x="6" y="0"/>
                  </a:moveTo>
                  <a:cubicBezTo>
                    <a:pt x="4" y="0"/>
                    <a:pt x="3" y="0"/>
                    <a:pt x="2" y="1"/>
                  </a:cubicBezTo>
                  <a:cubicBezTo>
                    <a:pt x="0" y="3"/>
                    <a:pt x="0" y="4"/>
                    <a:pt x="0" y="6"/>
                  </a:cubicBezTo>
                  <a:cubicBezTo>
                    <a:pt x="0" y="88"/>
                    <a:pt x="0" y="88"/>
                    <a:pt x="0" y="88"/>
                  </a:cubicBezTo>
                  <a:cubicBezTo>
                    <a:pt x="67" y="88"/>
                    <a:pt x="67" y="88"/>
                    <a:pt x="67" y="88"/>
                  </a:cubicBezTo>
                  <a:cubicBezTo>
                    <a:pt x="67" y="6"/>
                    <a:pt x="67" y="6"/>
                    <a:pt x="67" y="6"/>
                  </a:cubicBezTo>
                  <a:cubicBezTo>
                    <a:pt x="67" y="4"/>
                    <a:pt x="66" y="3"/>
                    <a:pt x="65" y="1"/>
                  </a:cubicBezTo>
                  <a:cubicBezTo>
                    <a:pt x="64" y="0"/>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5" name="Freeform 126"/>
            <p:cNvSpPr/>
            <p:nvPr/>
          </p:nvSpPr>
          <p:spPr bwMode="auto">
            <a:xfrm>
              <a:off x="783" y="3368"/>
              <a:ext cx="55" cy="100"/>
            </a:xfrm>
            <a:custGeom>
              <a:avLst/>
              <a:gdLst>
                <a:gd name="T0" fmla="*/ 6 w 67"/>
                <a:gd name="T1" fmla="*/ 0 h 120"/>
                <a:gd name="T2" fmla="*/ 2 w 67"/>
                <a:gd name="T3" fmla="*/ 2 h 120"/>
                <a:gd name="T4" fmla="*/ 0 w 67"/>
                <a:gd name="T5" fmla="*/ 6 h 120"/>
                <a:gd name="T6" fmla="*/ 0 w 67"/>
                <a:gd name="T7" fmla="*/ 120 h 120"/>
                <a:gd name="T8" fmla="*/ 67 w 67"/>
                <a:gd name="T9" fmla="*/ 120 h 120"/>
                <a:gd name="T10" fmla="*/ 67 w 67"/>
                <a:gd name="T11" fmla="*/ 6 h 120"/>
                <a:gd name="T12" fmla="*/ 65 w 67"/>
                <a:gd name="T13" fmla="*/ 2 h 120"/>
                <a:gd name="T14" fmla="*/ 61 w 67"/>
                <a:gd name="T15" fmla="*/ 0 h 120"/>
                <a:gd name="T16" fmla="*/ 6 w 67"/>
                <a:gd name="T17"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20">
                  <a:moveTo>
                    <a:pt x="6" y="0"/>
                  </a:moveTo>
                  <a:cubicBezTo>
                    <a:pt x="4" y="0"/>
                    <a:pt x="3" y="0"/>
                    <a:pt x="2" y="2"/>
                  </a:cubicBezTo>
                  <a:cubicBezTo>
                    <a:pt x="0" y="3"/>
                    <a:pt x="0" y="4"/>
                    <a:pt x="0" y="6"/>
                  </a:cubicBezTo>
                  <a:cubicBezTo>
                    <a:pt x="0" y="120"/>
                    <a:pt x="0" y="120"/>
                    <a:pt x="0" y="120"/>
                  </a:cubicBezTo>
                  <a:cubicBezTo>
                    <a:pt x="67" y="120"/>
                    <a:pt x="67" y="120"/>
                    <a:pt x="67" y="120"/>
                  </a:cubicBezTo>
                  <a:cubicBezTo>
                    <a:pt x="67" y="6"/>
                    <a:pt x="67" y="6"/>
                    <a:pt x="67" y="6"/>
                  </a:cubicBezTo>
                  <a:cubicBezTo>
                    <a:pt x="67" y="4"/>
                    <a:pt x="66" y="3"/>
                    <a:pt x="65" y="2"/>
                  </a:cubicBezTo>
                  <a:cubicBezTo>
                    <a:pt x="64" y="0"/>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6" name="Freeform 127"/>
            <p:cNvSpPr/>
            <p:nvPr/>
          </p:nvSpPr>
          <p:spPr bwMode="auto">
            <a:xfrm>
              <a:off x="851" y="3379"/>
              <a:ext cx="56" cy="89"/>
            </a:xfrm>
            <a:custGeom>
              <a:avLst/>
              <a:gdLst>
                <a:gd name="T0" fmla="*/ 6 w 67"/>
                <a:gd name="T1" fmla="*/ 0 h 107"/>
                <a:gd name="T2" fmla="*/ 2 w 67"/>
                <a:gd name="T3" fmla="*/ 2 h 107"/>
                <a:gd name="T4" fmla="*/ 0 w 67"/>
                <a:gd name="T5" fmla="*/ 6 h 107"/>
                <a:gd name="T6" fmla="*/ 0 w 67"/>
                <a:gd name="T7" fmla="*/ 107 h 107"/>
                <a:gd name="T8" fmla="*/ 67 w 67"/>
                <a:gd name="T9" fmla="*/ 107 h 107"/>
                <a:gd name="T10" fmla="*/ 67 w 67"/>
                <a:gd name="T11" fmla="*/ 6 h 107"/>
                <a:gd name="T12" fmla="*/ 65 w 67"/>
                <a:gd name="T13" fmla="*/ 2 h 107"/>
                <a:gd name="T14" fmla="*/ 61 w 67"/>
                <a:gd name="T15" fmla="*/ 0 h 107"/>
                <a:gd name="T16" fmla="*/ 6 w 67"/>
                <a:gd name="T17"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07">
                  <a:moveTo>
                    <a:pt x="6" y="0"/>
                  </a:moveTo>
                  <a:cubicBezTo>
                    <a:pt x="5" y="0"/>
                    <a:pt x="3" y="0"/>
                    <a:pt x="2" y="2"/>
                  </a:cubicBezTo>
                  <a:cubicBezTo>
                    <a:pt x="0" y="3"/>
                    <a:pt x="0" y="5"/>
                    <a:pt x="0" y="6"/>
                  </a:cubicBezTo>
                  <a:cubicBezTo>
                    <a:pt x="0" y="107"/>
                    <a:pt x="0" y="107"/>
                    <a:pt x="0" y="107"/>
                  </a:cubicBezTo>
                  <a:cubicBezTo>
                    <a:pt x="67" y="107"/>
                    <a:pt x="67" y="107"/>
                    <a:pt x="67" y="107"/>
                  </a:cubicBezTo>
                  <a:cubicBezTo>
                    <a:pt x="67" y="6"/>
                    <a:pt x="67" y="6"/>
                    <a:pt x="67" y="6"/>
                  </a:cubicBezTo>
                  <a:cubicBezTo>
                    <a:pt x="67" y="5"/>
                    <a:pt x="66" y="3"/>
                    <a:pt x="65" y="2"/>
                  </a:cubicBezTo>
                  <a:cubicBezTo>
                    <a:pt x="64" y="0"/>
                    <a:pt x="62" y="0"/>
                    <a:pt x="61" y="0"/>
                  </a:cubicBez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7" name="Freeform 128"/>
            <p:cNvSpPr/>
            <p:nvPr/>
          </p:nvSpPr>
          <p:spPr bwMode="auto">
            <a:xfrm>
              <a:off x="919" y="3337"/>
              <a:ext cx="56" cy="131"/>
            </a:xfrm>
            <a:custGeom>
              <a:avLst/>
              <a:gdLst>
                <a:gd name="T0" fmla="*/ 6 w 67"/>
                <a:gd name="T1" fmla="*/ 0 h 158"/>
                <a:gd name="T2" fmla="*/ 2 w 67"/>
                <a:gd name="T3" fmla="*/ 1 h 158"/>
                <a:gd name="T4" fmla="*/ 0 w 67"/>
                <a:gd name="T5" fmla="*/ 6 h 158"/>
                <a:gd name="T6" fmla="*/ 0 w 67"/>
                <a:gd name="T7" fmla="*/ 158 h 158"/>
                <a:gd name="T8" fmla="*/ 67 w 67"/>
                <a:gd name="T9" fmla="*/ 158 h 158"/>
                <a:gd name="T10" fmla="*/ 67 w 67"/>
                <a:gd name="T11" fmla="*/ 6 h 158"/>
                <a:gd name="T12" fmla="*/ 65 w 67"/>
                <a:gd name="T13" fmla="*/ 1 h 158"/>
                <a:gd name="T14" fmla="*/ 61 w 67"/>
                <a:gd name="T15" fmla="*/ 0 h 158"/>
                <a:gd name="T16" fmla="*/ 6 w 67"/>
                <a:gd name="T17"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58">
                  <a:moveTo>
                    <a:pt x="6" y="0"/>
                  </a:moveTo>
                  <a:cubicBezTo>
                    <a:pt x="5" y="0"/>
                    <a:pt x="3" y="0"/>
                    <a:pt x="2" y="1"/>
                  </a:cubicBezTo>
                  <a:cubicBezTo>
                    <a:pt x="0" y="3"/>
                    <a:pt x="0" y="4"/>
                    <a:pt x="0" y="6"/>
                  </a:cubicBezTo>
                  <a:cubicBezTo>
                    <a:pt x="0" y="158"/>
                    <a:pt x="0" y="158"/>
                    <a:pt x="0" y="158"/>
                  </a:cubicBezTo>
                  <a:cubicBezTo>
                    <a:pt x="67" y="158"/>
                    <a:pt x="67" y="158"/>
                    <a:pt x="67" y="158"/>
                  </a:cubicBezTo>
                  <a:cubicBezTo>
                    <a:pt x="67" y="6"/>
                    <a:pt x="67" y="6"/>
                    <a:pt x="67" y="6"/>
                  </a:cubicBezTo>
                  <a:cubicBezTo>
                    <a:pt x="67" y="4"/>
                    <a:pt x="66" y="3"/>
                    <a:pt x="65" y="1"/>
                  </a:cubicBezTo>
                  <a:cubicBezTo>
                    <a:pt x="64" y="0"/>
                    <a:pt x="62" y="0"/>
                    <a:pt x="61" y="0"/>
                  </a:cubicBezTo>
                  <a:cubicBezTo>
                    <a:pt x="6" y="0"/>
                    <a:pt x="6" y="0"/>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8" name="Freeform 129"/>
            <p:cNvSpPr/>
            <p:nvPr/>
          </p:nvSpPr>
          <p:spPr bwMode="auto">
            <a:xfrm>
              <a:off x="987" y="3284"/>
              <a:ext cx="56" cy="184"/>
            </a:xfrm>
            <a:custGeom>
              <a:avLst/>
              <a:gdLst>
                <a:gd name="T0" fmla="*/ 6 w 67"/>
                <a:gd name="T1" fmla="*/ 0 h 222"/>
                <a:gd name="T2" fmla="*/ 2 w 67"/>
                <a:gd name="T3" fmla="*/ 1 h 222"/>
                <a:gd name="T4" fmla="*/ 0 w 67"/>
                <a:gd name="T5" fmla="*/ 6 h 222"/>
                <a:gd name="T6" fmla="*/ 0 w 67"/>
                <a:gd name="T7" fmla="*/ 222 h 222"/>
                <a:gd name="T8" fmla="*/ 67 w 67"/>
                <a:gd name="T9" fmla="*/ 222 h 222"/>
                <a:gd name="T10" fmla="*/ 67 w 67"/>
                <a:gd name="T11" fmla="*/ 6 h 222"/>
                <a:gd name="T12" fmla="*/ 65 w 67"/>
                <a:gd name="T13" fmla="*/ 1 h 222"/>
                <a:gd name="T14" fmla="*/ 61 w 67"/>
                <a:gd name="T15" fmla="*/ 0 h 222"/>
                <a:gd name="T16" fmla="*/ 6 w 67"/>
                <a:gd name="T17" fmla="*/ 0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222">
                  <a:moveTo>
                    <a:pt x="6" y="0"/>
                  </a:moveTo>
                  <a:cubicBezTo>
                    <a:pt x="5" y="0"/>
                    <a:pt x="3" y="0"/>
                    <a:pt x="2" y="1"/>
                  </a:cubicBezTo>
                  <a:cubicBezTo>
                    <a:pt x="1" y="3"/>
                    <a:pt x="0" y="4"/>
                    <a:pt x="0" y="6"/>
                  </a:cubicBezTo>
                  <a:cubicBezTo>
                    <a:pt x="0" y="222"/>
                    <a:pt x="0" y="222"/>
                    <a:pt x="0" y="222"/>
                  </a:cubicBezTo>
                  <a:cubicBezTo>
                    <a:pt x="67" y="222"/>
                    <a:pt x="67" y="222"/>
                    <a:pt x="67" y="222"/>
                  </a:cubicBezTo>
                  <a:cubicBezTo>
                    <a:pt x="67" y="6"/>
                    <a:pt x="67" y="6"/>
                    <a:pt x="67" y="6"/>
                  </a:cubicBezTo>
                  <a:cubicBezTo>
                    <a:pt x="67" y="4"/>
                    <a:pt x="66" y="3"/>
                    <a:pt x="65" y="1"/>
                  </a:cubicBezTo>
                  <a:cubicBezTo>
                    <a:pt x="64" y="0"/>
                    <a:pt x="62" y="0"/>
                    <a:pt x="61" y="0"/>
                  </a:cubicBezTo>
                  <a:cubicBezTo>
                    <a:pt x="6" y="0"/>
                    <a:pt x="6" y="0"/>
                    <a:pt x="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49" name="Freeform 130"/>
            <p:cNvSpPr/>
            <p:nvPr/>
          </p:nvSpPr>
          <p:spPr bwMode="auto">
            <a:xfrm>
              <a:off x="610" y="3178"/>
              <a:ext cx="475" cy="289"/>
            </a:xfrm>
            <a:custGeom>
              <a:avLst/>
              <a:gdLst>
                <a:gd name="T0" fmla="*/ 572 w 572"/>
                <a:gd name="T1" fmla="*/ 7 h 347"/>
                <a:gd name="T2" fmla="*/ 571 w 572"/>
                <a:gd name="T3" fmla="*/ 2 h 347"/>
                <a:gd name="T4" fmla="*/ 567 w 572"/>
                <a:gd name="T5" fmla="*/ 1 h 347"/>
                <a:gd name="T6" fmla="*/ 500 w 572"/>
                <a:gd name="T7" fmla="*/ 20 h 347"/>
                <a:gd name="T8" fmla="*/ 497 w 572"/>
                <a:gd name="T9" fmla="*/ 23 h 347"/>
                <a:gd name="T10" fmla="*/ 498 w 572"/>
                <a:gd name="T11" fmla="*/ 27 h 347"/>
                <a:gd name="T12" fmla="*/ 506 w 572"/>
                <a:gd name="T13" fmla="*/ 37 h 347"/>
                <a:gd name="T14" fmla="*/ 302 w 572"/>
                <a:gd name="T15" fmla="*/ 196 h 347"/>
                <a:gd name="T16" fmla="*/ 190 w 572"/>
                <a:gd name="T17" fmla="*/ 148 h 347"/>
                <a:gd name="T18" fmla="*/ 2 w 572"/>
                <a:gd name="T19" fmla="*/ 327 h 347"/>
                <a:gd name="T20" fmla="*/ 0 w 572"/>
                <a:gd name="T21" fmla="*/ 331 h 347"/>
                <a:gd name="T22" fmla="*/ 2 w 572"/>
                <a:gd name="T23" fmla="*/ 336 h 347"/>
                <a:gd name="T24" fmla="*/ 10 w 572"/>
                <a:gd name="T25" fmla="*/ 345 h 347"/>
                <a:gd name="T26" fmla="*/ 15 w 572"/>
                <a:gd name="T27" fmla="*/ 347 h 347"/>
                <a:gd name="T28" fmla="*/ 19 w 572"/>
                <a:gd name="T29" fmla="*/ 345 h 347"/>
                <a:gd name="T30" fmla="*/ 195 w 572"/>
                <a:gd name="T31" fmla="*/ 178 h 347"/>
                <a:gd name="T32" fmla="*/ 306 w 572"/>
                <a:gd name="T33" fmla="*/ 225 h 347"/>
                <a:gd name="T34" fmla="*/ 521 w 572"/>
                <a:gd name="T35" fmla="*/ 57 h 347"/>
                <a:gd name="T36" fmla="*/ 529 w 572"/>
                <a:gd name="T37" fmla="*/ 68 h 347"/>
                <a:gd name="T38" fmla="*/ 533 w 572"/>
                <a:gd name="T39" fmla="*/ 69 h 347"/>
                <a:gd name="T40" fmla="*/ 536 w 572"/>
                <a:gd name="T41" fmla="*/ 67 h 347"/>
                <a:gd name="T42" fmla="*/ 572 w 572"/>
                <a:gd name="T43" fmla="*/ 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72" h="347">
                  <a:moveTo>
                    <a:pt x="572" y="7"/>
                  </a:moveTo>
                  <a:cubicBezTo>
                    <a:pt x="572" y="5"/>
                    <a:pt x="572" y="4"/>
                    <a:pt x="571" y="2"/>
                  </a:cubicBezTo>
                  <a:cubicBezTo>
                    <a:pt x="570" y="1"/>
                    <a:pt x="568" y="0"/>
                    <a:pt x="567" y="1"/>
                  </a:cubicBezTo>
                  <a:cubicBezTo>
                    <a:pt x="500" y="20"/>
                    <a:pt x="500" y="20"/>
                    <a:pt x="500" y="20"/>
                  </a:cubicBezTo>
                  <a:cubicBezTo>
                    <a:pt x="498" y="21"/>
                    <a:pt x="497" y="22"/>
                    <a:pt x="497" y="23"/>
                  </a:cubicBezTo>
                  <a:cubicBezTo>
                    <a:pt x="496" y="25"/>
                    <a:pt x="497" y="26"/>
                    <a:pt x="498" y="27"/>
                  </a:cubicBezTo>
                  <a:cubicBezTo>
                    <a:pt x="506" y="37"/>
                    <a:pt x="506" y="37"/>
                    <a:pt x="506" y="37"/>
                  </a:cubicBezTo>
                  <a:cubicBezTo>
                    <a:pt x="302" y="196"/>
                    <a:pt x="302" y="196"/>
                    <a:pt x="302" y="196"/>
                  </a:cubicBezTo>
                  <a:cubicBezTo>
                    <a:pt x="190" y="148"/>
                    <a:pt x="190" y="148"/>
                    <a:pt x="190" y="148"/>
                  </a:cubicBezTo>
                  <a:cubicBezTo>
                    <a:pt x="2" y="327"/>
                    <a:pt x="2" y="327"/>
                    <a:pt x="2" y="327"/>
                  </a:cubicBezTo>
                  <a:cubicBezTo>
                    <a:pt x="1" y="328"/>
                    <a:pt x="0" y="329"/>
                    <a:pt x="0" y="331"/>
                  </a:cubicBezTo>
                  <a:cubicBezTo>
                    <a:pt x="0" y="333"/>
                    <a:pt x="0" y="334"/>
                    <a:pt x="2" y="336"/>
                  </a:cubicBezTo>
                  <a:cubicBezTo>
                    <a:pt x="10" y="345"/>
                    <a:pt x="10" y="345"/>
                    <a:pt x="10" y="345"/>
                  </a:cubicBezTo>
                  <a:cubicBezTo>
                    <a:pt x="11" y="346"/>
                    <a:pt x="13" y="347"/>
                    <a:pt x="15" y="347"/>
                  </a:cubicBezTo>
                  <a:cubicBezTo>
                    <a:pt x="16" y="347"/>
                    <a:pt x="18" y="346"/>
                    <a:pt x="19" y="345"/>
                  </a:cubicBezTo>
                  <a:cubicBezTo>
                    <a:pt x="195" y="178"/>
                    <a:pt x="195" y="178"/>
                    <a:pt x="195" y="178"/>
                  </a:cubicBezTo>
                  <a:cubicBezTo>
                    <a:pt x="306" y="225"/>
                    <a:pt x="306" y="225"/>
                    <a:pt x="306" y="225"/>
                  </a:cubicBezTo>
                  <a:cubicBezTo>
                    <a:pt x="521" y="57"/>
                    <a:pt x="521" y="57"/>
                    <a:pt x="521" y="57"/>
                  </a:cubicBezTo>
                  <a:cubicBezTo>
                    <a:pt x="529" y="68"/>
                    <a:pt x="529" y="68"/>
                    <a:pt x="529" y="68"/>
                  </a:cubicBezTo>
                  <a:cubicBezTo>
                    <a:pt x="530" y="69"/>
                    <a:pt x="531" y="69"/>
                    <a:pt x="533" y="69"/>
                  </a:cubicBezTo>
                  <a:cubicBezTo>
                    <a:pt x="534" y="69"/>
                    <a:pt x="535" y="68"/>
                    <a:pt x="536" y="67"/>
                  </a:cubicBezTo>
                  <a:lnTo>
                    <a:pt x="572" y="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sp>
        <p:nvSpPr>
          <p:cNvPr id="50" name="矩形 49"/>
          <p:cNvSpPr/>
          <p:nvPr/>
        </p:nvSpPr>
        <p:spPr>
          <a:xfrm>
            <a:off x="5232918" y="3652113"/>
            <a:ext cx="1706880" cy="460375"/>
          </a:xfrm>
          <a:prstGeom prst="rect">
            <a:avLst/>
          </a:prstGeom>
        </p:spPr>
        <p:txBody>
          <a:bodyPr wrap="none">
            <a:spAutoFit/>
          </a:bodyPr>
          <a:lstStyle/>
          <a:p>
            <a:pPr algn="ctr"/>
            <a:r>
              <a:rPr lang="zh-CN" altLang="en-US" sz="2400" b="1" dirty="0">
                <a:solidFill>
                  <a:schemeClr val="bg1"/>
                </a:solidFill>
              </a:rPr>
              <a:t>可行性分析</a:t>
            </a:r>
            <a:endParaRPr lang="zh-CN" altLang="en-US" sz="2400" b="1" dirty="0">
              <a:solidFill>
                <a:schemeClr val="bg1"/>
              </a:solidFill>
            </a:endParaRPr>
          </a:p>
        </p:txBody>
      </p:sp>
      <p:sp>
        <p:nvSpPr>
          <p:cNvPr id="52" name="矩形 51"/>
          <p:cNvSpPr/>
          <p:nvPr/>
        </p:nvSpPr>
        <p:spPr>
          <a:xfrm>
            <a:off x="8499018" y="3652113"/>
            <a:ext cx="2011680" cy="460375"/>
          </a:xfrm>
          <a:prstGeom prst="rect">
            <a:avLst/>
          </a:prstGeom>
        </p:spPr>
        <p:txBody>
          <a:bodyPr wrap="none">
            <a:spAutoFit/>
          </a:bodyPr>
          <a:lstStyle/>
          <a:p>
            <a:pPr algn="ctr"/>
            <a:r>
              <a:rPr lang="zh-CN" altLang="en-US" sz="2400" b="1" dirty="0">
                <a:solidFill>
                  <a:schemeClr val="bg1"/>
                </a:solidFill>
              </a:rPr>
              <a:t>系统流程分析</a:t>
            </a:r>
            <a:endParaRPr lang="zh-CN" altLang="en-US" sz="2400" b="1" dirty="0">
              <a:solidFill>
                <a:schemeClr val="bg1"/>
              </a:solidFill>
            </a:endParaRPr>
          </a:p>
        </p:txBody>
      </p:sp>
      <p:sp>
        <p:nvSpPr>
          <p:cNvPr id="54" name="矩形 53"/>
          <p:cNvSpPr/>
          <p:nvPr/>
        </p:nvSpPr>
        <p:spPr>
          <a:xfrm>
            <a:off x="1729457" y="3652113"/>
            <a:ext cx="2031325" cy="461665"/>
          </a:xfrm>
          <a:prstGeom prst="rect">
            <a:avLst/>
          </a:prstGeom>
        </p:spPr>
        <p:txBody>
          <a:bodyPr wrap="none">
            <a:spAutoFit/>
          </a:bodyPr>
          <a:lstStyle/>
          <a:p>
            <a:pPr algn="ctr"/>
            <a:r>
              <a:rPr lang="zh-CN" altLang="en-US" sz="2400" b="1" dirty="0" smtClean="0">
                <a:solidFill>
                  <a:schemeClr val="bg1"/>
                </a:solidFill>
              </a:rPr>
              <a:t>功能需求分析</a:t>
            </a:r>
            <a:endParaRPr lang="zh-CN" altLang="en-US" sz="2400" b="1"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ags/tag1.xml><?xml version="1.0" encoding="utf-8"?>
<p:tagLst xmlns:p="http://schemas.openxmlformats.org/presentationml/2006/main">
  <p:tag name="KSO_WPP_MARK_KEY" val="79dc7332-c858-4119-9083-6aca6b81dcaa"/>
  <p:tag name="COMMONDATA" val="eyJoZGlkIjoiNjQxYTU4YTY2YTM0NzlmNWZmYmZlYTA1NzI3NWEyMGIifQ=="/>
</p:tagLst>
</file>

<file path=ppt/theme/theme1.xml><?xml version="1.0" encoding="utf-8"?>
<a:theme xmlns:a="http://schemas.openxmlformats.org/drawingml/2006/main" name="office 1">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4">
      <a:majorFont>
        <a:latin typeface="Segoe UI"/>
        <a:ea typeface="微软雅黑"/>
        <a:cs typeface=""/>
      </a:majorFont>
      <a:minorFont>
        <a:latin typeface="Segoe U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3178</Words>
  <Application>WPS 演示</Application>
  <PresentationFormat>自定义</PresentationFormat>
  <Paragraphs>102</Paragraphs>
  <Slides>19</Slides>
  <Notes>10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19</vt:i4>
      </vt:variant>
    </vt:vector>
  </HeadingPairs>
  <TitlesOfParts>
    <vt:vector size="30" baseType="lpstr">
      <vt:lpstr>Arial</vt:lpstr>
      <vt:lpstr>宋体</vt:lpstr>
      <vt:lpstr>Wingdings</vt:lpstr>
      <vt:lpstr>Segoe UI Light</vt:lpstr>
      <vt:lpstr>黑体</vt:lpstr>
      <vt:lpstr>Segoe UI</vt:lpstr>
      <vt:lpstr>微软雅黑</vt:lpstr>
      <vt:lpstr>Arial Unicode MS</vt:lpstr>
      <vt:lpstr>等线</vt:lpstr>
      <vt:lpstr>office 1</vt:lpstr>
      <vt:lpstr>Visio.Drawing.15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tukuppt</dc:title>
  <dc:creator>www.tukuppt.com</dc:creator>
  <cp:keywords>tukuppt</cp:keywords>
  <dc:subject>熊猫办公</dc:subject>
  <cp:category>tukuppt</cp:category>
  <cp:lastModifiedBy>李慧亮</cp:lastModifiedBy>
  <cp:revision>22</cp:revision>
  <dcterms:created xsi:type="dcterms:W3CDTF">2019-12-31T02:46:00Z</dcterms:created>
  <dcterms:modified xsi:type="dcterms:W3CDTF">2023-03-01T12:55:08Z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2052-11.1.0.12970</vt:lpwstr>
  </property>
  <property fmtid="{D5CDD505-2E9C-101B-9397-08002B2CF9AE}" pid="3" name="ICV">
    <vt:lpwstr>31E7568694C04116A3033F056F1D56B2</vt:lpwstr>
  </property>
</Properties>
</file>