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305" r:id="rId5"/>
    <p:sldId id="280" r:id="rId6"/>
    <p:sldId id="288" r:id="rId7"/>
    <p:sldId id="293" r:id="rId8"/>
    <p:sldId id="299" r:id="rId9"/>
    <p:sldId id="304" r:id="rId10"/>
    <p:sldId id="276" r:id="rId11"/>
    <p:sldId id="273" r:id="rId12"/>
    <p:sldId id="268"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528" y="-90"/>
      </p:cViewPr>
      <p:guideLst>
        <p:guide orient="horz" pos="2160"/>
        <p:guide pos="288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b="1" dirty="0">
                <a:latin typeface="+mj-lt"/>
                <a:ea typeface="+mj-ea"/>
                <a:cs typeface="+mj-cs"/>
              </a:rPr>
              <a:t>分布式架构网上商城</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14" name="图片 14"/>
          <p:cNvPicPr>
            <a:picLocks noChangeAspect="1"/>
          </p:cNvPicPr>
          <p:nvPr/>
        </p:nvPicPr>
        <p:blipFill>
          <a:blip r:embed="rId2" cstate="print"/>
          <a:stretch>
            <a:fillRect/>
          </a:stretch>
        </p:blipFill>
        <p:spPr>
          <a:xfrm>
            <a:off x="1940560" y="2242503"/>
            <a:ext cx="5262880" cy="23729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5" name="图片 15"/>
          <p:cNvPicPr>
            <a:picLocks noChangeAspect="1"/>
          </p:cNvPicPr>
          <p:nvPr/>
        </p:nvPicPr>
        <p:blipFill>
          <a:blip r:embed="rId2" cstate="print"/>
          <a:stretch>
            <a:fillRect/>
          </a:stretch>
        </p:blipFill>
        <p:spPr>
          <a:xfrm>
            <a:off x="1938655" y="2272665"/>
            <a:ext cx="5266690" cy="23126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771525" y="1371600"/>
            <a:ext cx="7835265" cy="5078313"/>
          </a:xfrm>
          <a:prstGeom prst="rect">
            <a:avLst/>
          </a:prstGeom>
          <a:noFill/>
          <a:ln w="9525">
            <a:noFill/>
          </a:ln>
        </p:spPr>
        <p:txBody>
          <a:bodyPr wrap="square">
            <a:spAutoFit/>
          </a:bodyPr>
          <a:lstStyle/>
          <a:p>
            <a:r>
              <a:rPr lang="zh-CN" altLang="en-US" sz="1600" dirty="0" smtClean="0"/>
              <a:t>通过完成该分布式架构网上商城和本论文的撰写让我更加明白了软件开发过程中软件工程思想的重要性。在项目的前期由于对需求分析做的不够谨慎和明确</a:t>
            </a:r>
            <a:r>
              <a:rPr lang="en-US" sz="1600" dirty="0" smtClean="0"/>
              <a:t>,</a:t>
            </a:r>
            <a:r>
              <a:rPr lang="zh-CN" altLang="en-US" sz="1600" dirty="0" smtClean="0"/>
              <a:t>导致了后面在设计甚至编码时候造成了许多不必要的麻烦。由此在今后的学习和工作开发之中必须要牢牢把握住软件工程的设计思想和方法</a:t>
            </a:r>
            <a:r>
              <a:rPr lang="en-US" sz="1600" dirty="0" smtClean="0"/>
              <a:t>,</a:t>
            </a:r>
            <a:r>
              <a:rPr lang="zh-CN" altLang="en-US" sz="1600" dirty="0" smtClean="0"/>
              <a:t>这样可以进一步保证项目开发的健壮性和准确性。</a:t>
            </a:r>
          </a:p>
          <a:p>
            <a:r>
              <a:rPr lang="zh-CN" altLang="en-US" sz="1600" dirty="0" smtClean="0"/>
              <a:t>本系统所实现的是一个分布式架构网上商城，该系统严格按照需求分析制作相关模块，并利用所学知识尽力完成，但是本人由于学识浅薄，无法真正做到让该程序可以投入市场使用，仅仅简单实现部分功能，希望日后还能改善。</a:t>
            </a:r>
          </a:p>
          <a:p>
            <a:r>
              <a:rPr lang="zh-CN" altLang="en-US" sz="1600" dirty="0" smtClean="0"/>
              <a:t>本系统具有以下优点：</a:t>
            </a:r>
          </a:p>
          <a:p>
            <a:r>
              <a:rPr lang="zh-CN" altLang="en-US" sz="1600" dirty="0" smtClean="0"/>
              <a:t>该系统具有较高的适用性，选用</a:t>
            </a:r>
            <a:r>
              <a:rPr lang="en-US" sz="1600" dirty="0" smtClean="0"/>
              <a:t>B/S</a:t>
            </a:r>
            <a:r>
              <a:rPr lang="zh-CN" altLang="en-US" sz="1600" dirty="0" smtClean="0"/>
              <a:t>结构，可以在绝大部分个人平台上使用该系统。</a:t>
            </a:r>
          </a:p>
          <a:p>
            <a:r>
              <a:rPr lang="zh-CN" altLang="en-US" sz="1600" dirty="0" smtClean="0"/>
              <a:t>系统将用户权限进行划分，管理员和用户能看到及操作的信息不一样，两者具备不同的操作权限。</a:t>
            </a:r>
          </a:p>
          <a:p>
            <a:r>
              <a:rPr lang="zh-CN" altLang="en-US" sz="1600" dirty="0" smtClean="0"/>
              <a:t>该系统操作界面简单明了，大部分人都可以正常使用。</a:t>
            </a:r>
          </a:p>
          <a:p>
            <a:r>
              <a:rPr lang="zh-CN" altLang="en-US" sz="1600" dirty="0" smtClean="0"/>
              <a:t>但也存在以下问题需要改进：</a:t>
            </a:r>
          </a:p>
          <a:p>
            <a:r>
              <a:rPr lang="zh-CN" altLang="en-US" sz="1600" dirty="0" smtClean="0"/>
              <a:t>运行时窗口不能被刷新，可以改进。</a:t>
            </a:r>
          </a:p>
          <a:p>
            <a:r>
              <a:rPr lang="zh-CN" altLang="en-US" sz="1600" dirty="0" smtClean="0"/>
              <a:t>系统过于简单，显示的信息有限。。</a:t>
            </a:r>
          </a:p>
          <a:p>
            <a:r>
              <a:rPr lang="zh-CN" altLang="en-US" sz="1600" dirty="0" smtClean="0"/>
              <a:t>不能添加多个管理员账号，如果可以则将利于发展分布式架构网上商城规模，便于分布式架构商城信息集中管理。</a:t>
            </a:r>
          </a:p>
          <a:p>
            <a:r>
              <a:rPr lang="zh-CN" altLang="en-US" sz="1600" dirty="0" smtClean="0"/>
              <a:t>不能实时预约接待消息和分布式架构网上商城反馈建议，容易被忽视，不利于管理员服务客户。</a:t>
            </a:r>
            <a:endParaRPr lang="zh-CN" sz="16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项目研究的背景</a:t>
            </a:r>
          </a:p>
        </p:txBody>
      </p:sp>
      <p:sp>
        <p:nvSpPr>
          <p:cNvPr id="100" name="文本框 99"/>
          <p:cNvSpPr txBox="1"/>
          <p:nvPr/>
        </p:nvSpPr>
        <p:spPr>
          <a:xfrm>
            <a:off x="878205" y="1143635"/>
            <a:ext cx="7559675" cy="3785652"/>
          </a:xfrm>
          <a:prstGeom prst="rect">
            <a:avLst/>
          </a:prstGeom>
          <a:noFill/>
          <a:ln w="9525">
            <a:noFill/>
          </a:ln>
        </p:spPr>
        <p:txBody>
          <a:bodyPr wrap="square">
            <a:spAutoFit/>
          </a:bodyPr>
          <a:lstStyle/>
          <a:p>
            <a:r>
              <a:rPr lang="zh-CN" altLang="en-US" sz="2000" dirty="0" smtClean="0"/>
              <a:t>困扰管理层的许多问题当中</a:t>
            </a:r>
            <a:r>
              <a:rPr lang="en-US" sz="2000" dirty="0" smtClean="0"/>
              <a:t>,</a:t>
            </a:r>
            <a:r>
              <a:rPr lang="zh-CN" altLang="en-US" sz="2000" dirty="0" smtClean="0"/>
              <a:t>分布式架构网上商城系统一定是商城不敢忽视的一块。但是管理好商城又面临很多麻烦需要解决</a:t>
            </a:r>
            <a:r>
              <a:rPr lang="en-US" sz="2000" dirty="0" smtClean="0"/>
              <a:t>,</a:t>
            </a:r>
            <a:r>
              <a:rPr lang="zh-CN" altLang="en-US" sz="2000" dirty="0" smtClean="0"/>
              <a:t>例如有几个方面</a:t>
            </a:r>
            <a:r>
              <a:rPr lang="en-US" sz="2000" dirty="0" smtClean="0"/>
              <a:t>:</a:t>
            </a:r>
            <a:r>
              <a:rPr lang="zh-CN" altLang="en-US" sz="2000" dirty="0" smtClean="0"/>
              <a:t>第一</a:t>
            </a:r>
            <a:r>
              <a:rPr lang="en-US" sz="2000" dirty="0" smtClean="0"/>
              <a:t>,</a:t>
            </a:r>
            <a:r>
              <a:rPr lang="zh-CN" altLang="en-US" sz="2000" dirty="0" smtClean="0"/>
              <a:t>商城往往商品都比较多</a:t>
            </a:r>
            <a:r>
              <a:rPr lang="en-US" sz="2000" dirty="0" smtClean="0"/>
              <a:t>,</a:t>
            </a:r>
            <a:r>
              <a:rPr lang="zh-CN" altLang="en-US" sz="2000" dirty="0" smtClean="0"/>
              <a:t>如何保证能够管理到每个商品</a:t>
            </a:r>
            <a:r>
              <a:rPr lang="en-US" sz="2000" dirty="0" smtClean="0"/>
              <a:t>;</a:t>
            </a:r>
            <a:r>
              <a:rPr lang="zh-CN" altLang="en-US" sz="2000" dirty="0" smtClean="0"/>
              <a:t>第二</a:t>
            </a:r>
            <a:r>
              <a:rPr lang="en-US" sz="2000" dirty="0" smtClean="0"/>
              <a:t>,</a:t>
            </a:r>
            <a:r>
              <a:rPr lang="zh-CN" altLang="en-US" sz="2000" dirty="0" smtClean="0"/>
              <a:t>如何在工作琐碎</a:t>
            </a:r>
            <a:r>
              <a:rPr lang="en-US" sz="2000" dirty="0" smtClean="0"/>
              <a:t>,</a:t>
            </a:r>
            <a:r>
              <a:rPr lang="zh-CN" altLang="en-US" sz="2000" dirty="0" smtClean="0"/>
              <a:t>记录繁多的情况下将商城的当前情况反应给领导相关部门决策</a:t>
            </a:r>
            <a:r>
              <a:rPr lang="en-US" sz="2000" dirty="0" smtClean="0"/>
              <a:t>,</a:t>
            </a:r>
            <a:r>
              <a:rPr lang="zh-CN" altLang="en-US" sz="2000" dirty="0" smtClean="0"/>
              <a:t>等等。在此情况下开发一款分布式架构网上商城，于是乎变得非常合乎时宜。</a:t>
            </a:r>
          </a:p>
          <a:p>
            <a:r>
              <a:rPr lang="zh-CN" altLang="en-US" sz="2000" dirty="0" smtClean="0"/>
              <a:t>经过网上调查和搜集数据</a:t>
            </a:r>
            <a:r>
              <a:rPr lang="en-US" sz="2000" dirty="0" smtClean="0"/>
              <a:t>,</a:t>
            </a:r>
            <a:r>
              <a:rPr lang="zh-CN" altLang="en-US" sz="2000" dirty="0" smtClean="0"/>
              <a:t>我们可以发现商城管理方面的系统并不是相当普及</a:t>
            </a:r>
            <a:r>
              <a:rPr lang="en-US" sz="2000" dirty="0" smtClean="0"/>
              <a:t>,</a:t>
            </a:r>
            <a:r>
              <a:rPr lang="zh-CN" altLang="en-US" sz="2000" dirty="0" smtClean="0"/>
              <a:t>在分布式架构商城管理方面的可以有许多改进。实际上如今信息化成为一个未来的趋势或者可以说在当前现代化的城市典范中</a:t>
            </a:r>
            <a:r>
              <a:rPr lang="en-US" sz="2000" dirty="0" smtClean="0"/>
              <a:t>,</a:t>
            </a:r>
            <a:r>
              <a:rPr lang="zh-CN" altLang="en-US" sz="2000" dirty="0" smtClean="0"/>
              <a:t>信息化已经成为主流</a:t>
            </a:r>
            <a:r>
              <a:rPr lang="en-US" sz="2000" dirty="0" smtClean="0"/>
              <a:t>,</a:t>
            </a:r>
            <a:r>
              <a:rPr lang="zh-CN" altLang="en-US" sz="2000" dirty="0" smtClean="0"/>
              <a:t>开发一个分布式架构网上商城系统一方面的可能会更合乎时宜</a:t>
            </a:r>
            <a:r>
              <a:rPr lang="en-US" sz="2000" dirty="0" smtClean="0"/>
              <a:t>,</a:t>
            </a:r>
            <a:r>
              <a:rPr lang="zh-CN" altLang="en-US" sz="2000" dirty="0" smtClean="0"/>
              <a:t>另一方面来说也可以提高对商城管理方面的效率给相关部门人的工作带来一定的便利。</a:t>
            </a:r>
            <a:endParaRPr lang="zh-CN" sz="20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smtClean="0"/>
              <a:t>课题研究现状</a:t>
            </a:r>
            <a:endParaRPr lang="zh-CN" altLang="en-US" dirty="0"/>
          </a:p>
        </p:txBody>
      </p:sp>
      <p:sp>
        <p:nvSpPr>
          <p:cNvPr id="100" name="文本框 99"/>
          <p:cNvSpPr txBox="1"/>
          <p:nvPr/>
        </p:nvSpPr>
        <p:spPr>
          <a:xfrm>
            <a:off x="813435" y="1371600"/>
            <a:ext cx="7531100" cy="4401205"/>
          </a:xfrm>
          <a:prstGeom prst="rect">
            <a:avLst/>
          </a:prstGeom>
          <a:noFill/>
          <a:ln w="9525">
            <a:noFill/>
          </a:ln>
        </p:spPr>
        <p:txBody>
          <a:bodyPr wrap="square">
            <a:spAutoFit/>
          </a:bodyPr>
          <a:lstStyle/>
          <a:p>
            <a:r>
              <a:rPr lang="zh-CN" altLang="en-US" sz="2000" dirty="0" smtClean="0"/>
              <a:t>在国外很多发达国家，软件产业早已得到全面普及，但我国经济已不断发展，不断引进国外信息化建设，使国内软件行业得以不断发展，在摸索中进步，最终也得到一些成果，我国的软件业迎来了高速的发展，使更多的软件系统得以开发出来，从此逐渐地改变人们的生活工作方式。但是，对于信息化的建设，与很多发达国家相比，由于信息化程度的落后以及经费的不足，我国的网上系统开发方面还是相对落后的，因此，要不断的努力探索，争取开发出一个实用的信息化的分布式架构网上商城系统，来实现商城管理的信息化。因此本课题以分布式架构商城为例，目的是开发一个实用的分布式架构网上商城系统。</a:t>
            </a:r>
          </a:p>
          <a:p>
            <a:r>
              <a:rPr lang="zh-CN" altLang="en-US" sz="2000" dirty="0" smtClean="0"/>
              <a:t>分布式架构网上商城系统的开发运用</a:t>
            </a:r>
            <a:r>
              <a:rPr lang="en-US" sz="2000" dirty="0" smtClean="0"/>
              <a:t>java</a:t>
            </a:r>
            <a:r>
              <a:rPr lang="zh-CN" altLang="en-US" sz="2000" dirty="0" smtClean="0"/>
              <a:t>技术，</a:t>
            </a:r>
            <a:r>
              <a:rPr lang="en-US" sz="2000" dirty="0" smtClean="0"/>
              <a:t>MIS</a:t>
            </a:r>
            <a:r>
              <a:rPr lang="zh-CN" altLang="en-US" sz="2000" dirty="0" smtClean="0"/>
              <a:t>的总体思想，以及</a:t>
            </a:r>
            <a:r>
              <a:rPr lang="en-US" sz="2000" dirty="0" smtClean="0"/>
              <a:t>MYSQL</a:t>
            </a:r>
            <a:r>
              <a:rPr lang="zh-CN" altLang="en-US" sz="2000" dirty="0" smtClean="0"/>
              <a:t>等技术的支持下共同完成了该系统的开发，实现了分布式架构管理的信息化，使用户体验到更优秀的分布式架构网上商城系统，管理员管理操作将更加方便，实现目标。</a:t>
            </a:r>
            <a:endParaRPr lang="zh-CN" sz="20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smtClean="0"/>
              <a:t>项目研究内容与结构</a:t>
            </a:r>
            <a:endParaRPr lang="zh-CN" altLang="en-US" dirty="0"/>
          </a:p>
        </p:txBody>
      </p:sp>
      <p:sp>
        <p:nvSpPr>
          <p:cNvPr id="100" name="文本框 99"/>
          <p:cNvSpPr txBox="1"/>
          <p:nvPr/>
        </p:nvSpPr>
        <p:spPr>
          <a:xfrm>
            <a:off x="813435" y="1371600"/>
            <a:ext cx="7531100" cy="5016758"/>
          </a:xfrm>
          <a:prstGeom prst="rect">
            <a:avLst/>
          </a:prstGeom>
          <a:noFill/>
          <a:ln w="9525">
            <a:noFill/>
          </a:ln>
        </p:spPr>
        <p:txBody>
          <a:bodyPr wrap="square">
            <a:spAutoFit/>
          </a:bodyPr>
          <a:lstStyle/>
          <a:p>
            <a:r>
              <a:rPr lang="zh-CN" altLang="en-US" sz="2000" dirty="0" smtClean="0"/>
              <a:t>分布式架构方面的任务繁琐</a:t>
            </a:r>
            <a:r>
              <a:rPr lang="en-US" sz="2000" dirty="0" smtClean="0"/>
              <a:t>,</a:t>
            </a:r>
            <a:r>
              <a:rPr lang="zh-CN" altLang="en-US" sz="2000" dirty="0" smtClean="0"/>
              <a:t>以至于商城每年都在管理这方面投入较多的精力却效果甚微</a:t>
            </a:r>
            <a:r>
              <a:rPr lang="en-US" sz="2000" dirty="0" smtClean="0"/>
              <a:t>,</a:t>
            </a:r>
            <a:r>
              <a:rPr lang="zh-CN" altLang="en-US" sz="2000" dirty="0" smtClean="0"/>
              <a:t>分布式架构网上商城系统的目标就是为了能够缓解商城管理工作方面面临的压力</a:t>
            </a:r>
            <a:r>
              <a:rPr lang="en-US" sz="2000" dirty="0" smtClean="0"/>
              <a:t>,</a:t>
            </a:r>
            <a:r>
              <a:rPr lang="zh-CN" altLang="en-US" sz="2000" dirty="0" smtClean="0"/>
              <a:t>让商城管理方面的工作变得更加高效准确。</a:t>
            </a:r>
          </a:p>
          <a:p>
            <a:r>
              <a:rPr lang="zh-CN" altLang="en-US" sz="2000" dirty="0" smtClean="0"/>
              <a:t>本项目在开发和设计过程中涉及到原理和技术有</a:t>
            </a:r>
            <a:r>
              <a:rPr lang="en-US" sz="2000" dirty="0" smtClean="0"/>
              <a:t>: B/S</a:t>
            </a:r>
            <a:r>
              <a:rPr lang="zh-CN" altLang="en-US" sz="2000" dirty="0" smtClean="0"/>
              <a:t>架构、</a:t>
            </a:r>
            <a:r>
              <a:rPr lang="en-US" sz="2000" dirty="0" smtClean="0"/>
              <a:t>java</a:t>
            </a:r>
            <a:r>
              <a:rPr lang="zh-CN" altLang="en-US" sz="2000" dirty="0" smtClean="0"/>
              <a:t>技术、和</a:t>
            </a:r>
            <a:r>
              <a:rPr lang="en-US" sz="2000" dirty="0" smtClean="0"/>
              <a:t> </a:t>
            </a:r>
            <a:r>
              <a:rPr lang="en-US" sz="2000" dirty="0" err="1" smtClean="0"/>
              <a:t>MySQL</a:t>
            </a:r>
            <a:r>
              <a:rPr lang="zh-CN" altLang="en-US" sz="2000" dirty="0" smtClean="0"/>
              <a:t>数据库等；将按以下章节进行开发设计；</a:t>
            </a:r>
          </a:p>
          <a:p>
            <a:pPr lvl="0"/>
            <a:r>
              <a:rPr lang="zh-CN" altLang="en-US" sz="2000" dirty="0" smtClean="0"/>
              <a:t>绪论；剖析项目背景与意义</a:t>
            </a:r>
            <a:r>
              <a:rPr lang="en-US" sz="2000" dirty="0" smtClean="0"/>
              <a:t>,</a:t>
            </a:r>
            <a:r>
              <a:rPr lang="zh-CN" altLang="en-US" sz="2000" dirty="0" smtClean="0"/>
              <a:t>说明研究的内容等。</a:t>
            </a:r>
          </a:p>
          <a:p>
            <a:pPr lvl="0"/>
            <a:r>
              <a:rPr lang="zh-CN" altLang="en-US" sz="2000" dirty="0" smtClean="0"/>
              <a:t>开发技术。系统主要使用了</a:t>
            </a:r>
            <a:r>
              <a:rPr lang="en-US" sz="2000" dirty="0" smtClean="0"/>
              <a:t>java</a:t>
            </a:r>
            <a:r>
              <a:rPr lang="zh-CN" altLang="en-US" sz="2000" dirty="0" smtClean="0"/>
              <a:t>技术，、</a:t>
            </a:r>
            <a:r>
              <a:rPr lang="en-US" sz="2000" dirty="0" smtClean="0"/>
              <a:t>b/s</a:t>
            </a:r>
            <a:r>
              <a:rPr lang="zh-CN" altLang="en-US" sz="2000" dirty="0" smtClean="0"/>
              <a:t>模式和</a:t>
            </a:r>
            <a:r>
              <a:rPr lang="en-US" sz="2000" dirty="0" err="1" smtClean="0"/>
              <a:t>myspl</a:t>
            </a:r>
            <a:r>
              <a:rPr lang="zh-CN" altLang="en-US" sz="2000" dirty="0" smtClean="0"/>
              <a:t>数据库，并对此做了介绍。</a:t>
            </a:r>
          </a:p>
          <a:p>
            <a:pPr lvl="0"/>
            <a:r>
              <a:rPr lang="zh-CN" altLang="en-US" sz="2000" dirty="0" smtClean="0"/>
              <a:t>系统分析；包罗了系统总体结构、对系统的性能、功能、流程图进行了分析。</a:t>
            </a:r>
          </a:p>
          <a:p>
            <a:pPr lvl="0"/>
            <a:r>
              <a:rPr lang="zh-CN" altLang="en-US" sz="2000" dirty="0" smtClean="0"/>
              <a:t>系统设计；对软件功能模块和数据库进行详细设计。</a:t>
            </a:r>
          </a:p>
          <a:p>
            <a:pPr lvl="0"/>
            <a:r>
              <a:rPr lang="zh-CN" altLang="en-US" sz="2000" dirty="0" smtClean="0"/>
              <a:t>系统总体设计；对管理员和用户的功能进行描述，</a:t>
            </a:r>
          </a:p>
          <a:p>
            <a:pPr lvl="0"/>
            <a:r>
              <a:rPr lang="zh-CN" altLang="en-US" sz="2000" dirty="0" smtClean="0"/>
              <a:t>对系统进行测试，</a:t>
            </a:r>
          </a:p>
          <a:p>
            <a:r>
              <a:rPr lang="zh-CN" altLang="en-US" sz="2000" dirty="0" smtClean="0"/>
              <a:t>总结心得；在论文最后结束章节总结了开发这个系统和撰写论文时候自己的总结、感想</a:t>
            </a:r>
            <a:r>
              <a:rPr lang="en-US" sz="2000" dirty="0" smtClean="0"/>
              <a:t>,</a:t>
            </a:r>
            <a:r>
              <a:rPr lang="zh-CN" altLang="en-US" sz="2000" dirty="0" smtClean="0"/>
              <a:t>包括致谢。</a:t>
            </a:r>
            <a:endParaRPr lang="zh-CN" sz="20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214290"/>
            <a:ext cx="7772400" cy="1143000"/>
          </a:xfrm>
        </p:spPr>
        <p:txBody>
          <a:bodyPr/>
          <a:lstStyle/>
          <a:p>
            <a:r>
              <a:rPr lang="zh-CN" altLang="en-US" dirty="0" smtClean="0"/>
              <a:t>系统功能模块图</a:t>
            </a:r>
            <a:endParaRPr lang="zh-CN" alt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9" name="Object 1"/>
          <p:cNvGraphicFramePr>
            <a:graphicFrameLocks/>
          </p:cNvGraphicFramePr>
          <p:nvPr/>
        </p:nvGraphicFramePr>
        <p:xfrm>
          <a:off x="3071802" y="1285860"/>
          <a:ext cx="2905125" cy="5067300"/>
        </p:xfrm>
        <a:graphic>
          <a:graphicData uri="http://schemas.openxmlformats.org/presentationml/2006/ole">
            <p:oleObj spid="_x0000_s27649" name="Visio" r:id="rId3" imgW="2903114" imgH="5059507" progId="Visio.Drawing.1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13" name="图片 13"/>
          <p:cNvPicPr>
            <a:picLocks noChangeAspect="1"/>
          </p:cNvPicPr>
          <p:nvPr/>
        </p:nvPicPr>
        <p:blipFill>
          <a:blip r:embed="rId2" cstate="print"/>
          <a:stretch>
            <a:fillRect/>
          </a:stretch>
        </p:blipFill>
        <p:spPr>
          <a:xfrm>
            <a:off x="1936115" y="2232660"/>
            <a:ext cx="5271770" cy="2392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用户注册界面图</a:t>
            </a:r>
          </a:p>
        </p:txBody>
      </p:sp>
      <p:pic>
        <p:nvPicPr>
          <p:cNvPr id="12" name="图片 12"/>
          <p:cNvPicPr>
            <a:picLocks noChangeAspect="1"/>
          </p:cNvPicPr>
          <p:nvPr/>
        </p:nvPicPr>
        <p:blipFill>
          <a:blip r:embed="rId2" cstate="print"/>
          <a:stretch>
            <a:fillRect/>
          </a:stretch>
        </p:blipFill>
        <p:spPr>
          <a:xfrm>
            <a:off x="1935798" y="2159318"/>
            <a:ext cx="5272405" cy="25393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商品信息界面图</a:t>
            </a:r>
          </a:p>
        </p:txBody>
      </p:sp>
      <p:pic>
        <p:nvPicPr>
          <p:cNvPr id="22" name="图片 22"/>
          <p:cNvPicPr>
            <a:picLocks noChangeAspect="1"/>
          </p:cNvPicPr>
          <p:nvPr/>
        </p:nvPicPr>
        <p:blipFill>
          <a:blip r:embed="rId2" cstate="print"/>
          <a:stretch>
            <a:fillRect/>
          </a:stretch>
        </p:blipFill>
        <p:spPr>
          <a:xfrm>
            <a:off x="1941195" y="2307590"/>
            <a:ext cx="5261610" cy="22428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购物车界面图</a:t>
            </a:r>
          </a:p>
        </p:txBody>
      </p:sp>
      <p:pic>
        <p:nvPicPr>
          <p:cNvPr id="23" name="图片 23"/>
          <p:cNvPicPr>
            <a:picLocks noChangeAspect="1"/>
          </p:cNvPicPr>
          <p:nvPr/>
        </p:nvPicPr>
        <p:blipFill>
          <a:blip r:embed="rId2" cstate="print"/>
          <a:stretch>
            <a:fillRect/>
          </a:stretch>
        </p:blipFill>
        <p:spPr>
          <a:xfrm>
            <a:off x="1938973" y="2182178"/>
            <a:ext cx="5266055" cy="2493645"/>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27</TotalTime>
  <Words>980</Words>
  <Application>WPS 演示</Application>
  <PresentationFormat>全屏显示(4:3)</PresentationFormat>
  <Paragraphs>40</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吉祥如意</vt:lpstr>
      <vt:lpstr>Microsoft Visio 绘图</vt:lpstr>
      <vt:lpstr>分布式架构网上商城</vt:lpstr>
      <vt:lpstr>项目研究的背景</vt:lpstr>
      <vt:lpstr>课题研究现状</vt:lpstr>
      <vt:lpstr>项目研究内容与结构</vt:lpstr>
      <vt:lpstr>系统功能模块图</vt:lpstr>
      <vt:lpstr>系统首页界面图</vt:lpstr>
      <vt:lpstr>用户注册界面图</vt:lpstr>
      <vt:lpstr>商品信息界面图</vt:lpstr>
      <vt:lpstr>购物车界面图</vt:lpstr>
      <vt:lpstr>管理员登录界面图</vt:lpstr>
      <vt:lpstr>管理员功能界面图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72</cp:revision>
  <dcterms:created xsi:type="dcterms:W3CDTF">2022-03-16T01:15:00Z</dcterms:created>
  <dcterms:modified xsi:type="dcterms:W3CDTF">2022-04-01T02:04:16Z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