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Default Extension="jpeg" ContentType="image/jpeg"/>
  <Default Extension="emf" ContentType="image/x-emf"/>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0" r:id="rId3"/>
    <p:sldId id="310" r:id="rId4"/>
    <p:sldId id="266" r:id="rId5"/>
    <p:sldId id="292" r:id="rId6"/>
    <p:sldId id="267" r:id="rId7"/>
    <p:sldId id="268" r:id="rId8"/>
    <p:sldId id="261" r:id="rId9"/>
    <p:sldId id="270" r:id="rId10"/>
    <p:sldId id="275" r:id="rId11"/>
    <p:sldId id="311" r:id="rId12"/>
    <p:sldId id="291" r:id="rId13"/>
    <p:sldId id="296" r:id="rId14"/>
    <p:sldId id="297" r:id="rId15"/>
    <p:sldId id="295" r:id="rId16"/>
    <p:sldId id="294" r:id="rId17"/>
    <p:sldId id="276" r:id="rId18"/>
    <p:sldId id="280" r:id="rId19"/>
    <p:sldId id="281" r:id="rId20"/>
    <p:sldId id="26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74"/>
  </p:normalViewPr>
  <p:slideViewPr>
    <p:cSldViewPr snapToGrid="0" snapToObjects="1" showGuides="1">
      <p:cViewPr varScale="1">
        <p:scale>
          <a:sx n="59" d="100"/>
          <a:sy n="59" d="100"/>
        </p:scale>
        <p:origin x="-72" y="-7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Visio___1.vsd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lang="en-US" sz="4800" smtClean="0">
                <a:solidFill>
                  <a:schemeClr val="bg1"/>
                </a:solidFill>
              </a:rPr>
              <a:t>宿舍管理系统PPT</a:t>
            </a: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9123045" y="3787140"/>
            <a:ext cx="4064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系统总体功能图</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5" name="Object 1"/>
          <p:cNvGraphicFramePr>
            <a:graphicFrameLocks/>
          </p:cNvGraphicFramePr>
          <p:nvPr/>
        </p:nvGraphicFramePr>
        <p:xfrm>
          <a:off x="2133600" y="1155032"/>
          <a:ext cx="8271711" cy="5165557"/>
        </p:xfrm>
        <a:graphic>
          <a:graphicData uri="http://schemas.openxmlformats.org/presentationml/2006/ole">
            <p:oleObj spid="_x0000_s36865" name="Visio" r:id="rId4" imgW="5455778" imgH="3185364" progId="Visio.Drawing.15">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图片 6" descr="34ce49b5a6ca2d71601e0510403f9ed"/>
          <p:cNvPicPr>
            <a:picLocks noChangeAspect="1"/>
          </p:cNvPicPr>
          <p:nvPr>
            <p:custDataLst>
              <p:tags r:id="rId1"/>
            </p:custDataLst>
          </p:nvPr>
        </p:nvPicPr>
        <p:blipFill>
          <a:blip r:embed="rId4"/>
          <a:stretch>
            <a:fillRect/>
          </a:stretch>
        </p:blipFill>
        <p:spPr>
          <a:xfrm>
            <a:off x="0" y="612140"/>
            <a:ext cx="12192000" cy="624713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学生注册界面</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4" name="图片 7" descr="00f731487c7a8a1266c7430aa79d608"/>
          <p:cNvPicPr>
            <a:picLocks noChangeAspect="1"/>
          </p:cNvPicPr>
          <p:nvPr>
            <p:custDataLst>
              <p:tags r:id="rId1"/>
            </p:custDataLst>
          </p:nvPr>
        </p:nvPicPr>
        <p:blipFill>
          <a:blip r:embed="rId4"/>
          <a:stretch>
            <a:fillRect/>
          </a:stretch>
        </p:blipFill>
        <p:spPr>
          <a:xfrm>
            <a:off x="0" y="600075"/>
            <a:ext cx="12242165" cy="62585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宿舍公告详细界面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9" descr="c23ef839fe532cc42994e4409cf2e07"/>
          <p:cNvPicPr>
            <a:picLocks noChangeAspect="1"/>
          </p:cNvPicPr>
          <p:nvPr>
            <p:custDataLst>
              <p:tags r:id="rId1"/>
            </p:custDataLst>
          </p:nvPr>
        </p:nvPicPr>
        <p:blipFill>
          <a:blip r:embed="rId4"/>
          <a:srcRect b="16358"/>
          <a:stretch>
            <a:fillRect/>
          </a:stretch>
        </p:blipFill>
        <p:spPr>
          <a:xfrm>
            <a:off x="0" y="612140"/>
            <a:ext cx="12192000" cy="625665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22325"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后台登录界面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2" name="图片 12" descr="c7a5f63f948f179a0f37b987671f21c"/>
          <p:cNvPicPr>
            <a:picLocks noChangeAspect="1"/>
          </p:cNvPicPr>
          <p:nvPr>
            <p:custDataLst>
              <p:tags r:id="rId1"/>
            </p:custDataLst>
          </p:nvPr>
        </p:nvPicPr>
        <p:blipFill>
          <a:blip r:embed="rId4"/>
          <a:stretch>
            <a:fillRect/>
          </a:stretch>
        </p:blipFill>
        <p:spPr>
          <a:xfrm>
            <a:off x="0" y="612140"/>
            <a:ext cx="12222480" cy="623633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3" name="图片 13" descr="e226f7337001707f8605a94d2692721"/>
          <p:cNvPicPr>
            <a:picLocks noChangeAspect="1"/>
          </p:cNvPicPr>
          <p:nvPr>
            <p:custDataLst>
              <p:tags r:id="rId1"/>
            </p:custDataLst>
          </p:nvPr>
        </p:nvPicPr>
        <p:blipFill>
          <a:blip r:embed="rId4"/>
          <a:stretch>
            <a:fillRect/>
          </a:stretch>
        </p:blipFill>
        <p:spPr>
          <a:xfrm>
            <a:off x="0" y="612140"/>
            <a:ext cx="12171680" cy="623633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学生主界面</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9" name="图片 29" descr="0da440faa20a2428adc330a71ffd68e"/>
          <p:cNvPicPr>
            <a:picLocks noChangeAspect="1"/>
          </p:cNvPicPr>
          <p:nvPr>
            <p:custDataLst>
              <p:tags r:id="rId1"/>
            </p:custDataLst>
          </p:nvPr>
        </p:nvPicPr>
        <p:blipFill>
          <a:blip r:embed="rId4"/>
          <a:stretch>
            <a:fillRect/>
          </a:stretch>
        </p:blipFill>
        <p:spPr>
          <a:xfrm>
            <a:off x="0" y="612140"/>
            <a:ext cx="12192000" cy="623633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系统测试的目的</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175" y="682625"/>
            <a:ext cx="11015980" cy="1765300"/>
          </a:xfrm>
          <a:prstGeom prst="rect">
            <a:avLst/>
          </a:prstGeom>
        </p:spPr>
        <p:txBody>
          <a:bodyPr wrap="square">
            <a:noAutofit/>
          </a:bodyPr>
          <a:lstStyle/>
          <a:p>
            <a:r>
              <a:rPr lang="zh-CN" altLang="zh-CN" sz="1600" dirty="0" smtClean="0"/>
              <a:t>测试是为了发现问题，而不是证明程序没有问题。测试是可编写测试用例来描述测试的步骤、预想的界面或效果与实际的差距，来验证程序是否正确。测试的原则有几条，测试需要输入条件和输出结果，制定测试用例来规范测试的步骤，也会适当的推进测试的进度。正常的测试流程是从项目立项开始，就可按需求先写测试用例，与程序开发同步进行，等程序开发完成，测试用例也可同时完成，等程序开发交接到测试时，可直接展开测试工作。</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280" y="920750"/>
            <a:ext cx="11064240" cy="3169285"/>
          </a:xfrm>
          <a:prstGeom prst="rect">
            <a:avLst/>
          </a:prstGeom>
          <a:noFill/>
          <a:ln w="9525">
            <a:noFill/>
          </a:ln>
        </p:spPr>
        <p:txBody>
          <a:bodyPr wrap="square">
            <a:spAutoFit/>
          </a:bodyPr>
          <a:lstStyle/>
          <a:p>
            <a:r>
              <a:rPr lang="en-US" sz="2000" dirty="0" smtClean="0"/>
              <a:t> </a:t>
            </a:r>
            <a:endParaRPr lang="zh-CN" altLang="en-US" sz="2000" dirty="0" smtClean="0"/>
          </a:p>
          <a:p>
            <a:r>
              <a:rPr altLang="zh-CN" sz="2000" dirty="0" smtClean="0"/>
              <a:t>本系统将采用java 技术和Springboot框架来搭建本系统的框架。系统从选题开始，共经历了搜集选题背景信息和选题目的及意义的分析，通过对国内外的研究，需求分析的整理，数据库的模型和表的设计，具体代码的实现。</a:t>
            </a:r>
          </a:p>
          <a:p>
            <a:r>
              <a:rPr altLang="zh-CN" sz="2000" dirty="0" smtClean="0"/>
              <a:t>通过调研和分析，该系统主要包括个人中心、学生管理、宿舍信息管理、宿舍分配管理、水电费管理、进入宿舍管理、出入宿舍管理、维修信息管理、卫生信息管理、考勤信息管理、留言板、交流论坛、系统管理等功能。</a:t>
            </a:r>
          </a:p>
          <a:p>
            <a:r>
              <a:rPr altLang="zh-CN" sz="2000" dirty="0" smtClean="0"/>
              <a:t>该系统从设计和实现，再到系统的测试，每个环节都一一经历学习，每个环节都顺利完成。其实，在配置系统的开发工具时，就已遇到各种问题，但在导师和同学的帮助下，都已顺利的解决。本系统很多功能都不够完善，希望日后技术和经验都更丰富的情况下，能完善系统的不足之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85090" y="683895"/>
            <a:ext cx="11885930" cy="6247130"/>
          </a:xfrm>
          <a:prstGeom prst="rect">
            <a:avLst/>
          </a:prstGeom>
        </p:spPr>
        <p:txBody>
          <a:bodyPr wrap="square">
            <a:spAutoFit/>
          </a:bodyPr>
          <a:lstStyle/>
          <a:p>
            <a:r>
              <a:rPr altLang="zh-CN" sz="1600" dirty="0" smtClean="0"/>
              <a:t>[1]陈红梅,李柯瑶.“考研派”考研综合辅导网站设计与实现[J].中外企业家,2020(11):215.</a:t>
            </a:r>
          </a:p>
          <a:p>
            <a:r>
              <a:rPr altLang="zh-CN" sz="1600" dirty="0" smtClean="0"/>
              <a:t>[2]张德宝.网页欣赏精品分析教学平台的设计[J].黑龙江科学,2020,11(07):98-99.</a:t>
            </a:r>
          </a:p>
          <a:p>
            <a:r>
              <a:rPr altLang="zh-CN" sz="1600" dirty="0" smtClean="0"/>
              <a:t>[3]王建,罗政,张希,张梦琪,张科,马文成.Web项目前后端分离的设计与实现[J].软件工程,2020,23(04):22-24.</a:t>
            </a:r>
          </a:p>
          <a:p>
            <a:r>
              <a:rPr altLang="zh-CN" sz="1600" dirty="0" smtClean="0"/>
              <a:t>[4]王小飞,韩继凯,王元鑫,袁涛.基于Web标准的虚拟实验教学平台的研究与设计[J].办公自动化,2020,25(07):49-52.</a:t>
            </a:r>
          </a:p>
          <a:p>
            <a:r>
              <a:rPr altLang="zh-CN" sz="1600" dirty="0" smtClean="0"/>
              <a:t>[5]曹巍,尤晓东.《网页设计》课程的综合实验设计[J].教育教学论坛,2020(14):114-116.</a:t>
            </a:r>
          </a:p>
          <a:p>
            <a:r>
              <a:rPr altLang="zh-CN" sz="1600" dirty="0" smtClean="0"/>
              <a:t>[6]沈旭,柯晴,王新政.移动应用程序开发精品课程网站研究与设计[J].软件工程,2020,23(01):54-58.</a:t>
            </a:r>
          </a:p>
          <a:p>
            <a:r>
              <a:rPr altLang="zh-CN" sz="1600" dirty="0" smtClean="0"/>
              <a:t>[7]马宁,陈曦,张李铭.基于Selenium与Openpyxl的Web脚本自动化设计研究[J].电脑知识与技术,2020,16(01):51-53+70.</a:t>
            </a:r>
          </a:p>
          <a:p>
            <a:r>
              <a:rPr altLang="zh-CN" sz="1600" dirty="0" smtClean="0"/>
              <a:t>[8]牛慧清.网站建设的平面设计技术研究[J].科技资讯,2020,18(01):15+17.</a:t>
            </a:r>
          </a:p>
          <a:p>
            <a:r>
              <a:rPr altLang="zh-CN" sz="1600" dirty="0" smtClean="0"/>
              <a:t>[9]徐文君,袁占良.Web室内地图导览系统设计与实现[J].科技通报,2019,35(12):37-40+45.</a:t>
            </a:r>
          </a:p>
          <a:p>
            <a:r>
              <a:rPr altLang="zh-CN" sz="1600" dirty="0" smtClean="0"/>
              <a:t>[10]潘红玉,刘博夫.高校门户网站响应式设计方法与实践[J].科教文汇(下旬刊),2019(12):120-121.</a:t>
            </a:r>
          </a:p>
          <a:p>
            <a:r>
              <a:rPr altLang="zh-CN" sz="1600" dirty="0" smtClean="0"/>
              <a:t>[11]林婷婷,曲洪建.服装网站设计对购买意愿的影响研究[J].上海工程技术大学学报,2019,33(04):392-398.</a:t>
            </a:r>
          </a:p>
          <a:p>
            <a:r>
              <a:rPr altLang="zh-CN" sz="1600" dirty="0" smtClean="0"/>
              <a:t>[12]徐刚,翟梦娇.基于SSM的美容资讯商务网站的设计与实现[J].商丘职业技术学院学报,2019,18(06):65-71.</a:t>
            </a:r>
          </a:p>
          <a:p>
            <a:r>
              <a:rPr altLang="zh-CN" sz="1600" dirty="0" smtClean="0"/>
              <a:t>[13]曹利.基于Bootstrap旅游网站设计与实现[J].太原师范学院学报(自然科学版),2019,18(04):65-67.</a:t>
            </a:r>
          </a:p>
          <a:p>
            <a:r>
              <a:rPr altLang="zh-CN" sz="1600" dirty="0" smtClean="0"/>
              <a:t>[14]潘蕊.SSH框架的Web网站设计与实现研究[J].成才之路,2019(36):58-59.</a:t>
            </a:r>
          </a:p>
          <a:p>
            <a:r>
              <a:rPr altLang="zh-CN" sz="1600" dirty="0" smtClean="0"/>
              <a:t>[15]张君,阮庆玲,康艳梅,郑纯静,彭俊超,程礼童.宠物殡葬服务网站的设计开发探讨[J].畜牧兽医科技信息,2019(12):6-7.</a:t>
            </a:r>
          </a:p>
          <a:p>
            <a:r>
              <a:rPr altLang="zh-CN" sz="1600" dirty="0" smtClean="0"/>
              <a:t>[16]Bo-YoungLee,JunChulPark,Min-SubKim,Beom-SoonChoi,Duck-HyunKim,Jong-SungLim,SeungshicYum,Un-KiHwang,GyoungJuNah,Jae-SeongLee.ThegenomeoftheJavamedaka(Oryziasjavanicus):Potentialforitsuseinmarinemolecularecotoxicology[J].MarinePollutionBulletin,2020,154.</a:t>
            </a:r>
          </a:p>
          <a:p>
            <a:r>
              <a:rPr altLang="zh-CN" sz="1600" dirty="0" smtClean="0"/>
              <a:t>[17]MohammadRudiansyah,LeonardoLubis,RiaBandiara,RudiSupriyadi,Afiatin,RubinSurachnoGondodiputro,RullyMarsisAmirullahRoesli,DediRachmadi.JavaBarbFishGallbladder–InducedAcuteKidneyInjuryandIschemicAcuteHepaticFailure[J].KidneyInternationalReports,2020.</a:t>
            </a:r>
          </a:p>
          <a:p>
            <a:r>
              <a:rPr altLang="zh-CN" sz="1600" dirty="0" smtClean="0"/>
              <a:t>[18]BoKyungPark,Geon-HeeKang,HyunSeungSon,ByungkookJeon,R.YoungChulKim.CodeVisualizationforPerformanceImprovementofJavaCodeforControllingSmartTrafficSystemintheSmartCity[J].AppliedSciences,2020,10(8).</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b="26913"/>
          <a:stretch>
            <a:fillRect/>
          </a:stretch>
        </p:blipFill>
        <p:spPr>
          <a:xfrm>
            <a:off x="0" y="0"/>
            <a:ext cx="12192000" cy="5012267"/>
          </a:xfrm>
          <a:prstGeom prst="rect">
            <a:avLst/>
          </a:prstGeom>
        </p:spPr>
      </p:pic>
      <p:sp>
        <p:nvSpPr>
          <p:cNvPr id="3" name="矩形 2"/>
          <p:cNvSpPr/>
          <p:nvPr>
            <p:custDataLst>
              <p:tags r:id="rId1"/>
            </p:custDataLst>
          </p:nvPr>
        </p:nvSpPr>
        <p:spPr>
          <a:xfrm>
            <a:off x="5354320" y="147320"/>
            <a:ext cx="6661785" cy="467550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mtClean="0">
                <a:solidFill>
                  <a:schemeClr val="tx1"/>
                </a:solidFill>
              </a:rPr>
              <a:t>近些年来，随着科技的飞速发展，互联网的普及逐渐延伸到各行各业中，给人们生活带来了十分的便利，宿舍管理系统利用计算机网络实现信息化管理，使整个宿舍管理的发展和服务水平有显著提升。</a:t>
            </a:r>
          </a:p>
          <a:p>
            <a:r>
              <a:rPr smtClean="0">
                <a:solidFill>
                  <a:schemeClr val="tx1"/>
                </a:solidFill>
              </a:rPr>
              <a:t>本文拟采用java技术和Springboot搭建系统框架，后台使用MySQL数据库进行信息管理，设计开发的宿舍管理系统。通过调研和分析，系统拥有管理员和学生两个角色，主要具备系统首页、个人中心、学生管理、宿舍信息管理、宿舍分配管理、水电费管理、进入宿舍管理、出入宿舍管理、维修信息管理、卫生信息管理、考勤信息管理、留言板、交流论坛、系统管理等功能模块。将纸质管理有效实现为在线管理，极大提高工作效率。</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476375"/>
          </a:xfrm>
          <a:prstGeom prst="rect">
            <a:avLst/>
          </a:prstGeom>
        </p:spPr>
        <p:txBody>
          <a:bodyPr wrap="square">
            <a:spAutoFit/>
          </a:bodyPr>
          <a:lstStyle/>
          <a:p>
            <a:r>
              <a:rPr lang="zh-CN" altLang="zh-CN" dirty="0" smtClean="0"/>
              <a:t>近些年，随着中国经济发展，人民的生活质量逐渐提高，对网络的依赖性越来越高，通过网络处理的事务越来越多。随着宿舍管理的常态化，如果依然采用传统的管理方式，将会为工作人员带来庞大的工作量，这将是一个巨大考验，需要投入大量人力开展对宿舍管理等相关工作进行管理，单一且反复的操作容易出错且不易被察觉，工作人员对此风险并不能完全归避。利用现代信息技术，设计开发一款宿舍管理系统，能够极大的节省人力物力、提高工作效率、降低工作成本。</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研究目的及意义</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922020"/>
          </a:xfrm>
          <a:prstGeom prst="rect">
            <a:avLst/>
          </a:prstGeom>
        </p:spPr>
        <p:txBody>
          <a:bodyPr wrap="square">
            <a:spAutoFit/>
          </a:bodyPr>
          <a:lstStyle/>
          <a:p>
            <a:r>
              <a:rPr lang="zh-CN" altLang="zh-CN" dirty="0" smtClean="0"/>
              <a:t>本论文拟采用计算机技术设计并开发的宿舍管理系统，主要是为宿舍提供服务。使得的用户可依据、时间、地点或者其他特定条件，筛选出符合的信息，给用户提供更符合实际的合理化建议，再为用户提供服务。本课题的意义在于，用户能通过使用宿舍管理系统，提高用户的工作效率和服务质量，进而提高用户的体验感。</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国内外发展现状</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030095"/>
          </a:xfrm>
          <a:prstGeom prst="rect">
            <a:avLst/>
          </a:prstGeom>
        </p:spPr>
        <p:txBody>
          <a:bodyPr wrap="square">
            <a:spAutoFit/>
          </a:bodyPr>
          <a:lstStyle/>
          <a:p>
            <a:r>
              <a:rPr lang="zh-CN" altLang="zh-CN" dirty="0" smtClean="0"/>
              <a:t>相比于国内，国外的线上管理系统建设比较早，在上世纪就已经很先进，但受七十年代的经济危机影响，导致部分国家发展缓慢，但也有些发达国家走群众路线，全面发展网络技术。</a:t>
            </a:r>
          </a:p>
          <a:p>
            <a:r>
              <a:rPr lang="zh-CN" altLang="zh-CN" dirty="0" smtClean="0"/>
              <a:t>在国内，线下管理系统已经特别完善，它基于计算机技术，让系统具有信息化、科学化、自动化等特性。在计算机的辅助下，国内该类系统可使管理者提高信息的复用率，对数据的处理、备份等方面也有了显著的效率提升，这种有效的工作可使管理者能更快的做好决定，也实现了“无纸化”的信息管理方式。由于其功能特别完善，也导致系统比较庞大，所以在了解该类系统的功能、操作后，决定开发一款宿舍管理系统，它的功能小，但是操作简单、快速、准确的特点，也体现了设计它的意义。</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2190115" cy="460375"/>
          </a:xfrm>
          <a:prstGeom prst="rect">
            <a:avLst/>
          </a:prstGeom>
        </p:spPr>
        <p:txBody>
          <a:bodyPr wrap="none">
            <a:spAutoFit/>
          </a:bodyPr>
          <a:lstStyle/>
          <a:p>
            <a:pPr algn="l"/>
            <a:r>
              <a:rPr lang="en-US" altLang="zh-CN" sz="2400" b="1" dirty="0" smtClean="0">
                <a:solidFill>
                  <a:schemeClr val="bg1"/>
                </a:solidFill>
              </a:rPr>
              <a:t> </a:t>
            </a:r>
            <a:r>
              <a:rPr sz="2400" b="1" dirty="0" smtClean="0">
                <a:solidFill>
                  <a:schemeClr val="bg1"/>
                </a:solidFill>
              </a:rPr>
              <a:t> Java编程语言</a:t>
            </a: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B/S架构</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lang="en-US" sz="3200" kern="0" dirty="0" smtClean="0">
                <a:solidFill>
                  <a:schemeClr val="bg1"/>
                </a:solidFill>
                <a:latin typeface="黑体" panose="02010609060101010101" charset="-122"/>
                <a:ea typeface="黑体" panose="02010609060101010101" charset="-122"/>
                <a:cs typeface="黑体" panose="02010609060101010101" charset="-122"/>
              </a:rPr>
              <a:t> </a:t>
            </a:r>
            <a:r>
              <a:rPr sz="3200" kern="0" dirty="0" smtClean="0">
                <a:solidFill>
                  <a:schemeClr val="bg1"/>
                </a:solidFill>
                <a:latin typeface="黑体" panose="02010609060101010101" charset="-122"/>
                <a:ea typeface="黑体" panose="02010609060101010101" charset="-122"/>
                <a:cs typeface="黑体" panose="02010609060101010101" charset="-122"/>
              </a:rPr>
              <a:t> Java编程语言</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870126" y="914502"/>
            <a:ext cx="5080000" cy="5754370"/>
          </a:xfrm>
          <a:prstGeom prst="rect">
            <a:avLst/>
          </a:prstGeom>
          <a:noFill/>
          <a:ln w="9525">
            <a:noFill/>
          </a:ln>
        </p:spPr>
        <p:txBody>
          <a:bodyPr wrap="square">
            <a:spAutoFit/>
          </a:bodyPr>
          <a:lstStyle/>
          <a:p>
            <a:r>
              <a:rPr altLang="zh-CN" sz="1600" dirty="0" smtClean="0"/>
              <a:t>Java语言的发展距今己有二十多年的历史，Java在众多编程开发语言中依然稳居排名前两，这离不开Java技术体系的众多开发优势，相对比于其他编程开发语言而言，Java语言[}so]的入门使用非常简单，Java集成了丰富的类库和封装类，能够使开发者非常方便调用，拥有强大的技术基础作为支撑，非常适合大型软件的开发。由于Java语言是一门面向对象的编程语言，因此程序员只需要掌握基本的语法规则和清晰的编程思路便可以较好地开发应用程序。除此之外，由于Java语言具有跨平台和可移植性强的开发优点，因此可以在Android的应用程序开发中发挥其重要作用。在大型的软件项目开发中应用Java技术较为广泛，能够为企业项目需求提供成熟的解决方案。</a:t>
            </a:r>
          </a:p>
          <a:p>
            <a:r>
              <a:rPr altLang="zh-CN" sz="1600" dirty="0" smtClean="0"/>
              <a:t>常用的计算机程序编程语言有Java语言、Python语言、C语言以及C++语言。由于Java语言具有成熟的技术架构以及较为广泛的应用范围，因此深得编程人员的喜爱。</a:t>
            </a:r>
          </a:p>
          <a:p>
            <a:r>
              <a:rPr altLang="zh-CN" sz="1600" dirty="0" smtClean="0"/>
              <a:t>Java语言提供了try-catch异常处理、垃圾自动回收、内存动态分配等强大功能机制，Java语言具备简单性、健壮性、可移植性、多线程等优点，Java语言的强大特性能够降低软件后期的维护成本以及有效缩短软件研发周期，节省了企业的软件开发成本。本论文研究的宿舍管理案例项目正是以成熟的Java编程语言为基础的宿舍管理系统项目开发语言。</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79dc7332-c858-4119-9083-6aca6b81dcaa"/>
  <p:tag name="COMMONDATA" val="eyJoZGlkIjoiZTA2YTZmNDg5YmI1ZDlkYTRkYzcyMDdiZmViNzgyYT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363,&quot;width&quot;:1049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1061</Words>
  <Application>Microsoft Office PowerPoint</Application>
  <PresentationFormat>自定义</PresentationFormat>
  <Paragraphs>70</Paragraphs>
  <Slides>20</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26</cp:revision>
  <dcterms:created xsi:type="dcterms:W3CDTF">2019-12-31T02:46:00Z</dcterms:created>
  <dcterms:modified xsi:type="dcterms:W3CDTF">2023-05-09T00:33:23Z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0C1F45E00FCF411ABB4D844E7304EBE0</vt:lpwstr>
  </property>
</Properties>
</file>