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305" r:id="rId6"/>
    <p:sldId id="266" r:id="rId7"/>
    <p:sldId id="262" r:id="rId8"/>
    <p:sldId id="263" r:id="rId9"/>
    <p:sldId id="271" r:id="rId10"/>
    <p:sldId id="272" r:id="rId11"/>
    <p:sldId id="306" r:id="rId12"/>
    <p:sldId id="264" r:id="rId13"/>
    <p:sldId id="265" r:id="rId14"/>
    <p:sldId id="319"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CBA84CBE-3F6E-424D-A647-7A5F9625A159}" type="slidenum">
              <a:rPr lang="zh-CN" altLang="en-US" smtClean="0"/>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3">
              <a:lumMod val="60000"/>
              <a:lumOff val="40000"/>
            </a:schemeClr>
          </a:fgClr>
          <a:bgClr>
            <a:schemeClr val="bg1">
              <a:lumMod val="95000"/>
            </a:schemeClr>
          </a:bgClr>
        </a:pattFill>
        <a:effectLst/>
      </p:bgPr>
    </p:bg>
    <p:spTree>
      <p:nvGrpSpPr>
        <p:cNvPr id="1" name=""/>
        <p:cNvGrpSpPr/>
        <p:nvPr/>
      </p:nvGrpSpPr>
      <p:grpSpPr>
        <a:xfrm>
          <a:off x="0" y="0"/>
          <a:ext cx="0" cy="0"/>
          <a:chOff x="0" y="0"/>
          <a:chExt cx="0" cy="0"/>
        </a:xfrm>
      </p:grpSpPr>
      <p:sp>
        <p:nvSpPr>
          <p:cNvPr id="7" name="任意多边形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9E23EB3-4172-4E38-9A76-CF018A976BC0}" type="datetimeFigureOut">
              <a:rPr lang="zh-CN" altLang="en-US" smtClean="0"/>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BA84CBE-3F6E-424D-A647-7A5F9625A159}" type="slidenum">
              <a:rPr lang="zh-CN" altLang="en-US" smtClean="0"/>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3">
              <a:lumMod val="60000"/>
              <a:lumOff val="40000"/>
            </a:schemeClr>
          </a:fgClr>
          <a:bgClr>
            <a:schemeClr val="tx1">
              <a:lumMod val="95000"/>
            </a:schemeClr>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287145" y="1412875"/>
            <a:ext cx="6497955" cy="1269365"/>
          </a:xfrm>
        </p:spPr>
        <p:txBody>
          <a:bodyPr>
            <a:normAutofit fontScale="90000"/>
          </a:bodyPr>
          <a:lstStyle/>
          <a:p>
            <a:r>
              <a:rPr lang="zh-CN" altLang="en-US" sz="4890" dirty="0"/>
              <a:t>中小型企业财务管理系统</a:t>
            </a:r>
            <a:endParaRPr lang="zh-CN" altLang="en-US" sz="4890" dirty="0"/>
          </a:p>
        </p:txBody>
      </p:sp>
      <p:sp>
        <p:nvSpPr>
          <p:cNvPr id="3" name="副标题 2"/>
          <p:cNvSpPr>
            <a:spLocks noGrp="1"/>
          </p:cNvSpPr>
          <p:nvPr>
            <p:ph type="subTitle" idx="1"/>
          </p:nvPr>
        </p:nvSpPr>
        <p:spPr>
          <a:xfrm>
            <a:off x="533400" y="3228340"/>
            <a:ext cx="7263130" cy="1752600"/>
          </a:xfrm>
        </p:spPr>
        <p:txBody>
          <a:bodyPr/>
          <a:lstStyle/>
          <a:p>
            <a:r>
              <a:rPr lang="zh-CN" altLang="en-US" dirty="0" smtClean="0">
                <a:solidFill>
                  <a:schemeClr val="bg1"/>
                </a:solidFill>
              </a:rPr>
              <a:t>班级：</a:t>
            </a:r>
            <a:endParaRPr lang="en-US" altLang="zh-CN" dirty="0" smtClean="0">
              <a:solidFill>
                <a:schemeClr val="bg1"/>
              </a:solidFill>
            </a:endParaRPr>
          </a:p>
          <a:p>
            <a:r>
              <a:rPr lang="zh-CN" altLang="en-US" dirty="0" smtClean="0">
                <a:solidFill>
                  <a:schemeClr val="bg1"/>
                </a:solidFill>
              </a:rPr>
              <a:t>姓名：</a:t>
            </a:r>
            <a:endParaRPr lang="en-US" altLang="zh-CN" dirty="0" smtClean="0">
              <a:solidFill>
                <a:schemeClr val="bg1"/>
              </a:solidFill>
            </a:endParaRPr>
          </a:p>
          <a:p>
            <a:r>
              <a:rPr lang="zh-CN" altLang="en-US" dirty="0">
                <a:solidFill>
                  <a:schemeClr val="bg1"/>
                </a:solidFill>
              </a:rPr>
              <a:t>指导</a:t>
            </a:r>
            <a:r>
              <a:rPr lang="zh-CN" altLang="en-US" dirty="0" smtClean="0">
                <a:solidFill>
                  <a:schemeClr val="bg1"/>
                </a:solidFill>
              </a:rPr>
              <a:t>老师：</a:t>
            </a:r>
            <a:endParaRPr lang="zh-CN" altLang="en-US" dirty="0" smtClean="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7705"/>
            <a:ext cx="8229600" cy="871220"/>
          </a:xfrm>
        </p:spPr>
        <p:txBody>
          <a:bodyPr/>
          <a:lstStyle/>
          <a:p>
            <a:r>
              <a:rPr lang="zh-CN" altLang="zh-CN" sz="4500" dirty="0">
                <a:sym typeface="+mn-ea"/>
              </a:rPr>
              <a:t>公告类型管理</a:t>
            </a:r>
            <a:endParaRPr lang="zh-CN" altLang="zh-CN" sz="4500" dirty="0">
              <a:solidFill>
                <a:schemeClr val="tx2"/>
              </a:solidFill>
              <a:uFillTx/>
              <a:sym typeface="+mn-ea"/>
            </a:endParaRPr>
          </a:p>
        </p:txBody>
      </p:sp>
      <p:sp>
        <p:nvSpPr>
          <p:cNvPr id="3" name="文本框 2"/>
          <p:cNvSpPr txBox="1"/>
          <p:nvPr/>
        </p:nvSpPr>
        <p:spPr>
          <a:xfrm>
            <a:off x="615950" y="1804035"/>
            <a:ext cx="8070850" cy="58356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如图显示的就是公告类型管理页面，此页面提供给管理员的功能有：新增公告类型,删除公告类型,修改公告类型。</a:t>
            </a:r>
            <a:endParaRPr lang="zh-CN" altLang="zh-CN" sz="1600" dirty="0">
              <a:sym typeface="+mn-ea"/>
            </a:endParaRPr>
          </a:p>
        </p:txBody>
      </p:sp>
      <p:pic>
        <p:nvPicPr>
          <p:cNvPr id="4" name="图片 -2147482192"/>
          <p:cNvPicPr>
            <a:picLocks noChangeAspect="1"/>
          </p:cNvPicPr>
          <p:nvPr/>
        </p:nvPicPr>
        <p:blipFill>
          <a:blip r:embed="rId1"/>
          <a:stretch>
            <a:fillRect/>
          </a:stretch>
        </p:blipFill>
        <p:spPr>
          <a:xfrm>
            <a:off x="1835468" y="2632393"/>
            <a:ext cx="5260975" cy="259270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1195" y="1330325"/>
            <a:ext cx="8229600" cy="814070"/>
          </a:xfrm>
        </p:spPr>
        <p:txBody>
          <a:bodyPr>
            <a:normAutofit fontScale="90000"/>
          </a:bodyPr>
          <a:lstStyle/>
          <a:p>
            <a:r>
              <a:rPr lang="zh-CN" altLang="zh-CN" dirty="0"/>
              <a:t>结论 </a:t>
            </a:r>
            <a:br>
              <a:rPr lang="zh-CN" altLang="zh-CN" dirty="0"/>
            </a:br>
            <a:endParaRPr lang="zh-CN" altLang="en-US" dirty="0"/>
          </a:p>
        </p:txBody>
      </p:sp>
      <p:sp>
        <p:nvSpPr>
          <p:cNvPr id="3" name="内容占位符 2"/>
          <p:cNvSpPr>
            <a:spLocks noGrp="1"/>
          </p:cNvSpPr>
          <p:nvPr>
            <p:ph idx="1"/>
          </p:nvPr>
        </p:nvSpPr>
        <p:spPr>
          <a:xfrm>
            <a:off x="523240" y="1696720"/>
            <a:ext cx="8229600" cy="4389120"/>
          </a:xfrm>
        </p:spPr>
        <p:txBody>
          <a:bodyPr>
            <a:normAutofit lnSpcReduction="10000"/>
          </a:bodyPr>
          <a:lstStyle/>
          <a:p>
            <a:pPr algn="l"/>
            <a:r>
              <a:rPr lang="zh-CN" altLang="zh-CN" sz="1600" dirty="0"/>
              <a:t>中小型企业财务管理在功能上面是基本可以满足用户对系统的操作，但是这个程序软件也有许多方面是不足的，因此，在下一个时间阶段，有几点需要改进的地方需要提出来，它们分别是：</a:t>
            </a:r>
            <a:endParaRPr lang="zh-CN" altLang="zh-CN" sz="1600" dirty="0"/>
          </a:p>
          <a:p>
            <a:pPr algn="l"/>
            <a:r>
              <a:rPr lang="zh-CN" altLang="zh-CN" sz="1600" dirty="0"/>
              <a:t>（1）操作页面可以满足用户简易操作的要求，但是在页面多样化设计层面上需要把一些比较丰富的设计结构考虑进来。</a:t>
            </a:r>
            <a:endParaRPr lang="zh-CN" altLang="zh-CN" sz="1600" dirty="0"/>
          </a:p>
          <a:p>
            <a:pPr algn="l"/>
            <a:r>
              <a:rPr lang="zh-CN" altLang="zh-CN" sz="1600" dirty="0"/>
              <a:t>（2）程序软件的总体安全性能需要优化，例如程序的退出安全性，以及程序的并发性等问题都需要进行安全性升级，让开发的中小型企业财务管理与现实中的相关网站更贴合。</a:t>
            </a:r>
            <a:endParaRPr lang="zh-CN" altLang="zh-CN" sz="1600" dirty="0"/>
          </a:p>
          <a:p>
            <a:pPr algn="l"/>
            <a:r>
              <a:rPr lang="zh-CN" altLang="zh-CN" sz="1600" dirty="0"/>
              <a:t>（3）需要对程序的数据结构方面，程序的代码方面等进行优化，让运行起来的程序可以保持稳定运行，也让程序能够保证短时间内处理相关事务，节省处理事务的时间，提高事务处理的效率，同时对服务器上资源占用的比例进行降低。</a:t>
            </a:r>
            <a:endParaRPr lang="zh-CN" altLang="zh-CN" sz="1600" dirty="0"/>
          </a:p>
          <a:p>
            <a:pPr algn="l"/>
            <a:r>
              <a:rPr lang="zh-CN" altLang="zh-CN" sz="1600" dirty="0"/>
              <a:t>中小型企业财务管理的开发一方面是对自身专业知识技能进行最终考核，另一方面也是让自己学会独立解决程序开发过程中所遇到的问题，掌握将理论知识运用于程序开发实践的方法。中小型企业财务管理的开发最终目标就是让系统更具人性化，同时在逻辑设计上，让系统能够更加的严谨。</a:t>
            </a:r>
            <a:endParaRPr lang="zh-CN" altLang="zh-CN"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325" y="942848"/>
            <a:ext cx="8229600" cy="1143000"/>
          </a:xfrm>
        </p:spPr>
        <p:txBody>
          <a:bodyPr>
            <a:normAutofit fontScale="90000"/>
          </a:bodyPr>
          <a:lstStyle/>
          <a:p>
            <a:r>
              <a:rPr lang="zh-CN" altLang="zh-CN" dirty="0"/>
              <a:t>致谢</a:t>
            </a:r>
            <a:br>
              <a:rPr lang="zh-CN" altLang="zh-CN" dirty="0"/>
            </a:br>
            <a:endParaRPr lang="zh-CN" altLang="en-US"/>
          </a:p>
        </p:txBody>
      </p:sp>
      <p:sp>
        <p:nvSpPr>
          <p:cNvPr id="3" name="内容占位符 2"/>
          <p:cNvSpPr>
            <a:spLocks noGrp="1"/>
          </p:cNvSpPr>
          <p:nvPr>
            <p:ph idx="1"/>
          </p:nvPr>
        </p:nvSpPr>
        <p:spPr>
          <a:xfrm>
            <a:off x="523240" y="1614170"/>
            <a:ext cx="8229600" cy="4389120"/>
          </a:xfrm>
        </p:spPr>
        <p:txBody>
          <a:bodyPr>
            <a:normAutofit/>
          </a:bodyPr>
          <a:lstStyle/>
          <a:p>
            <a:pPr algn="l"/>
            <a:r>
              <a:rPr lang="zh-CN" altLang="zh-CN" sz="1600" dirty="0"/>
              <a:t>首先，感谢给予我论文指导的指导老师，从开题报告，任务书，论文大纲的编写与系统的功能框架设计，到最终的毕业论文，都是指导老师全程参与的悉心指导和帮忙，才能够让我的毕业论文可以符合学院要求编写完成。我的指导老师一丝不苟的教学精神以及在学术上的严谨作风，这些优点是值得我不断去努力学习的。</a:t>
            </a:r>
            <a:endParaRPr lang="zh-CN" altLang="zh-CN" sz="1600" dirty="0"/>
          </a:p>
          <a:p>
            <a:pPr algn="l"/>
            <a:r>
              <a:rPr lang="zh-CN" altLang="zh-CN" sz="1600" dirty="0"/>
              <a:t>其次，感谢大学同学的陪伴与帮助，在我独立编写毕业论文期间，大学同学的鼓励与耐心的帮助使得我少走很多弯路，节省毕业论文的编写时间，也让我有更多精力去完善我开发的系统。</a:t>
            </a:r>
            <a:endParaRPr lang="zh-CN" altLang="zh-CN" sz="1600" dirty="0"/>
          </a:p>
          <a:p>
            <a:pPr algn="l"/>
            <a:r>
              <a:rPr lang="zh-CN" altLang="zh-CN" sz="1600" dirty="0"/>
              <a:t>最后，感谢我最亲密的家人带给我的包容和关爱，我能够安心学习也是来源于家人们对我的无微不至的照顾，这样我才可以顺顺利利完成我的大学学业。</a:t>
            </a:r>
            <a:endParaRPr lang="zh-CN" altLang="zh-CN" sz="1600" dirty="0"/>
          </a:p>
          <a:p>
            <a:pPr algn="l"/>
            <a:r>
              <a:rPr lang="zh-CN" altLang="zh-CN" sz="1600" dirty="0"/>
              <a:t>毕业倒计时之际，希望在今后的工作中，在今后的生活中，我会一直谨记老师们带给我的孜孜不倦的教诲，并通过不懈的努力和追求来改变自己，以此报答那些曾支持过以及帮助过我的人！</a:t>
            </a:r>
            <a:endParaRPr lang="zh-CN" altLang="zh-CN"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550" y="2640838"/>
            <a:ext cx="8229600" cy="1143000"/>
          </a:xfrm>
        </p:spPr>
        <p:txBody>
          <a:bodyPr>
            <a:normAutofit fontScale="90000"/>
          </a:bodyPr>
          <a:lstStyle/>
          <a:p>
            <a:pPr algn="ctr"/>
            <a:r>
              <a:rPr lang="zh-CN" altLang="zh-CN" dirty="0"/>
              <a:t>演示完毕</a:t>
            </a:r>
            <a:br>
              <a:rPr lang="zh-CN" altLang="zh-CN" dirty="0"/>
            </a:br>
            <a:r>
              <a:rPr lang="zh-CN" altLang="zh-CN" dirty="0"/>
              <a:t>谢谢大家的观看！</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14603"/>
            <a:ext cx="8229600" cy="1143000"/>
          </a:xfrm>
        </p:spPr>
        <p:txBody>
          <a:bodyPr>
            <a:normAutofit fontScale="90000"/>
          </a:bodyPr>
          <a:lstStyle/>
          <a:p>
            <a:r>
              <a:rPr lang="zh-CN" altLang="zh-CN" dirty="0"/>
              <a:t>研究背景</a:t>
            </a:r>
            <a:br>
              <a:rPr lang="zh-CN" altLang="zh-CN" b="1" dirty="0"/>
            </a:br>
            <a:endParaRPr lang="zh-CN" altLang="en-US" dirty="0"/>
          </a:p>
        </p:txBody>
      </p:sp>
      <p:sp>
        <p:nvSpPr>
          <p:cNvPr id="3" name="内容占位符 2"/>
          <p:cNvSpPr>
            <a:spLocks noGrp="1"/>
          </p:cNvSpPr>
          <p:nvPr>
            <p:ph idx="1"/>
          </p:nvPr>
        </p:nvSpPr>
        <p:spPr>
          <a:xfrm>
            <a:off x="374650" y="1630680"/>
            <a:ext cx="8229600" cy="4389120"/>
          </a:xfrm>
        </p:spPr>
        <p:txBody>
          <a:bodyPr>
            <a:normAutofit/>
          </a:bodyPr>
          <a:lstStyle/>
          <a:p>
            <a:r>
              <a:rPr lang="zh-CN" altLang="zh-CN" sz="1600" dirty="0"/>
              <a:t>当前社会各行业领域竞争压力非常大，随着当前时代的信息化，科学化发展，让社会各行业领域都争相使用新的信息技术，对行业内的各种相关数据进行科学化，规范化管理。这样的大环境让那些止步不前，不接受信息改革带来的信息技术的企业随时面临被淘汰，被取代的风险。所以当今，各个行业领域，不管是传统的教育行业，餐饮行业，还是旅游行业，医疗行业等领域都将使用新的信息技术进行信息革命，改变传统的纸质化，需要人手工处理工作事务的办公环境。软件信息技术能够覆盖社会各行业领域是时代的发展要求，各种数据以及文件真正实现电子化是信息社会发展的不可逆转的必然趋势。本中小型企业财务管理也是紧跟科学技术的发展，运用当今一流的软件技术实现软件系统的开发，让员工管理信息完全通过管理系统实现科学化，规范化，程序化管理。从而帮助信息管理者节省事务处理的时间，降低数据处理的错误率，对于基础数据的管理水平可以起到促进作用，也从一定程度上对随意的业务管理工作进行了避免，同时，中小型企业财务管理的数据库里面存储的各种动态信息，也为上层管理人员作出重大决策提供了大量的事实依据。总之，中小型企业财务管理是一款可以真正提升管理者的办公效率的软件系统。</a:t>
            </a:r>
            <a:endParaRPr lang="zh-CN" altLang="zh-C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415" y="942848"/>
            <a:ext cx="8229600" cy="1143000"/>
          </a:xfrm>
        </p:spPr>
        <p:txBody>
          <a:bodyPr>
            <a:normAutofit fontScale="90000"/>
          </a:bodyPr>
          <a:lstStyle/>
          <a:p>
            <a:br>
              <a:rPr lang="zh-CN" altLang="zh-CN" dirty="0"/>
            </a:br>
            <a:br>
              <a:rPr lang="zh-CN" altLang="zh-CN" dirty="0"/>
            </a:br>
            <a:r>
              <a:rPr lang="zh-CN" altLang="zh-CN" dirty="0"/>
              <a:t>目的和意义</a:t>
            </a:r>
            <a:r>
              <a:rPr lang="en-US" altLang="zh-CN" b="1" dirty="0"/>
              <a:t>   </a:t>
            </a:r>
            <a:br>
              <a:rPr lang="zh-CN" altLang="zh-CN" b="1" dirty="0"/>
            </a:br>
            <a:endParaRPr lang="zh-CN" altLang="en-US" dirty="0"/>
          </a:p>
        </p:txBody>
      </p:sp>
      <p:sp>
        <p:nvSpPr>
          <p:cNvPr id="3" name="内容占位符 2"/>
          <p:cNvSpPr>
            <a:spLocks noGrp="1"/>
          </p:cNvSpPr>
          <p:nvPr>
            <p:ph idx="1"/>
          </p:nvPr>
        </p:nvSpPr>
        <p:spPr>
          <a:xfrm>
            <a:off x="399415" y="1539875"/>
            <a:ext cx="8229600" cy="4389120"/>
          </a:xfrm>
        </p:spPr>
        <p:txBody>
          <a:bodyPr>
            <a:normAutofit/>
          </a:bodyPr>
          <a:lstStyle/>
          <a:p>
            <a:pPr algn="l"/>
            <a:r>
              <a:rPr lang="zh-CN" altLang="zh-CN" sz="1600" dirty="0"/>
              <a:t>信息数据的处理完全依赖人工进行操作，会耗费大量的人工成本，特别是面对大量的数据信息时，传统人工操作不仅不能对数据的出错率进行保证，还容易出现各种信息资源的低利用率与低安全性问题。更有甚者，耽误大量的宝贵时间，尤其是对信息的更新，归纳与统计更是耗财耗力的过程。所以电子化信息管理的出现就能缓解以及改变传统人工方式面临的处境，一方面可以确保信息数据在短时间被高效处理，还能节省人力成本，另一方面可以确保信息数据的安全性，可靠性，并可以实现信息数据的快速检索与修改操作，这些优点是之前的旧操作模式无法比拟的。因此中小型企业财务管理为数据信息的管理模式的升级与改革提供了重要的窗口。</a:t>
            </a:r>
            <a:endParaRPr lang="zh-CN" altLang="zh-C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415" y="942848"/>
            <a:ext cx="8229600" cy="1143000"/>
          </a:xfrm>
        </p:spPr>
        <p:txBody>
          <a:bodyPr>
            <a:normAutofit fontScale="90000"/>
          </a:bodyPr>
          <a:lstStyle/>
          <a:p>
            <a:br>
              <a:rPr lang="zh-CN" altLang="zh-CN" dirty="0"/>
            </a:br>
            <a:br>
              <a:rPr lang="zh-CN" altLang="zh-CN" dirty="0"/>
            </a:br>
            <a:r>
              <a:rPr lang="zh-CN" altLang="zh-CN" dirty="0"/>
              <a:t>开发环境</a:t>
            </a:r>
            <a:r>
              <a:rPr lang="en-US" altLang="zh-CN" b="1" dirty="0"/>
              <a:t>   </a:t>
            </a:r>
            <a:br>
              <a:rPr lang="zh-CN" altLang="zh-CN" b="1" dirty="0"/>
            </a:br>
            <a:endParaRPr lang="zh-CN" altLang="en-US" dirty="0"/>
          </a:p>
        </p:txBody>
      </p:sp>
      <p:sp>
        <p:nvSpPr>
          <p:cNvPr id="3" name="内容占位符 2"/>
          <p:cNvSpPr>
            <a:spLocks noGrp="1"/>
          </p:cNvSpPr>
          <p:nvPr>
            <p:ph idx="1"/>
          </p:nvPr>
        </p:nvSpPr>
        <p:spPr>
          <a:xfrm>
            <a:off x="399415" y="1539875"/>
            <a:ext cx="8229600" cy="4389120"/>
          </a:xfrm>
        </p:spPr>
        <p:txBody>
          <a:bodyPr>
            <a:normAutofit/>
          </a:bodyPr>
          <a:lstStyle/>
          <a:p>
            <a:pPr algn="l"/>
            <a:r>
              <a:rPr lang="zh-CN" sz="1600" dirty="0"/>
              <a:t>本系统</a:t>
            </a:r>
            <a:r>
              <a:rPr altLang="zh-CN" sz="1600" dirty="0"/>
              <a:t>是属于JavaWeb项目，采用的开发框架为SSM框架，也就是Spring mvc、Spring、MyBatis这三个框架，页面设计用的是jsp技术作为动态页面文件设计，jsp文件里可以对实现html等界面布局的代码，采用SpringMVC替代传统的struts2框架，主要对jsp访问的拦截和控制，Spring作为整个控制的核心，通过控制反转技术和面向切面技术，让Spring自动对使用的类文件进行调用和导入，MyBatis主要作为底层操作数据库，不牵扯业务逻辑，开发工具采用</a:t>
            </a:r>
            <a:r>
              <a:rPr lang="en-US" sz="1600" dirty="0"/>
              <a:t>IDEA</a:t>
            </a:r>
            <a:r>
              <a:rPr altLang="zh-CN" sz="1600" dirty="0"/>
              <a:t>，服务器用的是tomcat。编码语言是Java，数据库采用Mysql。</a:t>
            </a:r>
            <a:endParaRPr altLang="zh-C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3240" y="934593"/>
            <a:ext cx="8229600" cy="1143000"/>
          </a:xfrm>
        </p:spPr>
        <p:txBody>
          <a:bodyPr>
            <a:normAutofit fontScale="90000"/>
          </a:bodyPr>
          <a:lstStyle/>
          <a:p>
            <a:br>
              <a:rPr lang="zh-CN" altLang="zh-CN" dirty="0"/>
            </a:br>
            <a:r>
              <a:rPr lang="zh-CN" altLang="zh-CN" dirty="0"/>
              <a:t>系统操作流程</a:t>
            </a:r>
            <a:br>
              <a:rPr lang="zh-CN" altLang="zh-CN" dirty="0"/>
            </a:br>
            <a:endParaRPr lang="zh-CN" altLang="en-US" dirty="0"/>
          </a:p>
        </p:txBody>
      </p:sp>
      <p:sp>
        <p:nvSpPr>
          <p:cNvPr id="3" name="内容占位符 2"/>
          <p:cNvSpPr>
            <a:spLocks noGrp="1"/>
          </p:cNvSpPr>
          <p:nvPr>
            <p:ph idx="1"/>
          </p:nvPr>
        </p:nvSpPr>
        <p:spPr>
          <a:xfrm>
            <a:off x="407670" y="1441450"/>
            <a:ext cx="8229600" cy="4389120"/>
          </a:xfrm>
        </p:spPr>
        <p:txBody>
          <a:bodyPr>
            <a:normAutofit/>
          </a:bodyPr>
          <a:lstStyle/>
          <a:p>
            <a:pPr algn="l"/>
            <a:r>
              <a:rPr lang="zh-CN" altLang="zh-CN" sz="1600" dirty="0"/>
              <a:t>管理员通过输入用户名密码就能访问系统。然后再进入对应的功能界面进行相关的数据操作。当然如果</a:t>
            </a:r>
            <a:r>
              <a:rPr lang="zh-CN" altLang="zh-CN" sz="1600" dirty="0">
                <a:sym typeface="+mn-ea"/>
              </a:rPr>
              <a:t>管理员</a:t>
            </a:r>
            <a:r>
              <a:rPr lang="zh-CN" altLang="zh-CN" sz="1600" dirty="0"/>
              <a:t>无法输入正确的密码或者用户名，</a:t>
            </a:r>
            <a:r>
              <a:rPr lang="zh-CN" altLang="zh-CN" sz="1600" dirty="0">
                <a:sym typeface="+mn-ea"/>
              </a:rPr>
              <a:t>管理员</a:t>
            </a:r>
            <a:r>
              <a:rPr lang="zh-CN" altLang="zh-CN" sz="1600" dirty="0"/>
              <a:t>会收到信息输入错误的相关提示，这样就不能进入到我们系统的主页面，也就无法进行数据访问操作。</a:t>
            </a:r>
            <a:endParaRPr lang="zh-CN" altLang="zh-CN" sz="1600" dirty="0"/>
          </a:p>
        </p:txBody>
      </p:sp>
      <p:graphicFrame>
        <p:nvGraphicFramePr>
          <p:cNvPr id="4" name="对象 1"/>
          <p:cNvGraphicFramePr>
            <a:graphicFrameLocks noChangeAspect="1"/>
          </p:cNvGraphicFramePr>
          <p:nvPr/>
        </p:nvGraphicFramePr>
        <p:xfrm>
          <a:off x="2294255" y="2413635"/>
          <a:ext cx="4555490" cy="3717290"/>
        </p:xfrm>
        <a:graphic>
          <a:graphicData uri="http://schemas.openxmlformats.org/presentationml/2006/ole">
            <mc:AlternateContent xmlns:mc="http://schemas.openxmlformats.org/markup-compatibility/2006">
              <mc:Choice xmlns:v="urn:schemas-microsoft-com:vml" Requires="v">
                <p:oleObj spid="_x0000_s3076" name="" r:id="rId1" imgW="6946900" imgH="5676900" progId="Visio.Drawing.11">
                  <p:embed/>
                </p:oleObj>
              </mc:Choice>
              <mc:Fallback>
                <p:oleObj name="" r:id="rId1" imgW="6946900" imgH="5676900" progId="Visio.Drawing.11">
                  <p:embed/>
                  <p:pic>
                    <p:nvPicPr>
                      <p:cNvPr id="0" name="图片 3075"/>
                      <p:cNvPicPr/>
                      <p:nvPr/>
                    </p:nvPicPr>
                    <p:blipFill>
                      <a:blip r:embed="rId2"/>
                      <a:stretch>
                        <a:fillRect/>
                      </a:stretch>
                    </p:blipFill>
                    <p:spPr>
                      <a:xfrm>
                        <a:off x="2294255" y="2413635"/>
                        <a:ext cx="4555490" cy="3717290"/>
                      </a:xfrm>
                      <a:prstGeom prst="rect">
                        <a:avLst/>
                      </a:prstGeom>
                      <a:noFill/>
                      <a:ln w="38100">
                        <a:noFill/>
                        <a:miter/>
                      </a:ln>
                    </p:spPr>
                  </p:pic>
                </p:oleObj>
              </mc:Fallback>
            </mc:AlternateContent>
          </a:graphicData>
        </a:graphic>
      </p:graphicFrame>
      <p:sp>
        <p:nvSpPr>
          <p:cNvPr id="100" name="文本框 99"/>
          <p:cNvSpPr txBox="1"/>
          <p:nvPr/>
        </p:nvSpPr>
        <p:spPr>
          <a:xfrm>
            <a:off x="2294255" y="6130925"/>
            <a:ext cx="5080000" cy="252730"/>
          </a:xfrm>
          <a:prstGeom prst="rect">
            <a:avLst/>
          </a:prstGeom>
          <a:noFill/>
          <a:ln w="9525">
            <a:noFill/>
          </a:ln>
        </p:spPr>
        <p:txBody>
          <a:bodyPr>
            <a:spAutoFit/>
          </a:bodyPr>
          <a:p>
            <a:pPr indent="0" algn="ctr"/>
            <a:r>
              <a:rPr lang="zh-CN" sz="1050" b="0">
                <a:ea typeface="宋体" panose="02010600030101010101" pitchFamily="2" charset="-122"/>
              </a:rPr>
              <a:t>图</a:t>
            </a:r>
            <a:r>
              <a:rPr lang="en-US" sz="1050" b="0">
                <a:latin typeface="Times New Roman" panose="02020603050405020304" charset="0"/>
                <a:ea typeface="宋体" panose="02010600030101010101" pitchFamily="2" charset="-122"/>
              </a:rPr>
              <a:t>1 </a:t>
            </a:r>
            <a:r>
              <a:rPr lang="zh-CN" sz="1050" b="0">
                <a:latin typeface="Times New Roman" panose="02020603050405020304" charset="0"/>
                <a:ea typeface="宋体" panose="02010600030101010101" pitchFamily="2" charset="-122"/>
              </a:rPr>
              <a:t>操作流程图</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75868"/>
            <a:ext cx="8229600" cy="1143000"/>
          </a:xfrm>
        </p:spPr>
        <p:txBody>
          <a:bodyPr>
            <a:normAutofit fontScale="90000"/>
          </a:bodyPr>
          <a:lstStyle/>
          <a:p>
            <a:br>
              <a:rPr lang="zh-CN" altLang="zh-CN" dirty="0"/>
            </a:br>
            <a:br>
              <a:rPr lang="zh-CN" altLang="zh-CN" dirty="0"/>
            </a:br>
            <a:r>
              <a:rPr lang="zh-CN" altLang="zh-CN" b="1" dirty="0"/>
              <a:t> </a:t>
            </a:r>
            <a:br>
              <a:rPr lang="zh-CN" altLang="zh-CN" b="1" dirty="0"/>
            </a:br>
            <a:br>
              <a:rPr lang="zh-CN" altLang="zh-CN" b="1" dirty="0"/>
            </a:br>
            <a:br>
              <a:rPr lang="zh-CN" altLang="zh-CN" b="1" dirty="0"/>
            </a:br>
            <a:br>
              <a:rPr lang="zh-CN" altLang="zh-CN" b="1" dirty="0"/>
            </a:br>
            <a:r>
              <a:rPr lang="zh-CN" altLang="zh-CN" dirty="0"/>
              <a:t>系统</a:t>
            </a:r>
            <a:r>
              <a:rPr lang="zh-CN" altLang="zh-CN" dirty="0"/>
              <a:t>功能结构设计</a:t>
            </a:r>
            <a:br>
              <a:rPr lang="zh-CN" altLang="zh-CN" dirty="0"/>
            </a:br>
            <a:endParaRPr lang="zh-CN" altLang="zh-CN" b="1" dirty="0"/>
          </a:p>
        </p:txBody>
      </p:sp>
      <p:pic>
        <p:nvPicPr>
          <p:cNvPr id="4" name="图片 3"/>
          <p:cNvPicPr>
            <a:picLocks noChangeAspect="1"/>
          </p:cNvPicPr>
          <p:nvPr/>
        </p:nvPicPr>
        <p:blipFill>
          <a:blip r:embed="rId1"/>
          <a:stretch>
            <a:fillRect/>
          </a:stretch>
        </p:blipFill>
        <p:spPr>
          <a:xfrm>
            <a:off x="1331595" y="1844675"/>
            <a:ext cx="5962650" cy="44291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ym typeface="+mn-ea"/>
              </a:rPr>
              <a:t>员工管理</a:t>
            </a:r>
            <a:endParaRPr lang="zh-CN" altLang="zh-CN" sz="4500" dirty="0">
              <a:solidFill>
                <a:schemeClr val="tx2"/>
              </a:solidFill>
              <a:uFillTx/>
              <a:sym typeface="+mn-ea"/>
            </a:endParaRPr>
          </a:p>
        </p:txBody>
      </p:sp>
      <p:sp>
        <p:nvSpPr>
          <p:cNvPr id="3" name="文本框 2"/>
          <p:cNvSpPr txBox="1"/>
          <p:nvPr/>
        </p:nvSpPr>
        <p:spPr>
          <a:xfrm>
            <a:off x="616585" y="1647825"/>
            <a:ext cx="8070850" cy="58356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如图显示的就是员工管理页面，此页面提供给管理员的功能有：新增员工,修改员工,删除员工。</a:t>
            </a:r>
            <a:endParaRPr lang="zh-CN" altLang="zh-CN" sz="1600" dirty="0">
              <a:sym typeface="+mn-ea"/>
            </a:endParaRPr>
          </a:p>
        </p:txBody>
      </p:sp>
      <p:pic>
        <p:nvPicPr>
          <p:cNvPr id="4" name="图片 -2147482195"/>
          <p:cNvPicPr>
            <a:picLocks noChangeAspect="1"/>
          </p:cNvPicPr>
          <p:nvPr/>
        </p:nvPicPr>
        <p:blipFill>
          <a:blip r:embed="rId1"/>
          <a:stretch>
            <a:fillRect/>
          </a:stretch>
        </p:blipFill>
        <p:spPr>
          <a:xfrm>
            <a:off x="1835468" y="2421255"/>
            <a:ext cx="5263515" cy="256667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670560"/>
            <a:ext cx="8229600" cy="888365"/>
          </a:xfrm>
        </p:spPr>
        <p:txBody>
          <a:bodyPr/>
          <a:lstStyle/>
          <a:p>
            <a:r>
              <a:rPr lang="zh-CN" altLang="zh-CN" sz="4500" dirty="0">
                <a:sym typeface="+mn-ea"/>
              </a:rPr>
              <a:t>公告管理</a:t>
            </a:r>
            <a:endParaRPr lang="zh-CN" altLang="zh-CN" sz="4500" dirty="0">
              <a:solidFill>
                <a:schemeClr val="tx2"/>
              </a:solidFill>
              <a:uFillTx/>
              <a:sym typeface="+mn-ea"/>
            </a:endParaRPr>
          </a:p>
        </p:txBody>
      </p:sp>
      <p:sp>
        <p:nvSpPr>
          <p:cNvPr id="3" name="文本框 2"/>
          <p:cNvSpPr txBox="1"/>
          <p:nvPr/>
        </p:nvSpPr>
        <p:spPr>
          <a:xfrm>
            <a:off x="616585" y="1820545"/>
            <a:ext cx="8070850" cy="58356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如图显示的就是公告管理页面，此页面提供给管理员的功能有：新增公告,删除公告,修改公告。</a:t>
            </a:r>
            <a:endParaRPr lang="zh-CN" altLang="zh-CN" sz="1600" dirty="0">
              <a:sym typeface="+mn-ea"/>
            </a:endParaRPr>
          </a:p>
        </p:txBody>
      </p:sp>
      <p:pic>
        <p:nvPicPr>
          <p:cNvPr id="4" name="图片 -2147482194"/>
          <p:cNvPicPr>
            <a:picLocks noChangeAspect="1"/>
          </p:cNvPicPr>
          <p:nvPr/>
        </p:nvPicPr>
        <p:blipFill>
          <a:blip r:embed="rId1"/>
          <a:stretch>
            <a:fillRect/>
          </a:stretch>
        </p:blipFill>
        <p:spPr>
          <a:xfrm>
            <a:off x="1907540" y="2708593"/>
            <a:ext cx="5275580" cy="255968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7705"/>
            <a:ext cx="8229600" cy="871220"/>
          </a:xfrm>
        </p:spPr>
        <p:txBody>
          <a:bodyPr/>
          <a:lstStyle/>
          <a:p>
            <a:r>
              <a:rPr lang="zh-CN" altLang="zh-CN" sz="4500" dirty="0">
                <a:sym typeface="+mn-ea"/>
              </a:rPr>
              <a:t>收费信息管理</a:t>
            </a:r>
            <a:endParaRPr lang="zh-CN" altLang="zh-CN" sz="4500" dirty="0">
              <a:solidFill>
                <a:schemeClr val="tx2"/>
              </a:solidFill>
              <a:uFillTx/>
              <a:sym typeface="+mn-ea"/>
            </a:endParaRPr>
          </a:p>
        </p:txBody>
      </p:sp>
      <p:sp>
        <p:nvSpPr>
          <p:cNvPr id="3" name="文本框 2"/>
          <p:cNvSpPr txBox="1"/>
          <p:nvPr/>
        </p:nvSpPr>
        <p:spPr>
          <a:xfrm>
            <a:off x="615950" y="1804035"/>
            <a:ext cx="8070850" cy="58356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如图显示的就是收费信息管理页面，此页面提供给管理员的功能有：新增收费,修改收费,删除收费,报表统计。</a:t>
            </a:r>
            <a:endParaRPr lang="zh-CN" altLang="zh-CN" sz="1600" dirty="0">
              <a:sym typeface="+mn-ea"/>
            </a:endParaRPr>
          </a:p>
        </p:txBody>
      </p:sp>
      <p:pic>
        <p:nvPicPr>
          <p:cNvPr id="4" name="图片 -2147482193"/>
          <p:cNvPicPr>
            <a:picLocks noChangeAspect="1"/>
          </p:cNvPicPr>
          <p:nvPr/>
        </p:nvPicPr>
        <p:blipFill>
          <a:blip r:embed="rId1"/>
          <a:stretch>
            <a:fillRect/>
          </a:stretch>
        </p:blipFill>
        <p:spPr>
          <a:xfrm>
            <a:off x="1936750" y="2708593"/>
            <a:ext cx="5270500" cy="2494915"/>
          </a:xfrm>
          <a:prstGeom prst="rect">
            <a:avLst/>
          </a:prstGeom>
          <a:noFill/>
          <a:ln w="9525">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2306</Words>
  <Application>WPS 演示</Application>
  <PresentationFormat>全屏显示(4:3)</PresentationFormat>
  <Paragraphs>59</Paragraphs>
  <Slides>13</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5" baseType="lpstr">
      <vt:lpstr>Arial</vt:lpstr>
      <vt:lpstr>宋体</vt:lpstr>
      <vt:lpstr>Wingdings</vt:lpstr>
      <vt:lpstr>Wingdings 2</vt:lpstr>
      <vt:lpstr>Times New Roman</vt:lpstr>
      <vt:lpstr>Constantia</vt:lpstr>
      <vt:lpstr>隶书</vt:lpstr>
      <vt:lpstr>Calibri</vt:lpstr>
      <vt:lpstr>微软雅黑</vt:lpstr>
      <vt:lpstr>Arial Unicode MS</vt:lpstr>
      <vt:lpstr>流畅</vt:lpstr>
      <vt:lpstr>Visio.Drawing.11</vt:lpstr>
      <vt:lpstr>中小型企业财务管理系统</vt:lpstr>
      <vt:lpstr>研究背景 </vt:lpstr>
      <vt:lpstr>  目的和意义    </vt:lpstr>
      <vt:lpstr>  开发环境    </vt:lpstr>
      <vt:lpstr> 系统操作流程 </vt:lpstr>
      <vt:lpstr>       系统功能结构设计 </vt:lpstr>
      <vt:lpstr>员工管理</vt:lpstr>
      <vt:lpstr>公告管理</vt:lpstr>
      <vt:lpstr>收费信息管理</vt:lpstr>
      <vt:lpstr>公告类型管理</vt:lpstr>
      <vt:lpstr>结论  </vt:lpstr>
      <vt:lpstr>致谢 </vt:lpstr>
      <vt:lpstr>演示完毕 谢谢大家的观看！</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超超</cp:lastModifiedBy>
  <cp:revision>46</cp:revision>
  <dcterms:created xsi:type="dcterms:W3CDTF">2017-03-01T09:14:00Z</dcterms:created>
  <dcterms:modified xsi:type="dcterms:W3CDTF">2022-03-06T07:52:28Z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2052-11.1.0.11365</vt:lpwstr>
  </property>
  <property fmtid="{D5CDD505-2E9C-101B-9397-08002B2CF9AE}" pid="4" name="ICV">
    <vt:lpwstr>5AF19A9CCE90419EB0265FD542AE7C1E</vt:lpwstr>
  </property>
</Properties>
</file>