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0" r:id="rId3"/>
    <p:sldId id="266" r:id="rId4"/>
    <p:sldId id="293" r:id="rId5"/>
    <p:sldId id="292" r:id="rId6"/>
    <p:sldId id="300" r:id="rId7"/>
    <p:sldId id="267" r:id="rId8"/>
    <p:sldId id="268" r:id="rId9"/>
    <p:sldId id="261" r:id="rId10"/>
    <p:sldId id="270" r:id="rId11"/>
    <p:sldId id="271" r:id="rId12"/>
    <p:sldId id="291" r:id="rId13"/>
    <p:sldId id="296" r:id="rId14"/>
    <p:sldId id="298" r:id="rId15"/>
    <p:sldId id="295" r:id="rId16"/>
    <p:sldId id="299" r:id="rId17"/>
    <p:sldId id="276" r:id="rId18"/>
    <p:sldId id="280" r:id="rId19"/>
    <p:sldId id="281" r:id="rId20"/>
    <p:sldId id="26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p:cViewPr varScale="1">
        <p:scale>
          <a:sx n="59" d="100"/>
          <a:sy n="59" d="100"/>
        </p:scale>
        <p:origin x="-78" y="-714"/>
      </p:cViewPr>
      <p:guideLst>
        <p:guide orient="horz" pos="1791"/>
        <p:guide orient="horz" pos="3157"/>
        <p:guide pos="3779"/>
        <p:guide pos="48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30997"/>
          </a:xfrm>
          <a:prstGeom prst="rect">
            <a:avLst/>
          </a:prstGeom>
        </p:spPr>
        <p:txBody>
          <a:bodyPr wrap="square">
            <a:spAutoFit/>
          </a:bodyPr>
          <a:lstStyle/>
          <a:p>
            <a:pPr algn="ctr"/>
            <a:r>
              <a:rPr lang="zh-CN" altLang="en-US" sz="4800" smtClean="0">
                <a:solidFill>
                  <a:schemeClr val="bg1"/>
                </a:solidFill>
              </a:rPr>
              <a:t>企业</a:t>
            </a:r>
            <a:r>
              <a:rPr lang="zh-CN" altLang="en-US" sz="4800" dirty="0" smtClean="0">
                <a:solidFill>
                  <a:schemeClr val="bg1"/>
                </a:solidFill>
              </a:rPr>
              <a:t>车辆管理系统设计与实现</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070695" y="3652113"/>
            <a:ext cx="2031326" cy="461665"/>
          </a:xfrm>
          <a:prstGeom prst="rect">
            <a:avLst/>
          </a:prstGeom>
        </p:spPr>
        <p:txBody>
          <a:bodyPr wrap="none">
            <a:spAutoFit/>
          </a:bodyPr>
          <a:lstStyle/>
          <a:p>
            <a:pPr algn="ctr"/>
            <a:r>
              <a:rPr lang="zh-CN" altLang="en-US" sz="2400" b="1" dirty="0" smtClean="0">
                <a:solidFill>
                  <a:schemeClr val="bg1"/>
                </a:solidFill>
              </a:rPr>
              <a:t>系统用例分析</a:t>
            </a:r>
            <a:endParaRPr lang="zh-CN" altLang="en-US" sz="2400" b="1" dirty="0">
              <a:solidFill>
                <a:schemeClr val="bg1"/>
              </a:solidFill>
            </a:endParaRP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575568" y="3652113"/>
            <a:ext cx="2339102" cy="461665"/>
          </a:xfrm>
          <a:prstGeom prst="rect">
            <a:avLst/>
          </a:prstGeom>
        </p:spPr>
        <p:txBody>
          <a:bodyPr wrap="none">
            <a:spAutoFit/>
          </a:bodyPr>
          <a:lstStyle/>
          <a:p>
            <a:pPr algn="ctr"/>
            <a:r>
              <a:rPr lang="zh-CN" altLang="en-US" sz="2400" b="1" dirty="0" smtClean="0">
                <a:solidFill>
                  <a:schemeClr val="bg1"/>
                </a:solidFill>
              </a:rPr>
              <a:t>系统可行性分析</a:t>
            </a:r>
            <a:endParaRPr lang="zh-CN" altLang="en-US" sz="2400" b="1"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4107815" cy="707886"/>
          </a:xfrm>
          <a:prstGeom prst="rect">
            <a:avLst/>
          </a:prstGeom>
          <a:noFill/>
        </p:spPr>
        <p:txBody>
          <a:bodyPr wrap="square" rtlCol="0">
            <a:spAutoFit/>
          </a:bodyPr>
          <a:lstStyle/>
          <a:p>
            <a:pPr lvl="0">
              <a:defRPr/>
            </a:pPr>
            <a:r>
              <a:rPr lang="zh-CN" altLang="en-US" sz="4000" kern="0" dirty="0" smtClean="0">
                <a:solidFill>
                  <a:schemeClr val="bg1"/>
                </a:solidFill>
                <a:latin typeface="+mj-ea"/>
                <a:ea typeface="+mj-ea"/>
              </a:rPr>
              <a:t>系统总体结构图</a:t>
            </a:r>
            <a:endParaRPr kumimoji="0" sz="40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4" name="Rectangle 10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5" name="Rectangle 10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6" name="Rectangle 10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7" name="Rectangle 10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8" name="Rectangle 10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07"/>
          <p:cNvGraphicFramePr>
            <a:graphicFrameLocks noChangeAspect="1"/>
          </p:cNvGraphicFramePr>
          <p:nvPr/>
        </p:nvGraphicFramePr>
        <p:xfrm>
          <a:off x="3034366" y="978569"/>
          <a:ext cx="5930566" cy="5307662"/>
        </p:xfrm>
        <a:graphic>
          <a:graphicData uri="http://schemas.openxmlformats.org/presentationml/2006/ole">
            <p:oleObj spid="_x0000_s15467" name="Visio" r:id="rId3" imgW="4353081" imgH="3895625" progId="Visio.Drawing.15">
              <p:embed/>
            </p:oleObj>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系统首页界面图</a:t>
            </a:r>
            <a:endParaRPr lang="zh-CN" alt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cstate="print"/>
          <a:srcRect/>
          <a:stretch>
            <a:fillRect/>
          </a:stretch>
        </p:blipFill>
        <p:spPr bwMode="auto">
          <a:xfrm>
            <a:off x="465221" y="1186013"/>
            <a:ext cx="11396145" cy="5134576"/>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驾驶员详细页面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cstate="print"/>
          <a:srcRect/>
          <a:stretch>
            <a:fillRect/>
          </a:stretch>
        </p:blipFill>
        <p:spPr bwMode="auto">
          <a:xfrm>
            <a:off x="497305" y="941561"/>
            <a:ext cx="11364060" cy="5379027"/>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车辆登记详细页面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3" cstate="print"/>
          <a:srcRect/>
          <a:stretch>
            <a:fillRect/>
          </a:stretch>
        </p:blipFill>
        <p:spPr bwMode="auto">
          <a:xfrm>
            <a:off x="257207" y="1067676"/>
            <a:ext cx="11459780" cy="533312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cstate="print"/>
          <a:srcRect/>
          <a:stretch>
            <a:fillRect/>
          </a:stretch>
        </p:blipFill>
        <p:spPr bwMode="auto">
          <a:xfrm>
            <a:off x="465221" y="1099125"/>
            <a:ext cx="11187598" cy="5397927"/>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驾驶员主界面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3" cstate="print"/>
          <a:srcRect/>
          <a:stretch>
            <a:fillRect/>
          </a:stretch>
        </p:blipFill>
        <p:spPr bwMode="auto">
          <a:xfrm>
            <a:off x="497305" y="1128195"/>
            <a:ext cx="11251766" cy="4967805"/>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（目的）</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207" y="1371600"/>
            <a:ext cx="11015980" cy="1938992"/>
          </a:xfrm>
          <a:prstGeom prst="rect">
            <a:avLst/>
          </a:prstGeom>
        </p:spPr>
        <p:txBody>
          <a:bodyPr wrap="square">
            <a:spAutoFit/>
          </a:bodyPr>
          <a:lstStyle/>
          <a:p>
            <a:r>
              <a:rPr lang="zh-CN" altLang="zh-CN" sz="2000" dirty="0" smtClean="0"/>
              <a:t>任何人系统开发中也不能保证没有一点错误，在开发的过程中错误是不可避免的，所以在发现错误时要及时改正，不能让错误一直存在，否则会引发系统崩溃等不可小觑的后果，所以才需要系统测试来在一定程度上避免这些问题的发生。在测试中发现错误并及时改正才会让系统长久稳定的运行，虽然这是耗时耗力的，但为了系统能够长期使用，系统测试这一步骤也是十分重要的。</a:t>
            </a:r>
          </a:p>
          <a:p>
            <a:r>
              <a:rPr lang="zh-CN" altLang="zh-CN" sz="2000" dirty="0" smtClean="0"/>
              <a:t>为实现系统中各个模块的功能，系统测试是必须的，这样才能判定系统是否能准确的实现预想的功能。在正式使用系统前必要的步骤就是针对系统进行测试，确保系统的准确性，以供使用。</a:t>
            </a:r>
            <a:endParaRPr lang="zh-CN" altLang="zh-CN" sz="2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257207" y="684076"/>
            <a:ext cx="11064240" cy="5324535"/>
          </a:xfrm>
          <a:prstGeom prst="rect">
            <a:avLst/>
          </a:prstGeom>
          <a:noFill/>
          <a:ln w="9525">
            <a:noFill/>
          </a:ln>
        </p:spPr>
        <p:txBody>
          <a:bodyPr wrap="square">
            <a:spAutoFit/>
          </a:bodyPr>
          <a:lstStyle/>
          <a:p>
            <a:r>
              <a:rPr lang="zh-CN" altLang="zh-CN" sz="2000" dirty="0" smtClean="0"/>
              <a:t>本系统是采用</a:t>
            </a:r>
            <a:r>
              <a:rPr lang="en-US" altLang="zh-CN" sz="2000" dirty="0" smtClean="0"/>
              <a:t>java</a:t>
            </a:r>
            <a:r>
              <a:rPr lang="zh-CN" altLang="zh-CN" sz="2000" dirty="0" smtClean="0"/>
              <a:t>语言，</a:t>
            </a:r>
            <a:r>
              <a:rPr lang="en-US" altLang="zh-CN" sz="2000" dirty="0" err="1" smtClean="0"/>
              <a:t>SpringBoot</a:t>
            </a:r>
            <a:r>
              <a:rPr lang="zh-CN" altLang="zh-CN" sz="2000" dirty="0" smtClean="0"/>
              <a:t>框架构建的一个操作管理系统，选择的数据库是</a:t>
            </a:r>
            <a:r>
              <a:rPr lang="en-US" altLang="zh-CN" sz="2000" dirty="0" err="1" smtClean="0"/>
              <a:t>Mysql</a:t>
            </a:r>
            <a:r>
              <a:rPr lang="zh-CN" altLang="zh-CN" sz="2000" dirty="0" smtClean="0"/>
              <a:t>。整个过程先是通过整体的系统分析，来确定本系统的可行性是否达标。为了满足用户的需求以及提高管理员的工作效率，通过系统所要实现的功能分析，决定了用户要实现的功能。之后就是精细各个模块的具体功能，定义驾驶员、用户和管理员们的权限，分割成管理员功能模块，驾驶员功能模块和用户功能模块。之后通过系统测试来确保数据的准确性和操作的准确性，发现错误并立即做出了改正。</a:t>
            </a:r>
          </a:p>
          <a:p>
            <a:r>
              <a:rPr lang="zh-CN" altLang="zh-CN" sz="2000" dirty="0" smtClean="0"/>
              <a:t>系统本身就是共享信息的存在，管理员都可以发布信息来分享资源，通过加入关键词检索，让用户更方便的使用系统。同时通过分类以便用户查找信息可以进一步的对号入座，极大的节省了查找信息的时间。通过加入信息的评论功能，加深了用户与用户之间的交流，使其构造出更良好的网络环境。</a:t>
            </a:r>
          </a:p>
          <a:p>
            <a:r>
              <a:rPr lang="zh-CN" altLang="zh-CN" sz="2000" dirty="0" smtClean="0"/>
              <a:t>关于企业车辆设计还是有很多不足的地方，在管理员模块不能更好的设置用户模块的权限，使其禁言或不可以发布信息等其操作，导致用户的体验性可能会降低，但也恰恰提高了自由度。在用户模块功能略少，操作单一，缺少点赞分享等操作，影响了用户的积极性。</a:t>
            </a:r>
          </a:p>
          <a:p>
            <a:r>
              <a:rPr lang="zh-CN" altLang="zh-CN" sz="2000" dirty="0" smtClean="0"/>
              <a:t>在本次项目设计中，完成了大大小小的模块，系统设计的调查，数据的分析，在安装软件方面，选择版本问题困扰了我很久，后来找相关的网站介绍，了解了各个版本的利与弊，最后完善了本次设计。企业车辆的系统设计选择了</a:t>
            </a:r>
            <a:r>
              <a:rPr lang="en-US" altLang="zh-CN" sz="2000" dirty="0" smtClean="0"/>
              <a:t>Java</a:t>
            </a:r>
            <a:r>
              <a:rPr lang="zh-CN" altLang="zh-CN" sz="2000" dirty="0" smtClean="0"/>
              <a:t>开发工具，和</a:t>
            </a:r>
            <a:r>
              <a:rPr lang="en-US" altLang="zh-CN" sz="2000" dirty="0" err="1" smtClean="0"/>
              <a:t>Mysql</a:t>
            </a:r>
            <a:r>
              <a:rPr lang="zh-CN" altLang="zh-CN" sz="2000" dirty="0" smtClean="0"/>
              <a:t>数据库对前后台的数据交互进行分析保存，使用</a:t>
            </a:r>
            <a:r>
              <a:rPr lang="en-US" altLang="zh-CN" sz="2000" dirty="0" err="1" smtClean="0"/>
              <a:t>Mysql</a:t>
            </a:r>
            <a:r>
              <a:rPr lang="zh-CN" altLang="zh-CN" sz="2000" dirty="0" smtClean="0"/>
              <a:t>数据库可以是程序运行更加的安全且稳定，从而实现并完善系统的开发。</a:t>
            </a:r>
            <a:endParaRPr lang="zh-CN" altLang="zh-CN" sz="2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257207" y="684076"/>
            <a:ext cx="11520487" cy="4500591"/>
          </a:xfrm>
          <a:prstGeom prst="rect">
            <a:avLst/>
          </a:prstGeom>
        </p:spPr>
        <p:txBody>
          <a:bodyPr wrap="square">
            <a:spAutoFit/>
          </a:bodyPr>
          <a:lstStyle/>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西尔伯沙茨</a:t>
            </a:r>
            <a:r>
              <a:rPr lang="en-US" altLang="zh-CN" sz="1600" kern="100" dirty="0" smtClean="0">
                <a:latin typeface="Times New Roman"/>
                <a:ea typeface="宋体"/>
                <a:cs typeface="Times New Roman"/>
              </a:rPr>
              <a:t>(</a:t>
            </a:r>
            <a:r>
              <a:rPr lang="en-US" altLang="zh-CN" sz="1600" kern="100" dirty="0" err="1" smtClean="0">
                <a:latin typeface="Times New Roman"/>
                <a:ea typeface="宋体"/>
                <a:cs typeface="Times New Roman"/>
              </a:rPr>
              <a:t>Silberschatz.A</a:t>
            </a:r>
            <a:r>
              <a:rPr lang="en-US" altLang="zh-CN" sz="1600" kern="100" dirty="0" smtClean="0">
                <a:latin typeface="Times New Roman"/>
                <a:ea typeface="宋体"/>
                <a:cs typeface="Times New Roman"/>
              </a:rPr>
              <a:t>.) . </a:t>
            </a:r>
            <a:r>
              <a:rPr lang="zh-CN" altLang="zh-CN" sz="1600" kern="100" dirty="0" smtClean="0">
                <a:latin typeface="Times New Roman"/>
                <a:ea typeface="宋体"/>
                <a:cs typeface="Times New Roman"/>
              </a:rPr>
              <a:t>计算机科学丛书：数据库系统概念</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原书第</a:t>
            </a:r>
            <a:r>
              <a:rPr lang="en-US" altLang="zh-CN" sz="1600" kern="100" dirty="0" smtClean="0">
                <a:latin typeface="Times New Roman"/>
                <a:ea typeface="宋体"/>
                <a:cs typeface="Times New Roman"/>
              </a:rPr>
              <a:t>6</a:t>
            </a:r>
            <a:r>
              <a:rPr lang="zh-CN" altLang="zh-CN" sz="1600" kern="100" dirty="0" smtClean="0">
                <a:latin typeface="Times New Roman"/>
                <a:ea typeface="宋体"/>
                <a:cs typeface="Times New Roman"/>
              </a:rPr>
              <a:t>版</a:t>
            </a:r>
            <a:r>
              <a:rPr lang="en-US" altLang="zh-CN" sz="1600" kern="100" dirty="0" smtClean="0">
                <a:latin typeface="Times New Roman"/>
                <a:ea typeface="宋体"/>
                <a:cs typeface="Times New Roman"/>
              </a:rPr>
              <a:t>)[M]. </a:t>
            </a:r>
            <a:r>
              <a:rPr lang="zh-CN" altLang="zh-CN" sz="1600" kern="100" dirty="0" smtClean="0">
                <a:latin typeface="Times New Roman"/>
                <a:ea typeface="宋体"/>
                <a:cs typeface="Times New Roman"/>
              </a:rPr>
              <a:t>机械工业出版社</a:t>
            </a:r>
            <a:r>
              <a:rPr lang="en-US" altLang="zh-CN" sz="1600" kern="100" dirty="0" smtClean="0">
                <a:latin typeface="Times New Roman"/>
                <a:ea typeface="宋体"/>
                <a:cs typeface="Times New Roman"/>
              </a:rPr>
              <a:t>,2018:03</a:t>
            </a:r>
            <a:r>
              <a:rPr lang="zh-CN" altLang="zh-CN" sz="1600" kern="100" dirty="0" smtClean="0">
                <a:latin typeface="Times New Roman"/>
                <a:ea typeface="宋体"/>
                <a:cs typeface="Times New Roman"/>
              </a:rPr>
              <a:t>．</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竺天元</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基于</a:t>
            </a:r>
            <a:r>
              <a:rPr lang="en-US" altLang="zh-CN" sz="1600" kern="100" dirty="0" smtClean="0">
                <a:latin typeface="Times New Roman"/>
                <a:ea typeface="宋体"/>
                <a:cs typeface="Times New Roman"/>
              </a:rPr>
              <a:t>JSP</a:t>
            </a:r>
            <a:r>
              <a:rPr lang="zh-CN" altLang="zh-CN" sz="1600" kern="100" dirty="0" smtClean="0">
                <a:latin typeface="Times New Roman"/>
                <a:ea typeface="宋体"/>
                <a:cs typeface="Times New Roman"/>
              </a:rPr>
              <a:t>的企业人事薪酬管理信息系统的设计与实现</a:t>
            </a:r>
            <a:r>
              <a:rPr lang="en-US" altLang="zh-CN" sz="1600" kern="100" dirty="0" smtClean="0">
                <a:latin typeface="Times New Roman"/>
                <a:ea typeface="宋体"/>
                <a:cs typeface="Times New Roman"/>
              </a:rPr>
              <a:t>[D].</a:t>
            </a:r>
            <a:r>
              <a:rPr lang="zh-CN" altLang="zh-CN" sz="1600" kern="100" dirty="0" smtClean="0">
                <a:latin typeface="Times New Roman"/>
                <a:ea typeface="宋体"/>
                <a:cs typeface="Times New Roman"/>
              </a:rPr>
              <a:t>湖南大学</a:t>
            </a:r>
            <a:r>
              <a:rPr lang="en-US" altLang="zh-CN" sz="1600" kern="100" dirty="0" smtClean="0">
                <a:latin typeface="Times New Roman"/>
                <a:ea typeface="宋体"/>
                <a:cs typeface="Times New Roman"/>
              </a:rPr>
              <a:t>,2018:07.</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王珊</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基于</a:t>
            </a:r>
            <a:r>
              <a:rPr lang="en-US" altLang="zh-CN" sz="1600" kern="100" dirty="0" smtClean="0">
                <a:latin typeface="Times New Roman"/>
                <a:ea typeface="宋体"/>
                <a:cs typeface="Times New Roman"/>
              </a:rPr>
              <a:t>JSP</a:t>
            </a:r>
            <a:r>
              <a:rPr lang="zh-CN" altLang="zh-CN" sz="1600" kern="100" dirty="0" smtClean="0">
                <a:latin typeface="Times New Roman"/>
                <a:ea typeface="宋体"/>
                <a:cs typeface="Times New Roman"/>
              </a:rPr>
              <a:t>技术的医院人力资源管理系统的设计与实现</a:t>
            </a:r>
            <a:r>
              <a:rPr lang="en-US" altLang="zh-CN" sz="1600" kern="100" dirty="0" smtClean="0">
                <a:latin typeface="Times New Roman"/>
                <a:ea typeface="宋体"/>
                <a:cs typeface="Times New Roman"/>
              </a:rPr>
              <a:t>[D].</a:t>
            </a:r>
            <a:r>
              <a:rPr lang="zh-CN" altLang="zh-CN" sz="1600" kern="100" dirty="0" smtClean="0">
                <a:latin typeface="Times New Roman"/>
                <a:ea typeface="宋体"/>
                <a:cs typeface="Times New Roman"/>
              </a:rPr>
              <a:t>西安科技大学</a:t>
            </a:r>
            <a:r>
              <a:rPr lang="en-US" altLang="zh-CN" sz="1600" kern="100" dirty="0" smtClean="0">
                <a:latin typeface="Times New Roman"/>
                <a:ea typeface="宋体"/>
                <a:cs typeface="Times New Roman"/>
              </a:rPr>
              <a:t>,2018:11.</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Calibri"/>
                <a:ea typeface="宋体"/>
                <a:cs typeface="Times New Roman"/>
              </a:rPr>
              <a:t>王志任</a:t>
            </a:r>
            <a:r>
              <a:rPr lang="en-US" altLang="zh-CN" sz="1600" kern="100" dirty="0" smtClean="0">
                <a:latin typeface="Calibri"/>
                <a:ea typeface="宋体"/>
                <a:cs typeface="Times New Roman"/>
              </a:rPr>
              <a:t>.</a:t>
            </a:r>
            <a:r>
              <a:rPr lang="zh-CN" altLang="zh-CN" sz="1600" kern="100" dirty="0" smtClean="0">
                <a:latin typeface="Calibri"/>
                <a:ea typeface="宋体"/>
                <a:cs typeface="Times New Roman"/>
              </a:rPr>
              <a:t>基于</a:t>
            </a:r>
            <a:r>
              <a:rPr lang="en-US" altLang="zh-CN" sz="1600" kern="100" dirty="0" smtClean="0">
                <a:latin typeface="Calibri"/>
                <a:ea typeface="宋体"/>
                <a:cs typeface="Times New Roman"/>
              </a:rPr>
              <a:t>Vue.js</a:t>
            </a:r>
            <a:r>
              <a:rPr lang="zh-CN" altLang="zh-CN" sz="1600" kern="100" dirty="0" smtClean="0">
                <a:latin typeface="Calibri"/>
                <a:ea typeface="宋体"/>
                <a:cs typeface="Times New Roman"/>
              </a:rPr>
              <a:t>的开发平台的设计与实现</a:t>
            </a:r>
            <a:r>
              <a:rPr lang="en-US" altLang="zh-CN" sz="1600" kern="100" dirty="0" smtClean="0">
                <a:latin typeface="Calibri"/>
                <a:ea typeface="宋体"/>
                <a:cs typeface="Times New Roman"/>
              </a:rPr>
              <a:t>[D].</a:t>
            </a:r>
            <a:r>
              <a:rPr lang="zh-CN" altLang="zh-CN" sz="1600" kern="100" dirty="0" smtClean="0">
                <a:latin typeface="Calibri"/>
                <a:ea typeface="宋体"/>
                <a:cs typeface="Times New Roman"/>
              </a:rPr>
              <a:t>广东工业大学</a:t>
            </a:r>
            <a:r>
              <a:rPr lang="en-US" altLang="zh-CN" sz="1600" kern="100" dirty="0" smtClean="0">
                <a:latin typeface="Calibri"/>
                <a:ea typeface="宋体"/>
                <a:cs typeface="Times New Roman"/>
              </a:rPr>
              <a:t>,2018</a:t>
            </a:r>
            <a:r>
              <a:rPr lang="en-US" altLang="zh-CN" sz="1600" kern="100" dirty="0" smtClean="0">
                <a:latin typeface="Times New Roman"/>
                <a:ea typeface="宋体"/>
                <a:cs typeface="Times New Roman"/>
              </a:rPr>
              <a:t>.</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李绪成</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闫海珍</a:t>
            </a:r>
            <a:r>
              <a:rPr lang="en-US" altLang="zh-CN" sz="1600" kern="100" dirty="0" smtClean="0">
                <a:latin typeface="Times New Roman"/>
                <a:ea typeface="宋体"/>
                <a:cs typeface="Times New Roman"/>
              </a:rPr>
              <a:t> java Web</a:t>
            </a:r>
            <a:r>
              <a:rPr lang="zh-CN" altLang="zh-CN" sz="1600" kern="100" dirty="0" smtClean="0">
                <a:latin typeface="Times New Roman"/>
                <a:ea typeface="宋体"/>
                <a:cs typeface="Times New Roman"/>
              </a:rPr>
              <a:t>开发教程</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入门与提高篇</a:t>
            </a:r>
            <a:r>
              <a:rPr lang="en-US" altLang="zh-CN" sz="1600" kern="100" dirty="0" smtClean="0">
                <a:latin typeface="Times New Roman"/>
                <a:ea typeface="宋体"/>
                <a:cs typeface="Times New Roman"/>
              </a:rPr>
              <a:t>(</a:t>
            </a:r>
            <a:r>
              <a:rPr lang="en-US" altLang="zh-CN" sz="1600" kern="100" dirty="0" err="1" smtClean="0">
                <a:latin typeface="Times New Roman"/>
                <a:ea typeface="宋体"/>
                <a:cs typeface="Times New Roman"/>
              </a:rPr>
              <a:t>JSP+Servlet</a:t>
            </a:r>
            <a:r>
              <a:rPr lang="en-US" altLang="zh-CN" sz="1600" kern="100" dirty="0" smtClean="0">
                <a:latin typeface="Times New Roman"/>
                <a:ea typeface="宋体"/>
                <a:cs typeface="Times New Roman"/>
              </a:rPr>
              <a:t>) </a:t>
            </a:r>
            <a:r>
              <a:rPr lang="zh-CN" altLang="zh-CN" sz="1600" kern="100" dirty="0" smtClean="0">
                <a:latin typeface="Times New Roman"/>
                <a:ea typeface="宋体"/>
                <a:cs typeface="Times New Roman"/>
              </a:rPr>
              <a:t>清华大学出版社</a:t>
            </a:r>
            <a:r>
              <a:rPr lang="en-US" altLang="zh-CN" sz="1600" kern="100" dirty="0" smtClean="0">
                <a:latin typeface="Times New Roman"/>
                <a:ea typeface="宋体"/>
                <a:cs typeface="Times New Roman"/>
              </a:rPr>
              <a:t>,2019:13.</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Calibri"/>
                <a:ea typeface="宋体"/>
                <a:cs typeface="Times New Roman"/>
              </a:rPr>
              <a:t>刘敏</a:t>
            </a:r>
            <a:r>
              <a:rPr lang="en-US" altLang="zh-CN" sz="1600" kern="100" dirty="0" smtClean="0">
                <a:latin typeface="Calibri"/>
                <a:ea typeface="宋体"/>
                <a:cs typeface="Times New Roman"/>
              </a:rPr>
              <a:t>.</a:t>
            </a:r>
            <a:r>
              <a:rPr lang="zh-CN" altLang="zh-CN" sz="1600" kern="100" dirty="0" smtClean="0">
                <a:latin typeface="Calibri"/>
                <a:ea typeface="宋体"/>
                <a:cs typeface="Times New Roman"/>
              </a:rPr>
              <a:t>基于</a:t>
            </a:r>
            <a:r>
              <a:rPr lang="en-US" altLang="zh-CN" sz="1600" kern="100" dirty="0" err="1" smtClean="0">
                <a:latin typeface="Calibri"/>
                <a:ea typeface="宋体"/>
                <a:cs typeface="Times New Roman"/>
              </a:rPr>
              <a:t>SpringBoot</a:t>
            </a:r>
            <a:r>
              <a:rPr lang="zh-CN" altLang="zh-CN" sz="1600" kern="100" dirty="0" smtClean="0">
                <a:latin typeface="Calibri"/>
                <a:ea typeface="宋体"/>
                <a:cs typeface="Times New Roman"/>
              </a:rPr>
              <a:t>框架社交网络平台的设计与实现</a:t>
            </a:r>
            <a:r>
              <a:rPr lang="en-US" altLang="zh-CN" sz="1600" kern="100" dirty="0" smtClean="0">
                <a:latin typeface="Calibri"/>
                <a:ea typeface="宋体"/>
                <a:cs typeface="Times New Roman"/>
              </a:rPr>
              <a:t>[D].</a:t>
            </a:r>
            <a:r>
              <a:rPr lang="zh-CN" altLang="zh-CN" sz="1600" kern="100" dirty="0" smtClean="0">
                <a:latin typeface="Calibri"/>
                <a:ea typeface="宋体"/>
                <a:cs typeface="Times New Roman"/>
              </a:rPr>
              <a:t>湖南大学</a:t>
            </a:r>
            <a:r>
              <a:rPr lang="en-US" altLang="zh-CN" sz="1600" kern="100" dirty="0" smtClean="0">
                <a:latin typeface="Calibri"/>
                <a:ea typeface="宋体"/>
                <a:cs typeface="Times New Roman"/>
              </a:rPr>
              <a:t>,2018</a:t>
            </a:r>
            <a:r>
              <a:rPr lang="en-US" altLang="zh-CN" sz="1600" kern="100" dirty="0" smtClean="0">
                <a:latin typeface="Times New Roman"/>
                <a:ea typeface="宋体"/>
                <a:cs typeface="Times New Roman"/>
              </a:rPr>
              <a:t>.</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en-US" altLang="zh-CN" sz="1600" kern="100" dirty="0" smtClean="0">
                <a:latin typeface="Times New Roman"/>
                <a:ea typeface="宋体"/>
                <a:cs typeface="Times New Roman"/>
              </a:rPr>
              <a:t>Robert </a:t>
            </a:r>
            <a:r>
              <a:rPr lang="en-US" altLang="zh-CN" sz="1600" kern="100" dirty="0" err="1" smtClean="0">
                <a:latin typeface="Times New Roman"/>
                <a:ea typeface="宋体"/>
                <a:cs typeface="Times New Roman"/>
              </a:rPr>
              <a:t>W.Sebesta</a:t>
            </a:r>
            <a:r>
              <a:rPr lang="zh-CN" altLang="zh-CN" sz="1600" kern="100" dirty="0" smtClean="0">
                <a:latin typeface="Times New Roman"/>
                <a:ea typeface="宋体"/>
                <a:cs typeface="Times New Roman"/>
              </a:rPr>
              <a:t>著</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刘伟琴等译</a:t>
            </a:r>
            <a:r>
              <a:rPr lang="en-US" altLang="zh-CN" sz="1600" kern="100" dirty="0" smtClean="0">
                <a:latin typeface="Times New Roman"/>
                <a:ea typeface="宋体"/>
                <a:cs typeface="Times New Roman"/>
              </a:rPr>
              <a:t>.Web</a:t>
            </a:r>
            <a:r>
              <a:rPr lang="zh-CN" altLang="zh-CN" sz="1600" kern="100" dirty="0" smtClean="0">
                <a:latin typeface="Times New Roman"/>
                <a:ea typeface="宋体"/>
                <a:cs typeface="Times New Roman"/>
              </a:rPr>
              <a:t>程序设计</a:t>
            </a:r>
            <a:r>
              <a:rPr lang="en-US" altLang="zh-CN" sz="1600" kern="100" dirty="0" smtClean="0">
                <a:latin typeface="Times New Roman"/>
                <a:ea typeface="宋体"/>
                <a:cs typeface="Times New Roman"/>
              </a:rPr>
              <a:t>[M],</a:t>
            </a:r>
            <a:r>
              <a:rPr lang="zh-CN" altLang="zh-CN" sz="1600" kern="100" dirty="0" smtClean="0">
                <a:latin typeface="Times New Roman"/>
                <a:ea typeface="宋体"/>
                <a:cs typeface="Times New Roman"/>
              </a:rPr>
              <a:t>北京清华大学出版社</a:t>
            </a:r>
            <a:r>
              <a:rPr lang="en-US" altLang="zh-CN" sz="1600" kern="100" dirty="0" smtClean="0">
                <a:latin typeface="Times New Roman"/>
                <a:ea typeface="宋体"/>
                <a:cs typeface="Times New Roman"/>
              </a:rPr>
              <a:t>,2018(4):9-450</a:t>
            </a:r>
            <a:r>
              <a:rPr lang="zh-CN" altLang="zh-CN" sz="1600" kern="100" dirty="0" smtClean="0">
                <a:latin typeface="Times New Roman"/>
                <a:ea typeface="宋体"/>
                <a:cs typeface="Times New Roman"/>
              </a:rPr>
              <a:t>．</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萨师煊</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王珊</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数据库系统概论</a:t>
            </a:r>
            <a:r>
              <a:rPr lang="en-US" altLang="zh-CN" sz="1600" kern="100" dirty="0" smtClean="0">
                <a:latin typeface="Times New Roman"/>
                <a:ea typeface="宋体"/>
                <a:cs typeface="Times New Roman"/>
              </a:rPr>
              <a:t>[M]</a:t>
            </a:r>
            <a:r>
              <a:rPr lang="zh-CN" altLang="zh-CN" sz="1600" kern="100" dirty="0" smtClean="0">
                <a:latin typeface="Times New Roman"/>
                <a:ea typeface="宋体"/>
                <a:cs typeface="Times New Roman"/>
              </a:rPr>
              <a:t>．北京</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高等教育出版社，</a:t>
            </a:r>
            <a:r>
              <a:rPr lang="en-US" altLang="zh-CN" sz="1600" kern="100" dirty="0" smtClean="0">
                <a:latin typeface="Times New Roman"/>
                <a:ea typeface="宋体"/>
                <a:cs typeface="Times New Roman"/>
              </a:rPr>
              <a:t>2018:10-180</a:t>
            </a:r>
            <a:r>
              <a:rPr lang="zh-CN" altLang="zh-CN" sz="1600" kern="100" dirty="0" smtClean="0">
                <a:latin typeface="Times New Roman"/>
                <a:ea typeface="宋体"/>
                <a:cs typeface="Times New Roman"/>
              </a:rPr>
              <a:t>．</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陈刚．</a:t>
            </a:r>
            <a:r>
              <a:rPr lang="en-US" altLang="zh-CN" sz="1600" kern="100" dirty="0" smtClean="0">
                <a:latin typeface="Times New Roman"/>
                <a:ea typeface="宋体"/>
                <a:cs typeface="Times New Roman"/>
              </a:rPr>
              <a:t>Eclipse</a:t>
            </a:r>
            <a:r>
              <a:rPr lang="zh-CN" altLang="zh-CN" sz="1600" kern="100" dirty="0" smtClean="0">
                <a:latin typeface="Times New Roman"/>
                <a:ea typeface="宋体"/>
                <a:cs typeface="Times New Roman"/>
              </a:rPr>
              <a:t>从入门到精通</a:t>
            </a:r>
            <a:r>
              <a:rPr lang="en-US" altLang="zh-CN" sz="1600" kern="100" dirty="0" smtClean="0">
                <a:latin typeface="Times New Roman"/>
                <a:ea typeface="宋体"/>
                <a:cs typeface="Times New Roman"/>
              </a:rPr>
              <a:t>[M].</a:t>
            </a:r>
            <a:r>
              <a:rPr lang="zh-CN" altLang="zh-CN" sz="1600" kern="100" dirty="0" smtClean="0">
                <a:latin typeface="Times New Roman"/>
                <a:ea typeface="宋体"/>
                <a:cs typeface="Times New Roman"/>
              </a:rPr>
              <a:t>北京</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清华大学出版社，</a:t>
            </a:r>
            <a:r>
              <a:rPr lang="en-US" altLang="zh-CN" sz="1600" kern="100" dirty="0" smtClean="0">
                <a:latin typeface="Times New Roman"/>
                <a:ea typeface="宋体"/>
                <a:cs typeface="Times New Roman"/>
              </a:rPr>
              <a:t>2020(2):17-380</a:t>
            </a:r>
            <a:r>
              <a:rPr lang="zh-CN" altLang="zh-CN" sz="1600" kern="100" dirty="0" smtClean="0">
                <a:latin typeface="Times New Roman"/>
                <a:ea typeface="宋体"/>
                <a:cs typeface="Times New Roman"/>
              </a:rPr>
              <a:t>．</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韩思凡</a:t>
            </a:r>
            <a:r>
              <a:rPr lang="en-US" altLang="zh-CN" sz="1600" kern="100" dirty="0" smtClean="0">
                <a:latin typeface="Times New Roman"/>
                <a:ea typeface="宋体"/>
                <a:cs typeface="Times New Roman"/>
              </a:rPr>
              <a:t>.Web</a:t>
            </a:r>
            <a:r>
              <a:rPr lang="zh-CN" altLang="zh-CN" sz="1600" kern="100" dirty="0" smtClean="0">
                <a:latin typeface="Times New Roman"/>
                <a:ea typeface="宋体"/>
                <a:cs typeface="Times New Roman"/>
              </a:rPr>
              <a:t>开发中的</a:t>
            </a:r>
            <a:r>
              <a:rPr lang="en-US" altLang="zh-CN" sz="1600" kern="100" dirty="0" smtClean="0">
                <a:latin typeface="Times New Roman"/>
                <a:ea typeface="宋体"/>
                <a:cs typeface="Times New Roman"/>
              </a:rPr>
              <a:t>JSP</a:t>
            </a:r>
            <a:r>
              <a:rPr lang="zh-CN" altLang="zh-CN" sz="1600" kern="100" dirty="0" smtClean="0">
                <a:latin typeface="Times New Roman"/>
                <a:ea typeface="宋体"/>
                <a:cs typeface="Times New Roman"/>
              </a:rPr>
              <a:t>与</a:t>
            </a:r>
            <a:r>
              <a:rPr lang="en-US" altLang="zh-CN" sz="1600" kern="100" dirty="0" smtClean="0">
                <a:latin typeface="Times New Roman"/>
                <a:ea typeface="宋体"/>
                <a:cs typeface="Times New Roman"/>
              </a:rPr>
              <a:t>HTM</a:t>
            </a:r>
            <a:r>
              <a:rPr lang="zh-CN" altLang="zh-CN" sz="1600" kern="100" dirty="0" smtClean="0">
                <a:latin typeface="Times New Roman"/>
                <a:ea typeface="宋体"/>
                <a:cs typeface="Times New Roman"/>
              </a:rPr>
              <a:t>的基础应用</a:t>
            </a:r>
            <a:r>
              <a:rPr lang="en-US" altLang="zh-CN" sz="1600" kern="100" dirty="0" smtClean="0">
                <a:latin typeface="Times New Roman"/>
                <a:ea typeface="宋体"/>
                <a:cs typeface="Times New Roman"/>
              </a:rPr>
              <a:t>[J].</a:t>
            </a:r>
            <a:r>
              <a:rPr lang="zh-CN" altLang="zh-CN" sz="1600" kern="100" dirty="0" smtClean="0">
                <a:latin typeface="Times New Roman"/>
                <a:ea typeface="宋体"/>
                <a:cs typeface="Times New Roman"/>
              </a:rPr>
              <a:t>科学技术创新</a:t>
            </a:r>
            <a:r>
              <a:rPr lang="en-US" altLang="zh-CN" sz="1600" kern="100" dirty="0" smtClean="0">
                <a:latin typeface="Times New Roman"/>
                <a:ea typeface="宋体"/>
                <a:cs typeface="Times New Roman"/>
              </a:rPr>
              <a:t>,2020(14):71-72.</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刘小飞</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李明杰</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基于</a:t>
            </a:r>
            <a:r>
              <a:rPr lang="en-US" altLang="zh-CN" sz="1600" kern="100" dirty="0" smtClean="0">
                <a:latin typeface="Times New Roman"/>
                <a:ea typeface="宋体"/>
                <a:cs typeface="Times New Roman"/>
              </a:rPr>
              <a:t>JSP</a:t>
            </a:r>
            <a:r>
              <a:rPr lang="zh-CN" altLang="zh-CN" sz="1600" kern="100" dirty="0" smtClean="0">
                <a:latin typeface="Times New Roman"/>
                <a:ea typeface="宋体"/>
                <a:cs typeface="Times New Roman"/>
              </a:rPr>
              <a:t>和</a:t>
            </a:r>
            <a:r>
              <a:rPr lang="en-US" altLang="zh-CN" sz="1600" kern="100" dirty="0" err="1" smtClean="0">
                <a:latin typeface="Times New Roman"/>
                <a:ea typeface="宋体"/>
                <a:cs typeface="Times New Roman"/>
              </a:rPr>
              <a:t>Servlet</a:t>
            </a:r>
            <a:r>
              <a:rPr lang="zh-CN" altLang="zh-CN" sz="1600" kern="100" dirty="0" smtClean="0">
                <a:latin typeface="Times New Roman"/>
                <a:ea typeface="宋体"/>
                <a:cs typeface="Times New Roman"/>
              </a:rPr>
              <a:t>架构的新闻频道系统</a:t>
            </a:r>
            <a:r>
              <a:rPr lang="en-US" altLang="zh-CN" sz="1600" kern="100" dirty="0" smtClean="0">
                <a:latin typeface="Times New Roman"/>
                <a:ea typeface="宋体"/>
                <a:cs typeface="Times New Roman"/>
              </a:rPr>
              <a:t>[J].</a:t>
            </a:r>
            <a:r>
              <a:rPr lang="zh-CN" altLang="zh-CN" sz="1600" kern="100" dirty="0" smtClean="0">
                <a:latin typeface="Times New Roman"/>
                <a:ea typeface="宋体"/>
                <a:cs typeface="Times New Roman"/>
              </a:rPr>
              <a:t>电脑知识与技术</a:t>
            </a:r>
            <a:r>
              <a:rPr lang="en-US" altLang="zh-CN" sz="1600" kern="100" dirty="0" smtClean="0">
                <a:latin typeface="Times New Roman"/>
                <a:ea typeface="宋体"/>
                <a:cs typeface="Times New Roman"/>
              </a:rPr>
              <a:t>,2020,16(12):82-83.</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赵辉</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熊文俊</a:t>
            </a:r>
            <a:r>
              <a:rPr lang="en-US" altLang="zh-CN" sz="1600" kern="100" dirty="0" smtClean="0">
                <a:latin typeface="Times New Roman"/>
                <a:ea typeface="宋体"/>
                <a:cs typeface="Times New Roman"/>
              </a:rPr>
              <a:t>.JSP</a:t>
            </a:r>
            <a:r>
              <a:rPr lang="zh-CN" altLang="zh-CN" sz="1600" kern="100" dirty="0" smtClean="0">
                <a:latin typeface="Times New Roman"/>
                <a:ea typeface="宋体"/>
                <a:cs typeface="Times New Roman"/>
              </a:rPr>
              <a:t>的网络数据库连接技术及运用之研究</a:t>
            </a:r>
            <a:r>
              <a:rPr lang="en-US" altLang="zh-CN" sz="1600" kern="100" dirty="0" smtClean="0">
                <a:latin typeface="Times New Roman"/>
                <a:ea typeface="宋体"/>
                <a:cs typeface="Times New Roman"/>
              </a:rPr>
              <a:t>[J].</a:t>
            </a:r>
            <a:r>
              <a:rPr lang="zh-CN" altLang="zh-CN" sz="1600" kern="100" dirty="0" smtClean="0">
                <a:latin typeface="Times New Roman"/>
                <a:ea typeface="宋体"/>
                <a:cs typeface="Times New Roman"/>
              </a:rPr>
              <a:t>电脑知识与技术</a:t>
            </a:r>
            <a:r>
              <a:rPr lang="en-US" altLang="zh-CN" sz="1600" kern="100" dirty="0" smtClean="0">
                <a:latin typeface="Times New Roman"/>
                <a:ea typeface="宋体"/>
                <a:cs typeface="Times New Roman"/>
              </a:rPr>
              <a:t>,2019,15(17):25-26.</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刘婷</a:t>
            </a:r>
            <a:r>
              <a:rPr lang="en-US" altLang="zh-CN" sz="1600" kern="100" dirty="0" smtClean="0">
                <a:latin typeface="Times New Roman"/>
                <a:ea typeface="宋体"/>
                <a:cs typeface="Times New Roman"/>
              </a:rPr>
              <a:t>.JSP</a:t>
            </a:r>
            <a:r>
              <a:rPr lang="zh-CN" altLang="zh-CN" sz="1600" kern="100" dirty="0" smtClean="0">
                <a:latin typeface="Times New Roman"/>
                <a:ea typeface="宋体"/>
                <a:cs typeface="Times New Roman"/>
              </a:rPr>
              <a:t>技术发展前景研究</a:t>
            </a:r>
            <a:r>
              <a:rPr lang="en-US" altLang="zh-CN" sz="1600" kern="100" dirty="0" smtClean="0">
                <a:latin typeface="Times New Roman"/>
                <a:ea typeface="宋体"/>
                <a:cs typeface="Times New Roman"/>
              </a:rPr>
              <a:t>[J].</a:t>
            </a:r>
            <a:r>
              <a:rPr lang="zh-CN" altLang="zh-CN" sz="1600" kern="100" dirty="0" smtClean="0">
                <a:latin typeface="Times New Roman"/>
                <a:ea typeface="宋体"/>
                <a:cs typeface="Times New Roman"/>
              </a:rPr>
              <a:t>信息与电脑</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理论版</a:t>
            </a:r>
            <a:r>
              <a:rPr lang="en-US" altLang="zh-CN" sz="1600" kern="100" dirty="0" smtClean="0">
                <a:latin typeface="Times New Roman"/>
                <a:ea typeface="宋体"/>
                <a:cs typeface="Times New Roman"/>
              </a:rPr>
              <a:t>),2019(08):70-71.</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杨正午</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基于</a:t>
            </a:r>
            <a:r>
              <a:rPr lang="en-US" altLang="zh-CN" sz="1600" kern="100" dirty="0" smtClean="0">
                <a:latin typeface="Times New Roman"/>
                <a:ea typeface="宋体"/>
                <a:cs typeface="Times New Roman"/>
              </a:rPr>
              <a:t>WEB</a:t>
            </a:r>
            <a:r>
              <a:rPr lang="zh-CN" altLang="zh-CN" sz="1600" kern="100" dirty="0" smtClean="0">
                <a:latin typeface="Times New Roman"/>
                <a:ea typeface="宋体"/>
                <a:cs typeface="Times New Roman"/>
              </a:rPr>
              <a:t>前端开发技术的网站设计</a:t>
            </a:r>
            <a:r>
              <a:rPr lang="en-US" altLang="zh-CN" sz="1600" kern="100" dirty="0" smtClean="0">
                <a:latin typeface="Times New Roman"/>
                <a:ea typeface="宋体"/>
                <a:cs typeface="Times New Roman"/>
              </a:rPr>
              <a:t>,2019,34(03):51-53+57.</a:t>
            </a:r>
            <a:endParaRPr lang="zh-CN" altLang="zh-CN" sz="1600" kern="100" dirty="0" smtClean="0">
              <a:latin typeface="Calibri"/>
              <a:ea typeface="宋体"/>
              <a:cs typeface="Times New Roman"/>
            </a:endParaRPr>
          </a:p>
          <a:p>
            <a:pPr marL="342900" lvl="0" indent="-342900" algn="just">
              <a:lnSpc>
                <a:spcPct val="120000"/>
              </a:lnSpc>
              <a:spcAft>
                <a:spcPts val="0"/>
              </a:spcAft>
              <a:buFont typeface="+mj-lt"/>
              <a:buAutoNum type="arabicPeriod"/>
            </a:pPr>
            <a:r>
              <a:rPr lang="zh-CN" altLang="zh-CN" sz="1600" kern="100" dirty="0" smtClean="0">
                <a:latin typeface="Times New Roman"/>
                <a:ea typeface="宋体"/>
                <a:cs typeface="Times New Roman"/>
              </a:rPr>
              <a:t>李秋锦</a:t>
            </a:r>
            <a:r>
              <a:rPr lang="en-US" altLang="zh-CN" sz="1600" kern="100" dirty="0" smtClean="0">
                <a:latin typeface="Times New Roman"/>
                <a:ea typeface="宋体"/>
                <a:cs typeface="Times New Roman"/>
              </a:rPr>
              <a:t>.</a:t>
            </a:r>
            <a:r>
              <a:rPr lang="zh-CN" altLang="zh-CN" sz="1600" kern="100" dirty="0" smtClean="0">
                <a:latin typeface="Times New Roman"/>
                <a:ea typeface="宋体"/>
                <a:cs typeface="Times New Roman"/>
              </a:rPr>
              <a:t>基于</a:t>
            </a:r>
            <a:r>
              <a:rPr lang="en-US" altLang="zh-CN" sz="1600" kern="100" dirty="0" smtClean="0">
                <a:latin typeface="Times New Roman"/>
                <a:ea typeface="宋体"/>
                <a:cs typeface="Times New Roman"/>
              </a:rPr>
              <a:t>JSP</a:t>
            </a:r>
            <a:r>
              <a:rPr lang="zh-CN" altLang="zh-CN" sz="1600" kern="100" dirty="0" smtClean="0">
                <a:latin typeface="Times New Roman"/>
                <a:ea typeface="宋体"/>
                <a:cs typeface="Times New Roman"/>
              </a:rPr>
              <a:t>的简单网页设计</a:t>
            </a:r>
            <a:r>
              <a:rPr lang="en-US" altLang="zh-CN" sz="1600" kern="100" dirty="0" smtClean="0">
                <a:latin typeface="Times New Roman"/>
                <a:ea typeface="宋体"/>
                <a:cs typeface="Times New Roman"/>
              </a:rPr>
              <a:t>[J].</a:t>
            </a:r>
            <a:r>
              <a:rPr lang="zh-CN" altLang="zh-CN" sz="1600" kern="100" dirty="0" smtClean="0">
                <a:latin typeface="Times New Roman"/>
                <a:ea typeface="宋体"/>
                <a:cs typeface="Times New Roman"/>
              </a:rPr>
              <a:t>科技经济导刊</a:t>
            </a:r>
            <a:r>
              <a:rPr lang="en-US" altLang="zh-CN" sz="1600" kern="100" dirty="0" smtClean="0">
                <a:latin typeface="Times New Roman"/>
                <a:ea typeface="宋体"/>
                <a:cs typeface="Times New Roman"/>
              </a:rPr>
              <a:t>,2019,27(16):30.</a:t>
            </a:r>
            <a:endParaRPr lang="zh-CN" altLang="zh-CN" sz="1600" kern="100" dirty="0">
              <a:latin typeface="Calibri"/>
              <a:ea typeface="宋体"/>
              <a:cs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7170820" y="147320"/>
            <a:ext cx="4845285"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随着时代在飞速进步，每个行业都在努力发展现在先进技术，通过这些先进的技术来提高自己的水平和优势，企业车辆管理系统当然不能排除在外。企业车辆管理系统是在实际应用和软件工程的开发原理之上，运用</a:t>
            </a:r>
            <a:r>
              <a:rPr lang="en-US" altLang="zh-CN" dirty="0" smtClean="0">
                <a:solidFill>
                  <a:schemeClr val="tx1"/>
                </a:solidFill>
              </a:rPr>
              <a:t>Java</a:t>
            </a:r>
            <a:r>
              <a:rPr lang="zh-CN" altLang="en-US" dirty="0" smtClean="0">
                <a:solidFill>
                  <a:schemeClr val="tx1"/>
                </a:solidFill>
              </a:rPr>
              <a:t>语言以及</a:t>
            </a:r>
            <a:r>
              <a:rPr lang="en-US" altLang="zh-CN" dirty="0" err="1" smtClean="0">
                <a:solidFill>
                  <a:schemeClr val="tx1"/>
                </a:solidFill>
              </a:rPr>
              <a:t>SpringBoot</a:t>
            </a:r>
            <a:r>
              <a:rPr lang="zh-CN" altLang="en-US" dirty="0" smtClean="0">
                <a:solidFill>
                  <a:schemeClr val="tx1"/>
                </a:solidFill>
              </a:rPr>
              <a:t>框架进行开发。首先要进行需求分析，分析出企业车辆管理系统的主要功能，然后设计了系统结构。整体设计包括系统的功能、系统总体结构、系统数据结构和对系统安全性进行设计；最后要对系统进行测试，还要对测试的结果进行总结和分析，为以后系统的维护提供方便，也为以后类似系统的开发提供参考和帮助。这种个性化的网络系统管理更重视相互协调和管理合作</a:t>
            </a:r>
            <a:r>
              <a:rPr lang="en-US" altLang="zh-CN" dirty="0" smtClean="0">
                <a:solidFill>
                  <a:schemeClr val="tx1"/>
                </a:solidFill>
              </a:rPr>
              <a:t>,</a:t>
            </a:r>
            <a:r>
              <a:rPr lang="zh-CN" altLang="en-US" dirty="0" smtClean="0">
                <a:solidFill>
                  <a:schemeClr val="tx1"/>
                </a:solidFill>
              </a:rPr>
              <a:t>能激发管理者的创造性和主动性</a:t>
            </a:r>
            <a:r>
              <a:rPr lang="en-US" altLang="zh-CN" dirty="0" smtClean="0">
                <a:solidFill>
                  <a:schemeClr val="tx1"/>
                </a:solidFill>
              </a:rPr>
              <a:t>,</a:t>
            </a:r>
            <a:r>
              <a:rPr lang="zh-CN" altLang="en-US" dirty="0" smtClean="0">
                <a:solidFill>
                  <a:schemeClr val="tx1"/>
                </a:solidFill>
              </a:rPr>
              <a:t>这对企业车辆管理系统来说非常有益。</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200329"/>
          </a:xfrm>
          <a:prstGeom prst="rect">
            <a:avLst/>
          </a:prstGeom>
        </p:spPr>
        <p:txBody>
          <a:bodyPr wrap="square">
            <a:spAutoFit/>
          </a:bodyPr>
          <a:lstStyle/>
          <a:p>
            <a:r>
              <a:rPr lang="zh-CN" altLang="zh-CN" dirty="0" smtClean="0"/>
              <a:t>企业车辆管理系统主要通过计算机网络，对企业车辆管理系统所需的信息进行统一管理，方便用户随时随地进行增添、修改、查询、删除各类信息。本系统极大的促进了系统与数据库管理系统软件之间的配合，满足了绝大部分用户的需求，给用户带来了很大的便利。以现在计算机技术的应用，使计算机成为人们使用现代发达技术的桥梁。计算机可以有效的解决信息，十分方便的获取信息，从而提高工作的效率。</a:t>
            </a:r>
            <a:endParaRPr lang="zh-CN" altLang="zh-C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课题研究目的</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031325"/>
          </a:xfrm>
          <a:prstGeom prst="rect">
            <a:avLst/>
          </a:prstGeom>
        </p:spPr>
        <p:txBody>
          <a:bodyPr wrap="square">
            <a:spAutoFit/>
          </a:bodyPr>
          <a:lstStyle/>
          <a:p>
            <a:r>
              <a:rPr lang="zh-CN" altLang="zh-CN" dirty="0" smtClean="0"/>
              <a:t>全球经济在快速的发展，中国更是进步飞速，这使得国内的互联网技术进入了发展的高峰时期，这让中外资本不断转向互联网这个大市场。在这个信息高度发达的现在，利用网络进行信息管理改革已经成为了人们追捧的一种趋势。</a:t>
            </a:r>
            <a:r>
              <a:rPr lang="en-US" altLang="zh-CN" dirty="0" smtClean="0"/>
              <a:t>“</a:t>
            </a:r>
            <a:r>
              <a:rPr lang="zh-CN" altLang="zh-CN" dirty="0" smtClean="0"/>
              <a:t>企业车辆管理系统</a:t>
            </a:r>
            <a:r>
              <a:rPr lang="en-US" altLang="zh-CN" dirty="0" smtClean="0"/>
              <a:t>”</a:t>
            </a:r>
            <a:r>
              <a:rPr lang="zh-CN" altLang="zh-CN" dirty="0" smtClean="0"/>
              <a:t>是运用</a:t>
            </a:r>
            <a:r>
              <a:rPr lang="en-US" altLang="zh-CN" dirty="0" smtClean="0"/>
              <a:t>java</a:t>
            </a:r>
            <a:r>
              <a:rPr lang="zh-CN" altLang="zh-CN" dirty="0" smtClean="0"/>
              <a:t>语言和</a:t>
            </a:r>
            <a:r>
              <a:rPr lang="en-US" altLang="zh-CN" dirty="0" err="1" smtClean="0"/>
              <a:t>SpringBoot</a:t>
            </a:r>
            <a:r>
              <a:rPr lang="zh-CN" altLang="zh-CN" dirty="0" smtClean="0"/>
              <a:t>框架，以</a:t>
            </a:r>
            <a:r>
              <a:rPr lang="en-US" altLang="zh-CN" dirty="0" err="1" smtClean="0"/>
              <a:t>Mysql</a:t>
            </a:r>
            <a:r>
              <a:rPr lang="zh-CN" altLang="zh-CN" dirty="0" smtClean="0"/>
              <a:t>数据库为基础而发出来的。为保证我国经济的持续性发展，必须要让互联网信息时代在我国日益壮大，蓬勃发展。伴随着信息社会的飞速发展，企业车辆管理系统所面临的问题也一个接一个的出现，所以现在最该解决的问题就是信息的实时查询和访问需求的问题，以及如何利用快捷便利的方式让访问者在广大信息系统中进行查询、分享、储存和管理。这对我们的现实生活中具有非常重要的意义，所以企业车辆管理系统诞生了。</a:t>
            </a:r>
            <a:endParaRPr lang="zh-CN" altLang="zh-C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zh-CN" sz="3200" dirty="0" smtClean="0">
                <a:solidFill>
                  <a:schemeClr val="bg1"/>
                </a:solidFill>
              </a:rPr>
              <a:t>课题的研究意义</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923330"/>
          </a:xfrm>
          <a:prstGeom prst="rect">
            <a:avLst/>
          </a:prstGeom>
        </p:spPr>
        <p:txBody>
          <a:bodyPr wrap="square">
            <a:spAutoFit/>
          </a:bodyPr>
          <a:lstStyle/>
          <a:p>
            <a:r>
              <a:rPr lang="zh-CN" altLang="zh-CN" dirty="0" smtClean="0"/>
              <a:t>现在还有许多人用纸质工具存储并管理信息，网络仅仅起到一般的辅助性作用。以我对人们常用软件的了解程度，大家仍然把传统的</a:t>
            </a:r>
            <a:r>
              <a:rPr lang="en-US" altLang="zh-CN" dirty="0" smtClean="0"/>
              <a:t>Office</a:t>
            </a:r>
            <a:r>
              <a:rPr lang="zh-CN" altLang="zh-CN" dirty="0" smtClean="0"/>
              <a:t>软件当成主要工具，企业车辆管理系统相比</a:t>
            </a:r>
            <a:r>
              <a:rPr lang="en-US" altLang="zh-CN" dirty="0" smtClean="0"/>
              <a:t>Office</a:t>
            </a:r>
            <a:r>
              <a:rPr lang="zh-CN" altLang="zh-CN" dirty="0" smtClean="0"/>
              <a:t>软件来说会更全面更专业。本系统通过标签分类等方式，使管理人员对各项功能信息实现高效的管理，可以极大的提高管理人员的工作效率。</a:t>
            </a:r>
            <a:endParaRPr lang="zh-CN" altLang="zh-C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rPr>
              <a:t>研究现状</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416320"/>
          </a:xfrm>
          <a:prstGeom prst="rect">
            <a:avLst/>
          </a:prstGeom>
        </p:spPr>
        <p:txBody>
          <a:bodyPr wrap="square">
            <a:spAutoFit/>
          </a:bodyPr>
          <a:lstStyle/>
          <a:p>
            <a:r>
              <a:rPr lang="zh-CN" altLang="zh-CN" dirty="0" smtClean="0"/>
              <a:t>在国外线上管理发展较早。相对应的软件的开发设计和保护也有所增加。由于长時间的技术积累，产品研发工作更是持续推动，最终获得了较大的发展。如今，向着智能化，数字化和信息化的方位快速发展。各行各业都使用了相似的规章制度，推动发展，获得了较好的经济效益。</a:t>
            </a:r>
          </a:p>
          <a:p>
            <a:r>
              <a:rPr lang="zh-CN" altLang="zh-CN" dirty="0" smtClean="0"/>
              <a:t>在国内，因起步较晚，目前的管理还不够完善，发展不平衡，对企业车辆的管理过程中应用电子计算机和网上的领域以及外部状况信息存有很大差别。技术性简易地取代了过去的形式或方式，但根据更科学的方式再次设计方案管理的这一环节中，大家必须舍弃传统的管理方式，尽早更改管理方法，变化管理理念合理操纵，使系统更细腻，控制成本、提升管理效益。</a:t>
            </a:r>
          </a:p>
          <a:p>
            <a:r>
              <a:rPr lang="zh-CN" altLang="zh-CN" dirty="0" smtClean="0"/>
              <a:t>计算机作为信息科学的媒介和关键，它的出现和发展对人类社会的繁荣起着至关重要的作用。无论是政府机构还是公共机构，都会根据工作内容选择一套优秀的通信技术和专业的办公设备，利用这些技术和设备快速收集、解决和存储信息，使管理工作变得方便快捷，达到科学合理的管理目标。</a:t>
            </a:r>
          </a:p>
          <a:p>
            <a:r>
              <a:rPr lang="zh-CN" altLang="zh-CN" dirty="0" smtClean="0"/>
              <a:t>总之，企业车辆管理系统的发展呈不断上升的发展趋势，现在传统的手工制作和半手工管理的方法进入到信息化管理的转变过程中，必须使用和融合新的信息技术来完成传统的系统设计方法，才能保证系统的效果和质量。</a:t>
            </a:r>
            <a:endParaRPr lang="zh-CN" altLang="zh-CN"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618969" cy="461665"/>
          </a:xfrm>
          <a:prstGeom prst="rect">
            <a:avLst/>
          </a:prstGeom>
        </p:spPr>
        <p:txBody>
          <a:bodyPr wrap="none">
            <a:spAutoFit/>
          </a:bodyPr>
          <a:lstStyle/>
          <a:p>
            <a:r>
              <a:rPr lang="en-US" altLang="zh-CN" sz="2400" b="1" dirty="0" smtClean="0">
                <a:solidFill>
                  <a:schemeClr val="bg1"/>
                </a:solidFill>
              </a:rPr>
              <a:t> JAVA</a:t>
            </a:r>
            <a:r>
              <a:rPr lang="zh-CN" altLang="en-US" sz="2400" b="1" dirty="0" smtClean="0">
                <a:solidFill>
                  <a:schemeClr val="bg1"/>
                </a:solidFill>
              </a:rPr>
              <a:t>简介</a:t>
            </a:r>
            <a:endParaRPr lang="en-US" altLang="zh-CN" sz="2400" kern="0" dirty="0">
              <a:solidFill>
                <a:schemeClr val="bg1"/>
              </a:solidFill>
              <a:latin typeface="Segoe UI Light" panose="020B0502040204020203" charset="0"/>
              <a:cs typeface="Segoe UI Light" panose="020B0502040204020203" charset="0"/>
            </a:endParaRP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B/S结构</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4196260" cy="584775"/>
          </a:xfrm>
          <a:prstGeom prst="rect">
            <a:avLst/>
          </a:prstGeom>
          <a:noFill/>
        </p:spPr>
        <p:txBody>
          <a:bodyPr wrap="square" rtlCol="0">
            <a:spAutoFit/>
          </a:bodyPr>
          <a:lstStyle/>
          <a:p>
            <a:pPr>
              <a:defRPr/>
            </a:pPr>
            <a:r>
              <a:rPr lang="en-US" altLang="zh-CN" sz="3200" kern="0" dirty="0" err="1" smtClean="0">
                <a:solidFill>
                  <a:schemeClr val="bg1"/>
                </a:solidFill>
                <a:latin typeface="黑体" panose="02010609060101010101" charset="-122"/>
                <a:ea typeface="黑体" panose="02010609060101010101" charset="-122"/>
                <a:cs typeface="黑体" panose="02010609060101010101" charset="-122"/>
              </a:rPr>
              <a:t>SpringBoot</a:t>
            </a:r>
            <a:r>
              <a:rPr lang="zh-CN" altLang="en-US" sz="3200" kern="0" dirty="0" smtClean="0">
                <a:solidFill>
                  <a:schemeClr val="bg1"/>
                </a:solidFill>
                <a:latin typeface="黑体" panose="02010609060101010101" charset="-122"/>
                <a:ea typeface="黑体" panose="02010609060101010101" charset="-122"/>
                <a:cs typeface="黑体" panose="02010609060101010101" charset="-122"/>
              </a:rPr>
              <a:t>框架</a:t>
            </a:r>
            <a:endParaRPr kumimoji="0" sz="3200" b="0" i="0" kern="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2308324"/>
          </a:xfrm>
          <a:prstGeom prst="rect">
            <a:avLst/>
          </a:prstGeom>
          <a:noFill/>
          <a:ln w="9525">
            <a:noFill/>
          </a:ln>
        </p:spPr>
        <p:txBody>
          <a:bodyPr wrap="square">
            <a:spAutoFit/>
          </a:bodyPr>
          <a:lstStyle/>
          <a:p>
            <a:r>
              <a:rPr lang="zh-CN" altLang="zh-CN" sz="1600" dirty="0" smtClean="0"/>
              <a:t>Spring Boot是由Pivotal的开发团队在2013年开发的一个免费、轻量级、开源的系统框架。SpringBoot的主要设计思想是约定大于配置，因此SpringBoot在设计时几乎达到零配置。SpringBoot集成了业界的开源框架。</a:t>
            </a:r>
          </a:p>
          <a:p>
            <a:r>
              <a:rPr lang="en-US" altLang="zh-CN" sz="1600" dirty="0" err="1" smtClean="0"/>
              <a:t>SpringBoot</a:t>
            </a:r>
            <a:r>
              <a:rPr lang="zh-CN" altLang="zh-CN" sz="1600" dirty="0" smtClean="0"/>
              <a:t>是一个非常强大的后台框架，因为</a:t>
            </a:r>
            <a:r>
              <a:rPr lang="en-US" altLang="zh-CN" sz="1600" dirty="0" err="1" smtClean="0"/>
              <a:t>SpringBoot</a:t>
            </a:r>
            <a:r>
              <a:rPr lang="zh-CN" altLang="zh-CN" sz="1600" dirty="0" smtClean="0"/>
              <a:t>的开发基本上不需要写配置文件，所以利用</a:t>
            </a:r>
            <a:r>
              <a:rPr lang="en-US" altLang="zh-CN" sz="1600" dirty="0" err="1" smtClean="0"/>
              <a:t>SpringBoot</a:t>
            </a:r>
            <a:r>
              <a:rPr lang="zh-CN" altLang="zh-CN" sz="1600" dirty="0" smtClean="0"/>
              <a:t>来构建网站的后台环境，在</a:t>
            </a:r>
            <a:r>
              <a:rPr lang="en-US" altLang="zh-CN" sz="1600" dirty="0" err="1" smtClean="0"/>
              <a:t>SpringBoot</a:t>
            </a:r>
            <a:r>
              <a:rPr lang="zh-CN" altLang="zh-CN" sz="1600" dirty="0" smtClean="0"/>
              <a:t>的</a:t>
            </a:r>
            <a:r>
              <a:rPr lang="en-US" altLang="zh-CN" sz="1600" dirty="0" smtClean="0"/>
              <a:t>YML</a:t>
            </a:r>
            <a:r>
              <a:rPr lang="zh-CN" altLang="zh-CN" sz="1600" dirty="0" smtClean="0"/>
              <a:t>配置文件中写项目启动端口，项目就可以启动了。项目的</a:t>
            </a:r>
            <a:r>
              <a:rPr lang="en-US" altLang="zh-CN" sz="1600" dirty="0" smtClean="0"/>
              <a:t>Java</a:t>
            </a:r>
            <a:r>
              <a:rPr lang="zh-CN" altLang="zh-CN" sz="1600" dirty="0" smtClean="0"/>
              <a:t>和静态文件由</a:t>
            </a:r>
            <a:r>
              <a:rPr lang="en-US" altLang="zh-CN" sz="1600" dirty="0" err="1" smtClean="0"/>
              <a:t>SpringBoot</a:t>
            </a:r>
            <a:r>
              <a:rPr lang="zh-CN" altLang="zh-CN" sz="1600" dirty="0" smtClean="0"/>
              <a:t>管理。</a:t>
            </a:r>
            <a:endParaRPr lang="zh-CN" altLang="en-US" sz="1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TotalTime>
  <Words>1893</Words>
  <Application>Microsoft Office PowerPoint</Application>
  <PresentationFormat>自定义</PresentationFormat>
  <Paragraphs>67</Paragraphs>
  <Slides>20</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29</cp:revision>
  <dcterms:created xsi:type="dcterms:W3CDTF">2019-12-31T02:46:00Z</dcterms:created>
  <dcterms:modified xsi:type="dcterms:W3CDTF">2023-05-07T05:39:31Z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