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93" r:id="rId3"/>
    <p:sldId id="491" r:id="rId4"/>
    <p:sldId id="494" r:id="rId5"/>
    <p:sldId id="497" r:id="rId6"/>
    <p:sldId id="500" r:id="rId7"/>
    <p:sldId id="499" r:id="rId8"/>
    <p:sldId id="501" r:id="rId9"/>
    <p:sldId id="503" r:id="rId10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03A1-9305-4DF3-8889-9FD3438A78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D629-5C92-47D9-AA19-0BF1C76404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477" r="6857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38325" y="1488440"/>
            <a:ext cx="8221980" cy="11068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宋体 CN Heavy" pitchFamily="18" charset="-122"/>
                <a:ea typeface="思源宋体 CN Heavy" pitchFamily="18" charset="-122"/>
                <a:cs typeface="+mn-cs"/>
              </a:rPr>
              <a:t> </a:t>
            </a:r>
            <a:r>
              <a:rPr kumimoji="0" lang="zh-CN" altLang="en-US" sz="4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charset="-122"/>
                <a:ea typeface="黑体" charset="-122"/>
                <a:cs typeface="黑体" charset="-122"/>
              </a:rPr>
              <a:t>基于</a:t>
            </a:r>
            <a:r>
              <a:rPr kumimoji="0" lang="en-US" altLang="zh-CN" sz="4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charset="-122"/>
                <a:ea typeface="黑体" charset="-122"/>
                <a:cs typeface="黑体" charset="-122"/>
              </a:rPr>
              <a:t>SSM</a:t>
            </a:r>
            <a:r>
              <a:rPr kumimoji="0" lang="zh-CN" altLang="en-US" sz="4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charset="-122"/>
                <a:ea typeface="黑体" charset="-122"/>
                <a:cs typeface="黑体" charset="-122"/>
              </a:rPr>
              <a:t>的疫情物资管理系统</a:t>
            </a:r>
            <a:endParaRPr kumimoji="0" lang="zh-CN" altLang="en-US" sz="48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charset="-122"/>
              <a:ea typeface="黑体" charset="-122"/>
              <a:cs typeface="黑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477" r="6857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965434"/>
            <a:ext cx="12192000" cy="29008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38685" y="1986456"/>
            <a:ext cx="2091559" cy="2879834"/>
          </a:xfrm>
          <a:prstGeom prst="rect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50304" y="1965433"/>
            <a:ext cx="14157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6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目</a:t>
            </a:r>
            <a:endParaRPr kumimoji="0" lang="zh-CN" altLang="en-US" sz="9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思源宋体 CN Heavy" pitchFamily="18" charset="-122"/>
              <a:ea typeface="思源宋体 CN Heavy" pitchFamily="18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50302" y="3419479"/>
            <a:ext cx="14157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宋体 CN Heavy" pitchFamily="18" charset="-122"/>
                <a:ea typeface="思源宋体 CN Heavy" pitchFamily="18" charset="-122"/>
                <a:cs typeface="+mn-cs"/>
              </a:rPr>
              <a:t>录</a:t>
            </a:r>
            <a:endParaRPr kumimoji="0" lang="zh-CN" altLang="en-US" sz="96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思源宋体 CN Heavy" pitchFamily="18" charset="-122"/>
              <a:ea typeface="思源宋体 CN Heavy" pitchFamily="18" charset="-122"/>
              <a:cs typeface="+mn-cs"/>
            </a:endParaRPr>
          </a:p>
        </p:txBody>
      </p:sp>
      <p:sp>
        <p:nvSpPr>
          <p:cNvPr id="12" name="文本框1"/>
          <p:cNvSpPr txBox="1"/>
          <p:nvPr/>
        </p:nvSpPr>
        <p:spPr>
          <a:xfrm>
            <a:off x="2607855" y="3350427"/>
            <a:ext cx="195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anmar Text" pitchFamily="34" charset="0"/>
                <a:ea typeface="思源黑体 CN Bold" pitchFamily="34" charset="-122"/>
                <a:cs typeface="Myanmar Text" pitchFamily="34" charset="0"/>
              </a:rPr>
              <a:t>contents</a:t>
            </a:r>
            <a:endParaRPr kumimoji="0" lang="id-ID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anmar Text" pitchFamily="34" charset="0"/>
              <a:ea typeface="思源黑体 CN Bold" pitchFamily="34" charset="-122"/>
              <a:cs typeface="Myanmar Text" pitchFamily="34" charset="0"/>
            </a:endParaRPr>
          </a:p>
        </p:txBody>
      </p:sp>
      <p:sp>
        <p:nvSpPr>
          <p:cNvPr id="10" name="文本框1"/>
          <p:cNvSpPr txBox="1"/>
          <p:nvPr/>
        </p:nvSpPr>
        <p:spPr>
          <a:xfrm>
            <a:off x="6753225" y="4243070"/>
            <a:ext cx="1849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charset="-122"/>
                <a:ea typeface="黑体" charset="-122"/>
              </a:rPr>
              <a:t>实现方法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charset="-122"/>
              <a:ea typeface="黑体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95365" y="4243705"/>
            <a:ext cx="596900" cy="447675"/>
          </a:xfrm>
          <a:prstGeom prst="ellipse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四</a:t>
            </a:r>
            <a:endParaRPr lang="zh-CN" altLang="en-US" sz="1100" dirty="0"/>
          </a:p>
        </p:txBody>
      </p:sp>
      <p:sp>
        <p:nvSpPr>
          <p:cNvPr id="13" name="文本框1"/>
          <p:cNvSpPr txBox="1"/>
          <p:nvPr/>
        </p:nvSpPr>
        <p:spPr>
          <a:xfrm>
            <a:off x="6746875" y="3587750"/>
            <a:ext cx="1849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charset="-122"/>
                <a:ea typeface="黑体" charset="-122"/>
              </a:rPr>
              <a:t>实现功能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charset="-122"/>
              <a:ea typeface="黑体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108700" y="3588385"/>
            <a:ext cx="596900" cy="447675"/>
          </a:xfrm>
          <a:prstGeom prst="ellipse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100" dirty="0"/>
              <a:t>三</a:t>
            </a:r>
            <a:endParaRPr lang="zh-CN" altLang="en-US" sz="1100" dirty="0"/>
          </a:p>
        </p:txBody>
      </p:sp>
      <p:sp>
        <p:nvSpPr>
          <p:cNvPr id="21" name="文本框1"/>
          <p:cNvSpPr txBox="1"/>
          <p:nvPr/>
        </p:nvSpPr>
        <p:spPr>
          <a:xfrm>
            <a:off x="6746875" y="2917825"/>
            <a:ext cx="1849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charset="-122"/>
                <a:ea typeface="黑体" charset="-122"/>
              </a:rPr>
              <a:t>研究意义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charset="-122"/>
              <a:ea typeface="黑体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108700" y="2918460"/>
            <a:ext cx="596900" cy="447675"/>
          </a:xfrm>
          <a:prstGeom prst="ellipse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二</a:t>
            </a:r>
            <a:endParaRPr lang="zh-CN" altLang="en-US" sz="1100" dirty="0"/>
          </a:p>
        </p:txBody>
      </p:sp>
      <p:sp>
        <p:nvSpPr>
          <p:cNvPr id="23" name="文本框1"/>
          <p:cNvSpPr txBox="1"/>
          <p:nvPr/>
        </p:nvSpPr>
        <p:spPr>
          <a:xfrm>
            <a:off x="6746875" y="2218055"/>
            <a:ext cx="1849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charset="-122"/>
                <a:ea typeface="黑体" charset="-122"/>
              </a:rPr>
              <a:t>选题依据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charset="-122"/>
              <a:ea typeface="黑体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127750" y="2218055"/>
            <a:ext cx="596900" cy="447675"/>
          </a:xfrm>
          <a:prstGeom prst="ellipse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1"/>
          <p:cNvSpPr txBox="1"/>
          <p:nvPr/>
        </p:nvSpPr>
        <p:spPr>
          <a:xfrm>
            <a:off x="151994" y="19559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itchFamily="34" charset="-122"/>
                <a:ea typeface="思源黑体 CN Medium" pitchFamily="34" charset="-122"/>
                <a:sym typeface="+mn-ea"/>
              </a:rPr>
              <a:t>一、研究依据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itchFamily="34" charset="-122"/>
              <a:ea typeface="思源黑体 CN Medium" pitchFamily="34" charset="-122"/>
              <a:cs typeface="+mn-cs"/>
            </a:endParaRPr>
          </a:p>
        </p:txBody>
      </p:sp>
      <p:sp>
        <p:nvSpPr>
          <p:cNvPr id="14" name="文本框2"/>
          <p:cNvSpPr/>
          <p:nvPr/>
        </p:nvSpPr>
        <p:spPr>
          <a:xfrm>
            <a:off x="936625" y="992505"/>
            <a:ext cx="9732010" cy="588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4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defRPr/>
            </a:pP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ea"/>
              <a:sym typeface="+mn-lt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据不同人群的问卷调查结果显示：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  <a:p>
            <a:pPr marR="0" lvl="0" algn="l" defTabSz="914400" rtl="0" eaLnBrk="1" fontAlgn="auto" latinLnBrk="0" hangingPunct="1">
              <a:lnSpc>
                <a:spcPct val="11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       绝大多人流密集场所没有疫情物资管理系统，但所有的场所都储备了一定量的疫情防疫物资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思源黑体 CN Regular" pitchFamily="34" charset="-122"/>
              <a:ea typeface="思源黑体 CN Regular" pitchFamily="34" charset="-122"/>
              <a:cs typeface="+mn-ea"/>
              <a:sym typeface="+mn-lt"/>
            </a:endParaRPr>
          </a:p>
          <a:p>
            <a:pPr marR="0" lvl="0" algn="l" defTabSz="914400" rtl="0" eaLnBrk="1" fontAlgn="auto" latinLnBrk="0" hangingPunct="1">
              <a:lnSpc>
                <a:spcPct val="16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以前对信息管理的主要方式是基于文本、表格等纸介质的手工处理，对于物资信息等很多信息都是用人工计算、手抄进行。数据信息处理工作量大，容易出错；由于数据繁多，容易丢失，且不易査找。总的来说，缺乏系统，规范的物资管理手段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  <a:p>
            <a:pPr marR="0" lvl="0" algn="l" defTabSz="914400" rtl="0" eaLnBrk="1" fontAlgn="auto" latinLnBrk="0" hangingPunct="1">
              <a:lnSpc>
                <a:spcPct val="16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949" y="1501832"/>
            <a:ext cx="451121" cy="451121"/>
          </a:xfrm>
          <a:prstGeom prst="rect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14424" y="3609975"/>
            <a:ext cx="451121" cy="451121"/>
          </a:xfrm>
          <a:prstGeom prst="rect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801875" y="226367"/>
            <a:ext cx="3166014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站酷小薇LOGO体" pitchFamily="50" charset="-122"/>
                <a:ea typeface="站酷小薇LOGO体" pitchFamily="50" charset="-122"/>
                <a:cs typeface="+mn-cs"/>
              </a:rPr>
              <a:t>河北加油，中国加油</a:t>
            </a:r>
            <a:endParaRPr kumimoji="0" lang="zh-CN" altLang="en-US" sz="2400" b="0" i="0" u="none" strike="noStrike" kern="1200" cap="none" spc="0" normalizeH="0" baseline="0" noProof="0" dirty="0">
              <a:ln w="0"/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站酷小薇LOGO体" pitchFamily="50" charset="-122"/>
              <a:ea typeface="站酷小薇LOGO体" pitchFamily="50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130" y="1014095"/>
            <a:ext cx="11897995" cy="5723255"/>
          </a:xfrm>
          <a:prstGeom prst="rect">
            <a:avLst/>
          </a:prstGeom>
          <a:solidFill>
            <a:srgbClr val="CA49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1"/>
          <p:cNvSpPr txBox="1"/>
          <p:nvPr/>
        </p:nvSpPr>
        <p:spPr>
          <a:xfrm>
            <a:off x="151994" y="19559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itchFamily="34" charset="-122"/>
                <a:ea typeface="思源黑体 CN Medium" pitchFamily="34" charset="-122"/>
                <a:cs typeface="+mn-cs"/>
              </a:rPr>
              <a:t>二、研究意义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itchFamily="34" charset="-122"/>
              <a:ea typeface="思源黑体 CN Medium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01875" y="226367"/>
            <a:ext cx="3166014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站酷小薇LOGO体" pitchFamily="50" charset="-122"/>
                <a:ea typeface="站酷小薇LOGO体" pitchFamily="50" charset="-122"/>
                <a:cs typeface="+mn-cs"/>
              </a:rPr>
              <a:t>河北加油，中国加油</a:t>
            </a:r>
            <a:endParaRPr kumimoji="0" lang="zh-CN" altLang="en-US" sz="2400" b="0" i="0" u="none" strike="noStrike" kern="1200" cap="none" spc="0" normalizeH="0" baseline="0" noProof="0" dirty="0">
              <a:ln w="0"/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站酷小薇LOGO体" pitchFamily="50" charset="-122"/>
              <a:ea typeface="站酷小薇LOGO体" pitchFamily="50" charset="-122"/>
              <a:cs typeface="+mn-cs"/>
            </a:endParaRPr>
          </a:p>
        </p:txBody>
      </p:sp>
      <p:sp>
        <p:nvSpPr>
          <p:cNvPr id="6" name="文本框2"/>
          <p:cNvSpPr/>
          <p:nvPr/>
        </p:nvSpPr>
        <p:spPr>
          <a:xfrm>
            <a:off x="291465" y="1115060"/>
            <a:ext cx="11677015" cy="5583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、实现新冠肺炎疫情下防疫物资的妥善管理与科学分配，疫情物资管理系统能够在疫情环境下，最大程度帮助物资物尽其用，实现反生产行为的最小化；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、最大程度保障防疫物资供应摆在最突出的位置，建立疫情物资预警机制，随时对防疫物资库存进行管控；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、建立安全库存管理，有效提高突发公共卫生事件中医用应急物资的使用需求；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、规律化申领周期,给予医用应急物资的生产调配保有一个缓冲期,减轻应急需求下的压力,使人员密集的区域在应对突发公共卫生事件时得到暂时的保障,便于医疗护理工作的开展；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、大量减少了管理人员的工作量；使物资流通信息的管理更加智能化、简单化、信息化；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  <a:sym typeface="+mn-lt"/>
              </a:rPr>
              <a:t>、物资流通信息更加的直观，一目了然；实现了传统手工记录到计算机系统记录的重大突破。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1"/>
          <p:cNvSpPr txBox="1"/>
          <p:nvPr/>
        </p:nvSpPr>
        <p:spPr>
          <a:xfrm>
            <a:off x="151994" y="19559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itchFamily="34" charset="-122"/>
                <a:ea typeface="思源黑体 CN Medium" pitchFamily="34" charset="-122"/>
                <a:cs typeface="+mn-cs"/>
              </a:rPr>
              <a:t>三、实现功能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itchFamily="34" charset="-122"/>
              <a:ea typeface="思源黑体 CN Medium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01875" y="226367"/>
            <a:ext cx="3166014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站酷小薇LOGO体" pitchFamily="50" charset="-122"/>
                <a:ea typeface="站酷小薇LOGO体" pitchFamily="50" charset="-122"/>
                <a:cs typeface="+mn-cs"/>
              </a:rPr>
              <a:t>河北加油，中国加油</a:t>
            </a:r>
            <a:endParaRPr kumimoji="0" lang="zh-CN" altLang="en-US" sz="2400" b="0" i="0" u="none" strike="noStrike" kern="1200" cap="none" spc="0" normalizeH="0" baseline="0" noProof="0" dirty="0">
              <a:ln w="0"/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站酷小薇LOGO体" pitchFamily="50" charset="-122"/>
              <a:ea typeface="站酷小薇LOGO体" pitchFamily="50" charset="-122"/>
              <a:cs typeface="+mn-cs"/>
            </a:endParaRPr>
          </a:p>
        </p:txBody>
      </p:sp>
      <p:sp>
        <p:nvSpPr>
          <p:cNvPr id="6" name="矩形8"/>
          <p:cNvSpPr/>
          <p:nvPr/>
        </p:nvSpPr>
        <p:spPr>
          <a:xfrm>
            <a:off x="4246977" y="2236402"/>
            <a:ext cx="1518016" cy="1518017"/>
          </a:xfrm>
          <a:prstGeom prst="roundRect">
            <a:avLst>
              <a:gd name="adj" fmla="val 6631"/>
            </a:avLst>
          </a:prstGeom>
          <a:solidFill>
            <a:srgbClr val="CA493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530" b="1" dirty="0">
                <a:solidFill>
                  <a:prstClr val="white"/>
                </a:solidFill>
                <a:latin typeface="Kalinga" pitchFamily="34" charset="0"/>
                <a:ea typeface="Open Sans" pitchFamily="34" charset="0"/>
                <a:cs typeface="Kalinga" pitchFamily="34" charset="0"/>
              </a:rPr>
              <a:t>01</a:t>
            </a:r>
            <a:endParaRPr kumimoji="0" lang="en-US" sz="353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linga" pitchFamily="34" charset="0"/>
              <a:ea typeface="Open Sans" pitchFamily="34" charset="0"/>
              <a:cs typeface="Kalinga" pitchFamily="34" charset="0"/>
            </a:endParaRPr>
          </a:p>
        </p:txBody>
      </p:sp>
      <p:sp>
        <p:nvSpPr>
          <p:cNvPr id="7" name="矩形7"/>
          <p:cNvSpPr/>
          <p:nvPr/>
        </p:nvSpPr>
        <p:spPr>
          <a:xfrm>
            <a:off x="4147835" y="2138885"/>
            <a:ext cx="1714675" cy="1714677"/>
          </a:xfrm>
          <a:prstGeom prst="roundRect">
            <a:avLst>
              <a:gd name="adj" fmla="val 6631"/>
            </a:avLst>
          </a:prstGeom>
          <a:noFill/>
          <a:ln w="31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等线" charset="-122"/>
              <a:cs typeface="+mn-cs"/>
            </a:endParaRPr>
          </a:p>
        </p:txBody>
      </p:sp>
      <p:sp>
        <p:nvSpPr>
          <p:cNvPr id="9" name="矩形6"/>
          <p:cNvSpPr/>
          <p:nvPr/>
        </p:nvSpPr>
        <p:spPr>
          <a:xfrm>
            <a:off x="6454114" y="2236402"/>
            <a:ext cx="1518017" cy="1518017"/>
          </a:xfrm>
          <a:prstGeom prst="roundRect">
            <a:avLst>
              <a:gd name="adj" fmla="val 6631"/>
            </a:avLst>
          </a:prstGeom>
          <a:solidFill>
            <a:srgbClr val="CA493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3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alinga" pitchFamily="34" charset="0"/>
                <a:ea typeface="Open Sans" pitchFamily="34" charset="0"/>
                <a:cs typeface="Kalinga" pitchFamily="34" charset="0"/>
              </a:rPr>
              <a:t>02</a:t>
            </a:r>
            <a:endParaRPr kumimoji="0" lang="en-US" sz="353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linga" pitchFamily="34" charset="0"/>
              <a:ea typeface="Open Sans" pitchFamily="34" charset="0"/>
              <a:cs typeface="Kalinga" pitchFamily="34" charset="0"/>
            </a:endParaRPr>
          </a:p>
        </p:txBody>
      </p:sp>
      <p:sp>
        <p:nvSpPr>
          <p:cNvPr id="10" name="矩形5"/>
          <p:cNvSpPr/>
          <p:nvPr/>
        </p:nvSpPr>
        <p:spPr>
          <a:xfrm>
            <a:off x="6356597" y="2138885"/>
            <a:ext cx="1714677" cy="1714677"/>
          </a:xfrm>
          <a:prstGeom prst="roundRect">
            <a:avLst>
              <a:gd name="adj" fmla="val 6631"/>
            </a:avLst>
          </a:prstGeom>
          <a:noFill/>
          <a:ln w="31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7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等线" charset="-122"/>
              <a:cs typeface="+mn-cs"/>
            </a:endParaRPr>
          </a:p>
        </p:txBody>
      </p:sp>
      <p:sp>
        <p:nvSpPr>
          <p:cNvPr id="12" name="矩形4"/>
          <p:cNvSpPr/>
          <p:nvPr/>
        </p:nvSpPr>
        <p:spPr>
          <a:xfrm>
            <a:off x="4246977" y="4215999"/>
            <a:ext cx="1518016" cy="1518017"/>
          </a:xfrm>
          <a:prstGeom prst="roundRect">
            <a:avLst>
              <a:gd name="adj" fmla="val 6631"/>
            </a:avLst>
          </a:prstGeom>
          <a:solidFill>
            <a:srgbClr val="CA493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3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alinga" pitchFamily="34" charset="0"/>
                <a:ea typeface="Open Sans" pitchFamily="34" charset="0"/>
                <a:cs typeface="Kalinga" pitchFamily="34" charset="0"/>
              </a:rPr>
              <a:t>03</a:t>
            </a:r>
            <a:endParaRPr kumimoji="0" lang="en-US" sz="353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linga" pitchFamily="34" charset="0"/>
              <a:ea typeface="Open Sans" pitchFamily="34" charset="0"/>
              <a:cs typeface="Kalinga" pitchFamily="34" charset="0"/>
            </a:endParaRPr>
          </a:p>
        </p:txBody>
      </p:sp>
      <p:sp>
        <p:nvSpPr>
          <p:cNvPr id="13" name="矩形3"/>
          <p:cNvSpPr/>
          <p:nvPr/>
        </p:nvSpPr>
        <p:spPr>
          <a:xfrm>
            <a:off x="4147835" y="4118482"/>
            <a:ext cx="1714675" cy="1714677"/>
          </a:xfrm>
          <a:prstGeom prst="roundRect">
            <a:avLst>
              <a:gd name="adj" fmla="val 6631"/>
            </a:avLst>
          </a:prstGeom>
          <a:noFill/>
          <a:ln w="3175">
            <a:solidFill>
              <a:srgbClr val="CA493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等线" charset="-122"/>
              <a:cs typeface="+mn-cs"/>
            </a:endParaRPr>
          </a:p>
        </p:txBody>
      </p:sp>
      <p:sp>
        <p:nvSpPr>
          <p:cNvPr id="15" name="矩形2"/>
          <p:cNvSpPr/>
          <p:nvPr/>
        </p:nvSpPr>
        <p:spPr>
          <a:xfrm>
            <a:off x="6454114" y="4215999"/>
            <a:ext cx="1518017" cy="1518017"/>
          </a:xfrm>
          <a:prstGeom prst="roundRect">
            <a:avLst>
              <a:gd name="adj" fmla="val 6631"/>
            </a:avLst>
          </a:prstGeom>
          <a:solidFill>
            <a:srgbClr val="CA493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3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alinga" pitchFamily="34" charset="0"/>
                <a:ea typeface="Open Sans" pitchFamily="34" charset="0"/>
                <a:cs typeface="Kalinga" pitchFamily="34" charset="0"/>
              </a:rPr>
              <a:t>04</a:t>
            </a:r>
            <a:endParaRPr kumimoji="0" lang="en-US" sz="353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linga" pitchFamily="34" charset="0"/>
              <a:ea typeface="Open Sans" pitchFamily="34" charset="0"/>
              <a:cs typeface="Kalinga" pitchFamily="34" charset="0"/>
            </a:endParaRPr>
          </a:p>
        </p:txBody>
      </p:sp>
      <p:sp>
        <p:nvSpPr>
          <p:cNvPr id="16" name="矩形1"/>
          <p:cNvSpPr/>
          <p:nvPr/>
        </p:nvSpPr>
        <p:spPr>
          <a:xfrm>
            <a:off x="6356597" y="4118482"/>
            <a:ext cx="1714677" cy="1714677"/>
          </a:xfrm>
          <a:prstGeom prst="roundRect">
            <a:avLst>
              <a:gd name="adj" fmla="val 6631"/>
            </a:avLst>
          </a:prstGeom>
          <a:noFill/>
          <a:ln w="3175">
            <a:solidFill>
              <a:srgbClr val="CA493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等线" charset="-122"/>
              <a:cs typeface="+mn-cs"/>
            </a:endParaRPr>
          </a:p>
        </p:txBody>
      </p:sp>
      <p:sp>
        <p:nvSpPr>
          <p:cNvPr id="17" name="文本框6"/>
          <p:cNvSpPr/>
          <p:nvPr/>
        </p:nvSpPr>
        <p:spPr>
          <a:xfrm>
            <a:off x="8283396" y="2524093"/>
            <a:ext cx="38107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2950"/>
              </a:spcBef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charset="-122"/>
                <a:ea typeface="微软雅黑 Light" charset="-122"/>
                <a:cs typeface="+mn-ea"/>
                <a:sym typeface="+mn-lt"/>
              </a:rPr>
              <a:t>管理员对系统操作人员信息的增、删、改、查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charset="-122"/>
              <a:ea typeface="微软雅黑 Light" charset="-122"/>
              <a:cs typeface="+mn-ea"/>
              <a:sym typeface="+mn-lt"/>
            </a:endParaRPr>
          </a:p>
        </p:txBody>
      </p:sp>
      <p:sp>
        <p:nvSpPr>
          <p:cNvPr id="18" name="文本框5"/>
          <p:cNvSpPr/>
          <p:nvPr/>
        </p:nvSpPr>
        <p:spPr>
          <a:xfrm>
            <a:off x="8283396" y="2236402"/>
            <a:ext cx="25781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dirty="0">
                <a:solidFill>
                  <a:srgbClr val="CA493B"/>
                </a:solidFill>
                <a:latin typeface="思源黑体 CN Bold" pitchFamily="34" charset="-122"/>
                <a:ea typeface="思源黑体 CN Bold" pitchFamily="34" charset="-122"/>
                <a:cs typeface="+mn-ea"/>
                <a:sym typeface="+mn-lt"/>
              </a:rPr>
              <a:t>人员管理</a:t>
            </a:r>
            <a:endParaRPr lang="zh-CN" altLang="en-US" sz="2400" b="1" dirty="0">
              <a:solidFill>
                <a:srgbClr val="CA493B"/>
              </a:solidFill>
              <a:latin typeface="思源黑体 CN Bold" pitchFamily="34" charset="-122"/>
              <a:ea typeface="思源黑体 CN Bold" pitchFamily="34" charset="-122"/>
              <a:cs typeface="+mn-ea"/>
              <a:sym typeface="+mn-lt"/>
            </a:endParaRPr>
          </a:p>
        </p:txBody>
      </p:sp>
      <p:sp>
        <p:nvSpPr>
          <p:cNvPr id="19" name="文本框6"/>
          <p:cNvSpPr/>
          <p:nvPr/>
        </p:nvSpPr>
        <p:spPr>
          <a:xfrm>
            <a:off x="8283396" y="4656728"/>
            <a:ext cx="38107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charset="-122"/>
                <a:ea typeface="微软雅黑 Light" charset="-122"/>
                <a:cs typeface="+mn-ea"/>
                <a:sym typeface="+mn-lt"/>
              </a:rPr>
              <a:t>入库物资情况及时间、登记人员信息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charset="-122"/>
              <a:ea typeface="微软雅黑 Light" charset="-122"/>
              <a:cs typeface="+mn-ea"/>
              <a:sym typeface="+mn-lt"/>
            </a:endParaRPr>
          </a:p>
        </p:txBody>
      </p:sp>
      <p:sp>
        <p:nvSpPr>
          <p:cNvPr id="20" name="文本框5"/>
          <p:cNvSpPr/>
          <p:nvPr/>
        </p:nvSpPr>
        <p:spPr>
          <a:xfrm>
            <a:off x="8283396" y="4369037"/>
            <a:ext cx="25781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dirty="0">
                <a:solidFill>
                  <a:srgbClr val="CA493B"/>
                </a:solidFill>
                <a:latin typeface="思源黑体 CN Bold" pitchFamily="34" charset="-122"/>
                <a:ea typeface="思源黑体 CN Bold" pitchFamily="34" charset="-122"/>
                <a:cs typeface="+mn-ea"/>
                <a:sym typeface="+mn-lt"/>
              </a:rPr>
              <a:t>入库登记</a:t>
            </a:r>
            <a:endParaRPr lang="zh-CN" altLang="en-US" sz="2400" b="1" dirty="0">
              <a:solidFill>
                <a:srgbClr val="CA493B"/>
              </a:solidFill>
              <a:latin typeface="思源黑体 CN Bold" pitchFamily="34" charset="-122"/>
              <a:ea typeface="思源黑体 CN Bold" pitchFamily="34" charset="-122"/>
              <a:cs typeface="+mn-ea"/>
              <a:sym typeface="+mn-lt"/>
            </a:endParaRPr>
          </a:p>
        </p:txBody>
      </p:sp>
      <p:sp>
        <p:nvSpPr>
          <p:cNvPr id="21" name="文本框6"/>
          <p:cNvSpPr/>
          <p:nvPr/>
        </p:nvSpPr>
        <p:spPr>
          <a:xfrm>
            <a:off x="70485" y="2524125"/>
            <a:ext cx="39731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charset="-122"/>
                <a:ea typeface="微软雅黑 Light" charset="-122"/>
                <a:cs typeface="+mn-ea"/>
                <a:sym typeface="+mn-lt"/>
              </a:rPr>
              <a:t>先创建一个超级管理员，不同角色的用户登录，操作权限不同，实现模块化管理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charset="-122"/>
              <a:ea typeface="微软雅黑 Light" charset="-122"/>
              <a:cs typeface="+mn-ea"/>
              <a:sym typeface="+mn-lt"/>
            </a:endParaRPr>
          </a:p>
        </p:txBody>
      </p:sp>
      <p:sp>
        <p:nvSpPr>
          <p:cNvPr id="22" name="文本框5"/>
          <p:cNvSpPr/>
          <p:nvPr/>
        </p:nvSpPr>
        <p:spPr>
          <a:xfrm>
            <a:off x="1322692" y="2236402"/>
            <a:ext cx="25781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2400" b="1" dirty="0">
                <a:solidFill>
                  <a:srgbClr val="CA493B"/>
                </a:solidFill>
                <a:latin typeface="思源黑体 CN Bold" pitchFamily="34" charset="-122"/>
                <a:ea typeface="思源黑体 CN Bold" pitchFamily="34" charset="-122"/>
                <a:cs typeface="+mn-ea"/>
                <a:sym typeface="+mn-lt"/>
              </a:rPr>
              <a:t>用户登录</a:t>
            </a:r>
            <a:endParaRPr lang="zh-CN" altLang="en-US" sz="2400" b="1" dirty="0">
              <a:solidFill>
                <a:srgbClr val="CA493B"/>
              </a:solidFill>
              <a:latin typeface="思源黑体 CN Bold" pitchFamily="34" charset="-122"/>
              <a:ea typeface="思源黑体 CN Bold" pitchFamily="34" charset="-122"/>
              <a:cs typeface="+mn-ea"/>
              <a:sym typeface="+mn-lt"/>
            </a:endParaRPr>
          </a:p>
        </p:txBody>
      </p:sp>
      <p:sp>
        <p:nvSpPr>
          <p:cNvPr id="23" name="文本框6"/>
          <p:cNvSpPr/>
          <p:nvPr/>
        </p:nvSpPr>
        <p:spPr>
          <a:xfrm>
            <a:off x="70485" y="4656455"/>
            <a:ext cx="397319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charset="-122"/>
                <a:ea typeface="微软雅黑 Light" charset="-122"/>
                <a:cs typeface="+mn-ea"/>
                <a:sym typeface="+mn-lt"/>
              </a:rPr>
              <a:t>可根据类别分类创建、修改、删除、查询物资信息和相关时间、人员、库存情况</a:t>
            </a:r>
            <a:endParaRPr lang="zh-CN" altLang="en-US" sz="1100" dirty="0">
              <a:solidFill>
                <a:prstClr val="white">
                  <a:lumMod val="50000"/>
                </a:prstClr>
              </a:solidFill>
              <a:latin typeface="思源黑体 CN Regular" pitchFamily="34" charset="-122"/>
              <a:ea typeface="思源黑体 CN Regular" pitchFamily="34" charset="-122"/>
              <a:cs typeface="+mn-ea"/>
              <a:sym typeface="+mn-lt"/>
            </a:endParaRPr>
          </a:p>
        </p:txBody>
      </p:sp>
      <p:sp>
        <p:nvSpPr>
          <p:cNvPr id="24" name="文本框5"/>
          <p:cNvSpPr/>
          <p:nvPr/>
        </p:nvSpPr>
        <p:spPr>
          <a:xfrm>
            <a:off x="1322692" y="4369037"/>
            <a:ext cx="25781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2400" b="1" dirty="0">
                <a:solidFill>
                  <a:srgbClr val="CA493B"/>
                </a:solidFill>
                <a:latin typeface="思源黑体 CN Bold" pitchFamily="34" charset="-122"/>
                <a:ea typeface="思源黑体 CN Bold" pitchFamily="34" charset="-122"/>
                <a:cs typeface="+mn-ea"/>
                <a:sym typeface="+mn-lt"/>
              </a:rPr>
              <a:t>防疫物资分类</a:t>
            </a:r>
            <a:endParaRPr lang="zh-CN" altLang="en-US" sz="2400" b="1" dirty="0">
              <a:solidFill>
                <a:srgbClr val="CA493B"/>
              </a:solidFill>
              <a:latin typeface="思源黑体 CN Bold" pitchFamily="34" charset="-122"/>
              <a:ea typeface="思源黑体 CN Bold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1"/>
          <p:cNvSpPr txBox="1"/>
          <p:nvPr/>
        </p:nvSpPr>
        <p:spPr>
          <a:xfrm>
            <a:off x="151994" y="19559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itchFamily="34" charset="-122"/>
                <a:ea typeface="思源黑体 CN Medium" pitchFamily="34" charset="-122"/>
                <a:sym typeface="+mn-ea"/>
              </a:rPr>
              <a:t>三、实现功能</a:t>
            </a:r>
            <a:endParaRPr lang="zh-CN" altLang="en-US" sz="2800" dirty="0">
              <a:solidFill>
                <a:prstClr val="white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01875" y="226367"/>
            <a:ext cx="3166014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站酷小薇LOGO体" pitchFamily="50" charset="-122"/>
                <a:ea typeface="站酷小薇LOGO体" pitchFamily="50" charset="-122"/>
                <a:cs typeface="+mn-cs"/>
              </a:rPr>
              <a:t>河北加油，中国加油</a:t>
            </a:r>
            <a:endParaRPr kumimoji="0" lang="zh-CN" altLang="en-US" sz="2400" b="0" i="0" u="none" strike="noStrike" kern="1200" cap="none" spc="0" normalizeH="0" baseline="0" noProof="0" dirty="0">
              <a:ln w="0"/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站酷小薇LOGO体" pitchFamily="50" charset="-122"/>
              <a:ea typeface="站酷小薇LOGO体" pitchFamily="50" charset="-122"/>
              <a:cs typeface="+mn-cs"/>
            </a:endParaRPr>
          </a:p>
        </p:txBody>
      </p:sp>
      <p:sp>
        <p:nvSpPr>
          <p:cNvPr id="12" name="矩形8"/>
          <p:cNvSpPr/>
          <p:nvPr/>
        </p:nvSpPr>
        <p:spPr>
          <a:xfrm>
            <a:off x="4246977" y="2236402"/>
            <a:ext cx="1518016" cy="1518017"/>
          </a:xfrm>
          <a:prstGeom prst="roundRect">
            <a:avLst>
              <a:gd name="adj" fmla="val 6631"/>
            </a:avLst>
          </a:prstGeom>
          <a:solidFill>
            <a:srgbClr val="CA493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530" b="1" dirty="0">
                <a:solidFill>
                  <a:prstClr val="white"/>
                </a:solidFill>
                <a:latin typeface="Kalinga" pitchFamily="34" charset="0"/>
                <a:ea typeface="Open Sans" pitchFamily="34" charset="0"/>
                <a:cs typeface="Kalinga" pitchFamily="34" charset="0"/>
              </a:rPr>
              <a:t>05</a:t>
            </a:r>
            <a:endParaRPr kumimoji="0" lang="en-US" sz="353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linga" pitchFamily="34" charset="0"/>
              <a:ea typeface="Open Sans" pitchFamily="34" charset="0"/>
              <a:cs typeface="Kalinga" pitchFamily="34" charset="0"/>
            </a:endParaRPr>
          </a:p>
        </p:txBody>
      </p:sp>
      <p:sp>
        <p:nvSpPr>
          <p:cNvPr id="13" name="矩形7"/>
          <p:cNvSpPr/>
          <p:nvPr/>
        </p:nvSpPr>
        <p:spPr>
          <a:xfrm>
            <a:off x="4147835" y="2138885"/>
            <a:ext cx="1714675" cy="1714677"/>
          </a:xfrm>
          <a:prstGeom prst="roundRect">
            <a:avLst>
              <a:gd name="adj" fmla="val 6631"/>
            </a:avLst>
          </a:prstGeom>
          <a:noFill/>
          <a:ln w="31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等线" charset="-122"/>
              <a:cs typeface="+mn-cs"/>
            </a:endParaRPr>
          </a:p>
        </p:txBody>
      </p:sp>
      <p:sp>
        <p:nvSpPr>
          <p:cNvPr id="14" name="矩形6"/>
          <p:cNvSpPr/>
          <p:nvPr/>
        </p:nvSpPr>
        <p:spPr>
          <a:xfrm>
            <a:off x="6454114" y="2236402"/>
            <a:ext cx="1518017" cy="1518017"/>
          </a:xfrm>
          <a:prstGeom prst="roundRect">
            <a:avLst>
              <a:gd name="adj" fmla="val 6631"/>
            </a:avLst>
          </a:prstGeom>
          <a:solidFill>
            <a:srgbClr val="CA493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3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alinga" pitchFamily="34" charset="0"/>
                <a:ea typeface="Open Sans" pitchFamily="34" charset="0"/>
                <a:cs typeface="Kalinga" pitchFamily="34" charset="0"/>
              </a:rPr>
              <a:t>06</a:t>
            </a:r>
            <a:endParaRPr kumimoji="0" lang="en-US" sz="353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linga" pitchFamily="34" charset="0"/>
              <a:ea typeface="Open Sans" pitchFamily="34" charset="0"/>
              <a:cs typeface="Kalinga" pitchFamily="34" charset="0"/>
            </a:endParaRPr>
          </a:p>
        </p:txBody>
      </p:sp>
      <p:sp>
        <p:nvSpPr>
          <p:cNvPr id="15" name="矩形5"/>
          <p:cNvSpPr/>
          <p:nvPr/>
        </p:nvSpPr>
        <p:spPr>
          <a:xfrm>
            <a:off x="6356597" y="2138885"/>
            <a:ext cx="1714677" cy="1714677"/>
          </a:xfrm>
          <a:prstGeom prst="roundRect">
            <a:avLst>
              <a:gd name="adj" fmla="val 6631"/>
            </a:avLst>
          </a:prstGeom>
          <a:noFill/>
          <a:ln w="3175">
            <a:solidFill>
              <a:srgbClr val="C00000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7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等线" charset="-122"/>
              <a:cs typeface="+mn-cs"/>
            </a:endParaRPr>
          </a:p>
        </p:txBody>
      </p:sp>
      <p:sp>
        <p:nvSpPr>
          <p:cNvPr id="16" name="矩形4"/>
          <p:cNvSpPr/>
          <p:nvPr/>
        </p:nvSpPr>
        <p:spPr>
          <a:xfrm>
            <a:off x="4246977" y="4215999"/>
            <a:ext cx="1518016" cy="1518017"/>
          </a:xfrm>
          <a:prstGeom prst="roundRect">
            <a:avLst>
              <a:gd name="adj" fmla="val 6631"/>
            </a:avLst>
          </a:prstGeom>
          <a:solidFill>
            <a:srgbClr val="CA493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3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alinga" pitchFamily="34" charset="0"/>
                <a:ea typeface="Open Sans" pitchFamily="34" charset="0"/>
                <a:cs typeface="Kalinga" pitchFamily="34" charset="0"/>
              </a:rPr>
              <a:t>07</a:t>
            </a:r>
            <a:endParaRPr kumimoji="0" lang="en-US" sz="353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linga" pitchFamily="34" charset="0"/>
              <a:ea typeface="Open Sans" pitchFamily="34" charset="0"/>
              <a:cs typeface="Kalinga" pitchFamily="34" charset="0"/>
            </a:endParaRPr>
          </a:p>
        </p:txBody>
      </p:sp>
      <p:sp>
        <p:nvSpPr>
          <p:cNvPr id="17" name="矩形3"/>
          <p:cNvSpPr/>
          <p:nvPr/>
        </p:nvSpPr>
        <p:spPr>
          <a:xfrm>
            <a:off x="4147835" y="4118482"/>
            <a:ext cx="1714675" cy="1714677"/>
          </a:xfrm>
          <a:prstGeom prst="roundRect">
            <a:avLst>
              <a:gd name="adj" fmla="val 6631"/>
            </a:avLst>
          </a:prstGeom>
          <a:noFill/>
          <a:ln w="3175">
            <a:solidFill>
              <a:srgbClr val="CA493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等线" charset="-122"/>
              <a:cs typeface="+mn-cs"/>
            </a:endParaRPr>
          </a:p>
        </p:txBody>
      </p:sp>
      <p:sp>
        <p:nvSpPr>
          <p:cNvPr id="18" name="矩形2"/>
          <p:cNvSpPr/>
          <p:nvPr/>
        </p:nvSpPr>
        <p:spPr>
          <a:xfrm>
            <a:off x="6454114" y="4215999"/>
            <a:ext cx="1518017" cy="1518017"/>
          </a:xfrm>
          <a:prstGeom prst="roundRect">
            <a:avLst>
              <a:gd name="adj" fmla="val 6631"/>
            </a:avLst>
          </a:prstGeom>
          <a:solidFill>
            <a:srgbClr val="CA493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53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alinga" pitchFamily="34" charset="0"/>
                <a:ea typeface="Open Sans" pitchFamily="34" charset="0"/>
                <a:cs typeface="Kalinga" pitchFamily="34" charset="0"/>
              </a:rPr>
              <a:t>08</a:t>
            </a:r>
            <a:endParaRPr kumimoji="0" lang="en-US" sz="353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linga" pitchFamily="34" charset="0"/>
              <a:ea typeface="Open Sans" pitchFamily="34" charset="0"/>
              <a:cs typeface="Kalinga" pitchFamily="34" charset="0"/>
            </a:endParaRPr>
          </a:p>
        </p:txBody>
      </p:sp>
      <p:sp>
        <p:nvSpPr>
          <p:cNvPr id="19" name="矩形1"/>
          <p:cNvSpPr/>
          <p:nvPr/>
        </p:nvSpPr>
        <p:spPr>
          <a:xfrm>
            <a:off x="6356597" y="4118482"/>
            <a:ext cx="1714677" cy="1714677"/>
          </a:xfrm>
          <a:prstGeom prst="roundRect">
            <a:avLst>
              <a:gd name="adj" fmla="val 6631"/>
            </a:avLst>
          </a:prstGeom>
          <a:noFill/>
          <a:ln w="3175">
            <a:solidFill>
              <a:srgbClr val="CA493B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等线" charset="-122"/>
              <a:cs typeface="+mn-cs"/>
            </a:endParaRPr>
          </a:p>
        </p:txBody>
      </p:sp>
      <p:sp>
        <p:nvSpPr>
          <p:cNvPr id="20" name="文本框6"/>
          <p:cNvSpPr/>
          <p:nvPr/>
        </p:nvSpPr>
        <p:spPr>
          <a:xfrm>
            <a:off x="8283575" y="2524125"/>
            <a:ext cx="34753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spcBef>
                <a:spcPts val="2950"/>
              </a:spcBef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charset="-122"/>
                <a:ea typeface="微软雅黑 Light" charset="-122"/>
                <a:cs typeface="+mn-ea"/>
                <a:sym typeface="+mn-lt"/>
              </a:rPr>
              <a:t>登记物品领用单，删除、修改、查询疫情物资领用情况，规律化申领周期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charset="-122"/>
              <a:ea typeface="微软雅黑 Light" charset="-122"/>
              <a:cs typeface="+mn-ea"/>
              <a:sym typeface="+mn-lt"/>
            </a:endParaRPr>
          </a:p>
        </p:txBody>
      </p:sp>
      <p:sp>
        <p:nvSpPr>
          <p:cNvPr id="21" name="文本框5"/>
          <p:cNvSpPr/>
          <p:nvPr/>
        </p:nvSpPr>
        <p:spPr>
          <a:xfrm>
            <a:off x="8283396" y="2236402"/>
            <a:ext cx="25781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CA493B"/>
                </a:solidFill>
                <a:latin typeface="思源黑体 CN Bold" pitchFamily="34" charset="-122"/>
                <a:ea typeface="思源黑体 CN Bold" pitchFamily="34" charset="-122"/>
                <a:cs typeface="+mn-ea"/>
                <a:sym typeface="+mn-lt"/>
              </a:rPr>
              <a:t>申领管理</a:t>
            </a:r>
            <a:endParaRPr lang="zh-CN" altLang="en-US" sz="2400" b="1" dirty="0">
              <a:solidFill>
                <a:srgbClr val="CA493B"/>
              </a:solidFill>
              <a:latin typeface="思源黑体 CN Bold" pitchFamily="34" charset="-122"/>
              <a:ea typeface="思源黑体 CN Bold" pitchFamily="34" charset="-122"/>
              <a:cs typeface="+mn-ea"/>
              <a:sym typeface="+mn-lt"/>
            </a:endParaRPr>
          </a:p>
        </p:txBody>
      </p:sp>
      <p:sp>
        <p:nvSpPr>
          <p:cNvPr id="22" name="文本框6"/>
          <p:cNvSpPr/>
          <p:nvPr/>
        </p:nvSpPr>
        <p:spPr>
          <a:xfrm>
            <a:off x="8283575" y="4656455"/>
            <a:ext cx="34753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2950"/>
              </a:spcBef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charset="-122"/>
                <a:ea typeface="微软雅黑 Light" charset="-122"/>
                <a:cs typeface="+mn-ea"/>
                <a:sym typeface="+mn-lt"/>
              </a:rPr>
              <a:t>当某类物资的库存数量低于设定的安全值时，系统弹出红色预警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charset="-122"/>
              <a:ea typeface="微软雅黑 Light" charset="-122"/>
              <a:cs typeface="+mn-ea"/>
              <a:sym typeface="+mn-lt"/>
            </a:endParaRPr>
          </a:p>
        </p:txBody>
      </p:sp>
      <p:sp>
        <p:nvSpPr>
          <p:cNvPr id="23" name="文本框5"/>
          <p:cNvSpPr/>
          <p:nvPr/>
        </p:nvSpPr>
        <p:spPr>
          <a:xfrm>
            <a:off x="8283396" y="4369037"/>
            <a:ext cx="25781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sz="2400" b="1" dirty="0">
                <a:solidFill>
                  <a:srgbClr val="CA493B"/>
                </a:solidFill>
                <a:latin typeface="思源黑体 CN Bold" pitchFamily="34" charset="-122"/>
                <a:ea typeface="思源黑体 CN Bold" pitchFamily="34" charset="-122"/>
                <a:cs typeface="+mn-ea"/>
                <a:sym typeface="+mn-lt"/>
              </a:rPr>
              <a:t>数据预警</a:t>
            </a:r>
            <a:endParaRPr lang="zh-CN" altLang="en-US" sz="2400" b="1" dirty="0">
              <a:solidFill>
                <a:srgbClr val="CA493B"/>
              </a:solidFill>
              <a:latin typeface="思源黑体 CN Bold" pitchFamily="34" charset="-122"/>
              <a:ea typeface="思源黑体 CN Bold" pitchFamily="34" charset="-122"/>
              <a:cs typeface="+mn-ea"/>
              <a:sym typeface="+mn-lt"/>
            </a:endParaRPr>
          </a:p>
        </p:txBody>
      </p:sp>
      <p:sp>
        <p:nvSpPr>
          <p:cNvPr id="24" name="文本框6"/>
          <p:cNvSpPr/>
          <p:nvPr/>
        </p:nvSpPr>
        <p:spPr>
          <a:xfrm>
            <a:off x="90032" y="2524093"/>
            <a:ext cx="381076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charset="-122"/>
                <a:ea typeface="微软雅黑 Light" charset="-122"/>
                <a:cs typeface="+mn-ea"/>
                <a:sym typeface="+mn-lt"/>
              </a:rPr>
              <a:t>以柱状图分类显示各物资采购、消耗比例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charset="-122"/>
              <a:ea typeface="微软雅黑 Light" charset="-122"/>
              <a:cs typeface="+mn-ea"/>
              <a:sym typeface="+mn-lt"/>
            </a:endParaRPr>
          </a:p>
        </p:txBody>
      </p:sp>
      <p:sp>
        <p:nvSpPr>
          <p:cNvPr id="25" name="文本框5"/>
          <p:cNvSpPr/>
          <p:nvPr/>
        </p:nvSpPr>
        <p:spPr>
          <a:xfrm>
            <a:off x="1322692" y="2236402"/>
            <a:ext cx="25781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2400" b="1" dirty="0">
                <a:solidFill>
                  <a:srgbClr val="CA493B"/>
                </a:solidFill>
                <a:latin typeface="思源黑体 CN Bold" pitchFamily="34" charset="-122"/>
                <a:ea typeface="思源黑体 CN Bold" pitchFamily="34" charset="-122"/>
                <a:cs typeface="+mn-ea"/>
                <a:sym typeface="+mn-lt"/>
              </a:rPr>
              <a:t>物资统计</a:t>
            </a:r>
            <a:endParaRPr lang="zh-CN" altLang="en-US" sz="2400" b="1" dirty="0">
              <a:solidFill>
                <a:srgbClr val="CA493B"/>
              </a:solidFill>
              <a:latin typeface="思源黑体 CN Bold" pitchFamily="34" charset="-122"/>
              <a:ea typeface="思源黑体 CN Bold" pitchFamily="34" charset="-122"/>
              <a:cs typeface="+mn-ea"/>
              <a:sym typeface="+mn-lt"/>
            </a:endParaRPr>
          </a:p>
        </p:txBody>
      </p:sp>
      <p:sp>
        <p:nvSpPr>
          <p:cNvPr id="26" name="文本框6"/>
          <p:cNvSpPr/>
          <p:nvPr/>
        </p:nvSpPr>
        <p:spPr>
          <a:xfrm>
            <a:off x="550545" y="4656455"/>
            <a:ext cx="34169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spcBef>
                <a:spcPts val="2950"/>
              </a:spcBef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charset="-122"/>
                <a:ea typeface="微软雅黑 Light" charset="-122"/>
                <a:cs typeface="+mn-ea"/>
                <a:sym typeface="+mn-lt"/>
              </a:rPr>
              <a:t>系统自动监控各类物资的库存数据，设固定安全值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charset="-122"/>
              <a:ea typeface="微软雅黑 Light" charset="-122"/>
              <a:cs typeface="+mn-ea"/>
              <a:sym typeface="+mn-lt"/>
            </a:endParaRPr>
          </a:p>
        </p:txBody>
      </p:sp>
      <p:sp>
        <p:nvSpPr>
          <p:cNvPr id="28" name="文本框5"/>
          <p:cNvSpPr/>
          <p:nvPr/>
        </p:nvSpPr>
        <p:spPr>
          <a:xfrm>
            <a:off x="1322692" y="4369037"/>
            <a:ext cx="257810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zh-CN" altLang="en-US" sz="2400" b="1" dirty="0">
                <a:solidFill>
                  <a:srgbClr val="CA493B"/>
                </a:solidFill>
                <a:latin typeface="思源黑体 CN Bold" pitchFamily="34" charset="-122"/>
                <a:ea typeface="思源黑体 CN Bold" pitchFamily="34" charset="-122"/>
                <a:cs typeface="+mn-ea"/>
                <a:sym typeface="+mn-lt"/>
              </a:rPr>
              <a:t>监控数据</a:t>
            </a:r>
            <a:endParaRPr lang="zh-CN" altLang="en-US" sz="1600" b="1" dirty="0">
              <a:solidFill>
                <a:srgbClr val="CA493B"/>
              </a:solidFill>
              <a:latin typeface="思源黑体 CN Bold" pitchFamily="34" charset="-122"/>
              <a:ea typeface="思源黑体 CN Bold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A4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1"/>
          <p:cNvSpPr txBox="1"/>
          <p:nvPr/>
        </p:nvSpPr>
        <p:spPr>
          <a:xfrm>
            <a:off x="151994" y="19559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itchFamily="34" charset="-122"/>
                <a:ea typeface="思源黑体 CN Medium" pitchFamily="34" charset="-122"/>
                <a:cs typeface="+mn-cs"/>
              </a:rPr>
              <a:t>四、实现方法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itchFamily="34" charset="-122"/>
              <a:ea typeface="思源黑体 CN Medium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01875" y="226367"/>
            <a:ext cx="3166014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0"/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站酷小薇LOGO体" pitchFamily="50" charset="-122"/>
                <a:ea typeface="站酷小薇LOGO体" pitchFamily="50" charset="-122"/>
                <a:cs typeface="+mn-cs"/>
              </a:rPr>
              <a:t>河北加油，中国加油</a:t>
            </a:r>
            <a:endParaRPr kumimoji="0" lang="zh-CN" altLang="en-US" sz="2400" b="0" i="0" u="none" strike="noStrike" kern="1200" cap="none" spc="0" normalizeH="0" baseline="0" noProof="0" dirty="0">
              <a:ln w="0"/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站酷小薇LOGO体" pitchFamily="50" charset="-122"/>
              <a:ea typeface="站酷小薇LOGO体" pitchFamily="50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7655" y="1861187"/>
            <a:ext cx="10027911" cy="2175511"/>
            <a:chOff x="2286060" y="1849332"/>
            <a:chExt cx="2660095" cy="2175302"/>
          </a:xfrm>
        </p:grpSpPr>
        <p:sp>
          <p:nvSpPr>
            <p:cNvPr id="30" name="文本框6"/>
            <p:cNvSpPr/>
            <p:nvPr/>
          </p:nvSpPr>
          <p:spPr>
            <a:xfrm>
              <a:off x="2457704" y="2271567"/>
              <a:ext cx="2488451" cy="1753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spcBef>
                  <a:spcPts val="2950"/>
                </a:spcBef>
                <a:defRPr/>
              </a:pPr>
              <a:r>
                <a:rPr lang="zh-CN" altLang="en-US" sz="2400" dirty="0">
                  <a:solidFill>
                    <a:prstClr val="white">
                      <a:lumMod val="50000"/>
                    </a:prstClr>
                  </a:solidFill>
                  <a:latin typeface="微软雅黑" charset="-122"/>
                  <a:ea typeface="微软雅黑" charset="-122"/>
                  <a:cs typeface="微软雅黑" charset="-122"/>
                  <a:sym typeface="+mn-lt"/>
                </a:rPr>
                <a:t>本系统将主要采用Spring、SpringMVC、Mybatis技术进行设计，vue、IDEA作为开发工具，Java作为开发语言，采用MySQL数据库作为后台数据库；</a:t>
              </a:r>
              <a:endParaRPr lang="zh-CN" altLang="en-US" sz="2400" dirty="0">
                <a:solidFill>
                  <a:prstClr val="white">
                    <a:lumMod val="50000"/>
                  </a:prstClr>
                </a:solidFill>
                <a:latin typeface="微软雅黑" charset="-122"/>
                <a:ea typeface="微软雅黑" charset="-122"/>
                <a:cs typeface="微软雅黑" charset="-122"/>
                <a:sym typeface="+mn-lt"/>
              </a:endParaRPr>
            </a:p>
          </p:txBody>
        </p:sp>
        <p:sp>
          <p:nvSpPr>
            <p:cNvPr id="31" name="文本框5"/>
            <p:cNvSpPr/>
            <p:nvPr/>
          </p:nvSpPr>
          <p:spPr>
            <a:xfrm>
              <a:off x="2286060" y="1849332"/>
              <a:ext cx="113701" cy="1198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sz="7200" b="1" dirty="0">
                  <a:solidFill>
                    <a:srgbClr val="CA493B"/>
                  </a:solidFill>
                  <a:latin typeface="思源宋体 CN Heavy" pitchFamily="18" charset="-122"/>
                  <a:ea typeface="思源宋体 CN Heavy" pitchFamily="18" charset="-122"/>
                  <a:cs typeface="+mn-ea"/>
                  <a:sym typeface="+mn-lt"/>
                </a:rPr>
                <a:t>.</a:t>
              </a:r>
              <a:endParaRPr lang="en-US" altLang="zh-CN" sz="7200" b="1" dirty="0">
                <a:solidFill>
                  <a:srgbClr val="CA493B"/>
                </a:solidFill>
                <a:latin typeface="思源宋体 CN Heavy" pitchFamily="18" charset="-122"/>
                <a:ea typeface="思源宋体 CN Heavy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6"/>
          <p:cNvSpPr/>
          <p:nvPr/>
        </p:nvSpPr>
        <p:spPr>
          <a:xfrm>
            <a:off x="934719" y="4191634"/>
            <a:ext cx="9380855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微软雅黑" charset="-122"/>
                <a:ea typeface="微软雅黑" charset="-122"/>
                <a:cs typeface="微软雅黑" charset="-122"/>
                <a:sym typeface="+mn-lt"/>
              </a:rPr>
              <a:t>最终呈现一个布局简单大方，清晰明了的物资管理界面，满足一般的审美要求；不同用户的操作权限不同；数据监控及预警；方便查看物资的存储数量、生产、出入库日期、物资流向、申领情况等。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</p:txBody>
      </p:sp>
      <p:sp>
        <p:nvSpPr>
          <p:cNvPr id="9" name="文本框5"/>
          <p:cNvSpPr/>
          <p:nvPr/>
        </p:nvSpPr>
        <p:spPr>
          <a:xfrm>
            <a:off x="309880" y="3721735"/>
            <a:ext cx="42862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zh-CN" sz="7200" b="1" dirty="0">
                <a:solidFill>
                  <a:srgbClr val="CA493B"/>
                </a:solidFill>
                <a:latin typeface="思源宋体 CN Heavy" pitchFamily="18" charset="-122"/>
                <a:ea typeface="思源宋体 CN Heavy" pitchFamily="18" charset="-122"/>
                <a:cs typeface="+mn-ea"/>
                <a:sym typeface="+mn-lt"/>
              </a:rPr>
              <a:t>.</a:t>
            </a:r>
            <a:endParaRPr lang="en-US" altLang="zh-CN" sz="7200" b="1" dirty="0">
              <a:solidFill>
                <a:srgbClr val="CA493B"/>
              </a:solidFill>
              <a:latin typeface="思源宋体 CN Heavy" pitchFamily="18" charset="-122"/>
              <a:ea typeface="思源宋体 CN Heavy" pitchFamily="18" charset="-122"/>
              <a:cs typeface="+mn-ea"/>
              <a:sym typeface="+mn-lt"/>
            </a:endParaRPr>
          </a:p>
        </p:txBody>
      </p:sp>
      <p:sp>
        <p:nvSpPr>
          <p:cNvPr id="10" name="文本框6"/>
          <p:cNvSpPr/>
          <p:nvPr/>
        </p:nvSpPr>
        <p:spPr>
          <a:xfrm>
            <a:off x="934719" y="1501139"/>
            <a:ext cx="9380855" cy="6451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微软雅黑" charset="-122"/>
                <a:ea typeface="微软雅黑" charset="-122"/>
                <a:cs typeface="微软雅黑" charset="-122"/>
                <a:sym typeface="+mn-lt"/>
              </a:rPr>
              <a:t>开发阶段：进行需求分析、框架设计、内容设计、编码实现和测试。</a:t>
            </a:r>
            <a:endParaRPr lang="zh-CN" altLang="en-US" sz="2400" dirty="0">
              <a:solidFill>
                <a:prstClr val="white">
                  <a:lumMod val="50000"/>
                </a:prstClr>
              </a:solidFill>
              <a:latin typeface="微软雅黑" charset="-122"/>
              <a:ea typeface="微软雅黑" charset="-122"/>
              <a:cs typeface="微软雅黑" charset="-122"/>
              <a:sym typeface="+mn-lt"/>
            </a:endParaRPr>
          </a:p>
        </p:txBody>
      </p:sp>
      <p:sp>
        <p:nvSpPr>
          <p:cNvPr id="11" name="文本框5"/>
          <p:cNvSpPr/>
          <p:nvPr/>
        </p:nvSpPr>
        <p:spPr>
          <a:xfrm>
            <a:off x="309880" y="1031240"/>
            <a:ext cx="428625" cy="11988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zh-CN" sz="7200" b="1" dirty="0">
                <a:solidFill>
                  <a:srgbClr val="CA493B"/>
                </a:solidFill>
                <a:latin typeface="思源宋体 CN Heavy" pitchFamily="18" charset="-122"/>
                <a:ea typeface="思源宋体 CN Heavy" pitchFamily="18" charset="-122"/>
                <a:cs typeface="+mn-ea"/>
                <a:sym typeface="+mn-lt"/>
              </a:rPr>
              <a:t>.</a:t>
            </a:r>
            <a:endParaRPr lang="en-US" altLang="zh-CN" sz="7200" b="1" dirty="0">
              <a:solidFill>
                <a:srgbClr val="CA493B"/>
              </a:solidFill>
              <a:latin typeface="思源宋体 CN Heavy" pitchFamily="18" charset="-122"/>
              <a:ea typeface="思源宋体 CN Heavy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1" t="477" r="6857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5" name="矩形 14"/>
          <p:cNvSpPr/>
          <p:nvPr/>
        </p:nvSpPr>
        <p:spPr>
          <a:xfrm>
            <a:off x="635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1375" y="4587875"/>
            <a:ext cx="2668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Thanks!</a:t>
            </a:r>
            <a:endParaRPr kumimoji="0" lang="en-US" altLang="zh-CN" sz="4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232662" y="3106555"/>
            <a:ext cx="7726680" cy="1579493"/>
            <a:chOff x="2232662" y="3106316"/>
            <a:chExt cx="7726680" cy="1579493"/>
          </a:xfrm>
        </p:grpSpPr>
        <p:sp>
          <p:nvSpPr>
            <p:cNvPr id="3" name="矩形 2"/>
            <p:cNvSpPr/>
            <p:nvPr/>
          </p:nvSpPr>
          <p:spPr>
            <a:xfrm>
              <a:off x="2232662" y="3106316"/>
              <a:ext cx="7726680" cy="110680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0" i="0" u="none" strike="noStrike" kern="120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微软雅黑" charset="-122"/>
                  <a:ea typeface="微软雅黑" charset="-122"/>
                  <a:cs typeface="+mn-cs"/>
                </a:rPr>
                <a:t>请各位老师批评指正</a:t>
              </a:r>
              <a:endParaRPr kumimoji="0" lang="en-US" altLang="zh-CN" sz="6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charset="-122"/>
                <a:ea typeface="微软雅黑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8448" y="4287029"/>
              <a:ext cx="4955104" cy="39878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 w="0"/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等线 Light" pitchFamily="2" charset="-122"/>
                <a:ea typeface="等线 Light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88C9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129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等线</vt:lpstr>
      <vt:lpstr>思源宋体 CN Heavy</vt:lpstr>
      <vt:lpstr>黑体</vt:lpstr>
      <vt:lpstr>Myanmar Text</vt:lpstr>
      <vt:lpstr>思源黑体 CN Bold</vt:lpstr>
      <vt:lpstr>思源黑体 CN Medium</vt:lpstr>
      <vt:lpstr>思源黑体 CN Regular</vt:lpstr>
      <vt:lpstr>微软雅黑</vt:lpstr>
      <vt:lpstr>站酷小薇LOGO体</vt:lpstr>
      <vt:lpstr>Kalinga</vt:lpstr>
      <vt:lpstr>Open Sans</vt:lpstr>
      <vt:lpstr>Calibri</vt:lpstr>
      <vt:lpstr>微软雅黑 Light</vt:lpstr>
      <vt:lpstr>等线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Epo ch</dc:creator>
  <cp:lastModifiedBy>Winnie_</cp:lastModifiedBy>
  <cp:revision>14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2052-11.6.0</vt:lpwstr>
  </property>
</Properties>
</file>