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3"/>
    <p:sldId id="260" r:id="rId4"/>
    <p:sldId id="266" r:id="rId5"/>
    <p:sldId id="268" r:id="rId6"/>
    <p:sldId id="261" r:id="rId8"/>
    <p:sldId id="271" r:id="rId9"/>
    <p:sldId id="289" r:id="rId10"/>
    <p:sldId id="275" r:id="rId11"/>
    <p:sldId id="276" r:id="rId12"/>
    <p:sldId id="280" r:id="rId13"/>
    <p:sldId id="281" r:id="rId14"/>
    <p:sldId id="26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011" autoAdjust="0"/>
    <p:restoredTop sz="94674"/>
  </p:normalViewPr>
  <p:slideViewPr>
    <p:cSldViewPr snapToGrid="0" snapToObjects="1">
      <p:cViewPr varScale="1">
        <p:scale>
          <a:sx n="65" d="100"/>
          <a:sy n="65" d="100"/>
        </p:scale>
        <p:origin x="-816" y="-114"/>
      </p:cViewPr>
      <p:guideLst>
        <p:guide orient="horz" pos="1791"/>
        <p:guide orient="horz" pos="3157"/>
        <p:guide pos="3779"/>
        <p:guide pos="451"/>
        <p:guide pos="7214"/>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2766" y="3291840"/>
            <a:ext cx="10379710" cy="829945"/>
          </a:xfrm>
          <a:prstGeom prst="rect">
            <a:avLst/>
          </a:prstGeom>
        </p:spPr>
        <p:txBody>
          <a:bodyPr wrap="square">
            <a:spAutoFit/>
          </a:bodyPr>
          <a:lstStyle/>
          <a:p>
            <a:r>
              <a:rPr lang="zh-CN" altLang="en-US" sz="4800" smtClean="0">
                <a:solidFill>
                  <a:schemeClr val="bg1"/>
                </a:solidFill>
              </a:rPr>
              <a:t>准妈妈孕期交流平台 </a:t>
            </a:r>
            <a:r>
              <a:rPr lang="zh-CN" altLang="en-US" sz="4800" dirty="0" smtClean="0">
                <a:solidFill>
                  <a:schemeClr val="bg1"/>
                </a:solidFill>
              </a:rPr>
              <a:t> </a:t>
            </a:r>
            <a:r>
              <a:rPr lang="en-US" altLang="zh-CN" sz="4800" b="1" dirty="0" smtClean="0">
                <a:solidFill>
                  <a:schemeClr val="bg1"/>
                </a:solidFill>
              </a:rPr>
              <a:t>PPT</a:t>
            </a:r>
            <a:endParaRPr lang="en-US" altLang="zh-CN" sz="4800" b="1" dirty="0">
              <a:solidFill>
                <a:schemeClr val="bg1"/>
              </a:solidFill>
            </a:endParaRP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结  论</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716100" y="793750"/>
            <a:ext cx="11064240" cy="3476625"/>
          </a:xfrm>
          <a:prstGeom prst="rect">
            <a:avLst/>
          </a:prstGeom>
          <a:noFill/>
          <a:ln w="9525">
            <a:noFill/>
          </a:ln>
        </p:spPr>
        <p:txBody>
          <a:bodyPr wrap="square">
            <a:spAutoFit/>
          </a:bodyPr>
          <a:lstStyle/>
          <a:p>
            <a:r>
              <a:rPr lang="en-US" sz="2000" dirty="0" smtClean="0"/>
              <a:t> </a:t>
            </a:r>
            <a:endParaRPr lang="zh-CN" altLang="en-US" sz="2000" dirty="0" smtClean="0"/>
          </a:p>
          <a:p>
            <a:r>
              <a:rPr lang="zh-CN" altLang="en-US" sz="2000" dirty="0" smtClean="0"/>
              <a:t> 此时项目已经完成，即使实施的时间不是很长，但是这个过程中需要准备很长的一段时间去对系统设计开发所实际到的技术进行学习。在学习的过程中，我逐渐认识得到了我自身存在的一些不足。对于一些控制是必要的应用技能，能够理解，整个过程中仅仅是一个掌握了常用的性能和控制方法，我觉得挺容易的。从该系统中，系统的分析和设计的调查数据，并且已经经历了几个月，并努力几个月，该系统已经完成。很显然，该系统仍有很多不成熟，在系统设计过程中有许多技术缺陷存在。在设计的过程中也涉及到了很多自己无法解决的问题，主要通过找专业的网站和论坛来解决这些问题，对于圆满完成我的毕业设计，他们也贡献了很大一部分力量。系统的开发环境和配置都是可以自行安装的，系统使用springboot框架开发工具，使用比较成熟的Mysql数据库进行对系统前台及后台的数据交互，根据技术语言对数据库，结合需求进行修改维护，可以使得系统运行更具有稳定性和安全性，从而完成实现系统的开发。</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endPar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71513" y="943174"/>
            <a:ext cx="11520487" cy="1568450"/>
          </a:xfrm>
          <a:prstGeom prst="rect">
            <a:avLst/>
          </a:prstGeom>
        </p:spPr>
        <p:txBody>
          <a:bodyPr wrap="square">
            <a:spAutoFit/>
          </a:bodyPr>
          <a:lstStyle/>
          <a:p>
            <a:r>
              <a:rPr sz="1600" dirty="0" smtClean="0"/>
              <a:t>[1]Bruce Eckel．《Thinking in Java》(第三版) [M],American：Prentice Hall PTR，2017</a:t>
            </a:r>
            <a:endParaRPr sz="1600" dirty="0" smtClean="0"/>
          </a:p>
          <a:p>
            <a:r>
              <a:rPr sz="1600" dirty="0" smtClean="0"/>
              <a:t>[2]霍斯特曼等著，陈昊鹏等译．JAVA核心技术卷II：高级特性[M]. 2019.12</a:t>
            </a:r>
            <a:endParaRPr sz="1600" dirty="0" smtClean="0"/>
          </a:p>
          <a:p>
            <a:r>
              <a:rPr sz="1600" dirty="0" smtClean="0"/>
              <a:t>[3](英)格雷恩．Ajax实战——实例详解[M].北京：人民邮电出版社 2019年11月</a:t>
            </a:r>
            <a:endParaRPr sz="1600" dirty="0" smtClean="0"/>
          </a:p>
          <a:p>
            <a:r>
              <a:rPr sz="1600" dirty="0" smtClean="0"/>
              <a:t>[4]王占全，苏玲．Eclipse全程指南[M]. 北京：电子工业出版社，2019年3月</a:t>
            </a:r>
            <a:endParaRPr sz="1600" dirty="0" smtClean="0"/>
          </a:p>
          <a:p>
            <a:r>
              <a:rPr sz="1600" dirty="0" smtClean="0"/>
              <a:t>[5]李清霞．《Java动态网页设计》课程建设与教学模式研究[J].福建电脑，2017,33（06）：92-93+166</a:t>
            </a:r>
            <a:endParaRPr sz="1600" dirty="0" smtClean="0"/>
          </a:p>
          <a:p>
            <a:r>
              <a:rPr sz="1600" dirty="0" smtClean="0"/>
              <a:t>[6]李刚．整合STRUTS+HIBERNATE+SPRING应用开发详解[M]．北京：电子工业出</a:t>
            </a:r>
            <a:r>
              <a:rPr lang="zh-CN" sz="1600" dirty="0" smtClean="0"/>
              <a:t>。</a:t>
            </a:r>
            <a:endParaRPr lang="zh-CN"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040880" cy="1014730"/>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各位老师的</a:t>
            </a:r>
            <a:r>
              <a:rPr lang="zh-CN" altLang="en-US" sz="6000" b="1" dirty="0">
                <a:solidFill>
                  <a:schemeClr val="bg1"/>
                </a:solidFill>
              </a:rPr>
              <a:t>指导</a:t>
            </a:r>
            <a:endParaRPr lang="zh-CN" altLang="en-US" sz="6000" b="1" dirty="0">
              <a:solidFill>
                <a:schemeClr val="bg1"/>
              </a:solidFill>
            </a:endParaRP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3" name="矩形 2"/>
          <p:cNvSpPr/>
          <p:nvPr/>
        </p:nvSpPr>
        <p:spPr>
          <a:xfrm>
            <a:off x="6602095" y="132715"/>
            <a:ext cx="5470525" cy="3451225"/>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dirty="0" smtClean="0">
                <a:solidFill>
                  <a:schemeClr val="tx1"/>
                </a:solidFill>
              </a:rPr>
              <a:t>随着科学技术的飞速发展，社会的方方面面、各行各业都在努力与现代的先进技术接轨，通过科技手段来提高自身的优势，准妈妈孕期交流平台当然也不能排除在外。准妈妈孕期交流平台是以实际运用为开发背景，运用软件工程原理和开发方法，采用springboot框架构建的一个管理系统。整个开发过程首先对软件系统进行需求分析，得出系统的主要功能。接着对系统进行总体设计和详细设计。总体设计主要包括系统功能设计、系统总体结构设计、系统数据结构设计和系统安全设计等；详细设计主要包括系统数据库访问的实现，主要功能模块的具体实现，模块实现关键代码等。最后对系统进行功能测试，并对测试结果进行分析总结。</a:t>
            </a:r>
            <a:endParaRPr dirty="0" smtClean="0">
              <a:solidFill>
                <a:schemeClr val="tx1"/>
              </a:solidFill>
            </a:endParaRP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endParaRPr lang="zh-CN" altLang="en-US" sz="6600" b="1" dirty="0"/>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 背景及意义</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542290" y="1083310"/>
            <a:ext cx="11390630" cy="2030095"/>
          </a:xfrm>
          <a:prstGeom prst="rect">
            <a:avLst/>
          </a:prstGeom>
        </p:spPr>
        <p:txBody>
          <a:bodyPr wrap="square">
            <a:spAutoFit/>
          </a:bodyPr>
          <a:lstStyle/>
          <a:p>
            <a:r>
              <a:rPr lang="zh-CN" altLang="en-US" dirty="0" smtClean="0"/>
              <a:t>随着社会的快速发展，计算机的影响是全面且深入的。人们生活水平的不断提高，日常生活中人们对准妈妈孕期交流平台方面的要求也在不断提高，随着准妈妈孕期交流平台受到广大用户的关注，使得准妈妈孕期交流平台的开发成为必需而且紧迫的事情。准妈妈孕期交流平台主要是借助计算机，通过对准妈妈孕期交流平台所需的信息管理，增加用户的选择，同时也方便对广大准妈妈孕期交流平台的及时查询、修改以及对准妈妈孕期交流平台的及时了解。准妈妈孕期交流平台对用户带来了更多的便利，该系统通过和数据库管理系统软件协作来满足用户的需求。计算机技术在现代管理中的应用，使计算机成为人们应用现代技术的重要工具。能够有效的解决获取信息便捷化、全面化的问题，提高效率。</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1148715" y="8255"/>
            <a:ext cx="3841750" cy="583565"/>
          </a:xfrm>
          <a:prstGeom prst="rect">
            <a:avLst/>
          </a:prstGeom>
          <a:noFill/>
        </p:spPr>
        <p:txBody>
          <a:bodyPr wrap="square" rtlCol="0">
            <a:spAutoFit/>
          </a:bodyPr>
          <a:lstStyle/>
          <a:p>
            <a:pPr>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rPr>
              <a:t> 国内外研究概况</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1"/>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593266" y="1119607"/>
            <a:ext cx="5080000" cy="4276725"/>
          </a:xfrm>
          <a:prstGeom prst="rect">
            <a:avLst/>
          </a:prstGeom>
          <a:noFill/>
          <a:ln w="9525">
            <a:noFill/>
          </a:ln>
        </p:spPr>
        <p:txBody>
          <a:bodyPr wrap="square">
            <a:spAutoFit/>
          </a:bodyPr>
          <a:lstStyle/>
          <a:p>
            <a:r>
              <a:rPr lang="zh-CN" altLang="en-US" sz="1600" dirty="0" smtClean="0"/>
              <a:t>随着国内经济形势的不断发展，中国互联网进入了一个难得的高峰发展时期，这使得中外资本家纷纷转向互联网市场。然而，许多管理领域的不合理结构，人员不足以及管理需求的增加使得更多的人具备了互联网管理的意识。</a:t>
            </a:r>
            <a:endParaRPr lang="zh-CN" altLang="en-US" sz="1600" dirty="0" smtClean="0"/>
          </a:p>
          <a:p>
            <a:r>
              <a:rPr lang="zh-CN" altLang="en-US" sz="1600" dirty="0" smtClean="0"/>
              <a:t>在当今高度发达的信息中，信息管理改革已成为一种更加广泛和全面的趋势。“准妈妈孕期交流平台”是基于Mysql数据库，在springboot框架程序设计的基础上实现的。为确保中国经济的持续发展，信息时代日益更新，更是蓬勃发展。同时，随着信息社会的快速发展，准妈妈孕期交流平台面临着越来越多的信息，因此很难获得他们对高效信息的需求，如何使用方便快捷的方式使查询者在广阔的准妈妈孕期交流平台信息中查询，存储，管理和共享信息方面有效，对我们的学习，工作和生活具有重要的现实意义。因此，国内外学术界对此进行了深入而广泛的研究，一个新的研究领域——准妈妈孕期交流平台诞生了。</a:t>
            </a:r>
            <a:endParaRPr lang="zh-CN" altLang="en-US"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5" name="矩形 4"/>
          <p:cNvSpPr/>
          <p:nvPr/>
        </p:nvSpPr>
        <p:spPr>
          <a:xfrm>
            <a:off x="4310896" y="5293268"/>
            <a:ext cx="3535680" cy="1106805"/>
          </a:xfrm>
          <a:prstGeom prst="rect">
            <a:avLst/>
          </a:prstGeom>
        </p:spPr>
        <p:txBody>
          <a:bodyPr wrap="none">
            <a:spAutoFit/>
          </a:bodyPr>
          <a:lstStyle/>
          <a:p>
            <a:pPr algn="l"/>
            <a:r>
              <a:rPr lang="zh-CN" altLang="en-US" sz="6600" b="1" dirty="0"/>
              <a:t>系统分析</a:t>
            </a:r>
            <a:endParaRPr lang="zh-CN" altLang="en-US" sz="6600" b="1" dirty="0"/>
          </a:p>
        </p:txBody>
      </p:sp>
    </p:spTree>
  </p:cSld>
  <p:clrMapOvr>
    <a:masterClrMapping/>
  </p:clrMapOvr>
  <p:transition spd="med">
    <p:pull dir="d"/>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1337310" y="57785"/>
            <a:ext cx="7626985" cy="521970"/>
          </a:xfrm>
          <a:prstGeom prst="rect">
            <a:avLst/>
          </a:prstGeom>
          <a:noFill/>
        </p:spPr>
        <p:txBody>
          <a:bodyPr wrap="square" rtlCol="0">
            <a:spAutoFit/>
          </a:bodyPr>
          <a:lstStyle/>
          <a:p>
            <a:r>
              <a:rPr lang="zh-CN" altLang="en-US" sz="2800" dirty="0" smtClean="0"/>
              <a:t>研究的内容</a:t>
            </a:r>
            <a:endParaRPr lang="zh-CN" altLang="en-US" sz="2800" dirty="0" smtClean="0"/>
          </a:p>
        </p:txBody>
      </p:sp>
      <p:grpSp>
        <p:nvGrpSpPr>
          <p:cNvPr id="8" name="组合 7"/>
          <p:cNvGrpSpPr/>
          <p:nvPr/>
        </p:nvGrpSpPr>
        <p:grpSpPr>
          <a:xfrm>
            <a:off x="299752" y="21081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5362"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397"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44" name="Rectangle 8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7" name="Rectangle 9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8" name="Rectangle 9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9" name="Rectangle 9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0" name="Rectangle 10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1" name="Rectangle 101"/>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2" name="Rectangle 10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3" name="Rectangle 103"/>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 name="文本框 99"/>
          <p:cNvSpPr txBox="1"/>
          <p:nvPr/>
        </p:nvSpPr>
        <p:spPr>
          <a:xfrm>
            <a:off x="1043940" y="738505"/>
            <a:ext cx="9101455" cy="4154170"/>
          </a:xfrm>
          <a:prstGeom prst="rect">
            <a:avLst/>
          </a:prstGeom>
          <a:noFill/>
          <a:ln w="9525">
            <a:noFill/>
          </a:ln>
        </p:spPr>
        <p:txBody>
          <a:bodyPr wrap="square">
            <a:spAutoFit/>
          </a:bodyPr>
          <a:p>
            <a:pPr indent="0"/>
            <a:r>
              <a:rPr lang="zh-CN" sz="2400" b="0">
                <a:solidFill>
                  <a:srgbClr val="000000"/>
                </a:solidFill>
                <a:ea typeface="宋体" panose="02010600030101010101" pitchFamily="2" charset="-122"/>
              </a:rPr>
              <a:t>目前许多人仍将传统的纸质工具作为信息管理的主要工具，而网络技术的应用只是起到辅助作用。在对网络工具的认知程度上，较为传统的</a:t>
            </a:r>
            <a:r>
              <a:rPr lang="en-US" sz="2400" b="0">
                <a:solidFill>
                  <a:srgbClr val="000000"/>
                </a:solidFill>
                <a:latin typeface="Times New Roman" panose="02020603050405020304" charset="0"/>
              </a:rPr>
              <a:t>office</a:t>
            </a:r>
            <a:r>
              <a:rPr lang="zh-CN" sz="2400" b="0">
                <a:solidFill>
                  <a:srgbClr val="000000"/>
                </a:solidFill>
                <a:ea typeface="宋体" panose="02010600030101010101" pitchFamily="2" charset="-122"/>
              </a:rPr>
              <a:t>软件等仍是人们使用的主要工具，而相对全面且专业的准妈妈孕期交流平台的信息管理软件仍没有得到大多数人的了解或认可。本选题则旨在通过标签分类管理等方式，实现管理员：首页、个人中心、用户管理、早教知识管理、待产经验分享管理、怀孕常识管理、月子食谱管理、好物推荐管理、好物类型管理、圈子交流、系统管理，用户；首页、个人中心、待产经验分享管理、好物推荐管理，前台首页；首页、早教知识、待产经验分享、怀孕常识、月子食谱、好物推荐、圈子交流、个人中心、后台管理、专家交流等功能。</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280" y="0"/>
            <a:ext cx="3722370" cy="645160"/>
          </a:xfrm>
          <a:prstGeom prst="rect">
            <a:avLst/>
          </a:prstGeom>
          <a:noFill/>
        </p:spPr>
        <p:txBody>
          <a:bodyPr wrap="square" rtlCol="0">
            <a:spAutoFit/>
          </a:bodyPr>
          <a:lstStyle/>
          <a:p>
            <a:pPr>
              <a:defRPr/>
            </a:pPr>
            <a:r>
              <a:rPr kumimoji="0" lang="zh-CN" sz="3600" b="0" i="0" kern="0" cap="none" spc="0" normalizeH="0" baseline="0" noProof="0" dirty="0" smtClean="0">
                <a:latin typeface="黑体" panose="02010609060101010101" charset="-122"/>
                <a:ea typeface="黑体" panose="02010609060101010101" charset="-122"/>
              </a:rPr>
              <a:t>Spring Boot框架</a:t>
            </a:r>
            <a:endParaRPr kumimoji="0" lang="zh-CN" sz="3600" b="0" i="0" kern="0" cap="none" spc="0" normalizeH="0" baseline="0" noProof="0" dirty="0" smtClean="0">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4338"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61" name="Rectangle 2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0" name="Rectangle 3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1" name="Rectangle 3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2" name="Rectangle 36"/>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3"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4" name="Rectangle 3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5" name="Rectangle 3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6" name="Rectangle 4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 name="文本框 99"/>
          <p:cNvSpPr txBox="1"/>
          <p:nvPr/>
        </p:nvSpPr>
        <p:spPr>
          <a:xfrm>
            <a:off x="1510030" y="1043305"/>
            <a:ext cx="8719820" cy="3046095"/>
          </a:xfrm>
          <a:prstGeom prst="rect">
            <a:avLst/>
          </a:prstGeom>
          <a:noFill/>
          <a:ln w="9525">
            <a:noFill/>
          </a:ln>
        </p:spPr>
        <p:txBody>
          <a:bodyPr wrap="square">
            <a:spAutoFit/>
          </a:bodyPr>
          <a:p>
            <a:pPr indent="0"/>
            <a:r>
              <a:rPr lang="en-US" sz="2400" b="0">
                <a:solidFill>
                  <a:srgbClr val="000000"/>
                </a:solidFill>
                <a:latin typeface="Times New Roman" panose="02020603050405020304" charset="0"/>
              </a:rPr>
              <a:t>Spring Boot</a:t>
            </a:r>
            <a:r>
              <a:rPr lang="zh-CN" sz="2400" b="0">
                <a:solidFill>
                  <a:srgbClr val="000000"/>
                </a:solidFill>
                <a:ea typeface="宋体" panose="02010600030101010101" pitchFamily="2" charset="-122"/>
              </a:rPr>
              <a:t>是</a:t>
            </a:r>
            <a:r>
              <a:rPr lang="en-US" sz="2400" b="0">
                <a:solidFill>
                  <a:srgbClr val="000000"/>
                </a:solidFill>
                <a:latin typeface="Times New Roman" panose="02020603050405020304" charset="0"/>
              </a:rPr>
              <a:t>Pivotal</a:t>
            </a:r>
            <a:r>
              <a:rPr lang="zh-CN" sz="2400" b="0">
                <a:solidFill>
                  <a:srgbClr val="000000"/>
                </a:solidFill>
                <a:ea typeface="宋体" panose="02010600030101010101" pitchFamily="2" charset="-122"/>
              </a:rPr>
              <a:t>团队的一个新框架，旨在简化新</a:t>
            </a:r>
            <a:r>
              <a:rPr lang="en-US" sz="2400" b="0">
                <a:solidFill>
                  <a:srgbClr val="000000"/>
                </a:solidFill>
                <a:latin typeface="Times New Roman" panose="02020603050405020304" charset="0"/>
              </a:rPr>
              <a:t>Spring</a:t>
            </a:r>
            <a:r>
              <a:rPr lang="zh-CN" sz="2400" b="0">
                <a:solidFill>
                  <a:srgbClr val="000000"/>
                </a:solidFill>
                <a:ea typeface="宋体" panose="02010600030101010101" pitchFamily="2" charset="-122"/>
              </a:rPr>
              <a:t>应用程序的初始设置和开发。该框架使用特定的配置方法，无需开发人员定义样板配置。通过这种方式，</a:t>
            </a:r>
            <a:r>
              <a:rPr lang="en-US" sz="2400" b="0">
                <a:solidFill>
                  <a:srgbClr val="000000"/>
                </a:solidFill>
                <a:latin typeface="Times New Roman" panose="02020603050405020304" charset="0"/>
              </a:rPr>
              <a:t>Spring Boot</a:t>
            </a:r>
            <a:r>
              <a:rPr lang="zh-CN" sz="2400" b="0">
                <a:solidFill>
                  <a:srgbClr val="000000"/>
                </a:solidFill>
                <a:ea typeface="宋体" panose="02010600030101010101" pitchFamily="2" charset="-122"/>
              </a:rPr>
              <a:t>旨在成为蓬勃发展的快速应用程序开发领域的领导者。</a:t>
            </a:r>
            <a:r>
              <a:rPr lang="en-US" sz="2400" b="0">
                <a:solidFill>
                  <a:srgbClr val="000000"/>
                </a:solidFill>
                <a:latin typeface="Times New Roman" panose="02020603050405020304" charset="0"/>
              </a:rPr>
              <a:t>Spring Boot</a:t>
            </a:r>
            <a:r>
              <a:rPr lang="zh-CN" sz="2400" b="0">
                <a:solidFill>
                  <a:srgbClr val="000000"/>
                </a:solidFill>
                <a:ea typeface="宋体" panose="02010600030101010101" pitchFamily="2" charset="-122"/>
              </a:rPr>
              <a:t>特点：</a:t>
            </a:r>
            <a:r>
              <a:rPr lang="en-US" sz="2400" b="0">
                <a:solidFill>
                  <a:srgbClr val="000000"/>
                </a:solidFill>
                <a:latin typeface="Times New Roman" panose="02020603050405020304" charset="0"/>
              </a:rPr>
              <a:t>1</a:t>
            </a:r>
            <a:r>
              <a:rPr lang="zh-CN" sz="2400" b="0">
                <a:solidFill>
                  <a:srgbClr val="000000"/>
                </a:solidFill>
                <a:ea typeface="宋体" panose="02010600030101010101" pitchFamily="2" charset="-122"/>
              </a:rPr>
              <a:t>、创建一个单独的</a:t>
            </a:r>
            <a:r>
              <a:rPr lang="en-US" sz="2400" b="0">
                <a:solidFill>
                  <a:srgbClr val="000000"/>
                </a:solidFill>
                <a:latin typeface="Times New Roman" panose="02020603050405020304" charset="0"/>
              </a:rPr>
              <a:t>Spring</a:t>
            </a:r>
            <a:r>
              <a:rPr lang="zh-CN" sz="2400" b="0">
                <a:solidFill>
                  <a:srgbClr val="000000"/>
                </a:solidFill>
                <a:ea typeface="宋体" panose="02010600030101010101" pitchFamily="2" charset="-122"/>
              </a:rPr>
              <a:t>应用程序；</a:t>
            </a:r>
            <a:r>
              <a:rPr lang="en-US" sz="2400" b="0">
                <a:solidFill>
                  <a:srgbClr val="000000"/>
                </a:solidFill>
                <a:latin typeface="Times New Roman" panose="02020603050405020304" charset="0"/>
              </a:rPr>
              <a:t>2</a:t>
            </a:r>
            <a:r>
              <a:rPr lang="zh-CN" sz="2400" b="0">
                <a:solidFill>
                  <a:srgbClr val="000000"/>
                </a:solidFill>
                <a:ea typeface="宋体" panose="02010600030101010101" pitchFamily="2" charset="-122"/>
              </a:rPr>
              <a:t>、嵌入式</a:t>
            </a:r>
            <a:r>
              <a:rPr lang="en-US" sz="2400" b="0">
                <a:solidFill>
                  <a:srgbClr val="000000"/>
                </a:solidFill>
                <a:latin typeface="Times New Roman" panose="02020603050405020304" charset="0"/>
              </a:rPr>
              <a:t>Tomcat</a:t>
            </a:r>
            <a:r>
              <a:rPr lang="zh-CN" sz="2400" b="0">
                <a:solidFill>
                  <a:srgbClr val="000000"/>
                </a:solidFill>
                <a:ea typeface="宋体" panose="02010600030101010101" pitchFamily="2" charset="-122"/>
              </a:rPr>
              <a:t>，无需部署</a:t>
            </a:r>
            <a:r>
              <a:rPr lang="en-US" sz="2400" b="0">
                <a:solidFill>
                  <a:srgbClr val="000000"/>
                </a:solidFill>
                <a:latin typeface="Times New Roman" panose="02020603050405020304" charset="0"/>
              </a:rPr>
              <a:t>WAR</a:t>
            </a:r>
            <a:r>
              <a:rPr lang="zh-CN" sz="2400" b="0">
                <a:solidFill>
                  <a:srgbClr val="000000"/>
                </a:solidFill>
                <a:ea typeface="宋体" panose="02010600030101010101" pitchFamily="2" charset="-122"/>
              </a:rPr>
              <a:t>文件；</a:t>
            </a:r>
            <a:r>
              <a:rPr lang="en-US" sz="2400" b="0">
                <a:solidFill>
                  <a:srgbClr val="000000"/>
                </a:solidFill>
                <a:latin typeface="Times New Roman" panose="02020603050405020304" charset="0"/>
              </a:rPr>
              <a:t>3</a:t>
            </a:r>
            <a:r>
              <a:rPr lang="zh-CN" sz="2400" b="0">
                <a:solidFill>
                  <a:srgbClr val="000000"/>
                </a:solidFill>
                <a:ea typeface="宋体" panose="02010600030101010101" pitchFamily="2" charset="-122"/>
              </a:rPr>
              <a:t>、简化</a:t>
            </a:r>
            <a:r>
              <a:rPr lang="en-US" sz="2400" b="0">
                <a:solidFill>
                  <a:srgbClr val="000000"/>
                </a:solidFill>
                <a:latin typeface="Times New Roman" panose="02020603050405020304" charset="0"/>
              </a:rPr>
              <a:t>Maven</a:t>
            </a:r>
            <a:r>
              <a:rPr lang="zh-CN" sz="2400" b="0">
                <a:solidFill>
                  <a:srgbClr val="000000"/>
                </a:solidFill>
                <a:ea typeface="宋体" panose="02010600030101010101" pitchFamily="2" charset="-122"/>
              </a:rPr>
              <a:t>配置；</a:t>
            </a:r>
            <a:r>
              <a:rPr lang="en-US" sz="2400" b="0">
                <a:solidFill>
                  <a:srgbClr val="000000"/>
                </a:solidFill>
                <a:latin typeface="Times New Roman" panose="02020603050405020304" charset="0"/>
              </a:rPr>
              <a:t>4</a:t>
            </a:r>
            <a:r>
              <a:rPr lang="zh-CN" sz="2400" b="0">
                <a:solidFill>
                  <a:srgbClr val="000000"/>
                </a:solidFill>
                <a:ea typeface="宋体" panose="02010600030101010101" pitchFamily="2" charset="-122"/>
              </a:rPr>
              <a:t>、自动配置</a:t>
            </a:r>
            <a:r>
              <a:rPr lang="en-US" sz="2400" b="0">
                <a:solidFill>
                  <a:srgbClr val="000000"/>
                </a:solidFill>
                <a:latin typeface="Times New Roman" panose="02020603050405020304" charset="0"/>
              </a:rPr>
              <a:t>Spring</a:t>
            </a:r>
            <a:r>
              <a:rPr lang="zh-CN" sz="2400" b="0">
                <a:solidFill>
                  <a:srgbClr val="000000"/>
                </a:solidFill>
                <a:ea typeface="宋体" panose="02010600030101010101" pitchFamily="2" charset="-122"/>
              </a:rPr>
              <a:t>；</a:t>
            </a:r>
            <a:r>
              <a:rPr lang="en-US" sz="2400" b="0">
                <a:solidFill>
                  <a:srgbClr val="000000"/>
                </a:solidFill>
                <a:latin typeface="Times New Roman" panose="02020603050405020304" charset="0"/>
              </a:rPr>
              <a:t>5</a:t>
            </a:r>
            <a:r>
              <a:rPr lang="zh-CN" sz="2400" b="0">
                <a:solidFill>
                  <a:srgbClr val="000000"/>
                </a:solidFill>
                <a:ea typeface="宋体" panose="02010600030101010101" pitchFamily="2" charset="-122"/>
              </a:rPr>
              <a:t>、提供生产就绪功能，如指标，健康检查和外部配置；</a:t>
            </a:r>
            <a:r>
              <a:rPr lang="en-US" sz="2400" b="0">
                <a:solidFill>
                  <a:srgbClr val="000000"/>
                </a:solidFill>
                <a:latin typeface="Times New Roman" panose="02020603050405020304" charset="0"/>
              </a:rPr>
              <a:t>6</a:t>
            </a:r>
            <a:r>
              <a:rPr lang="zh-CN" sz="2400" b="0">
                <a:solidFill>
                  <a:srgbClr val="000000"/>
                </a:solidFill>
                <a:ea typeface="宋体" panose="02010600030101010101" pitchFamily="2" charset="-122"/>
              </a:rPr>
              <a:t>、绝对没有代码生成和</a:t>
            </a:r>
            <a:r>
              <a:rPr lang="en-US" sz="2400" b="0">
                <a:solidFill>
                  <a:srgbClr val="000000"/>
                </a:solidFill>
                <a:latin typeface="Times New Roman" panose="02020603050405020304" charset="0"/>
              </a:rPr>
              <a:t>XML</a:t>
            </a:r>
            <a:r>
              <a:rPr lang="zh-CN" sz="2400" b="0">
                <a:solidFill>
                  <a:srgbClr val="000000"/>
                </a:solidFill>
                <a:ea typeface="宋体" panose="02010600030101010101" pitchFamily="2" charset="-122"/>
              </a:rPr>
              <a:t>的配置要求；</a:t>
            </a:r>
            <a:r>
              <a:rPr lang="en-US" sz="2400" b="0">
                <a:solidFill>
                  <a:srgbClr val="000000"/>
                </a:solidFill>
                <a:latin typeface="宋体" panose="02010600030101010101" pitchFamily="2" charset="-122"/>
              </a:rPr>
              <a:t>  </a:t>
            </a:r>
            <a:r>
              <a:rPr lang="zh-CN" sz="2400" b="0">
                <a:solidFill>
                  <a:srgbClr val="000000"/>
                </a:solidFill>
                <a:ea typeface="宋体" panose="02010600030101010101" pitchFamily="2" charset="-122"/>
              </a:rPr>
              <a:t>安装步骤：</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sz="3200" dirty="0" smtClean="0">
                <a:solidFill>
                  <a:schemeClr val="bg1"/>
                </a:solidFill>
                <a:latin typeface="黑体" panose="02010609060101010101" charset="-122"/>
                <a:ea typeface="黑体" panose="02010609060101010101" charset="-122"/>
              </a:rPr>
              <a:t>管理员登录模块</a:t>
            </a:r>
            <a:endParaRPr lang="zh-CN"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147482454" name="图片 -2147482455"/>
          <p:cNvPicPr>
            <a:picLocks noChangeAspect="1"/>
          </p:cNvPicPr>
          <p:nvPr/>
        </p:nvPicPr>
        <p:blipFill>
          <a:blip r:embed="rId1"/>
          <a:stretch>
            <a:fillRect/>
          </a:stretch>
        </p:blipFill>
        <p:spPr>
          <a:xfrm>
            <a:off x="257175" y="847725"/>
            <a:ext cx="11581765" cy="601091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系统测试</a:t>
            </a:r>
            <a:endParaRPr kumimoji="0" lang="zh-CN"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716280" y="771525"/>
            <a:ext cx="11015980" cy="2861310"/>
          </a:xfrm>
          <a:prstGeom prst="rect">
            <a:avLst/>
          </a:prstGeom>
        </p:spPr>
        <p:txBody>
          <a:bodyPr wrap="square">
            <a:spAutoFit/>
          </a:bodyPr>
          <a:lstStyle/>
          <a:p>
            <a:r>
              <a:rPr lang="en-US" sz="2000" dirty="0" smtClean="0"/>
              <a:t> </a:t>
            </a:r>
            <a:endParaRPr lang="zh-CN" altLang="en-US" sz="2000" dirty="0" smtClean="0"/>
          </a:p>
          <a:p>
            <a:r>
              <a:rPr lang="zh-CN" altLang="en-US" sz="2000" dirty="0" smtClean="0"/>
              <a:t>程序设计不能保证没有错误，这是一个开发过程，在错误或错误的过程中都是难以避免的。虽然这是不可避免的，但我们不能使这些错误始终存在于系统中，错误可能会造成无法估量的后果，如系统崩溃，安全信息泄露，系统无法正常启动等，为了避免这些问题，我们需要测试程序，再测试过程中发现问题，并纠正它们，从而使系统更长时间稳定成熟。本章的作用是发现这些问题，并对其进行修改，虽然耗时费力，但对于长期使用而言是非常重要和必要系统的开发。</a:t>
            </a:r>
            <a:endParaRPr lang="zh-CN" altLang="en-US" sz="2000" dirty="0" smtClean="0"/>
          </a:p>
          <a:p>
            <a:r>
              <a:rPr lang="zh-CN" altLang="en-US" sz="2000" dirty="0" smtClean="0"/>
              <a:t>软件在设计后必须进行测试，调试过程中使用的方法是软件测试方法。在开发新软件时，系统测试是检查软件是否合格的关键步骤，以及是否符合设计目标的参考。测试主要是查看软件中数据的准确性，正确的操作与否，以及操作的结果，还有哪些方面需要改进。</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2669</Words>
  <Application>WPS 演示</Application>
  <PresentationFormat>自定义</PresentationFormat>
  <Paragraphs>49</Paragraphs>
  <Slides>12</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宋体</vt:lpstr>
      <vt:lpstr>Wingdings</vt:lpstr>
      <vt:lpstr>Segoe UI Light</vt:lpstr>
      <vt:lpstr>黑体</vt:lpstr>
      <vt:lpstr>Segoe UI</vt:lpstr>
      <vt:lpstr>微软雅黑</vt:lpstr>
      <vt:lpstr>Arial Unicode MS</vt:lpstr>
      <vt:lpstr>等线</vt:lpstr>
      <vt:lpstr>Times New Roman</vt:lpstr>
      <vt:lpstr>Calibri</vt:lpstr>
      <vt:lpstr>office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creator>www.tukuppt.com</dc:creator>
  <cp:keywords>tukuppt</cp:keywords>
  <dc:subject>熊猫办公</dc:subject>
  <cp:category>tukuppt</cp:category>
  <cp:lastModifiedBy>丘美玲</cp:lastModifiedBy>
  <cp:revision>36</cp:revision>
  <dcterms:created xsi:type="dcterms:W3CDTF">2019-12-31T02:46:00Z</dcterms:created>
  <dcterms:modified xsi:type="dcterms:W3CDTF">2021-03-24T09:17:39Z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4AC415B30AB946439E5CC9FEAE2DE055</vt:lpwstr>
  </property>
</Properties>
</file>