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73" r:id="rId5"/>
    <p:sldId id="264" r:id="rId6"/>
    <p:sldId id="265" r:id="rId7"/>
    <p:sldId id="286" r:id="rId9"/>
    <p:sldId id="283" r:id="rId10"/>
    <p:sldId id="284" r:id="rId11"/>
    <p:sldId id="285" r:id="rId1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entury Gothic" panose="020B0502020202020204" pitchFamily="34" charset="0"/>
        <a:ea typeface="+mn-ea"/>
        <a:cs typeface="+mn-cs"/>
      </a:defRPr>
    </a:lvl5pPr>
    <a:lvl6pPr marL="2286000" algn="l" defTabSz="914400" rtl="0" eaLnBrk="1" latinLnBrk="0" hangingPunct="1">
      <a:defRPr kern="1200">
        <a:solidFill>
          <a:schemeClr val="tx1"/>
        </a:solidFill>
        <a:latin typeface="Century Gothic" panose="020B0502020202020204" pitchFamily="34" charset="0"/>
        <a:ea typeface="+mn-ea"/>
        <a:cs typeface="+mn-cs"/>
      </a:defRPr>
    </a:lvl6pPr>
    <a:lvl7pPr marL="2743200" algn="l" defTabSz="914400" rtl="0" eaLnBrk="1" latinLnBrk="0" hangingPunct="1">
      <a:defRPr kern="1200">
        <a:solidFill>
          <a:schemeClr val="tx1"/>
        </a:solidFill>
        <a:latin typeface="Century Gothic" panose="020B0502020202020204" pitchFamily="34" charset="0"/>
        <a:ea typeface="+mn-ea"/>
        <a:cs typeface="+mn-cs"/>
      </a:defRPr>
    </a:lvl7pPr>
    <a:lvl8pPr marL="3200400" algn="l" defTabSz="914400" rtl="0" eaLnBrk="1" latinLnBrk="0" hangingPunct="1">
      <a:defRPr kern="1200">
        <a:solidFill>
          <a:schemeClr val="tx1"/>
        </a:solidFill>
        <a:latin typeface="Century Gothic" panose="020B0502020202020204" pitchFamily="34" charset="0"/>
        <a:ea typeface="+mn-ea"/>
        <a:cs typeface="+mn-cs"/>
      </a:defRPr>
    </a:lvl8pPr>
    <a:lvl9pPr marL="3657600" algn="l" defTabSz="914400" rtl="0" eaLnBrk="1" latinLnBrk="0" hangingPunct="1">
      <a:defRPr kern="1200">
        <a:solidFill>
          <a:schemeClr val="tx1"/>
        </a:solidFill>
        <a:latin typeface="Century Gothic" panose="020B0502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BAB3FF"/>
    <a:srgbClr val="9C776C"/>
    <a:srgbClr val="8A7558"/>
    <a:srgbClr val="BEAE9E"/>
    <a:srgbClr val="4B443D"/>
    <a:srgbClr val="F3B237"/>
    <a:srgbClr val="F69700"/>
    <a:srgbClr val="CBAF88"/>
    <a:srgbClr val="E39E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63" autoAdjust="0"/>
  </p:normalViewPr>
  <p:slideViewPr>
    <p:cSldViewPr showGuides="1">
      <p:cViewPr varScale="1">
        <p:scale>
          <a:sx n="71" d="100"/>
          <a:sy n="71" d="100"/>
        </p:scale>
        <p:origin x="883" y="53"/>
      </p:cViewPr>
      <p:guideLst>
        <p:guide orient="horz" pos="2178"/>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CF0DC89-A7F9-49F6-BA85-DD6C004DC60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BB443B0F-6B18-45A0-950A-FDA5B49F6DA5}"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t>通过需求分析，系统主要实现查询某条路线上的所有公交站点信息、某两个公交站点之间的途经的所有线路及距离、公交换乘、用户的登录、注册等功能。</a:t>
            </a:r>
            <a:endParaRPr lang="zh-CN" altLang="en-US" dirty="0" smtClean="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标题 4"/>
          <p:cNvSpPr>
            <a:spLocks noGrp="1"/>
          </p:cNvSpPr>
          <p:nvPr>
            <p:ph type="title"/>
          </p:nvPr>
        </p:nvSpPr>
        <p:spPr>
          <a:xfrm>
            <a:off x="214605" y="236852"/>
            <a:ext cx="4161984" cy="545745"/>
          </a:xfrm>
          <a:prstGeom prst="rect">
            <a:avLst/>
          </a:prstGeom>
        </p:spPr>
        <p:txBody>
          <a:bodyPr/>
          <a:lstStyle>
            <a:lvl1pPr marL="0" indent="0">
              <a:buFont typeface="Wingdings" panose="05000000000000000000" pitchFamily="2" charset="2"/>
              <a:buNone/>
              <a:defRPr sz="2275">
                <a:solidFill>
                  <a:schemeClr val="accent2"/>
                </a:solidFill>
              </a:defRPr>
            </a:lvl1pPr>
          </a:lstStyle>
          <a:p>
            <a:r>
              <a:rPr lang="zh-CN" altLang="en-US" smtClean="0"/>
              <a:t>单击此处编辑母版标题样式</a:t>
            </a:r>
            <a:endParaRPr lang="zh-CN" alt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2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2" name="标题 1"/>
          <p:cNvSpPr>
            <a:spLocks noGrp="1"/>
          </p:cNvSpPr>
          <p:nvPr>
            <p:ph type="title"/>
          </p:nvPr>
        </p:nvSpPr>
        <p:spPr>
          <a:xfrm>
            <a:off x="422509" y="290968"/>
            <a:ext cx="6758726" cy="1091490"/>
          </a:xfrm>
          <a:prstGeom prst="rect">
            <a:avLst/>
          </a:prstGeom>
        </p:spPr>
        <p:txBody>
          <a:bodyPr/>
          <a:lstStyle>
            <a:lvl1pPr>
              <a:defRPr sz="2275"/>
            </a:lvl1pPr>
          </a:lstStyle>
          <a:p>
            <a:r>
              <a:rPr lang="zh-CN" altLang="en-US" smtClean="0"/>
              <a:t>单击此处编辑母版标题样式</a:t>
            </a:r>
            <a:endParaRPr lang="zh-CN" altLang="en-US"/>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3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3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3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4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6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6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6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6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69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70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7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72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73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4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75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76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77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78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两栏内容">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80010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1"/>
          </p:cNvSpPr>
          <p:nvPr>
            <p:ph sz="half" idx="2" hasCustomPrompt="1"/>
          </p:nvPr>
        </p:nvSpPr>
        <p:spPr>
          <a:xfrm>
            <a:off x="4777740" y="2103120"/>
            <a:ext cx="3566160" cy="374904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802386" y="2074334"/>
            <a:ext cx="3566160" cy="640080"/>
          </a:xfrm>
        </p:spPr>
        <p:txBody>
          <a:bodyPr anchor="ctr"/>
          <a:lstStyle>
            <a:lvl1pPr marL="0" indent="0" algn="ctr">
              <a:spcBef>
                <a:spcPts val="0"/>
              </a:spcBef>
              <a:buNone/>
              <a:defRPr sz="1425" b="0">
                <a:solidFill>
                  <a:schemeClr val="tx2"/>
                </a:solidFill>
                <a:latin typeface="+mn-lt"/>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4" name="Content Placeholder 3"/>
          <p:cNvSpPr>
            <a:spLocks noGrp="1"/>
          </p:cNvSpPr>
          <p:nvPr>
            <p:ph sz="half" idx="2" hasCustomPrompt="1"/>
          </p:nvPr>
        </p:nvSpPr>
        <p:spPr>
          <a:xfrm>
            <a:off x="802386" y="2755898"/>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1"/>
          </p:cNvSpPr>
          <p:nvPr>
            <p:ph type="body" sz="quarter" idx="3" hasCustomPrompt="1"/>
          </p:nvPr>
        </p:nvSpPr>
        <p:spPr>
          <a:xfrm>
            <a:off x="4780027" y="2074334"/>
            <a:ext cx="3566160" cy="640080"/>
          </a:xfrm>
        </p:spPr>
        <p:txBody>
          <a:bodyPr anchor="ctr"/>
          <a:lstStyle>
            <a:lvl1pPr marL="0" indent="0" algn="ctr">
              <a:spcBef>
                <a:spcPts val="0"/>
              </a:spcBef>
              <a:buNone/>
              <a:defRPr sz="1425" b="0">
                <a:solidFill>
                  <a:schemeClr val="tx2"/>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endParaRPr lang="zh-CN" altLang="en-US" smtClean="0"/>
          </a:p>
        </p:txBody>
      </p:sp>
      <p:sp>
        <p:nvSpPr>
          <p:cNvPr id="6" name="Content Placeholder 5"/>
          <p:cNvSpPr>
            <a:spLocks noGrp="1"/>
          </p:cNvSpPr>
          <p:nvPr>
            <p:ph sz="quarter" idx="4" hasCustomPrompt="1"/>
          </p:nvPr>
        </p:nvSpPr>
        <p:spPr>
          <a:xfrm>
            <a:off x="4780027" y="2756581"/>
            <a:ext cx="3566160" cy="3200400"/>
          </a:xfrm>
        </p:spPr>
        <p:txBody>
          <a:bodyPr/>
          <a:lstStyle>
            <a:lvl1pPr>
              <a:defRPr sz="1350"/>
            </a:lvl1pPr>
            <a:lvl2pPr>
              <a:defRPr sz="1200"/>
            </a:lvl2pPr>
            <a:lvl3pPr>
              <a:defRPr sz="1050"/>
            </a:lvl3pPr>
            <a:lvl4pPr>
              <a:defRPr sz="1050"/>
            </a:lvl4pPr>
            <a:lvl5pPr>
              <a:defRPr sz="1050"/>
            </a:lvl5pPr>
            <a:lvl6pPr>
              <a:defRPr sz="1050"/>
            </a:lvl6pPr>
            <a:lvl7pPr>
              <a:defRPr sz="1050"/>
            </a:lvl7pPr>
            <a:lvl8pPr>
              <a:defRPr sz="1050"/>
            </a:lvl8pPr>
            <a:lvl9pPr>
              <a:defRPr sz="105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1_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3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6" name="Date Placeholder 1"/>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Footer Placeholder 2"/>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Slide Number Placeholder 3"/>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9" name="矩形 8"/>
          <p:cNvSpPr/>
          <p:nvPr/>
        </p:nvSpPr>
        <p:spPr>
          <a:xfrm>
            <a:off x="211981" y="836712"/>
            <a:ext cx="3837110" cy="34109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标题和竖排文字">
    <p:spTree>
      <p:nvGrpSpPr>
        <p:cNvPr id="1" name=""/>
        <p:cNvGrpSpPr/>
        <p:nvPr/>
      </p:nvGrpSpPr>
      <p:grpSpPr>
        <a:xfrm>
          <a:off x="0" y="0"/>
          <a:ext cx="0" cy="0"/>
          <a:chOff x="0" y="0"/>
          <a:chExt cx="0" cy="0"/>
        </a:xfrm>
      </p:grpSpPr>
      <p:sp>
        <p:nvSpPr>
          <p:cNvPr id="3" name="Vertical Text Placeholder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a:prstGeom prst="rect">
            <a:avLst/>
          </a:prstGeo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hasCustomPrompt="1"/>
          </p:nvPr>
        </p:nvSpPr>
        <p:spPr>
          <a:xfrm>
            <a:off x="628650" y="762000"/>
            <a:ext cx="6057900" cy="5257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cSld name="1_标题幻灯片">
    <p:spTree>
      <p:nvGrpSpPr>
        <p:cNvPr id="1" name=""/>
        <p:cNvGrpSpPr/>
        <p:nvPr/>
      </p:nvGrpSpPr>
      <p:grpSpPr>
        <a:xfrm>
          <a:off x="0" y="0"/>
          <a:ext cx="0" cy="0"/>
          <a:chOff x="0" y="0"/>
          <a:chExt cx="0" cy="0"/>
        </a:xfrm>
      </p:grpSpPr>
      <p:pic>
        <p:nvPicPr>
          <p:cNvPr id="2" name="图片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11"/>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1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0894" y="-13536"/>
            <a:ext cx="3863106" cy="923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3"/>
          <p:cNvPicPr>
            <a:picLocks noChangeAspect="1"/>
          </p:cNvPicPr>
          <p:nvPr/>
        </p:nvPicPr>
        <p:blipFill>
          <a:blip r:embed="rId2">
            <a:extLst>
              <a:ext uri="{28A0092B-C50C-407E-A947-70E740481C1C}">
                <a14:useLocalDpi xmlns:a14="http://schemas.microsoft.com/office/drawing/2010/main" val="0"/>
              </a:ext>
            </a:extLst>
          </a:blip>
          <a:srcRect b="76146"/>
          <a:stretch>
            <a:fillRect/>
          </a:stretch>
        </p:blipFill>
        <p:spPr bwMode="auto">
          <a:xfrm>
            <a:off x="0" y="2686050"/>
            <a:ext cx="9144000" cy="417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20"/>
          <p:cNvSpPr>
            <a:spLocks noGrp="1"/>
          </p:cNvSpPr>
          <p:nvPr>
            <p:ph type="ftr" sz="quarter" idx="10"/>
          </p:nvPr>
        </p:nvSpPr>
        <p:spPr>
          <a:xfrm>
            <a:off x="1105356" y="5211178"/>
            <a:ext cx="4428191" cy="228600"/>
          </a:xfrm>
        </p:spPr>
        <p:txBody>
          <a:bodyPr/>
          <a:lstStyle>
            <a:lvl1pPr algn="l">
              <a:defRPr sz="675" dirty="0">
                <a:solidFill>
                  <a:schemeClr val="tx1">
                    <a:lumMod val="75000"/>
                    <a:lumOff val="2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21"/>
          <p:cNvSpPr>
            <a:spLocks noGrp="1"/>
          </p:cNvSpPr>
          <p:nvPr>
            <p:ph type="sldNum" sz="quarter" idx="11"/>
          </p:nvPr>
        </p:nvSpPr>
        <p:spPr>
          <a:xfrm>
            <a:off x="6455053" y="5212682"/>
            <a:ext cx="1583591" cy="228600"/>
          </a:xfrm>
        </p:spPr>
        <p:txBody>
          <a:bodyPr/>
          <a:lstStyle>
            <a:lvl1pPr>
              <a:defRPr dirty="0">
                <a:solidFill>
                  <a:schemeClr val="tx1">
                    <a:lumMod val="75000"/>
                    <a:lumOff val="2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6" Type="http://schemas.openxmlformats.org/officeDocument/2006/relationships/theme" Target="../theme/theme1.xml"/><Relationship Id="rId45" Type="http://schemas.openxmlformats.org/officeDocument/2006/relationships/image" Target="../media/image3.png"/><Relationship Id="rId44" Type="http://schemas.openxmlformats.org/officeDocument/2006/relationships/image" Target="../media/image2.png"/><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0877" y="1494924"/>
            <a:ext cx="7544617" cy="3932823"/>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1"/>
          </p:cNvSpPr>
          <p:nvPr>
            <p:ph type="dt" sz="half" idx="2"/>
          </p:nvPr>
        </p:nvSpPr>
        <p:spPr>
          <a:xfrm>
            <a:off x="205281" y="6307556"/>
            <a:ext cx="2057315" cy="273718"/>
          </a:xfrm>
          <a:prstGeom prst="rect">
            <a:avLst/>
          </a:prstGeom>
        </p:spPr>
        <p:txBody>
          <a:bodyPr vert="horz" lIns="91440" tIns="45720" rIns="91440" bIns="45720" rtlCol="0" anchor="b"/>
          <a:lstStyle>
            <a:lvl1pPr algn="l" eaLnBrk="1" fontAlgn="auto" hangingPunct="1">
              <a:spcBef>
                <a:spcPts val="0"/>
              </a:spcBef>
              <a:spcAft>
                <a:spcPts val="0"/>
              </a:spcAft>
              <a:defRPr sz="750">
                <a:solidFill>
                  <a:schemeClr val="tx1">
                    <a:lumMod val="75000"/>
                    <a:lumOff val="2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F7B5FA0D-E745-4884-98BC-44C1A482E3D9}"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2617889" y="6307556"/>
            <a:ext cx="3908222" cy="273718"/>
          </a:xfrm>
          <a:prstGeom prst="rect">
            <a:avLst/>
          </a:prstGeom>
        </p:spPr>
        <p:txBody>
          <a:bodyPr vert="horz" lIns="91440" tIns="45720" rIns="91440" bIns="45720" rtlCol="0" anchor="b"/>
          <a:lstStyle>
            <a:lvl1pPr algn="ctr" eaLnBrk="1" fontAlgn="auto" hangingPunct="1">
              <a:spcBef>
                <a:spcPts val="0"/>
              </a:spcBef>
              <a:spcAft>
                <a:spcPts val="0"/>
              </a:spcAft>
              <a:defRPr sz="750">
                <a:solidFill>
                  <a:schemeClr val="tx1">
                    <a:lumMod val="75000"/>
                    <a:lumOff val="2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852538" y="6307556"/>
            <a:ext cx="1097461" cy="273718"/>
          </a:xfrm>
          <a:prstGeom prst="rect">
            <a:avLst/>
          </a:prstGeom>
        </p:spPr>
        <p:txBody>
          <a:bodyPr vert="horz" lIns="91440" tIns="45720" rIns="91440" bIns="45720" rtlCol="0" anchor="b"/>
          <a:lstStyle>
            <a:lvl1pPr algn="r" eaLnBrk="1" fontAlgn="auto" hangingPunct="1">
              <a:spcBef>
                <a:spcPts val="0"/>
              </a:spcBef>
              <a:spcAft>
                <a:spcPts val="0"/>
              </a:spcAft>
              <a:defRPr sz="750" smtClean="0">
                <a:solidFill>
                  <a:schemeClr val="tx1">
                    <a:lumMod val="75000"/>
                    <a:lumOff val="25000"/>
                  </a:schemeClr>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EB1639B-3A8C-4852-A1FD-C240F7B61E22}" type="slidenum">
              <a:rPr kumimoji="0" lang="zh-CN" altLang="en-US" sz="1200" b="0" i="0" u="none" strike="noStrike" kern="1200" cap="none" spc="0" normalizeH="0" baseline="0" noProof="0" smtClean="0">
                <a:ln>
                  <a:noFill/>
                </a:ln>
                <a:solidFill>
                  <a:srgbClr val="898989"/>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pic>
        <p:nvPicPr>
          <p:cNvPr id="1030" name="图片 7"/>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图片 8"/>
          <p:cNvPicPr>
            <a:picLocks noChangeAspect="1"/>
          </p:cNvPicPr>
          <p:nvPr/>
        </p:nvPicPr>
        <p:blipFill>
          <a:blip r:embed="rId45">
            <a:extLst>
              <a:ext uri="{28A0092B-C50C-407E-A947-70E740481C1C}">
                <a14:useLocalDpi xmlns:a14="http://schemas.microsoft.com/office/drawing/2010/main" val="0"/>
              </a:ext>
            </a:extLst>
          </a:blip>
          <a:srcRect/>
          <a:stretch>
            <a:fillRect/>
          </a:stretch>
        </p:blipFill>
        <p:spPr bwMode="auto">
          <a:xfrm>
            <a:off x="274084" y="959519"/>
            <a:ext cx="3638651" cy="8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图片 10"/>
          <p:cNvPicPr>
            <a:picLocks noChangeAspect="1"/>
          </p:cNvPicPr>
          <p:nvPr/>
        </p:nvPicPr>
        <p:blipFill>
          <a:blip r:embed="rId44">
            <a:extLst>
              <a:ext uri="{28A0092B-C50C-407E-A947-70E740481C1C}">
                <a14:useLocalDpi xmlns:a14="http://schemas.microsoft.com/office/drawing/2010/main" val="0"/>
              </a:ext>
            </a:extLst>
          </a:blip>
          <a:srcRect/>
          <a:stretch>
            <a:fillRect/>
          </a:stretch>
        </p:blipFill>
        <p:spPr bwMode="auto">
          <a:xfrm>
            <a:off x="69931" y="6328611"/>
            <a:ext cx="9074069" cy="529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Lst>
  <p:timing>
    <p:tnLst>
      <p:par>
        <p:cTn id="1" dur="indefinite" restart="never" nodeType="tmRoot"/>
      </p:par>
    </p:tnLst>
  </p:timing>
  <p:hf sldNum="0" hdr="0" ftr="0" dt="0"/>
  <p:txStyles>
    <p:titleStyle>
      <a:lvl1pPr algn="l" defTabSz="685800" rtl="0" eaLnBrk="1" fontAlgn="base" hangingPunct="1">
        <a:lnSpc>
          <a:spcPct val="90000"/>
        </a:lnSpc>
        <a:spcBef>
          <a:spcPct val="0"/>
        </a:spcBef>
        <a:spcAft>
          <a:spcPct val="0"/>
        </a:spcAft>
        <a:defRPr lang="en-US" sz="3555" kern="1200" dirty="0">
          <a:solidFill>
            <a:srgbClr val="262626"/>
          </a:solidFill>
          <a:latin typeface="+mj-lt"/>
          <a:ea typeface="+mn-ea"/>
          <a:cs typeface="+mn-cs"/>
        </a:defRPr>
      </a:lvl1pPr>
      <a:lvl2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2pPr>
      <a:lvl3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3pPr>
      <a:lvl4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4pPr>
      <a:lvl5pPr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5pPr>
      <a:lvl6pPr marL="32512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6pPr>
      <a:lvl7pPr marL="64960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7pPr>
      <a:lvl8pPr marL="974725"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8pPr>
      <a:lvl9pPr marL="1299210" algn="l" defTabSz="685800" rtl="0" eaLnBrk="1" fontAlgn="base" hangingPunct="1">
        <a:lnSpc>
          <a:spcPct val="90000"/>
        </a:lnSpc>
        <a:spcBef>
          <a:spcPct val="0"/>
        </a:spcBef>
        <a:spcAft>
          <a:spcPct val="0"/>
        </a:spcAft>
        <a:defRPr sz="3555">
          <a:solidFill>
            <a:srgbClr val="262626"/>
          </a:solidFill>
          <a:latin typeface="Century Gothic" panose="020B0502020202020204" pitchFamily="34" charset="0"/>
        </a:defRPr>
      </a:lvl9pPr>
    </p:titleStyle>
    <p:bodyStyle>
      <a:lvl1pPr marL="136525" indent="-136525" algn="l" defTabSz="685800" rtl="0" eaLnBrk="1" fontAlgn="base" hangingPunct="1">
        <a:spcBef>
          <a:spcPts val="675"/>
        </a:spcBef>
        <a:spcAft>
          <a:spcPct val="0"/>
        </a:spcAft>
        <a:buClr>
          <a:srgbClr val="262626"/>
        </a:buClr>
        <a:buFont typeface="Garamond" panose="02020404030301010803" pitchFamily="18" charset="0"/>
        <a:buChar char="◦"/>
        <a:defRPr sz="1350" kern="1200">
          <a:solidFill>
            <a:schemeClr val="tx1"/>
          </a:solidFill>
          <a:latin typeface="+mn-lt"/>
          <a:ea typeface="+mn-ea"/>
          <a:cs typeface="+mn-cs"/>
        </a:defRPr>
      </a:lvl1pPr>
      <a:lvl2pPr marL="342900" indent="-136525" algn="l" defTabSz="685800" rtl="0" eaLnBrk="1" fontAlgn="base" hangingPunct="1">
        <a:spcBef>
          <a:spcPts val="375"/>
        </a:spcBef>
        <a:spcAft>
          <a:spcPct val="0"/>
        </a:spcAft>
        <a:buClr>
          <a:srgbClr val="262626"/>
        </a:buClr>
        <a:buFont typeface="Garamond" panose="02020404030301010803" pitchFamily="18" charset="0"/>
        <a:buChar char="◦"/>
        <a:defRPr sz="1135" kern="1200">
          <a:solidFill>
            <a:schemeClr val="tx1"/>
          </a:solidFill>
          <a:latin typeface="+mn-lt"/>
          <a:ea typeface="+mn-ea"/>
          <a:cs typeface="+mn-cs"/>
        </a:defRPr>
      </a:lvl2pPr>
      <a:lvl3pPr marL="54800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3pPr>
      <a:lvl4pPr marL="753745"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4pPr>
      <a:lvl5pPr marL="960120" indent="-136525" algn="l" defTabSz="685800" rtl="0" eaLnBrk="1" fontAlgn="base" hangingPunct="1">
        <a:spcBef>
          <a:spcPts val="375"/>
        </a:spcBef>
        <a:spcAft>
          <a:spcPct val="0"/>
        </a:spcAft>
        <a:buClr>
          <a:srgbClr val="262626"/>
        </a:buClr>
        <a:buFont typeface="Garamond" panose="02020404030301010803" pitchFamily="18" charset="0"/>
        <a:buChar char="◦"/>
        <a:defRPr sz="995" kern="1200">
          <a:solidFill>
            <a:schemeClr val="tx1"/>
          </a:solidFill>
          <a:latin typeface="+mn-lt"/>
          <a:ea typeface="+mn-ea"/>
          <a:cs typeface="+mn-cs"/>
        </a:defRPr>
      </a:lvl5pPr>
      <a:lvl6pPr marL="120015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6pPr>
      <a:lvl7pPr marL="142494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7pPr>
      <a:lvl8pPr marL="1649730"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8pPr>
      <a:lvl9pPr marL="1875155" indent="-171450" algn="l" defTabSz="685800" rtl="0" eaLnBrk="1" latinLnBrk="0" hangingPunct="1">
        <a:lnSpc>
          <a:spcPct val="100000"/>
        </a:lnSpc>
        <a:spcBef>
          <a:spcPts val="375"/>
        </a:spcBef>
        <a:buClr>
          <a:schemeClr val="tx1">
            <a:lumMod val="85000"/>
            <a:lumOff val="15000"/>
          </a:schemeClr>
        </a:buClr>
        <a:buFont typeface="Garamond" panose="02020404030301010803" pitchFamily="18" charset="0"/>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22" name="Shape 74"/>
          <p:cNvSpPr txBox="1"/>
          <p:nvPr/>
        </p:nvSpPr>
        <p:spPr>
          <a:xfrm>
            <a:off x="544195" y="1423988"/>
            <a:ext cx="5616575" cy="936625"/>
          </a:xfrm>
          <a:prstGeom prst="rect">
            <a:avLst/>
          </a:prstGeom>
          <a:ln w="3175">
            <a:miter lim="400000"/>
          </a:ln>
        </p:spPr>
        <p:txBody>
          <a:bodyPr lIns="38100" tIns="38100" rIns="38100" bIns="38100">
            <a:normAutofit/>
          </a:bodyPr>
          <a:lstStyle>
            <a:lvl1pPr marL="0" marR="0" indent="0" algn="l" defTabSz="825500" rtl="0" latinLnBrk="0">
              <a:lnSpc>
                <a:spcPct val="100000"/>
              </a:lnSpc>
              <a:spcBef>
                <a:spcPts val="0"/>
              </a:spcBef>
              <a:spcAft>
                <a:spcPts val="0"/>
              </a:spcAft>
              <a:buClrTx/>
              <a:buSzTx/>
              <a:buFontTx/>
              <a:buNone/>
              <a:defRPr sz="8400" b="0" i="0" u="none" strike="noStrike" cap="none" spc="0" baseline="0">
                <a:ln>
                  <a:noFill/>
                </a:ln>
                <a:solidFill>
                  <a:srgbClr val="FFFFFF"/>
                </a:solidFill>
                <a:uFillTx/>
                <a:latin typeface="Roboto Bold"/>
                <a:ea typeface="Roboto Bold"/>
                <a:cs typeface="Roboto Bold"/>
                <a:sym typeface="Roboto Bold"/>
              </a:defRPr>
            </a:lvl1pPr>
            <a:lvl2pPr marL="0" marR="0" indent="228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2pPr>
            <a:lvl3pPr marL="0" marR="0" indent="457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3pPr>
            <a:lvl4pPr marL="0" marR="0" indent="685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4pPr>
            <a:lvl5pPr marL="0" marR="0" indent="9144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5pPr>
            <a:lvl6pPr marL="0" marR="0" indent="11430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6pPr>
            <a:lvl7pPr marL="0" marR="0" indent="13716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7pPr>
            <a:lvl8pPr marL="0" marR="0" indent="16002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8pPr>
            <a:lvl9pPr marL="0" marR="0" indent="1828800" algn="l" defTabSz="825500" rtl="0" latinLnBrk="0">
              <a:lnSpc>
                <a:spcPct val="100000"/>
              </a:lnSpc>
              <a:spcBef>
                <a:spcPts val="0"/>
              </a:spcBef>
              <a:spcAft>
                <a:spcPts val="0"/>
              </a:spcAft>
              <a:buClrTx/>
              <a:buSzTx/>
              <a:buFontTx/>
              <a:buNone/>
              <a:defRPr sz="2400" b="0" i="0" u="none" strike="noStrike" cap="none" spc="0" baseline="0">
                <a:ln>
                  <a:noFill/>
                </a:ln>
                <a:solidFill>
                  <a:srgbClr val="525860"/>
                </a:solidFill>
                <a:uFillTx/>
                <a:latin typeface="+mj-lt"/>
                <a:ea typeface="+mj-ea"/>
                <a:cs typeface="+mj-cs"/>
                <a:sym typeface="Roboto Regular"/>
              </a:defRPr>
            </a:lvl9pPr>
          </a:lstStyle>
          <a:p>
            <a:pPr marL="0" marR="0" lvl="0" indent="0" algn="l" defTabSz="825500" rtl="0" eaLnBrk="1" fontAlgn="auto" latinLnBrk="0" hangingPunct="1">
              <a:lnSpc>
                <a:spcPct val="100000"/>
              </a:lnSpc>
              <a:spcBef>
                <a:spcPts val="0"/>
              </a:spcBef>
              <a:spcAft>
                <a:spcPts val="0"/>
              </a:spcAft>
              <a:buClrTx/>
              <a:buSzTx/>
              <a:buFontTx/>
              <a:buNone/>
              <a:defRPr/>
            </a:pPr>
            <a:r>
              <a:rPr kumimoji="0" lang="en-US" altLang="zh-CN" sz="3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rPr>
              <a:t>    </a:t>
            </a:r>
            <a:endParaRPr kumimoji="0" lang="zh-CN" altLang="en-US" sz="44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Roboto Bold"/>
              <a:ea typeface="Roboto Bold"/>
              <a:cs typeface="Roboto Bold"/>
              <a:sym typeface="Roboto Bold"/>
            </a:endParaRPr>
          </a:p>
        </p:txBody>
      </p:sp>
      <p:sp>
        <p:nvSpPr>
          <p:cNvPr id="24" name="Shape 75"/>
          <p:cNvSpPr/>
          <p:nvPr/>
        </p:nvSpPr>
        <p:spPr>
          <a:xfrm>
            <a:off x="1605915" y="4714240"/>
            <a:ext cx="5344160" cy="402590"/>
          </a:xfrm>
          <a:prstGeom prst="rect">
            <a:avLst/>
          </a:prstGeom>
          <a:ln w="3175">
            <a:miter lim="400000"/>
          </a:ln>
        </p:spPr>
        <p:txBody>
          <a:bodyPr lIns="38100" tIns="38100" rIns="38100" bIns="38100">
            <a:normAutofit/>
          </a:bodyPr>
          <a:lstStyle>
            <a:lvl1pPr>
              <a:defRPr sz="3200">
                <a:solidFill>
                  <a:srgbClr val="42C0A0"/>
                </a:solidFill>
                <a:latin typeface="Helvetica Neue Medium"/>
                <a:ea typeface="Helvetica Neue Medium"/>
                <a:cs typeface="Helvetica Neue Medium"/>
                <a:sym typeface="Helvetica Neue Medium"/>
              </a:defRPr>
            </a:lvl1pPr>
          </a:lstStyle>
          <a:p>
            <a:pPr marL="0" marR="0" lvl="0" indent="0" algn="ctr" defTabSz="914400" rtl="0" eaLnBrk="1" fontAlgn="auto" latinLnBrk="0" hangingPunct="0">
              <a:lnSpc>
                <a:spcPct val="100000"/>
              </a:lnSpc>
              <a:spcBef>
                <a:spcPts val="0"/>
              </a:spcBef>
              <a:spcAft>
                <a:spcPts val="0"/>
              </a:spcAft>
              <a:buClrTx/>
              <a:buSzTx/>
              <a:buFontTx/>
              <a:buNone/>
              <a:defRPr/>
            </a:pPr>
            <a:endParaRPr kumimoji="1" lang="zh-CN" altLang="en-US" sz="1400" b="0" i="0" u="none" strike="noStrike" kern="0" cap="none" spc="0" normalizeH="0" baseline="0" noProof="0" dirty="0">
              <a:ln>
                <a:noFill/>
              </a:ln>
              <a:solidFill>
                <a:schemeClr val="tx1"/>
              </a:solidFill>
              <a:effectLst/>
              <a:uLnTx/>
              <a:uFillTx/>
              <a:latin typeface="Helvetica Neue Medium"/>
              <a:ea typeface="Helvetica Neue Medium"/>
              <a:cs typeface="+mn-ea"/>
              <a:sym typeface="+mn-lt"/>
            </a:endParaRPr>
          </a:p>
        </p:txBody>
      </p:sp>
      <p:sp>
        <p:nvSpPr>
          <p:cNvPr id="7" name="文本框 6"/>
          <p:cNvSpPr txBox="1"/>
          <p:nvPr/>
        </p:nvSpPr>
        <p:spPr>
          <a:xfrm>
            <a:off x="674559" y="578803"/>
            <a:ext cx="9144000" cy="706755"/>
          </a:xfrm>
          <a:prstGeom prst="rect">
            <a:avLst/>
          </a:prstGeom>
          <a:noFill/>
        </p:spPr>
        <p:txBody>
          <a:bodyPr wrap="square" rtlCol="0">
            <a:spAutoFit/>
          </a:bodyPr>
          <a:lstStyle/>
          <a:p>
            <a:r>
              <a:rPr lang="zh-CN" altLang="en-US" sz="4000" dirty="0"/>
              <a:t>论坛管理系统</a:t>
            </a:r>
            <a:r>
              <a:rPr lang="en-US" altLang="zh-CN" sz="4000" dirty="0"/>
              <a:t>ppt</a:t>
            </a:r>
            <a:endParaRPr lang="en-US" altLang="zh-CN"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102"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3"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4"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5"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4108" name="矩形 22"/>
          <p:cNvSpPr/>
          <p:nvPr/>
        </p:nvSpPr>
        <p:spPr>
          <a:xfrm>
            <a:off x="4071938" y="4383088"/>
            <a:ext cx="30988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endParaRPr lang="zh-CN" altLang="en-US" sz="1800" dirty="0">
              <a:latin typeface="微软雅黑" panose="020B0503020204020204" pitchFamily="34" charset="-122"/>
              <a:ea typeface="微软雅黑" panose="020B0503020204020204" pitchFamily="34" charset="-122"/>
            </a:endParaRPr>
          </a:p>
        </p:txBody>
      </p:sp>
      <p:sp>
        <p:nvSpPr>
          <p:cNvPr id="7" name="文本框 6"/>
          <p:cNvSpPr txBox="1"/>
          <p:nvPr/>
        </p:nvSpPr>
        <p:spPr>
          <a:xfrm>
            <a:off x="299522" y="195880"/>
            <a:ext cx="4953635" cy="706755"/>
          </a:xfrm>
          <a:prstGeom prst="rect">
            <a:avLst/>
          </a:prstGeom>
          <a:noFill/>
        </p:spPr>
        <p:txBody>
          <a:bodyPr wrap="square" rtlCol="0">
            <a:spAutoFit/>
          </a:bodyPr>
          <a:lstStyle/>
          <a:p>
            <a:r>
              <a:rPr lang="zh-CN" altLang="en-US" sz="4000" dirty="0"/>
              <a:t>摘要</a:t>
            </a:r>
            <a:endParaRPr lang="zh-CN" altLang="en-US" sz="4000" dirty="0"/>
          </a:p>
        </p:txBody>
      </p:sp>
      <p:sp>
        <p:nvSpPr>
          <p:cNvPr id="8" name="文本框 7"/>
          <p:cNvSpPr txBox="1"/>
          <p:nvPr/>
        </p:nvSpPr>
        <p:spPr>
          <a:xfrm>
            <a:off x="222885" y="1329690"/>
            <a:ext cx="7449185" cy="4399915"/>
          </a:xfrm>
          <a:prstGeom prst="rect">
            <a:avLst/>
          </a:prstGeom>
          <a:noFill/>
        </p:spPr>
        <p:txBody>
          <a:bodyPr wrap="square" rtlCol="0">
            <a:spAutoFit/>
          </a:bodyPr>
          <a:lstStyle/>
          <a:p>
            <a:r>
              <a:rPr sz="2000" dirty="0">
                <a:latin typeface="宋体" panose="02010600030101010101" pitchFamily="2" charset="-122"/>
                <a:ea typeface="宋体" panose="02010600030101010101" pitchFamily="2" charset="-122"/>
                <a:cs typeface="宋体" panose="02010600030101010101" pitchFamily="2" charset="-122"/>
              </a:rPr>
              <a:t>在社会快速发展的影响下，论坛管理系统继续发展，使论坛管理系统的管理和运营比过去十年更加信息化。依照这一现实为基础，设计一个快捷而又方便的网上论坛管理系统是一项十分重要并且有价值的事情。对于传统的论坛管理系统控制模型来说，在线论坛管理系统具有许多不可比拟的优势，首先是快速更新论坛管理系统的信息，其次是大量信息的管理，最后是高度安全，以及使用简单等特性，这使得论坛管理系统的管理和运营非常方便。进入21世纪，因为科技和经济的迅速发展，人民群众对非物质层面的精神需求正变得越来越多元化。本系统是为了实现这些目标而提出来的。</a:t>
            </a:r>
            <a:endParaRPr sz="2000" dirty="0">
              <a:latin typeface="宋体" panose="02010600030101010101" pitchFamily="2" charset="-122"/>
              <a:ea typeface="宋体" panose="02010600030101010101" pitchFamily="2" charset="-122"/>
              <a:cs typeface="宋体" panose="02010600030101010101" pitchFamily="2" charset="-122"/>
            </a:endParaRPr>
          </a:p>
          <a:p>
            <a:r>
              <a:rPr sz="2000" dirty="0">
                <a:latin typeface="宋体" panose="02010600030101010101" pitchFamily="2" charset="-122"/>
                <a:ea typeface="宋体" panose="02010600030101010101" pitchFamily="2" charset="-122"/>
                <a:cs typeface="宋体" panose="02010600030101010101" pitchFamily="2" charset="-122"/>
              </a:rPr>
              <a:t>本论文系统地描绘了整个网上论坛管理系统的设计与实现，主要实现的功能有以下几点：管理员；首页、个人中心、用户管理、公告管理、公告类型管理、热门帖子管理、帖子分类管理、留言板管理。</a:t>
            </a:r>
            <a:endParaRPr sz="2000" dirty="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8"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49"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6150"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5" name="文本框 4"/>
          <p:cNvSpPr txBox="1"/>
          <p:nvPr/>
        </p:nvSpPr>
        <p:spPr>
          <a:xfrm>
            <a:off x="395837" y="980609"/>
            <a:ext cx="8640960" cy="2584450"/>
          </a:xfrm>
          <a:prstGeom prst="rect">
            <a:avLst/>
          </a:prstGeom>
          <a:noFill/>
        </p:spPr>
        <p:txBody>
          <a:bodyPr wrap="square" rtlCol="0">
            <a:spAutoFit/>
          </a:bodyPr>
          <a:lstStyle/>
          <a:p>
            <a:r>
              <a:rPr lang="zh-CN" altLang="en-US" dirty="0">
                <a:latin typeface="宋体" panose="02010600030101010101" pitchFamily="2" charset="-122"/>
                <a:cs typeface="宋体" panose="02010600030101010101" pitchFamily="2" charset="-122"/>
                <a:sym typeface="+mn-ea"/>
              </a:rPr>
              <a:t>   </a:t>
            </a:r>
            <a:endParaRPr lang="en-US" altLang="zh-CN" dirty="0" smtClean="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2021年处于信息高速发展的大背景之下。在今天，缺少手机和电脑几乎已经成为不可能的事情，人们生活中已经难以离开手机和电脑。针对增加的成本管理和操作,网站非常有必要建立自己的网上论坛管理系统，这既可以让更多的人体验到网络所带来的方便。</a:t>
            </a:r>
            <a:endParaRPr dirty="0">
              <a:latin typeface="宋体" panose="02010600030101010101" pitchFamily="2" charset="-122"/>
              <a:cs typeface="宋体" panose="02010600030101010101" pitchFamily="2" charset="-122"/>
              <a:sym typeface="+mn-ea"/>
            </a:endParaRPr>
          </a:p>
          <a:p>
            <a:r>
              <a:rPr dirty="0">
                <a:latin typeface="宋体" panose="02010600030101010101" pitchFamily="2" charset="-122"/>
                <a:cs typeface="宋体" panose="02010600030101010101" pitchFamily="2" charset="-122"/>
                <a:sym typeface="+mn-ea"/>
              </a:rPr>
              <a:t>以往的论坛管理系统相关信息管理，都是工作人员手工统计。这种方式不但时效性低，而且需要查找和变更的时候很不方便。随着科学的进步，技术的成熟，计算机信息化也日新月异的发展，社会也已经深刻的认识，计算机功能非常的强大，计算机已经进入了社会发展的各个领域</a:t>
            </a:r>
            <a:r>
              <a:rPr lang="zh-CN" dirty="0">
                <a:latin typeface="宋体" panose="02010600030101010101" pitchFamily="2" charset="-122"/>
                <a:cs typeface="宋体" panose="02010600030101010101" pitchFamily="2" charset="-122"/>
                <a:sym typeface="+mn-ea"/>
              </a:rPr>
              <a:t>。</a:t>
            </a:r>
            <a:endParaRPr lang="zh-CN" dirty="0">
              <a:latin typeface="宋体" panose="02010600030101010101" pitchFamily="2" charset="-122"/>
              <a:cs typeface="宋体" panose="02010600030101010101" pitchFamily="2" charset="-122"/>
              <a:sym typeface="+mn-ea"/>
            </a:endParaRPr>
          </a:p>
        </p:txBody>
      </p:sp>
      <p:sp>
        <p:nvSpPr>
          <p:cNvPr id="7" name="文本框 6"/>
          <p:cNvSpPr txBox="1"/>
          <p:nvPr/>
        </p:nvSpPr>
        <p:spPr>
          <a:xfrm>
            <a:off x="84257" y="178735"/>
            <a:ext cx="4953635" cy="706755"/>
          </a:xfrm>
          <a:prstGeom prst="rect">
            <a:avLst/>
          </a:prstGeom>
          <a:noFill/>
        </p:spPr>
        <p:txBody>
          <a:bodyPr wrap="square" rtlCol="0">
            <a:spAutoFit/>
          </a:bodyPr>
          <a:p>
            <a:r>
              <a:rPr sz="4000" dirty="0">
                <a:latin typeface="宋体" panose="02010600030101010101" pitchFamily="2" charset="-122"/>
                <a:cs typeface="宋体" panose="02010600030101010101" pitchFamily="2" charset="-122"/>
                <a:sym typeface="+mn-ea"/>
              </a:rPr>
              <a:t>课题背景</a:t>
            </a:r>
            <a:endParaRPr sz="4000" dirty="0">
              <a:latin typeface="宋体" panose="02010600030101010101" pitchFamily="2" charset="-122"/>
              <a:cs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5"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6"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2297"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16769" y="1318682"/>
            <a:ext cx="7910011" cy="1691640"/>
          </a:xfrm>
          <a:prstGeom prst="rect">
            <a:avLst/>
          </a:prstGeom>
          <a:noFill/>
        </p:spPr>
        <p:txBody>
          <a:bodyPr wrap="square" rtlCol="0">
            <a:spAutoFit/>
          </a:bodyPr>
          <a:lstStyle/>
          <a:p>
            <a:endParaRPr lang="zh-CN" altLang="en-US" sz="2400" b="1" dirty="0"/>
          </a:p>
          <a:p>
            <a:r>
              <a:rPr sz="1600" dirty="0"/>
              <a:t>社会主义进入新时代，经济实力越来越强。我们也变得越来越忙碌、对生活的要求也变得更加严格，对快速和方便的需求也在逐渐增加。因此，对论坛管理系统的管理要求也越来越严格。为适应时代的发展，各大网站开始广泛地使用电脑来进行管理，为提高工作人员效率提供了一种新的方式，并且减轻了他们的工作强度，在树立网站形象的同时，为用户提供更加方便、简单而高效的系统，实现双赢。</a:t>
            </a:r>
            <a:endParaRPr sz="1600" dirty="0"/>
          </a:p>
        </p:txBody>
      </p:sp>
      <p:sp>
        <p:nvSpPr>
          <p:cNvPr id="5" name="文本框 4"/>
          <p:cNvSpPr txBox="1"/>
          <p:nvPr/>
        </p:nvSpPr>
        <p:spPr>
          <a:xfrm>
            <a:off x="-1270635" y="6596479"/>
            <a:ext cx="7087870" cy="368300"/>
          </a:xfrm>
          <a:prstGeom prst="rect">
            <a:avLst/>
          </a:prstGeom>
          <a:noFill/>
        </p:spPr>
        <p:txBody>
          <a:bodyPr wrap="square" rtlCol="0">
            <a:spAutoFit/>
          </a:bodyPr>
          <a:lstStyle/>
          <a:p>
            <a:r>
              <a:rPr lang="en-US" altLang="zh-CN" dirty="0"/>
              <a:t>                         </a:t>
            </a:r>
            <a:endParaRPr lang="zh-CN" altLang="en-US" dirty="0"/>
          </a:p>
        </p:txBody>
      </p:sp>
      <p:sp>
        <p:nvSpPr>
          <p:cNvPr id="7" name="文本框 6"/>
          <p:cNvSpPr txBox="1"/>
          <p:nvPr/>
        </p:nvSpPr>
        <p:spPr>
          <a:xfrm>
            <a:off x="541655" y="227965"/>
            <a:ext cx="1605280" cy="521970"/>
          </a:xfrm>
          <a:prstGeom prst="rect">
            <a:avLst/>
          </a:prstGeom>
          <a:noFill/>
        </p:spPr>
        <p:txBody>
          <a:bodyPr wrap="none" rtlCol="0" anchor="t">
            <a:spAutoFit/>
          </a:bodyPr>
          <a:p>
            <a:pPr algn="l"/>
            <a:r>
              <a:rPr sz="2800" dirty="0">
                <a:sym typeface="+mn-ea"/>
              </a:rPr>
              <a:t>课题意义</a:t>
            </a:r>
            <a:endParaRPr sz="2800"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Box 5" hidden="1"/>
          <p:cNvSpPr txBox="1"/>
          <p:nvPr/>
        </p:nvSpPr>
        <p:spPr>
          <a:xfrm>
            <a:off x="1939925" y="1954213"/>
            <a:ext cx="1943100" cy="3698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1" name="矩形 6" hidden="1"/>
          <p:cNvSpPr/>
          <p:nvPr/>
        </p:nvSpPr>
        <p:spPr>
          <a:xfrm>
            <a:off x="1939925" y="3025775"/>
            <a:ext cx="1471613"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2" name="矩形 7" hidden="1"/>
          <p:cNvSpPr/>
          <p:nvPr/>
        </p:nvSpPr>
        <p:spPr>
          <a:xfrm>
            <a:off x="2011363" y="4240213"/>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13323" name="矩形 8" hidden="1"/>
          <p:cNvSpPr/>
          <p:nvPr/>
        </p:nvSpPr>
        <p:spPr>
          <a:xfrm>
            <a:off x="2011363" y="5526088"/>
            <a:ext cx="1471612" cy="64611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1800" dirty="0">
                <a:latin typeface="微软雅黑" panose="020B0503020204020204" pitchFamily="34" charset="-122"/>
                <a:ea typeface="微软雅黑" panose="020B0503020204020204" pitchFamily="34" charset="-122"/>
              </a:rPr>
              <a:t>点击添加文本</a:t>
            </a:r>
            <a:endParaRPr lang="zh-CN" altLang="en-US" sz="1800" dirty="0">
              <a:latin typeface="微软雅黑" panose="020B0503020204020204" pitchFamily="34" charset="-122"/>
              <a:ea typeface="微软雅黑" panose="020B0503020204020204" pitchFamily="34" charset="-122"/>
            </a:endParaRPr>
          </a:p>
        </p:txBody>
      </p:sp>
      <p:sp>
        <p:nvSpPr>
          <p:cNvPr id="3" name="文本框 2"/>
          <p:cNvSpPr txBox="1"/>
          <p:nvPr/>
        </p:nvSpPr>
        <p:spPr>
          <a:xfrm>
            <a:off x="647065" y="423545"/>
            <a:ext cx="6229350" cy="460375"/>
          </a:xfrm>
          <a:prstGeom prst="rect">
            <a:avLst/>
          </a:prstGeom>
          <a:noFill/>
        </p:spPr>
        <p:txBody>
          <a:bodyPr wrap="square" rtlCol="0">
            <a:spAutoFit/>
          </a:bodyPr>
          <a:lstStyle/>
          <a:p>
            <a:r>
              <a:rPr sz="2400" dirty="0">
                <a:latin typeface="黑体" panose="02010609060101010101" charset="-122"/>
                <a:ea typeface="黑体" panose="02010609060101010101" charset="-122"/>
                <a:cs typeface="黑体" panose="02010609060101010101" charset="-122"/>
              </a:rPr>
              <a:t>开发工具及技术</a:t>
            </a:r>
            <a:endParaRPr sz="2400" dirty="0">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313690" y="1457325"/>
            <a:ext cx="6798310" cy="1198880"/>
          </a:xfrm>
          <a:prstGeom prst="rect">
            <a:avLst/>
          </a:prstGeom>
          <a:noFill/>
          <a:ln w="9525">
            <a:noFill/>
          </a:ln>
        </p:spPr>
        <p:txBody>
          <a:bodyPr wrap="square">
            <a:spAutoFit/>
          </a:bodyPr>
          <a:p>
            <a:pPr marL="0" indent="0"/>
            <a:r>
              <a:rPr b="0">
                <a:ea typeface="宋体" panose="02010600030101010101" pitchFamily="2" charset="-122"/>
              </a:rPr>
              <a:t>网上论坛管理系统从本质上讲是一个电子商务模式综合而成的系统。实现了首页、个人中心、用户管理、公告管理、公告类型管理、热门帖子管理、帖子分类管理、留言板管理、论坛新天地、我的收藏管理、系统管理等基本功能。</a:t>
            </a:r>
            <a:endParaRPr b="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67544" y="301121"/>
            <a:ext cx="3866515" cy="460375"/>
          </a:xfrm>
          <a:prstGeom prst="rect">
            <a:avLst/>
          </a:prstGeom>
          <a:noFill/>
        </p:spPr>
        <p:txBody>
          <a:bodyPr wrap="square" rtlCol="0">
            <a:spAutoFit/>
          </a:bodyPr>
          <a:lstStyle/>
          <a:p>
            <a:r>
              <a:rPr sz="2400" b="1" dirty="0"/>
              <a:t>Spring Boot框架</a:t>
            </a:r>
            <a:endParaRPr sz="2400" b="1" dirty="0"/>
          </a:p>
        </p:txBody>
      </p:sp>
      <p:sp>
        <p:nvSpPr>
          <p:cNvPr id="100" name="文本框 99"/>
          <p:cNvSpPr txBox="1"/>
          <p:nvPr/>
        </p:nvSpPr>
        <p:spPr>
          <a:xfrm>
            <a:off x="541020" y="1188720"/>
            <a:ext cx="6570980" cy="3784600"/>
          </a:xfrm>
          <a:prstGeom prst="rect">
            <a:avLst/>
          </a:prstGeom>
          <a:noFill/>
          <a:ln w="9525">
            <a:noFill/>
          </a:ln>
        </p:spPr>
        <p:txBody>
          <a:bodyPr wrap="square">
            <a:spAutoFit/>
          </a:bodyPr>
          <a:p>
            <a:pPr marL="0" indent="306070"/>
            <a:r>
              <a:rPr sz="2000" b="0">
                <a:solidFill>
                  <a:srgbClr val="000000"/>
                </a:solidFill>
                <a:latin typeface="Times New Roman" panose="02020603050405020304" charset="0"/>
                <a:ea typeface="宋体" panose="02010600030101010101" pitchFamily="2" charset="-122"/>
              </a:rPr>
              <a:t>Spring Boot是Pivotal团队的一个新框架，旨在简化新Spring应用程序的初始设置和开发。该框架使用特定的配置方法，无需开发人员定义样板配置。通过这种方式，Spring Boot旨在成为蓬勃发展的快速应用程序开发领域的领导者。</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Spring Boot特点：</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1、创建一个单独的Spring应用程序；</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2、嵌入式Tomcat，无需部署WAR文件；</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3、简化Maven配置；</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4、自动配置Spring；</a:t>
            </a:r>
            <a:endParaRPr sz="2000" b="0">
              <a:solidFill>
                <a:srgbClr val="000000"/>
              </a:solidFill>
              <a:latin typeface="Times New Roman" panose="02020603050405020304" charset="0"/>
              <a:ea typeface="宋体" panose="02010600030101010101" pitchFamily="2" charset="-122"/>
            </a:endParaRPr>
          </a:p>
          <a:p>
            <a:pPr marL="0" indent="306070"/>
            <a:r>
              <a:rPr sz="2000" b="0">
                <a:solidFill>
                  <a:srgbClr val="000000"/>
                </a:solidFill>
                <a:latin typeface="Times New Roman" panose="02020603050405020304" charset="0"/>
                <a:ea typeface="宋体" panose="02010600030101010101" pitchFamily="2" charset="-122"/>
              </a:rPr>
              <a:t>5、提供生产就绪功能，如指标，健康检查和外部配置；</a:t>
            </a:r>
            <a:endParaRPr sz="2000" b="0">
              <a:solidFill>
                <a:srgbClr val="000000"/>
              </a:solidFill>
              <a:latin typeface="Times New Roman" panose="0202060305040502030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5930" y="189865"/>
            <a:ext cx="7143750" cy="1845310"/>
          </a:xfrm>
          <a:prstGeom prst="rect">
            <a:avLst/>
          </a:prstGeom>
          <a:noFill/>
        </p:spPr>
        <p:txBody>
          <a:bodyPr wrap="square" rtlCol="0">
            <a:spAutoFit/>
          </a:bodyPr>
          <a:lstStyle/>
          <a:p>
            <a:r>
              <a:rPr lang="en-US" sz="2400" b="1" dirty="0" smtClean="0">
                <a:latin typeface="+mn-ea"/>
                <a:ea typeface="+mn-ea"/>
              </a:rPr>
              <a:t>  </a:t>
            </a:r>
            <a:r>
              <a:rPr lang="zh-CN" altLang="en-US" sz="2400" b="1" dirty="0"/>
              <a:t>管理员登录</a:t>
            </a:r>
            <a:endParaRPr lang="zh-CN" altLang="en-US" sz="2400" b="1" dirty="0"/>
          </a:p>
          <a:p>
            <a:endParaRPr lang="en-US" altLang="zh-CN" b="1" dirty="0" smtClean="0"/>
          </a:p>
          <a:p>
            <a:endParaRPr lang="en-US" altLang="zh-CN" b="1" dirty="0"/>
          </a:p>
          <a:p>
            <a:endParaRPr lang="en-US" altLang="zh-CN" b="1" dirty="0" smtClean="0"/>
          </a:p>
          <a:p>
            <a:endParaRPr lang="zh-CN" altLang="en-US" b="1" dirty="0"/>
          </a:p>
          <a:p>
            <a:r>
              <a:rPr lang="zh-CN" altLang="en-US" dirty="0" smtClean="0">
                <a:solidFill>
                  <a:srgbClr val="FF0000"/>
                </a:solidFill>
              </a:rPr>
              <a:t> </a:t>
            </a:r>
            <a:endParaRPr lang="zh-CN" altLang="en-US" b="1" dirty="0"/>
          </a:p>
        </p:txBody>
      </p:sp>
      <p:pic>
        <p:nvPicPr>
          <p:cNvPr id="6" name="图片 21"/>
          <p:cNvPicPr>
            <a:picLocks noChangeAspect="1"/>
          </p:cNvPicPr>
          <p:nvPr/>
        </p:nvPicPr>
        <p:blipFill>
          <a:blip r:embed="rId1"/>
          <a:stretch>
            <a:fillRect/>
          </a:stretch>
        </p:blipFill>
        <p:spPr>
          <a:xfrm>
            <a:off x="150495" y="643890"/>
            <a:ext cx="8780145" cy="554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51661" y="332656"/>
            <a:ext cx="5883275" cy="368300"/>
          </a:xfrm>
          <a:prstGeom prst="rect">
            <a:avLst/>
          </a:prstGeom>
          <a:noFill/>
        </p:spPr>
        <p:txBody>
          <a:bodyPr wrap="square" rtlCol="0">
            <a:spAutoFit/>
          </a:bodyPr>
          <a:lstStyle/>
          <a:p>
            <a:r>
              <a:rPr dirty="0"/>
              <a:t>总结</a:t>
            </a:r>
            <a:endParaRPr dirty="0"/>
          </a:p>
        </p:txBody>
      </p:sp>
      <p:sp>
        <p:nvSpPr>
          <p:cNvPr id="3" name="文本框 2"/>
          <p:cNvSpPr txBox="1"/>
          <p:nvPr/>
        </p:nvSpPr>
        <p:spPr>
          <a:xfrm>
            <a:off x="339727" y="1124744"/>
            <a:ext cx="8634730" cy="2306955"/>
          </a:xfrm>
          <a:prstGeom prst="rect">
            <a:avLst/>
          </a:prstGeom>
          <a:noFill/>
        </p:spPr>
        <p:txBody>
          <a:bodyPr wrap="square" rtlCol="0">
            <a:spAutoFit/>
          </a:bodyPr>
          <a:lstStyle/>
          <a:p>
            <a:r>
              <a:rPr lang="zh-CN" altLang="en-US" dirty="0"/>
              <a:t>2021年的今天，计算机技术已经相当成熟。它的发展推动了许多行业改头换面，计算机的出现使社会有了进一步降低人力物力和资源的方法，提高了社会的生产力，转变了社会生产方式。</a:t>
            </a:r>
            <a:endParaRPr lang="zh-CN" altLang="en-US" dirty="0"/>
          </a:p>
          <a:p>
            <a:r>
              <a:rPr lang="zh-CN" altLang="en-US" dirty="0"/>
              <a:t>本文利用Spring Boot框架和MySQL数据库技术，通过分析实现论坛管理系统的业务流程的基础上，并完成了在线论坛管理系统。经调试结果显示，本系统基本可以满足一个在线论坛管理系统的业务需要。系统界面简洁而有美感， 易操作，做出了自己的特点，然而因为时间仓促再加上缺乏系统开发经验和仅依靠少数问卷调查方式，因此本系统还存在不少缺陷。</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92860" y="1119505"/>
            <a:ext cx="7483475" cy="3384550"/>
          </a:xfrm>
          <a:prstGeom prst="rect">
            <a:avLst/>
          </a:prstGeom>
          <a:noFill/>
        </p:spPr>
        <p:txBody>
          <a:bodyPr wrap="square" rtlCol="0">
            <a:spAutoFit/>
            <a:scene3d>
              <a:camera prst="orthographicFront"/>
              <a:lightRig rig="threePt" dir="t"/>
            </a:scene3d>
          </a:bodyPr>
          <a:lstStyle/>
          <a:p>
            <a:r>
              <a:rPr lang="zh-CN" altLang="en-US"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感谢观看 </a:t>
            </a:r>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rPr>
              <a:t>!</a:t>
            </a:r>
            <a:endParaRPr lang="zh-CN" altLang="en-US" sz="800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cs typeface="+mn-ea"/>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endParaRPr lang="zh-CN" alt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a:p>
            <a:r>
              <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rPr>
              <a:t>THANK  YOU !</a:t>
            </a:r>
            <a:endParaRPr lang="en-US" altLang="zh-CN" sz="8000" i="1">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ea"/>
              <a:ea typeface="+mn-e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主题1">
  <a:themeElements>
    <a:clrScheme name="肥皂">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肥皂">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肥皂">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1538</Words>
  <Application>WPS 演示</Application>
  <PresentationFormat>全屏显示(4:3)</PresentationFormat>
  <Paragraphs>85</Paragraphs>
  <Slides>9</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9</vt:i4>
      </vt:variant>
    </vt:vector>
  </HeadingPairs>
  <TitlesOfParts>
    <vt:vector size="24" baseType="lpstr">
      <vt:lpstr>Arial</vt:lpstr>
      <vt:lpstr>宋体</vt:lpstr>
      <vt:lpstr>Wingdings</vt:lpstr>
      <vt:lpstr>Century Gothic</vt:lpstr>
      <vt:lpstr>Calibri</vt:lpstr>
      <vt:lpstr>Garamond</vt:lpstr>
      <vt:lpstr>Roboto Bold</vt:lpstr>
      <vt:lpstr>Segoe Print</vt:lpstr>
      <vt:lpstr>Roboto Regular</vt:lpstr>
      <vt:lpstr>Helvetica Neue Medium</vt:lpstr>
      <vt:lpstr>微软雅黑</vt:lpstr>
      <vt:lpstr>黑体</vt:lpstr>
      <vt:lpstr>Times New Roman</vt:lpstr>
      <vt:lpstr>Arial Unicode MS</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dc:creator>
  <cp:lastModifiedBy>丘美玲</cp:lastModifiedBy>
  <cp:revision>350</cp:revision>
  <dcterms:created xsi:type="dcterms:W3CDTF">2013-10-30T09:04:00Z</dcterms:created>
  <dcterms:modified xsi:type="dcterms:W3CDTF">2021-04-10T10:05:40Z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ECA5155B0FCD49FB9B19A74770BC9D13</vt:lpwstr>
  </property>
</Properties>
</file>