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3" r:id="rId3"/>
    <p:sldId id="266" r:id="rId4"/>
    <p:sldId id="276" r:id="rId5"/>
    <p:sldId id="277" r:id="rId6"/>
    <p:sldId id="273" r:id="rId7"/>
    <p:sldId id="310" r:id="rId8"/>
    <p:sldId id="324" r:id="rId9"/>
    <p:sldId id="325" r:id="rId10"/>
    <p:sldId id="305" r:id="rId11"/>
    <p:sldId id="316" r:id="rId12"/>
    <p:sldId id="268" r:id="rId13"/>
    <p:sldId id="269" r:id="rId14"/>
    <p:sldId id="258" r:id="rId15"/>
    <p:sldId id="317" r:id="rId16"/>
    <p:sldId id="271" r:id="rId1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7" d="100"/>
          <a:sy n="67" d="100"/>
        </p:scale>
        <p:origin x="-5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5"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71"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2"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076"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077"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pPr algn="r">
                <a:buNone/>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1"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2"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4"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5"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6"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7"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64"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2058" name="Rectangle 248"/>
          <p:cNvSpPr>
            <a:spLocks noGrp="1" noRot="1"/>
          </p:cNvSpPr>
          <p:nvPr>
            <p:ph type="title"/>
          </p:nvPr>
        </p:nvSpPr>
        <p:spPr>
          <a:xfrm>
            <a:off x="298450" y="228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2059"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ctrTitle"/>
          </p:nvPr>
        </p:nvSpPr>
        <p:spPr>
          <a:xfrm>
            <a:off x="457200" y="990600"/>
            <a:ext cx="7772400" cy="1470025"/>
          </a:xfrm>
        </p:spPr>
        <p:txBody>
          <a:bodyPr vert="horz" wrap="square" lIns="91440" tIns="45720" rIns="91440" bIns="45720" anchor="ctr" anchorCtr="0"/>
          <a:lstStyle/>
          <a:p>
            <a:pPr eaLnBrk="1" hangingPunct="1">
              <a:buClrTx/>
              <a:buSzTx/>
              <a:buFontTx/>
            </a:pPr>
            <a:r>
              <a:rPr dirty="0">
                <a:latin typeface="+mj-lt"/>
                <a:ea typeface="+mj-ea"/>
                <a:cs typeface="+mj-cs"/>
              </a:rPr>
              <a:t>生鲜交易系统</a:t>
            </a:r>
          </a:p>
        </p:txBody>
      </p:sp>
      <p:sp>
        <p:nvSpPr>
          <p:cNvPr id="4099" name="Rectangle 3"/>
          <p:cNvSpPr>
            <a:spLocks noGrp="1" noRot="1"/>
          </p:cNvSpPr>
          <p:nvPr>
            <p:ph type="subTitle" idx="1"/>
          </p:nvPr>
        </p:nvSpPr>
        <p:spPr/>
        <p:txBody>
          <a:bodyPr vert="horz" wrap="square" lIns="91440" tIns="45720" rIns="91440" bIns="45720" anchor="t" anchorCtr="0"/>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nchorCtr="0"/>
          <a:lstStyle/>
          <a:p>
            <a:pPr eaLnBrk="1" hangingPunct="1"/>
            <a:r>
              <a:rPr lang="zh-CN" altLang="en-US" dirty="0"/>
              <a:t>管理员功能界面图</a:t>
            </a:r>
          </a:p>
        </p:txBody>
      </p:sp>
      <p:sp>
        <p:nvSpPr>
          <p:cNvPr id="10243"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18" name="图片 18"/>
          <p:cNvPicPr>
            <a:picLocks noGrp="1" noChangeAspect="1"/>
          </p:cNvPicPr>
          <p:nvPr>
            <p:ph idx="1"/>
          </p:nvPr>
        </p:nvPicPr>
        <p:blipFill>
          <a:blip r:embed="rId2"/>
          <a:stretch>
            <a:fillRect/>
          </a:stretch>
        </p:blipFill>
        <p:spPr>
          <a:xfrm>
            <a:off x="609600" y="2319020"/>
            <a:ext cx="8153400" cy="306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nchorCtr="0"/>
          <a:lstStyle/>
          <a:p>
            <a:pPr eaLnBrk="1" hangingPunct="1"/>
            <a:r>
              <a:rPr lang="zh-CN" altLang="en-US" dirty="0"/>
              <a:t>用户管理界面图</a:t>
            </a:r>
          </a:p>
        </p:txBody>
      </p:sp>
      <p:sp>
        <p:nvSpPr>
          <p:cNvPr id="10243"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19" name="图片 19"/>
          <p:cNvPicPr>
            <a:picLocks noGrp="1" noChangeAspect="1"/>
          </p:cNvPicPr>
          <p:nvPr>
            <p:ph idx="1"/>
          </p:nvPr>
        </p:nvPicPr>
        <p:blipFill>
          <a:blip r:embed="rId2"/>
          <a:stretch>
            <a:fillRect/>
          </a:stretch>
        </p:blipFill>
        <p:spPr>
          <a:xfrm>
            <a:off x="609600" y="1732280"/>
            <a:ext cx="8153400" cy="42335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nchorCtr="0"/>
          <a:lstStyle/>
          <a:p>
            <a:pPr eaLnBrk="1" hangingPunct="1"/>
            <a:r>
              <a:rPr dirty="0"/>
              <a:t>商家管理界面图</a:t>
            </a:r>
          </a:p>
        </p:txBody>
      </p:sp>
      <p:pic>
        <p:nvPicPr>
          <p:cNvPr id="20" name="图片 20"/>
          <p:cNvPicPr>
            <a:picLocks noGrp="1" noChangeAspect="1"/>
          </p:cNvPicPr>
          <p:nvPr>
            <p:ph idx="1"/>
          </p:nvPr>
        </p:nvPicPr>
        <p:blipFill>
          <a:blip r:embed="rId2"/>
          <a:stretch>
            <a:fillRect/>
          </a:stretch>
        </p:blipFill>
        <p:spPr>
          <a:xfrm>
            <a:off x="609600" y="1847850"/>
            <a:ext cx="8153400" cy="40030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nchorCtr="0"/>
          <a:lstStyle/>
          <a:p>
            <a:pPr eaLnBrk="1" hangingPunct="1"/>
            <a:r>
              <a:rPr lang="zh-CN" altLang="en-US" dirty="0"/>
              <a:t>生鲜信息管理界面图</a:t>
            </a:r>
          </a:p>
        </p:txBody>
      </p:sp>
      <p:sp>
        <p:nvSpPr>
          <p:cNvPr id="12291"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2292"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2293"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21" name="图片 21"/>
          <p:cNvPicPr>
            <a:picLocks noGrp="1" noChangeAspect="1"/>
          </p:cNvPicPr>
          <p:nvPr>
            <p:ph idx="1"/>
          </p:nvPr>
        </p:nvPicPr>
        <p:blipFill>
          <a:blip r:embed="rId2"/>
          <a:stretch>
            <a:fillRect/>
          </a:stretch>
        </p:blipFill>
        <p:spPr>
          <a:xfrm>
            <a:off x="609600" y="1802130"/>
            <a:ext cx="8153400" cy="40938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p:cNvSpPr>
          <p:nvPr>
            <p:ph type="title"/>
          </p:nvPr>
        </p:nvSpPr>
        <p:spPr>
          <a:xfrm>
            <a:off x="228600" y="228600"/>
            <a:ext cx="8540750" cy="1143000"/>
          </a:xfrm>
        </p:spPr>
        <p:txBody>
          <a:bodyPr vert="horz" wrap="square" lIns="91440" tIns="45720" rIns="91440" bIns="45720" anchor="ctr" anchorCtr="0"/>
          <a:lstStyle/>
          <a:p>
            <a:pPr eaLnBrk="1" hangingPunct="1"/>
            <a:r>
              <a:rPr lang="zh-CN" altLang="en-US" dirty="0"/>
              <a:t>用户功能界面图</a:t>
            </a:r>
          </a:p>
        </p:txBody>
      </p:sp>
      <p:pic>
        <p:nvPicPr>
          <p:cNvPr id="11" name="图片 11"/>
          <p:cNvPicPr>
            <a:picLocks noGrp="1" noChangeAspect="1"/>
          </p:cNvPicPr>
          <p:nvPr>
            <p:ph idx="1"/>
          </p:nvPr>
        </p:nvPicPr>
        <p:blipFill>
          <a:blip r:embed="rId2"/>
          <a:stretch>
            <a:fillRect/>
          </a:stretch>
        </p:blipFill>
        <p:spPr>
          <a:xfrm>
            <a:off x="609600" y="3258820"/>
            <a:ext cx="8153400" cy="118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p:cNvSpPr>
          <p:nvPr>
            <p:ph type="title"/>
          </p:nvPr>
        </p:nvSpPr>
        <p:spPr>
          <a:xfrm>
            <a:off x="228600" y="228600"/>
            <a:ext cx="8540750" cy="1143000"/>
          </a:xfrm>
        </p:spPr>
        <p:txBody>
          <a:bodyPr vert="horz" wrap="square" lIns="91440" tIns="45720" rIns="91440" bIns="45720" anchor="ctr" anchorCtr="0"/>
          <a:lstStyle/>
          <a:p>
            <a:pPr eaLnBrk="1" hangingPunct="1"/>
            <a:r>
              <a:rPr lang="zh-CN" altLang="en-US" dirty="0"/>
              <a:t>商家功能界面图</a:t>
            </a:r>
          </a:p>
        </p:txBody>
      </p:sp>
      <p:pic>
        <p:nvPicPr>
          <p:cNvPr id="13" name="图片 13"/>
          <p:cNvPicPr>
            <a:picLocks noGrp="1" noChangeAspect="1"/>
          </p:cNvPicPr>
          <p:nvPr>
            <p:ph idx="1"/>
          </p:nvPr>
        </p:nvPicPr>
        <p:blipFill>
          <a:blip r:embed="rId2"/>
          <a:stretch>
            <a:fillRect/>
          </a:stretch>
        </p:blipFill>
        <p:spPr>
          <a:xfrm>
            <a:off x="609600" y="2631440"/>
            <a:ext cx="8153400" cy="243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p:cNvSpPr>
          <p:nvPr>
            <p:ph type="title"/>
          </p:nvPr>
        </p:nvSpPr>
        <p:spPr/>
        <p:txBody>
          <a:bodyPr vert="horz" wrap="square" lIns="91440" tIns="45720" rIns="91440" bIns="45720" anchor="ctr" anchorCtr="0"/>
          <a:lstStyle/>
          <a:p>
            <a:pPr eaLnBrk="1" hangingPunct="1"/>
            <a:r>
              <a:rPr lang="zh-CN" altLang="en-US" dirty="0"/>
              <a:t>总结</a:t>
            </a:r>
          </a:p>
        </p:txBody>
      </p:sp>
      <p:sp>
        <p:nvSpPr>
          <p:cNvPr id="18435" name="Rectangle 3"/>
          <p:cNvSpPr>
            <a:spLocks noGrp="1" noRot="1"/>
          </p:cNvSpPr>
          <p:nvPr>
            <p:ph idx="1"/>
          </p:nvPr>
        </p:nvSpPr>
        <p:spPr/>
        <p:txBody>
          <a:bodyPr vert="horz" wrap="square" lIns="91440" tIns="45720" rIns="91440" bIns="45720" anchor="t" anchorCtr="0"/>
          <a:lstStyle/>
          <a:p>
            <a:r>
              <a:rPr sz="1600" dirty="0"/>
              <a:t>通过完成该生鲜交易和本论文的撰写让我更加明白了软件开发过程中软件工程思想的重要性。在项目的前期由于对需求分析做的不够谨慎和明确,导致了后面在设计甚至编码时候造成了许多不必要的麻烦。由此在今后的学习和工作开发之中必须要牢牢把握住软件工程的设计思想和方法,这样可以进一步保证项目开发的健壮性和准确性。</a:t>
            </a:r>
          </a:p>
          <a:p>
            <a:r>
              <a:rPr sz="1600" dirty="0"/>
              <a:t>本网站所实现的是一个生鲜交易系统，该系统严格按照需求分析制作相关模块，并利用所学知识尽力完成，但是本人由于学识浅薄，无法真正做到让该程序可以投入市场使用，仅仅简单实现部分功能，希望日后还能改善。</a:t>
            </a:r>
          </a:p>
          <a:p>
            <a:r>
              <a:rPr sz="1600" dirty="0"/>
              <a:t>本系统具有以下优点：</a:t>
            </a:r>
          </a:p>
          <a:p>
            <a:r>
              <a:rPr sz="1600" dirty="0"/>
              <a:t>该系统具有较高的适用性，选用B/S结构，可以在绝大部分个人平台上使用该系统。</a:t>
            </a:r>
          </a:p>
          <a:p>
            <a:r>
              <a:rPr sz="1600" dirty="0"/>
              <a:t>系统将用户权限进行划分，管理员</a:t>
            </a:r>
            <a:r>
              <a:rPr sz="1600" dirty="0" smtClean="0"/>
              <a:t>，</a:t>
            </a:r>
            <a:r>
              <a:rPr lang="zh-CN" altLang="en-US" sz="1600" dirty="0" smtClean="0"/>
              <a:t>商家和</a:t>
            </a:r>
            <a:r>
              <a:rPr sz="1600" dirty="0" smtClean="0"/>
              <a:t>用户能看到及操作的信息不一样</a:t>
            </a:r>
            <a:r>
              <a:rPr sz="1600" dirty="0"/>
              <a:t>，三者具备不同的操作权限。</a:t>
            </a:r>
          </a:p>
          <a:p>
            <a:r>
              <a:rPr sz="1600" dirty="0"/>
              <a:t>该系统操作界面简单明了，大部分人都可以正常使用。</a:t>
            </a:r>
          </a:p>
          <a:p>
            <a:r>
              <a:rPr sz="1600" dirty="0"/>
              <a:t>但也存在以下问题需要改进：</a:t>
            </a:r>
          </a:p>
          <a:p>
            <a:r>
              <a:rPr sz="1600" dirty="0"/>
              <a:t>运行时窗口不能被刷新，可以改进。</a:t>
            </a:r>
          </a:p>
          <a:p>
            <a:r>
              <a:rPr sz="1600" dirty="0"/>
              <a:t>系统过于简单，显示的信息有限。。</a:t>
            </a:r>
          </a:p>
          <a:p>
            <a:r>
              <a:rPr sz="1600" dirty="0"/>
              <a:t>不能添加多个管理员账号，如果可以则将利于发展生鲜交易规模，便于生鲜交易信息集中管理。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nchorCtr="0"/>
          <a:lstStyle/>
          <a:p>
            <a:pPr eaLnBrk="1" hangingPunct="1"/>
            <a:r>
              <a:rPr lang="zh-CN" altLang="en-US" dirty="0"/>
              <a:t>项目研究的背景</a:t>
            </a:r>
          </a:p>
        </p:txBody>
      </p:sp>
      <p:sp>
        <p:nvSpPr>
          <p:cNvPr id="5123" name="Rectangle 3"/>
          <p:cNvSpPr>
            <a:spLocks noGrp="1" noRot="1"/>
          </p:cNvSpPr>
          <p:nvPr>
            <p:ph idx="1"/>
          </p:nvPr>
        </p:nvSpPr>
        <p:spPr/>
        <p:txBody>
          <a:bodyPr vert="horz" wrap="square" lIns="91440" tIns="45720" rIns="91440" bIns="45720" anchor="t" anchorCtr="0"/>
          <a:lstStyle/>
          <a:p>
            <a:r>
              <a:rPr sz="1600" dirty="0"/>
              <a:t>困扰交易市场的许多问题当中,生鲜交易管理一定是交易市场不敢忽视的一块。但是管理好生鲜交易又面临很多麻烦需要解决,例如有几个方面:第一,生鲜市场往往人数都比较多,如何保证能够管理到每一个商家,如何在工作琐碎,记录繁多的情况下将生鲜交易的当前情况反应给领导相关部门决策,等等。在此情况下开发一款生鲜交易系统，于是乎变得非常合乎时宜。</a:t>
            </a:r>
          </a:p>
          <a:p>
            <a:r>
              <a:rPr sz="1600" dirty="0"/>
              <a:t>经过网上调查和搜集数据,我们可以发现生鲜交易管理方面的系统在市场中并不是相当普及,生鲜交易管理方面的可以有许多改进。实际上如今信息化成为一个未来的趋势或者可以说在当前现代化的城市典范中,信息化已经成为主流,开发一个生鲜交易系统一方面的可能会更合乎时宜,另一方面来说也可以在生鲜交易管理方面的效率，给相关部门人的工作带来一定的便利。</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a:t>开发意义</a:t>
            </a:r>
          </a:p>
        </p:txBody>
      </p:sp>
      <p:sp>
        <p:nvSpPr>
          <p:cNvPr id="47107" name="Rectangle 3"/>
          <p:cNvSpPr>
            <a:spLocks noGrp="1" noRot="1" noChangeArrowheads="1"/>
          </p:cNvSpPr>
          <p:nvPr>
            <p:ph idx="1"/>
          </p:nvPr>
        </p:nvSpPr>
        <p:spPr/>
        <p:txBody>
          <a:bodyPr vert="horz" wrap="square" lIns="91440" tIns="45720" rIns="91440" bIns="45720" numCol="1" anchor="t" anchorCtr="0" compatLnSpc="1">
            <a:normAutofit fontScale="90000" lnSpcReduction="10000"/>
          </a:body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noProof="0" dirty="0" smtClean="0">
                <a:ln>
                  <a:noFill/>
                </a:ln>
                <a:effectLst/>
                <a:uLnTx/>
                <a:uFillTx/>
                <a:sym typeface="+mn-ea"/>
              </a:rPr>
              <a:t>人类的进步带动信息化的发展，使人们生活节奏越来越快，所以人们越来越重视信息的时效性。以往的管理方式已经满足不了人们对获得信息的方式、方便快捷的需求。即生鲜交易系统慢慢的被人们关注。首先，网上获取信息十分的实时、便捷，只要系统在线状态，无论在哪里都能第一时间查找到理想的信息。</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noProof="0" dirty="0" smtClean="0">
                <a:ln>
                  <a:noFill/>
                </a:ln>
                <a:effectLst/>
                <a:uLnTx/>
                <a:uFillTx/>
                <a:sym typeface="+mn-ea"/>
              </a:rPr>
              <a:t>计算机技术在管理中成为人们的重要工具。可以有效快捷的解决想要获取的信息，提高工作效率。</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a:t>项目研究内容</a:t>
            </a:r>
          </a:p>
        </p:txBody>
      </p:sp>
      <p:sp>
        <p:nvSpPr>
          <p:cNvPr id="47107" name="Rectangle 3"/>
          <p:cNvSpPr>
            <a:spLocks noGrp="1" noRot="1" noChangeArrowheads="1"/>
          </p:cNvSpPr>
          <p:nvPr>
            <p:ph idx="1"/>
          </p:nvPr>
        </p:nvSpPr>
        <p:spPr/>
        <p:txBody>
          <a:bodyPr vert="horz" wrap="square" lIns="91440" tIns="45720" rIns="91440" bIns="45720" numCol="1" anchor="t" anchorCtr="0" compatLnSpc="1">
            <a:normAutofit lnSpcReduction="10000"/>
          </a:body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3200" b="0" i="0" u="none" strike="noStrike" kern="0" cap="none" spc="0" normalizeH="0" baseline="0" noProof="0" dirty="0" smtClean="0">
                <a:ln>
                  <a:noFill/>
                </a:ln>
                <a:solidFill>
                  <a:schemeClr val="tx1"/>
                </a:solidFill>
                <a:effectLst/>
                <a:uLnTx/>
                <a:uFillTx/>
                <a:latin typeface="+mn-lt"/>
                <a:ea typeface="+mn-ea"/>
                <a:cs typeface="+mn-cs"/>
              </a:rPr>
              <a:t>生鲜交易管理方面的任务繁琐,以至于交易市场每年都在生鲜交易管理这方面投入较多的精力却效果甚微,生鲜交易系统的目标就是为了能够缓解生鲜交易管理工作方面面临的压力,让生鲜交易管理方面的工作变得更加高效准确。</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3200" b="0" i="0" u="none" strike="noStrike" kern="0" cap="none" spc="0" normalizeH="0" baseline="0" noProof="0" dirty="0" smtClean="0">
                <a:ln>
                  <a:noFill/>
                </a:ln>
                <a:solidFill>
                  <a:schemeClr val="tx1"/>
                </a:solidFill>
                <a:effectLst/>
                <a:uLnTx/>
                <a:uFillTx/>
                <a:latin typeface="+mn-lt"/>
                <a:ea typeface="+mn-ea"/>
                <a:cs typeface="+mn-cs"/>
              </a:rPr>
              <a:t>本项目在开发和设计过程中涉及到原理和技术有: B/S、java技术和MySQL数据库等等；</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smtClean="0"/>
              <a:t>论文结构</a:t>
            </a:r>
            <a:endParaRPr lang="zh-CN" altLang="en-US" dirty="0"/>
          </a:p>
        </p:txBody>
      </p:sp>
      <p:sp>
        <p:nvSpPr>
          <p:cNvPr id="8195" name="Rectangle 3"/>
          <p:cNvSpPr>
            <a:spLocks noGrp="1" noRot="1"/>
          </p:cNvSpPr>
          <p:nvPr>
            <p:ph idx="1"/>
          </p:nvPr>
        </p:nvSpPr>
        <p:spPr/>
        <p:txBody>
          <a:bodyPr vert="horz" wrap="square" lIns="91440" tIns="45720" rIns="91440" bIns="45720" anchor="t" anchorCtr="0"/>
          <a:lstStyle/>
          <a:p>
            <a:pPr lvl="0"/>
            <a:r>
              <a:rPr lang="zh-CN" altLang="en-US" sz="1800" dirty="0" smtClean="0"/>
              <a:t>绪论；剖析项目背景</a:t>
            </a:r>
            <a:r>
              <a:rPr lang="en-US" sz="1800" dirty="0" smtClean="0"/>
              <a:t>,</a:t>
            </a:r>
            <a:r>
              <a:rPr lang="zh-CN" altLang="en-US" sz="1800" dirty="0" smtClean="0"/>
              <a:t>说明研究的内容。</a:t>
            </a:r>
          </a:p>
          <a:p>
            <a:pPr lvl="0"/>
            <a:r>
              <a:rPr lang="zh-CN" altLang="en-US" sz="1800" dirty="0" smtClean="0"/>
              <a:t>开发技术；系统主要使用了</a:t>
            </a:r>
            <a:r>
              <a:rPr lang="en-US" sz="1800" dirty="0" smtClean="0"/>
              <a:t>java</a:t>
            </a:r>
            <a:r>
              <a:rPr lang="zh-CN" altLang="en-US" sz="1800" dirty="0" smtClean="0"/>
              <a:t>技术，</a:t>
            </a:r>
            <a:r>
              <a:rPr lang="en-US" sz="1800" dirty="0" smtClean="0"/>
              <a:t> b/s</a:t>
            </a:r>
            <a:r>
              <a:rPr lang="zh-CN" altLang="en-US" sz="1800" dirty="0" smtClean="0"/>
              <a:t>模式和</a:t>
            </a:r>
            <a:r>
              <a:rPr lang="en-US" sz="1800" dirty="0" err="1" smtClean="0"/>
              <a:t>myspl</a:t>
            </a:r>
            <a:r>
              <a:rPr lang="zh-CN" altLang="en-US" sz="1800" dirty="0" smtClean="0"/>
              <a:t>数据库，并对此做了介绍。</a:t>
            </a:r>
          </a:p>
          <a:p>
            <a:pPr lvl="0"/>
            <a:r>
              <a:rPr lang="zh-CN" altLang="en-US" sz="1800" dirty="0" smtClean="0"/>
              <a:t>系统分析；包罗了系统总体结构、对系统的性能、功能、流程图进行了分析。</a:t>
            </a:r>
          </a:p>
          <a:p>
            <a:pPr lvl="0"/>
            <a:r>
              <a:rPr lang="zh-CN" altLang="en-US" sz="1800" dirty="0" smtClean="0"/>
              <a:t>系统设计；对软件功能模块和数据库进行详细设计。</a:t>
            </a:r>
          </a:p>
          <a:p>
            <a:pPr lvl="0"/>
            <a:r>
              <a:rPr lang="zh-CN" altLang="en-US" sz="1800" dirty="0" smtClean="0"/>
              <a:t>系统总体设计；对系统管理员，用户，商家的功能进行描述。</a:t>
            </a:r>
          </a:p>
          <a:p>
            <a:pPr lvl="0"/>
            <a:r>
              <a:rPr lang="zh-CN" altLang="en-US" sz="1800" dirty="0" smtClean="0"/>
              <a:t>对系统进行测试。</a:t>
            </a:r>
          </a:p>
          <a:p>
            <a:pPr lvl="0"/>
            <a:r>
              <a:rPr lang="zh-CN" altLang="en-US" sz="1800" dirty="0" smtClean="0"/>
              <a:t>总结心得；在论文最后结束章节总结了开发这个系统和撰写论文时候自己的总结、感想</a:t>
            </a:r>
            <a:r>
              <a:rPr lang="en-US" sz="1800" dirty="0" smtClean="0"/>
              <a:t>,</a:t>
            </a:r>
            <a:r>
              <a:rPr lang="zh-CN" altLang="en-US" sz="1800" dirty="0" smtClean="0"/>
              <a:t>包括致谢。</a:t>
            </a:r>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472" y="428604"/>
            <a:ext cx="7772400" cy="1143000"/>
          </a:xfrm>
        </p:spPr>
        <p:txBody>
          <a:bodyPr/>
          <a:lstStyle/>
          <a:p>
            <a:r>
              <a:rPr lang="zh-CN" altLang="en-US" dirty="0" smtClean="0"/>
              <a:t>生鲜交易系统总体功能模块图</a:t>
            </a:r>
            <a:endParaRPr lang="zh-CN" altLang="en-US" dirty="0"/>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45" name="Object 1"/>
          <p:cNvGraphicFramePr>
            <a:graphicFrameLocks noChangeAspect="1"/>
          </p:cNvGraphicFramePr>
          <p:nvPr/>
        </p:nvGraphicFramePr>
        <p:xfrm>
          <a:off x="1928794" y="1428736"/>
          <a:ext cx="5762625" cy="5886450"/>
        </p:xfrm>
        <a:graphic>
          <a:graphicData uri="http://schemas.openxmlformats.org/presentationml/2006/ole">
            <p:oleObj spid="_x0000_s31745" name="Visio" r:id="rId3" imgW="6439045" imgH="6581566" progId="Visio.Drawing.15">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nchorCtr="0"/>
          <a:lstStyle/>
          <a:p>
            <a:pPr eaLnBrk="1" hangingPunct="1"/>
            <a:r>
              <a:rPr lang="zh-CN" altLang="en-US" dirty="0" smtClean="0"/>
              <a:t>系统首页界面图</a:t>
            </a:r>
            <a:endParaRPr lang="zh-CN" altLang="en-US" dirty="0"/>
          </a:p>
        </p:txBody>
      </p:sp>
      <p:sp>
        <p:nvSpPr>
          <p:cNvPr id="10243"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3" name="图片 4"/>
          <p:cNvPicPr>
            <a:picLocks noGrp="1" noChangeAspect="1"/>
          </p:cNvPicPr>
          <p:nvPr>
            <p:ph idx="1"/>
          </p:nvPr>
        </p:nvPicPr>
        <p:blipFill>
          <a:blip r:embed="rId2"/>
          <a:stretch>
            <a:fillRect/>
          </a:stretch>
        </p:blipFill>
        <p:spPr>
          <a:xfrm>
            <a:off x="609600" y="1814195"/>
            <a:ext cx="8153400" cy="40697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nchorCtr="0"/>
          <a:lstStyle/>
          <a:p>
            <a:pPr eaLnBrk="1" hangingPunct="1"/>
            <a:r>
              <a:rPr lang="zh-CN" altLang="en-US" dirty="0"/>
              <a:t>生鲜信息界面图</a:t>
            </a:r>
          </a:p>
        </p:txBody>
      </p:sp>
      <p:sp>
        <p:nvSpPr>
          <p:cNvPr id="10243"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5" name="图片 5"/>
          <p:cNvPicPr>
            <a:picLocks noGrp="1" noChangeAspect="1"/>
          </p:cNvPicPr>
          <p:nvPr>
            <p:ph idx="1"/>
          </p:nvPr>
        </p:nvPicPr>
        <p:blipFill>
          <a:blip r:embed="rId2"/>
          <a:stretch>
            <a:fillRect/>
          </a:stretch>
        </p:blipFill>
        <p:spPr>
          <a:xfrm>
            <a:off x="609600" y="1941830"/>
            <a:ext cx="8153400" cy="38150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nchorCtr="0"/>
          <a:lstStyle/>
          <a:p>
            <a:pPr eaLnBrk="1" hangingPunct="1"/>
            <a:r>
              <a:rPr lang="zh-CN" altLang="en-US" dirty="0"/>
              <a:t>后台登录界面图</a:t>
            </a:r>
          </a:p>
        </p:txBody>
      </p:sp>
      <p:sp>
        <p:nvSpPr>
          <p:cNvPr id="10243"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10" name="图片 10"/>
          <p:cNvPicPr>
            <a:picLocks noGrp="1" noChangeAspect="1"/>
          </p:cNvPicPr>
          <p:nvPr>
            <p:ph idx="1"/>
          </p:nvPr>
        </p:nvPicPr>
        <p:blipFill>
          <a:blip r:embed="rId2"/>
          <a:stretch>
            <a:fillRect/>
          </a:stretch>
        </p:blipFill>
        <p:spPr>
          <a:xfrm>
            <a:off x="3081020" y="2411095"/>
            <a:ext cx="3209925" cy="2876550"/>
          </a:xfrm>
          <a:prstGeom prst="rect">
            <a:avLst/>
          </a:prstGeom>
          <a:noFill/>
          <a:ln>
            <a:noFill/>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4</TotalTime>
  <Words>323</Words>
  <Application>WPS 演示</Application>
  <PresentationFormat>全屏显示(4:3)</PresentationFormat>
  <Paragraphs>43</Paragraphs>
  <Slides>16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18" baseType="lpstr">
      <vt:lpstr>吉祥如意</vt:lpstr>
      <vt:lpstr>Microsoft Visio 绘图</vt:lpstr>
      <vt:lpstr>生鲜交易系统</vt:lpstr>
      <vt:lpstr>项目研究的背景</vt:lpstr>
      <vt:lpstr>开发意义</vt:lpstr>
      <vt:lpstr>项目研究内容</vt:lpstr>
      <vt:lpstr>论文结构</vt:lpstr>
      <vt:lpstr>生鲜交易系统总体功能模块图</vt:lpstr>
      <vt:lpstr>系统首页界面图</vt:lpstr>
      <vt:lpstr>生鲜信息界面图</vt:lpstr>
      <vt:lpstr>后台登录界面图</vt:lpstr>
      <vt:lpstr>管理员功能界面图</vt:lpstr>
      <vt:lpstr>用户管理界面图</vt:lpstr>
      <vt:lpstr>商家管理界面图</vt:lpstr>
      <vt:lpstr>生鲜信息管理界面图</vt:lpstr>
      <vt:lpstr>用户功能界面图</vt:lpstr>
      <vt:lpstr>商家功能界面图</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69</cp:revision>
  <dcterms:created xsi:type="dcterms:W3CDTF">2022-02-11T16:36:00Z</dcterms:created>
  <dcterms:modified xsi:type="dcterms:W3CDTF">2022-03-19T14:27:17Z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0B2E5683862345449DAFD7C995AE7315</vt:lpwstr>
  </property>
  <property fmtid="{D5CDD505-2E9C-101B-9397-08002B2CF9AE}" pid="4" name="KSOProductBuildVer">
    <vt:lpwstr>2052-11.1.0.11566</vt:lpwstr>
  </property>
</Properties>
</file>