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
  </p:notesMasterIdLst>
  <p:sldIdLst>
    <p:sldId id="256" r:id="rId3"/>
    <p:sldId id="260" r:id="rId4"/>
    <p:sldId id="266" r:id="rId5"/>
    <p:sldId id="268" r:id="rId6"/>
    <p:sldId id="261" r:id="rId8"/>
    <p:sldId id="271" r:id="rId9"/>
    <p:sldId id="289" r:id="rId10"/>
    <p:sldId id="275" r:id="rId11"/>
    <p:sldId id="276" r:id="rId12"/>
    <p:sldId id="280" r:id="rId13"/>
    <p:sldId id="281" r:id="rId14"/>
    <p:sldId id="265"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6F7A"/>
    <a:srgbClr val="425860"/>
    <a:srgbClr val="398E3D"/>
    <a:srgbClr val="FF6D00"/>
    <a:srgbClr val="F1F5F8"/>
    <a:srgbClr val="F9F9F9"/>
    <a:srgbClr val="2C7130"/>
    <a:srgbClr val="CC5600"/>
    <a:srgbClr val="FB7716"/>
    <a:srgbClr val="4456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011" autoAdjust="0"/>
    <p:restoredTop sz="94674"/>
  </p:normalViewPr>
  <p:slideViewPr>
    <p:cSldViewPr snapToGrid="0" snapToObjects="1">
      <p:cViewPr varScale="1">
        <p:scale>
          <a:sx n="65" d="100"/>
          <a:sy n="65" d="100"/>
        </p:scale>
        <p:origin x="-816" y="-114"/>
      </p:cViewPr>
      <p:guideLst>
        <p:guide orient="horz" pos="1791"/>
        <p:guide orient="horz" pos="3157"/>
        <p:guide pos="3779"/>
        <p:guide pos="451"/>
        <p:guide pos="7242"/>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310C7-34AD-4809-85FC-EC5926D1B62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62265C-CFB5-4B78-A429-8BCFC2FD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62265C-CFB5-4B78-A429-8BCFC2FD0A7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bg>
      <p:bgPr>
        <a:solidFill>
          <a:srgbClr val="546F7A"/>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panose="020B0502040204020203" charset="0"/>
                <a:ea typeface="Segoe UI Light" panose="020B0502040204020203" charset="0"/>
                <a:cs typeface="Segoe UI Light" panose="020B0502040204020203"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panose="020B0502040204020203" charset="0"/>
                <a:ea typeface="Segoe UI Light" panose="020B0502040204020203" charset="0"/>
                <a:cs typeface="Segoe UI Light" panose="020B0502040204020203"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072766" y="3291840"/>
            <a:ext cx="10379710" cy="829945"/>
          </a:xfrm>
          <a:prstGeom prst="rect">
            <a:avLst/>
          </a:prstGeom>
        </p:spPr>
        <p:txBody>
          <a:bodyPr wrap="square">
            <a:spAutoFit/>
          </a:bodyPr>
          <a:lstStyle/>
          <a:p>
            <a:r>
              <a:rPr lang="zh-CN" altLang="en-US" sz="4800" smtClean="0">
                <a:solidFill>
                  <a:schemeClr val="bg1"/>
                </a:solidFill>
              </a:rPr>
              <a:t>新生宿舍管理系统 </a:t>
            </a:r>
            <a:r>
              <a:rPr lang="zh-CN" altLang="en-US" sz="4800" dirty="0" smtClean="0">
                <a:solidFill>
                  <a:schemeClr val="bg1"/>
                </a:solidFill>
              </a:rPr>
              <a:t> </a:t>
            </a:r>
            <a:r>
              <a:rPr lang="en-US" altLang="zh-CN" sz="4800" b="1" dirty="0" smtClean="0">
                <a:solidFill>
                  <a:schemeClr val="bg1"/>
                </a:solidFill>
              </a:rPr>
              <a:t>PPT</a:t>
            </a:r>
            <a:endParaRPr lang="en-US" altLang="zh-CN" sz="4800" b="1" dirty="0">
              <a:solidFill>
                <a:schemeClr val="bg1"/>
              </a:solidFill>
            </a:endParaRPr>
          </a:p>
        </p:txBody>
      </p:sp>
      <p:grpSp>
        <p:nvGrpSpPr>
          <p:cNvPr id="21" name="组合 20"/>
          <p:cNvGrpSpPr/>
          <p:nvPr/>
        </p:nvGrpSpPr>
        <p:grpSpPr>
          <a:xfrm>
            <a:off x="4769529" y="541051"/>
            <a:ext cx="2638414" cy="2624498"/>
            <a:chOff x="4769529" y="541051"/>
            <a:chExt cx="2638414" cy="2624498"/>
          </a:xfrm>
        </p:grpSpPr>
        <p:grpSp>
          <p:nvGrpSpPr>
            <p:cNvPr id="3" name="Group 74"/>
            <p:cNvGrpSpPr>
              <a:grpSpLocks noChangeAspect="1"/>
            </p:cNvGrpSpPr>
            <p:nvPr/>
          </p:nvGrpSpPr>
          <p:grpSpPr bwMode="auto">
            <a:xfrm>
              <a:off x="4769529" y="541051"/>
              <a:ext cx="2638414" cy="2624498"/>
              <a:chOff x="5429" y="2125"/>
              <a:chExt cx="569" cy="566"/>
            </a:xfrm>
            <a:solidFill>
              <a:schemeClr val="bg1"/>
            </a:solidFill>
          </p:grpSpPr>
          <p:sp>
            <p:nvSpPr>
              <p:cNvPr id="4"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椭圆 1"/>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R="0" indent="0" defTabSz="914400" fontAlgn="auto">
              <a:lnSpc>
                <a:spcPct val="100000"/>
              </a:lnSpc>
              <a:spcBef>
                <a:spcPts val="0"/>
              </a:spcBef>
              <a:spcAft>
                <a:spcPts val="0"/>
              </a:spcAft>
              <a:buClrTx/>
              <a:buSzTx/>
              <a:buFontTx/>
              <a:buNone/>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rPr>
              <a:t>结  论</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0" name="文本框 99"/>
          <p:cNvSpPr txBox="1"/>
          <p:nvPr/>
        </p:nvSpPr>
        <p:spPr>
          <a:xfrm>
            <a:off x="716100" y="793750"/>
            <a:ext cx="11064240" cy="3476625"/>
          </a:xfrm>
          <a:prstGeom prst="rect">
            <a:avLst/>
          </a:prstGeom>
          <a:noFill/>
          <a:ln w="9525">
            <a:noFill/>
          </a:ln>
        </p:spPr>
        <p:txBody>
          <a:bodyPr wrap="square">
            <a:spAutoFit/>
          </a:bodyPr>
          <a:lstStyle/>
          <a:p>
            <a:r>
              <a:rPr lang="en-US" sz="2000" dirty="0" smtClean="0"/>
              <a:t> </a:t>
            </a:r>
            <a:endParaRPr lang="zh-CN" altLang="en-US" sz="2000" dirty="0" smtClean="0"/>
          </a:p>
          <a:p>
            <a:r>
              <a:rPr lang="zh-CN" altLang="en-US" sz="2000" dirty="0" smtClean="0"/>
              <a:t> 此时项目已经完成，即使实施的时间不是很长，但是这个过程中需要准备很长的一段时间去对系统设计开发所实际到的技术进行学习。在学习的过程中，我逐渐认识得到了我自身存在的一些不足。对于一些控制是必要的应用技能，能够理解，整个过程中仅仅是一个掌握了常用的性能和控制方法，我觉得挺容易的。从该系统中，系统的分析和设计的调查数据，并且已经经历了几个月，并努力几个月，该系统已经完成。很显然，该系统仍有很多不成熟，在系统设计过程中有许多技术缺陷存在。在设计的过程中也涉及到了很多自己无法解决的问题，主要通过找专业的网站和论坛来解决这些问题，对于圆满完成我的毕业设计，他们也贡献了很大一部分力量。系统的开发环境和配置都是可以自行安装的，系统使用springboot框架开发工具，使用比较成熟的Mysql数据库进行对系统后台的数据交互，根据技术语言对数据库，结合需求进行修改维护，可以使得系统运行更具有稳定性和安全性，从而完成实现系统的开发。</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
            <a:ext cx="12192000" cy="601133"/>
          </a:xfrm>
          <a:prstGeom prst="rect">
            <a:avLst/>
          </a:prstGeom>
          <a:solidFill>
            <a:srgbClr val="398E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64360" y="10051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参考文献</a:t>
            </a:r>
            <a:endParaRPr kumimoji="0" lang="zh-CN" altLang="en-US"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0" name="矩形 9"/>
          <p:cNvSpPr/>
          <p:nvPr/>
        </p:nvSpPr>
        <p:spPr>
          <a:xfrm>
            <a:off x="671513" y="943174"/>
            <a:ext cx="11520487" cy="2306955"/>
          </a:xfrm>
          <a:prstGeom prst="rect">
            <a:avLst/>
          </a:prstGeom>
        </p:spPr>
        <p:txBody>
          <a:bodyPr wrap="square">
            <a:spAutoFit/>
          </a:bodyPr>
          <a:lstStyle/>
          <a:p>
            <a:r>
              <a:rPr sz="1600" dirty="0" smtClean="0"/>
              <a:t>[1]范立峰，乔世全，程文彬 springboot框架程序设计 人民邮电大学出版社 2019。</a:t>
            </a:r>
            <a:endParaRPr sz="1600" dirty="0" smtClean="0"/>
          </a:p>
          <a:p>
            <a:r>
              <a:rPr sz="1600" dirty="0" smtClean="0"/>
              <a:t>[2]西尔伯沙茨(Silberschatz.A.) . 计算机科学丛书：数据库系统概念(原书第6版)[M]. 机械工业出版社,2018,03．。</a:t>
            </a:r>
            <a:endParaRPr sz="1600" dirty="0" smtClean="0"/>
          </a:p>
          <a:p>
            <a:r>
              <a:rPr sz="1600" dirty="0" smtClean="0"/>
              <a:t>[3]陈雄华 企业应用开发详解 电子大学出版社，2017。</a:t>
            </a:r>
            <a:endParaRPr sz="1600" dirty="0" smtClean="0"/>
          </a:p>
          <a:p>
            <a:r>
              <a:rPr sz="1600" dirty="0" smtClean="0"/>
              <a:t>[4]李宁springboot框架 Web开发技术大全--springboot框架+Servlet清华大学出版社，2018。</a:t>
            </a:r>
            <a:endParaRPr sz="1600" dirty="0" smtClean="0"/>
          </a:p>
          <a:p>
            <a:r>
              <a:rPr sz="1600" dirty="0" smtClean="0"/>
              <a:t>[5]聂哲 springboot框架动态WEB技术实例教程。</a:t>
            </a:r>
            <a:endParaRPr sz="1600" dirty="0" smtClean="0"/>
          </a:p>
          <a:p>
            <a:r>
              <a:rPr sz="1600" dirty="0" smtClean="0"/>
              <a:t>[6]李绪成，闫海珍 springboot框架 Web开发教程—入门与提高篇(springboot框架+Servlet) 清华大学出版社 2017。</a:t>
            </a:r>
            <a:endParaRPr sz="1600" dirty="0" smtClean="0"/>
          </a:p>
          <a:p>
            <a:r>
              <a:rPr sz="1600" dirty="0" smtClean="0"/>
              <a:t>[7]史胜辉，王春明，沈学华 springboot框架EE基础教程 清华大学出版社 2019 。</a:t>
            </a:r>
            <a:endParaRPr sz="1600" dirty="0" smtClean="0"/>
          </a:p>
          <a:p>
            <a:r>
              <a:rPr sz="1600" dirty="0" smtClean="0"/>
              <a:t>[8][8] Symfon,Cakespringboot框架,Zend Bartosz Porebski,Karol Przystalski,Leszek Nowak, 付勇. springboot框架高级编程:应用[M]. 清华大学出版社,2017,02.</a:t>
            </a:r>
            <a:endParaRPr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0" y="6223000"/>
            <a:ext cx="12192000" cy="635000"/>
          </a:xfrm>
          <a:prstGeom prst="rect">
            <a:avLst/>
          </a:prstGeom>
          <a:solidFill>
            <a:srgbClr val="4456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149195" y="3301238"/>
            <a:ext cx="7040880" cy="1014730"/>
          </a:xfrm>
          <a:prstGeom prst="rect">
            <a:avLst/>
          </a:prstGeom>
        </p:spPr>
        <p:txBody>
          <a:bodyPr wrap="none">
            <a:spAutoFit/>
          </a:bodyPr>
          <a:lstStyle/>
          <a:p>
            <a:r>
              <a:rPr lang="zh-CN" altLang="en-US" sz="6000" b="1" dirty="0">
                <a:solidFill>
                  <a:schemeClr val="bg1"/>
                </a:solidFill>
              </a:rPr>
              <a:t>感谢</a:t>
            </a:r>
            <a:r>
              <a:rPr lang="zh-CN" altLang="en-US" sz="6000" b="1" dirty="0" smtClean="0">
                <a:solidFill>
                  <a:schemeClr val="bg1"/>
                </a:solidFill>
              </a:rPr>
              <a:t>各位老师的</a:t>
            </a:r>
            <a:r>
              <a:rPr lang="zh-CN" altLang="en-US" sz="6000" b="1" dirty="0">
                <a:solidFill>
                  <a:schemeClr val="bg1"/>
                </a:solidFill>
              </a:rPr>
              <a:t>指导</a:t>
            </a:r>
            <a:endParaRPr lang="zh-CN" altLang="en-US" sz="6000" b="1" dirty="0">
              <a:solidFill>
                <a:schemeClr val="bg1"/>
              </a:solidFill>
            </a:endParaRPr>
          </a:p>
        </p:txBody>
      </p:sp>
      <p:sp>
        <p:nvSpPr>
          <p:cNvPr id="20" name="椭圆 19"/>
          <p:cNvSpPr/>
          <p:nvPr/>
        </p:nvSpPr>
        <p:spPr>
          <a:xfrm>
            <a:off x="5627539"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椭圆 21"/>
          <p:cNvSpPr/>
          <p:nvPr/>
        </p:nvSpPr>
        <p:spPr>
          <a:xfrm>
            <a:off x="6038127"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p:cNvSpPr/>
          <p:nvPr/>
        </p:nvSpPr>
        <p:spPr>
          <a:xfrm>
            <a:off x="6443635" y="5333204"/>
            <a:ext cx="115746" cy="115746"/>
          </a:xfrm>
          <a:prstGeom prst="ellips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769529" y="541051"/>
            <a:ext cx="2638414" cy="2624498"/>
            <a:chOff x="4769529" y="541051"/>
            <a:chExt cx="2638414" cy="2624498"/>
          </a:xfrm>
        </p:grpSpPr>
        <p:grpSp>
          <p:nvGrpSpPr>
            <p:cNvPr id="26" name="Group 74"/>
            <p:cNvGrpSpPr>
              <a:grpSpLocks noChangeAspect="1"/>
            </p:cNvGrpSpPr>
            <p:nvPr/>
          </p:nvGrpSpPr>
          <p:grpSpPr bwMode="auto">
            <a:xfrm>
              <a:off x="4769529" y="541051"/>
              <a:ext cx="2638414" cy="2624498"/>
              <a:chOff x="5429" y="2125"/>
              <a:chExt cx="569" cy="566"/>
            </a:xfrm>
            <a:solidFill>
              <a:schemeClr val="bg1"/>
            </a:solidFill>
          </p:grpSpPr>
          <p:sp>
            <p:nvSpPr>
              <p:cNvPr id="28" name="Freeform 75"/>
              <p:cNvSpPr/>
              <p:nvPr/>
            </p:nvSpPr>
            <p:spPr bwMode="auto">
              <a:xfrm>
                <a:off x="5639" y="2603"/>
                <a:ext cx="149" cy="22"/>
              </a:xfrm>
              <a:custGeom>
                <a:avLst/>
                <a:gdLst>
                  <a:gd name="T0" fmla="*/ 210 w 210"/>
                  <a:gd name="T1" fmla="*/ 16 h 32"/>
                  <a:gd name="T2" fmla="*/ 195 w 210"/>
                  <a:gd name="T3" fmla="*/ 0 h 32"/>
                  <a:gd name="T4" fmla="*/ 15 w 210"/>
                  <a:gd name="T5" fmla="*/ 0 h 32"/>
                  <a:gd name="T6" fmla="*/ 0 w 210"/>
                  <a:gd name="T7" fmla="*/ 16 h 32"/>
                  <a:gd name="T8" fmla="*/ 0 w 210"/>
                  <a:gd name="T9" fmla="*/ 16 h 32"/>
                  <a:gd name="T10" fmla="*/ 15 w 210"/>
                  <a:gd name="T11" fmla="*/ 32 h 32"/>
                  <a:gd name="T12" fmla="*/ 195 w 210"/>
                  <a:gd name="T13" fmla="*/ 32 h 32"/>
                  <a:gd name="T14" fmla="*/ 210 w 210"/>
                  <a:gd name="T15" fmla="*/ 16 h 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2">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2"/>
                      <a:pt x="15" y="32"/>
                    </a:cubicBezTo>
                    <a:cubicBezTo>
                      <a:pt x="195" y="32"/>
                      <a:pt x="195" y="32"/>
                      <a:pt x="195" y="32"/>
                    </a:cubicBezTo>
                    <a:cubicBezTo>
                      <a:pt x="203" y="32"/>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76"/>
              <p:cNvSpPr/>
              <p:nvPr/>
            </p:nvSpPr>
            <p:spPr bwMode="auto">
              <a:xfrm>
                <a:off x="5702" y="2125"/>
                <a:ext cx="23" cy="94"/>
              </a:xfrm>
              <a:custGeom>
                <a:avLst/>
                <a:gdLst>
                  <a:gd name="T0" fmla="*/ 16 w 32"/>
                  <a:gd name="T1" fmla="*/ 132 h 132"/>
                  <a:gd name="T2" fmla="*/ 32 w 32"/>
                  <a:gd name="T3" fmla="*/ 116 h 132"/>
                  <a:gd name="T4" fmla="*/ 32 w 32"/>
                  <a:gd name="T5" fmla="*/ 16 h 132"/>
                  <a:gd name="T6" fmla="*/ 16 w 32"/>
                  <a:gd name="T7" fmla="*/ 0 h 132"/>
                  <a:gd name="T8" fmla="*/ 16 w 32"/>
                  <a:gd name="T9" fmla="*/ 0 h 132"/>
                  <a:gd name="T10" fmla="*/ 0 w 32"/>
                  <a:gd name="T11" fmla="*/ 16 h 132"/>
                  <a:gd name="T12" fmla="*/ 0 w 32"/>
                  <a:gd name="T13" fmla="*/ 116 h 132"/>
                  <a:gd name="T14" fmla="*/ 16 w 32"/>
                  <a:gd name="T15" fmla="*/ 132 h 1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132">
                    <a:moveTo>
                      <a:pt x="16" y="132"/>
                    </a:moveTo>
                    <a:cubicBezTo>
                      <a:pt x="25" y="132"/>
                      <a:pt x="32" y="125"/>
                      <a:pt x="32" y="116"/>
                    </a:cubicBezTo>
                    <a:cubicBezTo>
                      <a:pt x="32" y="16"/>
                      <a:pt x="32" y="16"/>
                      <a:pt x="32" y="16"/>
                    </a:cubicBezTo>
                    <a:cubicBezTo>
                      <a:pt x="32" y="7"/>
                      <a:pt x="25" y="0"/>
                      <a:pt x="16" y="0"/>
                    </a:cubicBezTo>
                    <a:cubicBezTo>
                      <a:pt x="16" y="0"/>
                      <a:pt x="16" y="0"/>
                      <a:pt x="16" y="0"/>
                    </a:cubicBezTo>
                    <a:cubicBezTo>
                      <a:pt x="7" y="0"/>
                      <a:pt x="0" y="7"/>
                      <a:pt x="0" y="16"/>
                    </a:cubicBezTo>
                    <a:cubicBezTo>
                      <a:pt x="0" y="116"/>
                      <a:pt x="0" y="116"/>
                      <a:pt x="0" y="116"/>
                    </a:cubicBezTo>
                    <a:cubicBezTo>
                      <a:pt x="0" y="125"/>
                      <a:pt x="7" y="132"/>
                      <a:pt x="16" y="1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77"/>
              <p:cNvSpPr/>
              <p:nvPr/>
            </p:nvSpPr>
            <p:spPr bwMode="auto">
              <a:xfrm>
                <a:off x="5802" y="2160"/>
                <a:ext cx="61" cy="87"/>
              </a:xfrm>
              <a:custGeom>
                <a:avLst/>
                <a:gdLst>
                  <a:gd name="T0" fmla="*/ 10 w 86"/>
                  <a:gd name="T1" fmla="*/ 119 h 123"/>
                  <a:gd name="T2" fmla="*/ 32 w 86"/>
                  <a:gd name="T3" fmla="*/ 113 h 123"/>
                  <a:gd name="T4" fmla="*/ 82 w 86"/>
                  <a:gd name="T5" fmla="*/ 26 h 123"/>
                  <a:gd name="T6" fmla="*/ 76 w 86"/>
                  <a:gd name="T7" fmla="*/ 5 h 123"/>
                  <a:gd name="T8" fmla="*/ 76 w 86"/>
                  <a:gd name="T9" fmla="*/ 5 h 123"/>
                  <a:gd name="T10" fmla="*/ 55 w 86"/>
                  <a:gd name="T11" fmla="*/ 10 h 123"/>
                  <a:gd name="T12" fmla="*/ 5 w 86"/>
                  <a:gd name="T13" fmla="*/ 97 h 123"/>
                  <a:gd name="T14" fmla="*/ 10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10" y="119"/>
                    </a:moveTo>
                    <a:cubicBezTo>
                      <a:pt x="18" y="123"/>
                      <a:pt x="27" y="120"/>
                      <a:pt x="32" y="113"/>
                    </a:cubicBezTo>
                    <a:cubicBezTo>
                      <a:pt x="82" y="26"/>
                      <a:pt x="82" y="26"/>
                      <a:pt x="82" y="26"/>
                    </a:cubicBezTo>
                    <a:cubicBezTo>
                      <a:pt x="86" y="19"/>
                      <a:pt x="83" y="9"/>
                      <a:pt x="76" y="5"/>
                    </a:cubicBezTo>
                    <a:cubicBezTo>
                      <a:pt x="76" y="5"/>
                      <a:pt x="76" y="5"/>
                      <a:pt x="76" y="5"/>
                    </a:cubicBezTo>
                    <a:cubicBezTo>
                      <a:pt x="69" y="0"/>
                      <a:pt x="59" y="3"/>
                      <a:pt x="55" y="10"/>
                    </a:cubicBezTo>
                    <a:cubicBezTo>
                      <a:pt x="5" y="97"/>
                      <a:pt x="5" y="97"/>
                      <a:pt x="5" y="97"/>
                    </a:cubicBezTo>
                    <a:cubicBezTo>
                      <a:pt x="0" y="105"/>
                      <a:pt x="3" y="114"/>
                      <a:pt x="10"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78"/>
              <p:cNvSpPr/>
              <p:nvPr/>
            </p:nvSpPr>
            <p:spPr bwMode="auto">
              <a:xfrm>
                <a:off x="5876" y="2260"/>
                <a:ext cx="87" cy="62"/>
              </a:xfrm>
              <a:custGeom>
                <a:avLst/>
                <a:gdLst>
                  <a:gd name="T0" fmla="*/ 5 w 123"/>
                  <a:gd name="T1" fmla="*/ 76 h 86"/>
                  <a:gd name="T2" fmla="*/ 26 w 123"/>
                  <a:gd name="T3" fmla="*/ 82 h 86"/>
                  <a:gd name="T4" fmla="*/ 113 w 123"/>
                  <a:gd name="T5" fmla="*/ 31 h 86"/>
                  <a:gd name="T6" fmla="*/ 118 w 123"/>
                  <a:gd name="T7" fmla="*/ 10 h 86"/>
                  <a:gd name="T8" fmla="*/ 118 w 123"/>
                  <a:gd name="T9" fmla="*/ 10 h 86"/>
                  <a:gd name="T10" fmla="*/ 97 w 123"/>
                  <a:gd name="T11" fmla="*/ 4 h 86"/>
                  <a:gd name="T12" fmla="*/ 10 w 123"/>
                  <a:gd name="T13" fmla="*/ 55 h 86"/>
                  <a:gd name="T14" fmla="*/ 5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5" y="76"/>
                    </a:moveTo>
                    <a:cubicBezTo>
                      <a:pt x="9" y="83"/>
                      <a:pt x="19" y="86"/>
                      <a:pt x="26" y="82"/>
                    </a:cubicBezTo>
                    <a:cubicBezTo>
                      <a:pt x="113" y="31"/>
                      <a:pt x="113" y="31"/>
                      <a:pt x="113" y="31"/>
                    </a:cubicBezTo>
                    <a:cubicBezTo>
                      <a:pt x="120" y="27"/>
                      <a:pt x="123" y="18"/>
                      <a:pt x="118" y="10"/>
                    </a:cubicBezTo>
                    <a:cubicBezTo>
                      <a:pt x="118" y="10"/>
                      <a:pt x="118" y="10"/>
                      <a:pt x="118" y="10"/>
                    </a:cubicBezTo>
                    <a:cubicBezTo>
                      <a:pt x="114" y="3"/>
                      <a:pt x="105" y="0"/>
                      <a:pt x="97" y="4"/>
                    </a:cubicBezTo>
                    <a:cubicBezTo>
                      <a:pt x="10" y="55"/>
                      <a:pt x="10" y="55"/>
                      <a:pt x="10" y="55"/>
                    </a:cubicBezTo>
                    <a:cubicBezTo>
                      <a:pt x="3" y="59"/>
                      <a:pt x="0" y="68"/>
                      <a:pt x="5"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79"/>
              <p:cNvSpPr/>
              <p:nvPr/>
            </p:nvSpPr>
            <p:spPr bwMode="auto">
              <a:xfrm>
                <a:off x="5905" y="2399"/>
                <a:ext cx="93" cy="22"/>
              </a:xfrm>
              <a:custGeom>
                <a:avLst/>
                <a:gdLst>
                  <a:gd name="T0" fmla="*/ 0 w 131"/>
                  <a:gd name="T1" fmla="*/ 15 h 31"/>
                  <a:gd name="T2" fmla="*/ 15 w 131"/>
                  <a:gd name="T3" fmla="*/ 31 h 31"/>
                  <a:gd name="T4" fmla="*/ 115 w 131"/>
                  <a:gd name="T5" fmla="*/ 31 h 31"/>
                  <a:gd name="T6" fmla="*/ 131 w 131"/>
                  <a:gd name="T7" fmla="*/ 15 h 31"/>
                  <a:gd name="T8" fmla="*/ 131 w 131"/>
                  <a:gd name="T9" fmla="*/ 15 h 31"/>
                  <a:gd name="T10" fmla="*/ 115 w 131"/>
                  <a:gd name="T11" fmla="*/ 0 h 31"/>
                  <a:gd name="T12" fmla="*/ 15 w 131"/>
                  <a:gd name="T13" fmla="*/ 0 h 31"/>
                  <a:gd name="T14" fmla="*/ 0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0" y="15"/>
                    </a:moveTo>
                    <a:cubicBezTo>
                      <a:pt x="0" y="24"/>
                      <a:pt x="7" y="31"/>
                      <a:pt x="15" y="31"/>
                    </a:cubicBezTo>
                    <a:cubicBezTo>
                      <a:pt x="115" y="31"/>
                      <a:pt x="115" y="31"/>
                      <a:pt x="115" y="31"/>
                    </a:cubicBezTo>
                    <a:cubicBezTo>
                      <a:pt x="124" y="31"/>
                      <a:pt x="131" y="24"/>
                      <a:pt x="131" y="15"/>
                    </a:cubicBezTo>
                    <a:cubicBezTo>
                      <a:pt x="131" y="15"/>
                      <a:pt x="131" y="15"/>
                      <a:pt x="131" y="15"/>
                    </a:cubicBezTo>
                    <a:cubicBezTo>
                      <a:pt x="131" y="7"/>
                      <a:pt x="124" y="0"/>
                      <a:pt x="115" y="0"/>
                    </a:cubicBezTo>
                    <a:cubicBezTo>
                      <a:pt x="15" y="0"/>
                      <a:pt x="15" y="0"/>
                      <a:pt x="15" y="0"/>
                    </a:cubicBezTo>
                    <a:cubicBezTo>
                      <a:pt x="7" y="0"/>
                      <a:pt x="0" y="7"/>
                      <a:pt x="0"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80"/>
              <p:cNvSpPr/>
              <p:nvPr/>
            </p:nvSpPr>
            <p:spPr bwMode="auto">
              <a:xfrm>
                <a:off x="5564" y="2160"/>
                <a:ext cx="61" cy="87"/>
              </a:xfrm>
              <a:custGeom>
                <a:avLst/>
                <a:gdLst>
                  <a:gd name="T0" fmla="*/ 76 w 86"/>
                  <a:gd name="T1" fmla="*/ 119 h 123"/>
                  <a:gd name="T2" fmla="*/ 81 w 86"/>
                  <a:gd name="T3" fmla="*/ 97 h 123"/>
                  <a:gd name="T4" fmla="*/ 31 w 86"/>
                  <a:gd name="T5" fmla="*/ 10 h 123"/>
                  <a:gd name="T6" fmla="*/ 10 w 86"/>
                  <a:gd name="T7" fmla="*/ 5 h 123"/>
                  <a:gd name="T8" fmla="*/ 10 w 86"/>
                  <a:gd name="T9" fmla="*/ 5 h 123"/>
                  <a:gd name="T10" fmla="*/ 4 w 86"/>
                  <a:gd name="T11" fmla="*/ 26 h 123"/>
                  <a:gd name="T12" fmla="*/ 54 w 86"/>
                  <a:gd name="T13" fmla="*/ 113 h 123"/>
                  <a:gd name="T14" fmla="*/ 76 w 86"/>
                  <a:gd name="T15" fmla="*/ 119 h 12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3">
                    <a:moveTo>
                      <a:pt x="76" y="119"/>
                    </a:moveTo>
                    <a:cubicBezTo>
                      <a:pt x="83" y="114"/>
                      <a:pt x="86" y="105"/>
                      <a:pt x="81" y="97"/>
                    </a:cubicBezTo>
                    <a:cubicBezTo>
                      <a:pt x="31" y="10"/>
                      <a:pt x="31" y="10"/>
                      <a:pt x="31" y="10"/>
                    </a:cubicBezTo>
                    <a:cubicBezTo>
                      <a:pt x="27" y="3"/>
                      <a:pt x="17" y="0"/>
                      <a:pt x="10" y="5"/>
                    </a:cubicBezTo>
                    <a:cubicBezTo>
                      <a:pt x="10" y="5"/>
                      <a:pt x="10" y="5"/>
                      <a:pt x="10" y="5"/>
                    </a:cubicBezTo>
                    <a:cubicBezTo>
                      <a:pt x="3" y="9"/>
                      <a:pt x="0" y="19"/>
                      <a:pt x="4" y="26"/>
                    </a:cubicBezTo>
                    <a:cubicBezTo>
                      <a:pt x="54" y="113"/>
                      <a:pt x="54" y="113"/>
                      <a:pt x="54" y="113"/>
                    </a:cubicBezTo>
                    <a:cubicBezTo>
                      <a:pt x="59" y="120"/>
                      <a:pt x="68" y="123"/>
                      <a:pt x="76"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81"/>
              <p:cNvSpPr/>
              <p:nvPr/>
            </p:nvSpPr>
            <p:spPr bwMode="auto">
              <a:xfrm>
                <a:off x="5464" y="2260"/>
                <a:ext cx="87" cy="62"/>
              </a:xfrm>
              <a:custGeom>
                <a:avLst/>
                <a:gdLst>
                  <a:gd name="T0" fmla="*/ 118 w 123"/>
                  <a:gd name="T1" fmla="*/ 76 h 86"/>
                  <a:gd name="T2" fmla="*/ 113 w 123"/>
                  <a:gd name="T3" fmla="*/ 55 h 86"/>
                  <a:gd name="T4" fmla="*/ 26 w 123"/>
                  <a:gd name="T5" fmla="*/ 4 h 86"/>
                  <a:gd name="T6" fmla="*/ 5 w 123"/>
                  <a:gd name="T7" fmla="*/ 10 h 86"/>
                  <a:gd name="T8" fmla="*/ 5 w 123"/>
                  <a:gd name="T9" fmla="*/ 10 h 86"/>
                  <a:gd name="T10" fmla="*/ 10 w 123"/>
                  <a:gd name="T11" fmla="*/ 31 h 86"/>
                  <a:gd name="T12" fmla="*/ 97 w 123"/>
                  <a:gd name="T13" fmla="*/ 82 h 86"/>
                  <a:gd name="T14" fmla="*/ 118 w 123"/>
                  <a:gd name="T15" fmla="*/ 76 h 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3" h="86">
                    <a:moveTo>
                      <a:pt x="118" y="76"/>
                    </a:moveTo>
                    <a:cubicBezTo>
                      <a:pt x="123" y="68"/>
                      <a:pt x="120" y="59"/>
                      <a:pt x="113" y="55"/>
                    </a:cubicBezTo>
                    <a:cubicBezTo>
                      <a:pt x="26" y="4"/>
                      <a:pt x="26" y="4"/>
                      <a:pt x="26" y="4"/>
                    </a:cubicBezTo>
                    <a:cubicBezTo>
                      <a:pt x="18" y="0"/>
                      <a:pt x="9" y="3"/>
                      <a:pt x="5" y="10"/>
                    </a:cubicBezTo>
                    <a:cubicBezTo>
                      <a:pt x="5" y="10"/>
                      <a:pt x="5" y="10"/>
                      <a:pt x="5" y="10"/>
                    </a:cubicBezTo>
                    <a:cubicBezTo>
                      <a:pt x="0" y="18"/>
                      <a:pt x="3" y="27"/>
                      <a:pt x="10" y="31"/>
                    </a:cubicBezTo>
                    <a:cubicBezTo>
                      <a:pt x="97" y="82"/>
                      <a:pt x="97" y="82"/>
                      <a:pt x="97" y="82"/>
                    </a:cubicBezTo>
                    <a:cubicBezTo>
                      <a:pt x="105" y="86"/>
                      <a:pt x="114" y="83"/>
                      <a:pt x="118" y="7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82"/>
              <p:cNvSpPr/>
              <p:nvPr/>
            </p:nvSpPr>
            <p:spPr bwMode="auto">
              <a:xfrm>
                <a:off x="5429" y="2399"/>
                <a:ext cx="93" cy="22"/>
              </a:xfrm>
              <a:custGeom>
                <a:avLst/>
                <a:gdLst>
                  <a:gd name="T0" fmla="*/ 131 w 131"/>
                  <a:gd name="T1" fmla="*/ 15 h 31"/>
                  <a:gd name="T2" fmla="*/ 116 w 131"/>
                  <a:gd name="T3" fmla="*/ 0 h 31"/>
                  <a:gd name="T4" fmla="*/ 16 w 131"/>
                  <a:gd name="T5" fmla="*/ 0 h 31"/>
                  <a:gd name="T6" fmla="*/ 0 w 131"/>
                  <a:gd name="T7" fmla="*/ 15 h 31"/>
                  <a:gd name="T8" fmla="*/ 0 w 131"/>
                  <a:gd name="T9" fmla="*/ 15 h 31"/>
                  <a:gd name="T10" fmla="*/ 16 w 131"/>
                  <a:gd name="T11" fmla="*/ 31 h 31"/>
                  <a:gd name="T12" fmla="*/ 116 w 131"/>
                  <a:gd name="T13" fmla="*/ 31 h 31"/>
                  <a:gd name="T14" fmla="*/ 131 w 131"/>
                  <a:gd name="T15" fmla="*/ 15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1" h="31">
                    <a:moveTo>
                      <a:pt x="131" y="15"/>
                    </a:moveTo>
                    <a:cubicBezTo>
                      <a:pt x="131" y="7"/>
                      <a:pt x="124" y="0"/>
                      <a:pt x="116" y="0"/>
                    </a:cubicBezTo>
                    <a:cubicBezTo>
                      <a:pt x="16" y="0"/>
                      <a:pt x="16" y="0"/>
                      <a:pt x="16" y="0"/>
                    </a:cubicBezTo>
                    <a:cubicBezTo>
                      <a:pt x="7" y="0"/>
                      <a:pt x="0" y="7"/>
                      <a:pt x="0" y="15"/>
                    </a:cubicBezTo>
                    <a:cubicBezTo>
                      <a:pt x="0" y="15"/>
                      <a:pt x="0" y="15"/>
                      <a:pt x="0" y="15"/>
                    </a:cubicBezTo>
                    <a:cubicBezTo>
                      <a:pt x="0" y="24"/>
                      <a:pt x="7" y="31"/>
                      <a:pt x="16" y="31"/>
                    </a:cubicBezTo>
                    <a:cubicBezTo>
                      <a:pt x="116" y="31"/>
                      <a:pt x="116" y="31"/>
                      <a:pt x="116" y="31"/>
                    </a:cubicBezTo>
                    <a:cubicBezTo>
                      <a:pt x="124" y="31"/>
                      <a:pt x="131" y="24"/>
                      <a:pt x="131"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3"/>
              <p:cNvSpPr/>
              <p:nvPr/>
            </p:nvSpPr>
            <p:spPr bwMode="auto">
              <a:xfrm>
                <a:off x="5639" y="2633"/>
                <a:ext cx="149" cy="22"/>
              </a:xfrm>
              <a:custGeom>
                <a:avLst/>
                <a:gdLst>
                  <a:gd name="T0" fmla="*/ 210 w 210"/>
                  <a:gd name="T1" fmla="*/ 16 h 31"/>
                  <a:gd name="T2" fmla="*/ 195 w 210"/>
                  <a:gd name="T3" fmla="*/ 0 h 31"/>
                  <a:gd name="T4" fmla="*/ 15 w 210"/>
                  <a:gd name="T5" fmla="*/ 0 h 31"/>
                  <a:gd name="T6" fmla="*/ 0 w 210"/>
                  <a:gd name="T7" fmla="*/ 16 h 31"/>
                  <a:gd name="T8" fmla="*/ 0 w 210"/>
                  <a:gd name="T9" fmla="*/ 16 h 31"/>
                  <a:gd name="T10" fmla="*/ 15 w 210"/>
                  <a:gd name="T11" fmla="*/ 31 h 31"/>
                  <a:gd name="T12" fmla="*/ 195 w 210"/>
                  <a:gd name="T13" fmla="*/ 31 h 31"/>
                  <a:gd name="T14" fmla="*/ 210 w 210"/>
                  <a:gd name="T15" fmla="*/ 16 h 3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0" h="31">
                    <a:moveTo>
                      <a:pt x="210" y="16"/>
                    </a:moveTo>
                    <a:cubicBezTo>
                      <a:pt x="210" y="7"/>
                      <a:pt x="203" y="0"/>
                      <a:pt x="195" y="0"/>
                    </a:cubicBezTo>
                    <a:cubicBezTo>
                      <a:pt x="15" y="0"/>
                      <a:pt x="15" y="0"/>
                      <a:pt x="15" y="0"/>
                    </a:cubicBezTo>
                    <a:cubicBezTo>
                      <a:pt x="7" y="0"/>
                      <a:pt x="0" y="7"/>
                      <a:pt x="0" y="16"/>
                    </a:cubicBezTo>
                    <a:cubicBezTo>
                      <a:pt x="0" y="16"/>
                      <a:pt x="0" y="16"/>
                      <a:pt x="0" y="16"/>
                    </a:cubicBezTo>
                    <a:cubicBezTo>
                      <a:pt x="0" y="24"/>
                      <a:pt x="7" y="31"/>
                      <a:pt x="15" y="31"/>
                    </a:cubicBezTo>
                    <a:cubicBezTo>
                      <a:pt x="195" y="31"/>
                      <a:pt x="195" y="31"/>
                      <a:pt x="195" y="31"/>
                    </a:cubicBezTo>
                    <a:cubicBezTo>
                      <a:pt x="203" y="31"/>
                      <a:pt x="210" y="24"/>
                      <a:pt x="210" y="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84"/>
              <p:cNvSpPr/>
              <p:nvPr/>
            </p:nvSpPr>
            <p:spPr bwMode="auto">
              <a:xfrm>
                <a:off x="5676" y="2664"/>
                <a:ext cx="75" cy="27"/>
              </a:xfrm>
              <a:custGeom>
                <a:avLst/>
                <a:gdLst>
                  <a:gd name="T0" fmla="*/ 0 w 106"/>
                  <a:gd name="T1" fmla="*/ 0 h 38"/>
                  <a:gd name="T2" fmla="*/ 53 w 106"/>
                  <a:gd name="T3" fmla="*/ 38 h 38"/>
                  <a:gd name="T4" fmla="*/ 106 w 106"/>
                  <a:gd name="T5" fmla="*/ 0 h 38"/>
                  <a:gd name="T6" fmla="*/ 0 w 106"/>
                  <a:gd name="T7" fmla="*/ 0 h 38"/>
                </a:gdLst>
                <a:ahLst/>
                <a:cxnLst>
                  <a:cxn ang="0">
                    <a:pos x="T0" y="T1"/>
                  </a:cxn>
                  <a:cxn ang="0">
                    <a:pos x="T2" y="T3"/>
                  </a:cxn>
                  <a:cxn ang="0">
                    <a:pos x="T4" y="T5"/>
                  </a:cxn>
                  <a:cxn ang="0">
                    <a:pos x="T6" y="T7"/>
                  </a:cxn>
                </a:cxnLst>
                <a:rect l="0" t="0" r="r" b="b"/>
                <a:pathLst>
                  <a:path w="106" h="38">
                    <a:moveTo>
                      <a:pt x="0" y="0"/>
                    </a:moveTo>
                    <a:cubicBezTo>
                      <a:pt x="8" y="22"/>
                      <a:pt x="28" y="38"/>
                      <a:pt x="53" y="38"/>
                    </a:cubicBezTo>
                    <a:cubicBezTo>
                      <a:pt x="78" y="38"/>
                      <a:pt x="98" y="22"/>
                      <a:pt x="106"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85"/>
              <p:cNvSpPr>
                <a:spLocks noEditPoints="1"/>
              </p:cNvSpPr>
              <p:nvPr/>
            </p:nvSpPr>
            <p:spPr bwMode="auto">
              <a:xfrm>
                <a:off x="5558" y="2254"/>
                <a:ext cx="312" cy="331"/>
              </a:xfrm>
              <a:custGeom>
                <a:avLst/>
                <a:gdLst>
                  <a:gd name="T0" fmla="*/ 219 w 438"/>
                  <a:gd name="T1" fmla="*/ 0 h 465"/>
                  <a:gd name="T2" fmla="*/ 0 w 438"/>
                  <a:gd name="T3" fmla="*/ 219 h 465"/>
                  <a:gd name="T4" fmla="*/ 72 w 438"/>
                  <a:gd name="T5" fmla="*/ 381 h 465"/>
                  <a:gd name="T6" fmla="*/ 82 w 438"/>
                  <a:gd name="T7" fmla="*/ 390 h 465"/>
                  <a:gd name="T8" fmla="*/ 114 w 438"/>
                  <a:gd name="T9" fmla="*/ 465 h 465"/>
                  <a:gd name="T10" fmla="*/ 324 w 438"/>
                  <a:gd name="T11" fmla="*/ 465 h 465"/>
                  <a:gd name="T12" fmla="*/ 356 w 438"/>
                  <a:gd name="T13" fmla="*/ 390 h 465"/>
                  <a:gd name="T14" fmla="*/ 366 w 438"/>
                  <a:gd name="T15" fmla="*/ 381 h 465"/>
                  <a:gd name="T16" fmla="*/ 438 w 438"/>
                  <a:gd name="T17" fmla="*/ 219 h 465"/>
                  <a:gd name="T18" fmla="*/ 219 w 438"/>
                  <a:gd name="T19" fmla="*/ 0 h 465"/>
                  <a:gd name="T20" fmla="*/ 234 w 438"/>
                  <a:gd name="T21" fmla="*/ 323 h 465"/>
                  <a:gd name="T22" fmla="*/ 234 w 438"/>
                  <a:gd name="T23" fmla="*/ 342 h 465"/>
                  <a:gd name="T24" fmla="*/ 230 w 438"/>
                  <a:gd name="T25" fmla="*/ 353 h 465"/>
                  <a:gd name="T26" fmla="*/ 219 w 438"/>
                  <a:gd name="T27" fmla="*/ 357 h 465"/>
                  <a:gd name="T28" fmla="*/ 216 w 438"/>
                  <a:gd name="T29" fmla="*/ 357 h 465"/>
                  <a:gd name="T30" fmla="*/ 205 w 438"/>
                  <a:gd name="T31" fmla="*/ 353 h 465"/>
                  <a:gd name="T32" fmla="*/ 201 w 438"/>
                  <a:gd name="T33" fmla="*/ 342 h 465"/>
                  <a:gd name="T34" fmla="*/ 201 w 438"/>
                  <a:gd name="T35" fmla="*/ 325 h 465"/>
                  <a:gd name="T36" fmla="*/ 144 w 438"/>
                  <a:gd name="T37" fmla="*/ 311 h 465"/>
                  <a:gd name="T38" fmla="*/ 154 w 438"/>
                  <a:gd name="T39" fmla="*/ 271 h 465"/>
                  <a:gd name="T40" fmla="*/ 210 w 438"/>
                  <a:gd name="T41" fmla="*/ 286 h 465"/>
                  <a:gd name="T42" fmla="*/ 242 w 438"/>
                  <a:gd name="T43" fmla="*/ 265 h 465"/>
                  <a:gd name="T44" fmla="*/ 206 w 438"/>
                  <a:gd name="T45" fmla="*/ 235 h 465"/>
                  <a:gd name="T46" fmla="*/ 146 w 438"/>
                  <a:gd name="T47" fmla="*/ 173 h 465"/>
                  <a:gd name="T48" fmla="*/ 203 w 438"/>
                  <a:gd name="T49" fmla="*/ 113 h 465"/>
                  <a:gd name="T50" fmla="*/ 203 w 438"/>
                  <a:gd name="T51" fmla="*/ 96 h 465"/>
                  <a:gd name="T52" fmla="*/ 207 w 438"/>
                  <a:gd name="T53" fmla="*/ 85 h 465"/>
                  <a:gd name="T54" fmla="*/ 218 w 438"/>
                  <a:gd name="T55" fmla="*/ 81 h 465"/>
                  <a:gd name="T56" fmla="*/ 221 w 438"/>
                  <a:gd name="T57" fmla="*/ 81 h 465"/>
                  <a:gd name="T58" fmla="*/ 232 w 438"/>
                  <a:gd name="T59" fmla="*/ 85 h 465"/>
                  <a:gd name="T60" fmla="*/ 236 w 438"/>
                  <a:gd name="T61" fmla="*/ 96 h 465"/>
                  <a:gd name="T62" fmla="*/ 236 w 438"/>
                  <a:gd name="T63" fmla="*/ 111 h 465"/>
                  <a:gd name="T64" fmla="*/ 285 w 438"/>
                  <a:gd name="T65" fmla="*/ 122 h 465"/>
                  <a:gd name="T66" fmla="*/ 275 w 438"/>
                  <a:gd name="T67" fmla="*/ 160 h 465"/>
                  <a:gd name="T68" fmla="*/ 226 w 438"/>
                  <a:gd name="T69" fmla="*/ 149 h 465"/>
                  <a:gd name="T70" fmla="*/ 197 w 438"/>
                  <a:gd name="T71" fmla="*/ 168 h 465"/>
                  <a:gd name="T72" fmla="*/ 238 w 438"/>
                  <a:gd name="T73" fmla="*/ 197 h 465"/>
                  <a:gd name="T74" fmla="*/ 294 w 438"/>
                  <a:gd name="T75" fmla="*/ 260 h 465"/>
                  <a:gd name="T76" fmla="*/ 234 w 438"/>
                  <a:gd name="T77" fmla="*/ 323 h 4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38" h="465">
                    <a:moveTo>
                      <a:pt x="219" y="0"/>
                    </a:moveTo>
                    <a:cubicBezTo>
                      <a:pt x="98" y="0"/>
                      <a:pt x="0" y="98"/>
                      <a:pt x="0" y="219"/>
                    </a:cubicBezTo>
                    <a:cubicBezTo>
                      <a:pt x="0" y="283"/>
                      <a:pt x="28" y="341"/>
                      <a:pt x="72" y="381"/>
                    </a:cubicBezTo>
                    <a:cubicBezTo>
                      <a:pt x="72" y="382"/>
                      <a:pt x="78" y="387"/>
                      <a:pt x="82" y="390"/>
                    </a:cubicBezTo>
                    <a:cubicBezTo>
                      <a:pt x="102" y="408"/>
                      <a:pt x="114" y="436"/>
                      <a:pt x="114" y="465"/>
                    </a:cubicBezTo>
                    <a:cubicBezTo>
                      <a:pt x="324" y="465"/>
                      <a:pt x="324" y="465"/>
                      <a:pt x="324" y="465"/>
                    </a:cubicBezTo>
                    <a:cubicBezTo>
                      <a:pt x="324" y="436"/>
                      <a:pt x="336" y="408"/>
                      <a:pt x="356" y="390"/>
                    </a:cubicBezTo>
                    <a:cubicBezTo>
                      <a:pt x="360" y="387"/>
                      <a:pt x="366" y="382"/>
                      <a:pt x="366" y="381"/>
                    </a:cubicBezTo>
                    <a:cubicBezTo>
                      <a:pt x="410" y="341"/>
                      <a:pt x="438" y="283"/>
                      <a:pt x="438" y="219"/>
                    </a:cubicBezTo>
                    <a:cubicBezTo>
                      <a:pt x="438" y="98"/>
                      <a:pt x="340" y="0"/>
                      <a:pt x="219" y="0"/>
                    </a:cubicBezTo>
                    <a:close/>
                    <a:moveTo>
                      <a:pt x="234" y="323"/>
                    </a:moveTo>
                    <a:cubicBezTo>
                      <a:pt x="234" y="342"/>
                      <a:pt x="234" y="342"/>
                      <a:pt x="234" y="342"/>
                    </a:cubicBezTo>
                    <a:cubicBezTo>
                      <a:pt x="234" y="346"/>
                      <a:pt x="233" y="350"/>
                      <a:pt x="230" y="353"/>
                    </a:cubicBezTo>
                    <a:cubicBezTo>
                      <a:pt x="227" y="356"/>
                      <a:pt x="223" y="357"/>
                      <a:pt x="219" y="357"/>
                    </a:cubicBezTo>
                    <a:cubicBezTo>
                      <a:pt x="216" y="357"/>
                      <a:pt x="216" y="357"/>
                      <a:pt x="216" y="357"/>
                    </a:cubicBezTo>
                    <a:cubicBezTo>
                      <a:pt x="212" y="357"/>
                      <a:pt x="208" y="356"/>
                      <a:pt x="205" y="353"/>
                    </a:cubicBezTo>
                    <a:cubicBezTo>
                      <a:pt x="203" y="350"/>
                      <a:pt x="201" y="346"/>
                      <a:pt x="201" y="342"/>
                    </a:cubicBezTo>
                    <a:cubicBezTo>
                      <a:pt x="201" y="325"/>
                      <a:pt x="201" y="325"/>
                      <a:pt x="201" y="325"/>
                    </a:cubicBezTo>
                    <a:cubicBezTo>
                      <a:pt x="178" y="324"/>
                      <a:pt x="156" y="318"/>
                      <a:pt x="144" y="311"/>
                    </a:cubicBezTo>
                    <a:cubicBezTo>
                      <a:pt x="154" y="271"/>
                      <a:pt x="154" y="271"/>
                      <a:pt x="154" y="271"/>
                    </a:cubicBezTo>
                    <a:cubicBezTo>
                      <a:pt x="168" y="279"/>
                      <a:pt x="188" y="286"/>
                      <a:pt x="210" y="286"/>
                    </a:cubicBezTo>
                    <a:cubicBezTo>
                      <a:pt x="229" y="286"/>
                      <a:pt x="242" y="278"/>
                      <a:pt x="242" y="265"/>
                    </a:cubicBezTo>
                    <a:cubicBezTo>
                      <a:pt x="242" y="252"/>
                      <a:pt x="232" y="244"/>
                      <a:pt x="206" y="235"/>
                    </a:cubicBezTo>
                    <a:cubicBezTo>
                      <a:pt x="170" y="223"/>
                      <a:pt x="146" y="206"/>
                      <a:pt x="146" y="173"/>
                    </a:cubicBezTo>
                    <a:cubicBezTo>
                      <a:pt x="146" y="144"/>
                      <a:pt x="167" y="120"/>
                      <a:pt x="203" y="113"/>
                    </a:cubicBezTo>
                    <a:cubicBezTo>
                      <a:pt x="203" y="96"/>
                      <a:pt x="203" y="96"/>
                      <a:pt x="203" y="96"/>
                    </a:cubicBezTo>
                    <a:cubicBezTo>
                      <a:pt x="203" y="92"/>
                      <a:pt x="204" y="88"/>
                      <a:pt x="207" y="85"/>
                    </a:cubicBezTo>
                    <a:cubicBezTo>
                      <a:pt x="210" y="83"/>
                      <a:pt x="214" y="81"/>
                      <a:pt x="218" y="81"/>
                    </a:cubicBezTo>
                    <a:cubicBezTo>
                      <a:pt x="221" y="81"/>
                      <a:pt x="221" y="81"/>
                      <a:pt x="221" y="81"/>
                    </a:cubicBezTo>
                    <a:cubicBezTo>
                      <a:pt x="225" y="81"/>
                      <a:pt x="229" y="83"/>
                      <a:pt x="232" y="85"/>
                    </a:cubicBezTo>
                    <a:cubicBezTo>
                      <a:pt x="234" y="88"/>
                      <a:pt x="236" y="92"/>
                      <a:pt x="236" y="96"/>
                    </a:cubicBezTo>
                    <a:cubicBezTo>
                      <a:pt x="236" y="111"/>
                      <a:pt x="236" y="111"/>
                      <a:pt x="236" y="111"/>
                    </a:cubicBezTo>
                    <a:cubicBezTo>
                      <a:pt x="259" y="112"/>
                      <a:pt x="274" y="117"/>
                      <a:pt x="285" y="122"/>
                    </a:cubicBezTo>
                    <a:cubicBezTo>
                      <a:pt x="275" y="160"/>
                      <a:pt x="275" y="160"/>
                      <a:pt x="275" y="160"/>
                    </a:cubicBezTo>
                    <a:cubicBezTo>
                      <a:pt x="266" y="157"/>
                      <a:pt x="251" y="149"/>
                      <a:pt x="226" y="149"/>
                    </a:cubicBezTo>
                    <a:cubicBezTo>
                      <a:pt x="204" y="149"/>
                      <a:pt x="197" y="158"/>
                      <a:pt x="197" y="168"/>
                    </a:cubicBezTo>
                    <a:cubicBezTo>
                      <a:pt x="197" y="179"/>
                      <a:pt x="209" y="186"/>
                      <a:pt x="238" y="197"/>
                    </a:cubicBezTo>
                    <a:cubicBezTo>
                      <a:pt x="278" y="211"/>
                      <a:pt x="294" y="230"/>
                      <a:pt x="294" y="260"/>
                    </a:cubicBezTo>
                    <a:cubicBezTo>
                      <a:pt x="294" y="290"/>
                      <a:pt x="273" y="316"/>
                      <a:pt x="234" y="3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椭圆 26"/>
            <p:cNvSpPr/>
            <p:nvPr/>
          </p:nvSpPr>
          <p:spPr>
            <a:xfrm>
              <a:off x="5709623" y="1310780"/>
              <a:ext cx="758223" cy="107141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med">
    <p:pull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3" name="矩形 2"/>
          <p:cNvSpPr/>
          <p:nvPr/>
        </p:nvSpPr>
        <p:spPr>
          <a:xfrm>
            <a:off x="6602095" y="132715"/>
            <a:ext cx="5470525" cy="3451225"/>
          </a:xfrm>
          <a:prstGeom prst="rect">
            <a:avLst/>
          </a:prstGeom>
          <a:noFill/>
          <a:ln>
            <a:noFill/>
          </a:ln>
          <a:effectLst>
            <a:outerShdw blurRad="165100" sx="101000" sy="1010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dirty="0" smtClean="0">
                <a:solidFill>
                  <a:schemeClr val="tx1"/>
                </a:solidFill>
              </a:rPr>
              <a:t>随着科学技术的飞速发展，社会的方方面面、各行各业都在努力与现代的先进技术接轨，通过科技手段来提高自身的优势，新生宿舍管理系统当然也不能排除在外。新生宿舍管理系统是以实际运用为开发背景，运用软件工程原理和开发方法，采用springboot框架构建的一个管理系统。整个开发过程首先对软件系统进行需求分析，得出系统的主要功能。接着对系统进行总体设计和详细设计。总体设计主要包括系统功能设计、系统总体结构设计、系统数据结构设计和系统安全设计等；详细设计主要包括系统数据库访问的实现，主要功能模块的具体实现，模块实现关键代码等。最后对系统进行功能测试，并对测试结果进行分析总结，得出系统中存在的不足及需要改进的地方，为以后的系统维护提供了方便，同时也为今后开发类似系统提供了借鉴和帮助。</a:t>
            </a:r>
            <a:endParaRPr dirty="0" smtClean="0">
              <a:solidFill>
                <a:schemeClr val="tx1"/>
              </a:solidFill>
            </a:endParaRPr>
          </a:p>
        </p:txBody>
      </p:sp>
      <p:sp>
        <p:nvSpPr>
          <p:cNvPr id="5" name="矩形 4"/>
          <p:cNvSpPr/>
          <p:nvPr/>
        </p:nvSpPr>
        <p:spPr>
          <a:xfrm>
            <a:off x="4308475" y="5496560"/>
            <a:ext cx="4294505" cy="1106805"/>
          </a:xfrm>
          <a:prstGeom prst="rect">
            <a:avLst/>
          </a:prstGeom>
        </p:spPr>
        <p:txBody>
          <a:bodyPr wrap="square">
            <a:spAutoFit/>
          </a:bodyPr>
          <a:lstStyle/>
          <a:p>
            <a:r>
              <a:rPr lang="zh-CN" altLang="en-US" sz="6600" b="1" dirty="0"/>
              <a:t>摘     要</a:t>
            </a:r>
            <a:endParaRPr lang="zh-CN" altLang="en-US" sz="6600" b="1" dirty="0"/>
          </a:p>
        </p:txBody>
      </p:sp>
    </p:spTree>
  </p:cSld>
  <p:clrMapOvr>
    <a:masterClrMapping/>
  </p:clrMapOvr>
  <p:transition spd="med">
    <p:pull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17780"/>
            <a:ext cx="6044565" cy="583565"/>
          </a:xfrm>
          <a:prstGeom prst="rect">
            <a:avLst/>
          </a:prstGeom>
          <a:noFill/>
        </p:spPr>
        <p:txBody>
          <a:bodyPr wrap="square" rtlCol="0">
            <a:spAutoFit/>
          </a:bodyPr>
          <a:lstStyle/>
          <a:p>
            <a:r>
              <a:rPr lang="zh-CN" altLang="en-US" sz="3200" dirty="0" smtClean="0">
                <a:solidFill>
                  <a:schemeClr val="bg1"/>
                </a:solidFill>
                <a:latin typeface="黑体" panose="02010609060101010101" charset="-122"/>
                <a:ea typeface="黑体" panose="02010609060101010101" charset="-122"/>
                <a:cs typeface="黑体" panose="02010609060101010101" charset="-122"/>
              </a:rPr>
              <a:t> 背景及意义</a:t>
            </a:r>
            <a:endParaRPr lang="zh-CN" altLang="en-US" sz="320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4" name="矩形 3"/>
          <p:cNvSpPr/>
          <p:nvPr/>
        </p:nvSpPr>
        <p:spPr>
          <a:xfrm>
            <a:off x="584200" y="1097915"/>
            <a:ext cx="11390630" cy="2584450"/>
          </a:xfrm>
          <a:prstGeom prst="rect">
            <a:avLst/>
          </a:prstGeom>
        </p:spPr>
        <p:txBody>
          <a:bodyPr wrap="square">
            <a:spAutoFit/>
          </a:bodyPr>
          <a:lstStyle/>
          <a:p>
            <a:r>
              <a:rPr lang="zh-CN" altLang="en-US" dirty="0" smtClean="0"/>
              <a:t>随着社会的快速发展，计算机的影响是全面且深入的。人们生活水平的不断提高，日常生活中人们对新生宿舍管理系统方面的要求也在不断提高，新生宿舍的人数更是不断增加，使得新生宿舍管理系统的开发成为必需而且紧迫的事情。新生宿舍管理系统主要是借助计算机，通过对新生宿舍管理系统所需的信息管理，增加学生的选择，同时也方便对广大新生宿舍管理系统的及时查询、修改以及对新生宿舍管理系统的及时了解。新生宿舍管理系统对学生带来了更多的便利，该系统通过和数据库管理系统软件协作来满足学生的需求。计算机技术在现代管理中的应用，使计算机成为人们应用现代技术的重要工具。能够有效的解决获取信息便捷化、全面化的问题，提高效率。</a:t>
            </a:r>
            <a:endParaRPr lang="zh-CN" altLang="en-US" dirty="0" smtClean="0"/>
          </a:p>
          <a:p>
            <a:r>
              <a:rPr lang="zh-CN" altLang="en-US" dirty="0" smtClean="0"/>
              <a:t>本新生宿舍管理系统主要牵扯到程序，数据库与计算机技术等。覆盖知识面大，可以大大的提高系统人员工作效率。</a:t>
            </a:r>
            <a:endParaRPr lang="zh-CN" altLang="en-US"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148715" y="8255"/>
            <a:ext cx="3841750" cy="583565"/>
          </a:xfrm>
          <a:prstGeom prst="rect">
            <a:avLst/>
          </a:prstGeom>
          <a:noFill/>
        </p:spPr>
        <p:txBody>
          <a:bodyPr wrap="square" rtlCol="0">
            <a:spAutoFit/>
          </a:bodyPr>
          <a:lstStyle/>
          <a:p>
            <a:pPr>
              <a:defRPr/>
            </a:pPr>
            <a:r>
              <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rPr>
              <a:t> 国内外研究概况</a:t>
            </a:r>
            <a:endParaRPr kumimoji="0" lang="zh-CN" altLang="en-US" sz="3200" b="0" i="0" kern="0" cap="none" spc="0" normalizeH="0" baseline="0" noProof="0" dirty="0" smtClean="0">
              <a:solidFill>
                <a:schemeClr val="bg1"/>
              </a:solidFill>
              <a:latin typeface="黑体" panose="02010609060101010101" charset="-122"/>
              <a:ea typeface="黑体" panose="02010609060101010101" charset="-122"/>
              <a:cs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1" name="矩形 10"/>
          <p:cNvSpPr/>
          <p:nvPr/>
        </p:nvSpPr>
        <p:spPr>
          <a:xfrm>
            <a:off x="695325" y="4344996"/>
            <a:ext cx="5753601" cy="1963554"/>
          </a:xfrm>
          <a:prstGeom prst="rect">
            <a:avLst/>
          </a:prstGeom>
          <a:solidFill>
            <a:schemeClr val="bg1">
              <a:lumMod val="95000"/>
            </a:schemeClr>
          </a:solidFill>
          <a:ln>
            <a:noFill/>
          </a:ln>
          <a:effectLst>
            <a:outerShdw blurRad="88900" algn="c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0" name="图片 9"/>
          <p:cNvPicPr>
            <a:picLocks noChangeAspect="1"/>
          </p:cNvPicPr>
          <p:nvPr/>
        </p:nvPicPr>
        <p:blipFill rotWithShape="1">
          <a:blip r:embed="rId1"/>
          <a:srcRect t="154" r="43473" b="26913"/>
          <a:stretch>
            <a:fillRect/>
          </a:stretch>
        </p:blipFill>
        <p:spPr>
          <a:xfrm>
            <a:off x="695325" y="914581"/>
            <a:ext cx="5753601" cy="4175746"/>
          </a:xfrm>
          <a:prstGeom prst="rect">
            <a:avLst/>
          </a:prstGeom>
          <a:solidFill>
            <a:schemeClr val="bg1">
              <a:lumMod val="95000"/>
            </a:schemeClr>
          </a:solidFill>
          <a:ln>
            <a:noFill/>
          </a:ln>
          <a:effectLst>
            <a:outerShdw blurRad="88900" algn="ctr" rotWithShape="0">
              <a:prstClr val="black">
                <a:alpha val="64000"/>
              </a:prstClr>
            </a:outerShdw>
          </a:effectLst>
        </p:spPr>
      </p:pic>
      <p:sp>
        <p:nvSpPr>
          <p:cNvPr id="100" name="文本框 99"/>
          <p:cNvSpPr txBox="1"/>
          <p:nvPr/>
        </p:nvSpPr>
        <p:spPr>
          <a:xfrm>
            <a:off x="6593266" y="1119607"/>
            <a:ext cx="5080000" cy="3784600"/>
          </a:xfrm>
          <a:prstGeom prst="rect">
            <a:avLst/>
          </a:prstGeom>
          <a:noFill/>
          <a:ln w="9525">
            <a:noFill/>
          </a:ln>
        </p:spPr>
        <p:txBody>
          <a:bodyPr wrap="square">
            <a:spAutoFit/>
          </a:bodyPr>
          <a:lstStyle/>
          <a:p>
            <a:r>
              <a:rPr lang="zh-CN" altLang="en-US" sz="1600" dirty="0" smtClean="0"/>
              <a:t>随着国内经济形势的不断发展，中国互联网进入了一个难得的高峰发展时期，这使得中外资本家纷纷转向互联网市场。然而，许多管理领域的不合理结构，人员不足以及管理需求的增加使得更多的人具备了互联网管理的意识。</a:t>
            </a:r>
            <a:endParaRPr lang="zh-CN" altLang="en-US" sz="1600" dirty="0" smtClean="0"/>
          </a:p>
          <a:p>
            <a:r>
              <a:rPr lang="zh-CN" altLang="en-US" sz="1600" dirty="0" smtClean="0"/>
              <a:t>在当今高度发达的信息中，信息管理改革已成为一种更加广泛和全面的趋势。“新生宿舍管理系统”是基于Mysql数据库，在springboot框架程序设计的基础上实现的。为确保中国经济的持续发展，信息时代日益更新，更是蓬勃发展。同时，随着信息社会的快速发展，新生宿舍管理系统面临着越来越多的信息，因此很难获得他们对高效信息的需求，如何使用方便快捷的方式使查询者在广阔的新生宿舍管理系统信息中查询，存储，管理和共享信息方面有效，对我们的学习，工作和生活具有重要的现实意义。</a:t>
            </a:r>
            <a:endParaRPr lang="zh-CN" altLang="en-US" sz="16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srcRect b="26913"/>
          <a:stretch>
            <a:fillRect/>
          </a:stretch>
        </p:blipFill>
        <p:spPr>
          <a:xfrm>
            <a:off x="0" y="0"/>
            <a:ext cx="12192000" cy="5012267"/>
          </a:xfrm>
          <a:prstGeom prst="rect">
            <a:avLst/>
          </a:prstGeom>
        </p:spPr>
      </p:pic>
      <p:sp>
        <p:nvSpPr>
          <p:cNvPr id="5" name="矩形 4"/>
          <p:cNvSpPr/>
          <p:nvPr/>
        </p:nvSpPr>
        <p:spPr>
          <a:xfrm>
            <a:off x="4310896" y="5293268"/>
            <a:ext cx="3535680" cy="1106805"/>
          </a:xfrm>
          <a:prstGeom prst="rect">
            <a:avLst/>
          </a:prstGeom>
        </p:spPr>
        <p:txBody>
          <a:bodyPr wrap="none">
            <a:spAutoFit/>
          </a:bodyPr>
          <a:lstStyle/>
          <a:p>
            <a:pPr algn="l"/>
            <a:r>
              <a:rPr lang="zh-CN" altLang="en-US" sz="6600" b="1" dirty="0"/>
              <a:t>系统分析</a:t>
            </a:r>
            <a:endParaRPr lang="zh-CN" altLang="en-US" sz="6600" b="1" dirty="0"/>
          </a:p>
        </p:txBody>
      </p:sp>
    </p:spTree>
  </p:cSld>
  <p:clrMapOvr>
    <a:masterClrMapping/>
  </p:clrMapOvr>
  <p:transition spd="med">
    <p:pull dir="d"/>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1337310" y="57785"/>
            <a:ext cx="7626985" cy="521970"/>
          </a:xfrm>
          <a:prstGeom prst="rect">
            <a:avLst/>
          </a:prstGeom>
          <a:noFill/>
        </p:spPr>
        <p:txBody>
          <a:bodyPr wrap="square" rtlCol="0">
            <a:spAutoFit/>
          </a:bodyPr>
          <a:lstStyle/>
          <a:p>
            <a:r>
              <a:rPr lang="zh-CN" altLang="en-US" sz="2800" dirty="0" smtClean="0"/>
              <a:t>研究的内容</a:t>
            </a:r>
            <a:endParaRPr lang="zh-CN" altLang="en-US" sz="2800" dirty="0" smtClean="0"/>
          </a:p>
        </p:txBody>
      </p:sp>
      <p:grpSp>
        <p:nvGrpSpPr>
          <p:cNvPr id="8" name="组合 7"/>
          <p:cNvGrpSpPr/>
          <p:nvPr/>
        </p:nvGrpSpPr>
        <p:grpSpPr>
          <a:xfrm>
            <a:off x="299752" y="21081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5362"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397"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44" name="Rectangle 8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7" name="Rectangle 9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8" name="Rectangle 9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59" name="Rectangle 9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0" name="Rectangle 10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1" name="Rectangle 101"/>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2" name="Rectangle 10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5463" name="Rectangle 103"/>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524000" y="1133475"/>
            <a:ext cx="8309610" cy="4523105"/>
          </a:xfrm>
          <a:prstGeom prst="rect">
            <a:avLst/>
          </a:prstGeom>
          <a:noFill/>
          <a:ln w="9525">
            <a:noFill/>
          </a:ln>
        </p:spPr>
        <p:txBody>
          <a:bodyPr wrap="square">
            <a:spAutoFit/>
          </a:bodyPr>
          <a:p>
            <a:pPr indent="0"/>
            <a:r>
              <a:rPr lang="zh-CN" sz="2400" b="0">
                <a:solidFill>
                  <a:srgbClr val="000000"/>
                </a:solidFill>
                <a:ea typeface="宋体" panose="02010600030101010101" pitchFamily="2" charset="-122"/>
              </a:rPr>
              <a:t>目前许多人仍将传统的纸质工具作为信息管理的主要工具，而网络技术的应用只是起到辅助作用。在对网络工具的认知程度上，较为传统的</a:t>
            </a:r>
            <a:r>
              <a:rPr lang="en-US" sz="2400" b="0">
                <a:solidFill>
                  <a:srgbClr val="000000"/>
                </a:solidFill>
                <a:latin typeface="Times New Roman" panose="02020603050405020304" charset="0"/>
              </a:rPr>
              <a:t>office</a:t>
            </a:r>
            <a:r>
              <a:rPr lang="zh-CN" sz="2400" b="0">
                <a:solidFill>
                  <a:srgbClr val="000000"/>
                </a:solidFill>
                <a:ea typeface="宋体" panose="02010600030101010101" pitchFamily="2" charset="-122"/>
              </a:rPr>
              <a:t>软件等仍是人们使用的主要工具，而相对全面且专业的新生宿舍管理系统的信息管理软件仍没有得到大多数人的了解或认可。本选题则旨在通过标签分类管理等方式，实现管理员：首页、个人中心、公告信息管理、院系管理、班级管理、学生管理、宿舍信息管理、宿舍安排管理、卫生检查管理、报修信息管理、报修处理管理、缴费信息管理，学生；首页、个人中心、公告信息管理、宿舍安排管理、卫生检查管理、报修信息管理、报修处理管理、缴费信息管理等功能。从而达到对新生宿舍管理系统信息的高效管理。</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17780"/>
            <a:ext cx="12192000" cy="601133"/>
          </a:xfrm>
          <a:prstGeom prst="rect">
            <a:avLst/>
          </a:prstGeom>
          <a:solidFill>
            <a:srgbClr val="546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280" y="0"/>
            <a:ext cx="3722370" cy="645160"/>
          </a:xfrm>
          <a:prstGeom prst="rect">
            <a:avLst/>
          </a:prstGeom>
          <a:noFill/>
        </p:spPr>
        <p:txBody>
          <a:bodyPr wrap="square" rtlCol="0">
            <a:spAutoFit/>
          </a:bodyPr>
          <a:lstStyle/>
          <a:p>
            <a:pPr>
              <a:defRPr/>
            </a:pPr>
            <a:r>
              <a:rPr kumimoji="0" lang="zh-CN" sz="3600" b="0" i="0" kern="0" cap="none" spc="0" normalizeH="0" baseline="0" noProof="0" dirty="0" smtClean="0">
                <a:latin typeface="黑体" panose="02010609060101010101" charset="-122"/>
                <a:ea typeface="黑体" panose="02010609060101010101" charset="-122"/>
              </a:rPr>
              <a:t>Spring Boot框架</a:t>
            </a:r>
            <a:endParaRPr kumimoji="0" lang="zh-CN" sz="3600" b="0" i="0" kern="0" cap="none" spc="0" normalizeH="0" baseline="0" noProof="0" dirty="0" smtClean="0">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2097927" y="1234873"/>
            <a:ext cx="7707219" cy="4870382"/>
            <a:chOff x="2097927" y="1087654"/>
            <a:chExt cx="7707219" cy="4870382"/>
          </a:xfrm>
        </p:grpSpPr>
        <p:sp>
          <p:nvSpPr>
            <p:cNvPr id="13" name="任意多边形 12"/>
            <p:cNvSpPr/>
            <p:nvPr/>
          </p:nvSpPr>
          <p:spPr>
            <a:xfrm>
              <a:off x="6281846" y="1087654"/>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sp>
          <p:nvSpPr>
            <p:cNvPr id="15" name="任意多边形 14"/>
            <p:cNvSpPr/>
            <p:nvPr/>
          </p:nvSpPr>
          <p:spPr>
            <a:xfrm>
              <a:off x="2097927" y="3912476"/>
              <a:ext cx="3523300" cy="2045560"/>
            </a:xfrm>
            <a:custGeom>
              <a:avLst/>
              <a:gdLst>
                <a:gd name="connsiteX0" fmla="*/ 0 w 3523300"/>
                <a:gd name="connsiteY0" fmla="*/ 0 h 2045560"/>
                <a:gd name="connsiteX1" fmla="*/ 3523300 w 3523300"/>
                <a:gd name="connsiteY1" fmla="*/ 0 h 2045560"/>
                <a:gd name="connsiteX2" fmla="*/ 3523300 w 3523300"/>
                <a:gd name="connsiteY2" fmla="*/ 2045560 h 2045560"/>
                <a:gd name="connsiteX3" fmla="*/ 0 w 3523300"/>
                <a:gd name="connsiteY3" fmla="*/ 2045560 h 2045560"/>
                <a:gd name="connsiteX4" fmla="*/ 0 w 3523300"/>
                <a:gd name="connsiteY4" fmla="*/ 0 h 20455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23300" h="2045560">
                  <a:moveTo>
                    <a:pt x="0" y="0"/>
                  </a:moveTo>
                  <a:lnTo>
                    <a:pt x="3523300" y="0"/>
                  </a:lnTo>
                  <a:lnTo>
                    <a:pt x="3523300" y="2045560"/>
                  </a:lnTo>
                  <a:lnTo>
                    <a:pt x="0" y="204556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9608" tIns="419608" rIns="419608" bIns="419608" numCol="1" spcCol="1270" anchor="ctr" anchorCtr="0">
              <a:noAutofit/>
            </a:bodyPr>
            <a:lstStyle/>
            <a:p>
              <a:pPr lvl="0" algn="ctr" defTabSz="2622550">
                <a:lnSpc>
                  <a:spcPct val="90000"/>
                </a:lnSpc>
                <a:spcBef>
                  <a:spcPct val="0"/>
                </a:spcBef>
                <a:spcAft>
                  <a:spcPct val="35000"/>
                </a:spcAft>
              </a:pPr>
              <a:endParaRPr lang="zh-CN" altLang="en-US" sz="5900" kern="1200"/>
            </a:p>
          </p:txBody>
        </p:sp>
      </p:grpSp>
      <p:sp>
        <p:nvSpPr>
          <p:cNvPr id="14338" name="Rectangle 2"/>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61" name="Rectangle 2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0" name="Rectangle 34"/>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1" name="Rectangle 35"/>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2" name="Rectangle 36"/>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3" name="Rectangle 37"/>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4" name="Rectangle 38"/>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5" name="Rectangle 39"/>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4376" name="Rectangle 40"/>
          <p:cNvSpPr>
            <a:spLocks noChangeArrowheads="1"/>
          </p:cNvSpPr>
          <p:nvPr/>
        </p:nvSpPr>
        <p:spPr bwMode="auto">
          <a:xfrm>
            <a:off x="0" y="0"/>
            <a:ext cx="12192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0" name="文本框 99"/>
          <p:cNvSpPr txBox="1"/>
          <p:nvPr/>
        </p:nvSpPr>
        <p:spPr>
          <a:xfrm>
            <a:off x="1975485" y="761365"/>
            <a:ext cx="7816215" cy="3415030"/>
          </a:xfrm>
          <a:prstGeom prst="rect">
            <a:avLst/>
          </a:prstGeom>
          <a:noFill/>
          <a:ln w="9525">
            <a:noFill/>
          </a:ln>
        </p:spPr>
        <p:txBody>
          <a:bodyPr wrap="square">
            <a:spAutoFit/>
          </a:bodyPr>
          <a:p>
            <a:pPr indent="0"/>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是</a:t>
            </a:r>
            <a:r>
              <a:rPr lang="en-US" sz="2400" b="0">
                <a:solidFill>
                  <a:srgbClr val="000000"/>
                </a:solidFill>
                <a:latin typeface="Times New Roman" panose="02020603050405020304" charset="0"/>
              </a:rPr>
              <a:t>Pivotal</a:t>
            </a:r>
            <a:r>
              <a:rPr lang="zh-CN" sz="2400" b="0">
                <a:solidFill>
                  <a:srgbClr val="000000"/>
                </a:solidFill>
                <a:ea typeface="宋体" panose="02010600030101010101" pitchFamily="2" charset="-122"/>
              </a:rPr>
              <a:t>团队的一个新框架，旨在简化新</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应用程序的初始设置和开发。该框架使用特定的配置方法，无需开发人员定义样板配置。通过这种方式，</a:t>
            </a:r>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旨在成为蓬勃发展的快速应用程序开发领域的领导者。</a:t>
            </a:r>
            <a:r>
              <a:rPr lang="en-US" sz="2400" b="0">
                <a:solidFill>
                  <a:srgbClr val="000000"/>
                </a:solidFill>
                <a:latin typeface="Times New Roman" panose="02020603050405020304" charset="0"/>
              </a:rPr>
              <a:t>Spring Boot</a:t>
            </a:r>
            <a:r>
              <a:rPr lang="zh-CN" sz="2400" b="0">
                <a:solidFill>
                  <a:srgbClr val="000000"/>
                </a:solidFill>
                <a:ea typeface="宋体" panose="02010600030101010101" pitchFamily="2" charset="-122"/>
              </a:rPr>
              <a:t>特点：</a:t>
            </a:r>
            <a:r>
              <a:rPr lang="en-US" sz="2400" b="0">
                <a:solidFill>
                  <a:srgbClr val="000000"/>
                </a:solidFill>
                <a:latin typeface="Times New Roman" panose="02020603050405020304" charset="0"/>
              </a:rPr>
              <a:t>1</a:t>
            </a:r>
            <a:r>
              <a:rPr lang="zh-CN" sz="2400" b="0">
                <a:solidFill>
                  <a:srgbClr val="000000"/>
                </a:solidFill>
                <a:ea typeface="宋体" panose="02010600030101010101" pitchFamily="2" charset="-122"/>
              </a:rPr>
              <a:t>、创建一个单独的</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应用程序；</a:t>
            </a:r>
            <a:r>
              <a:rPr lang="en-US" sz="2400" b="0">
                <a:solidFill>
                  <a:srgbClr val="000000"/>
                </a:solidFill>
                <a:latin typeface="Times New Roman" panose="02020603050405020304" charset="0"/>
              </a:rPr>
              <a:t>2</a:t>
            </a:r>
            <a:r>
              <a:rPr lang="zh-CN" sz="2400" b="0">
                <a:solidFill>
                  <a:srgbClr val="000000"/>
                </a:solidFill>
                <a:ea typeface="宋体" panose="02010600030101010101" pitchFamily="2" charset="-122"/>
              </a:rPr>
              <a:t>、嵌入式</a:t>
            </a:r>
            <a:r>
              <a:rPr lang="en-US" sz="2400" b="0">
                <a:solidFill>
                  <a:srgbClr val="000000"/>
                </a:solidFill>
                <a:latin typeface="Times New Roman" panose="02020603050405020304" charset="0"/>
              </a:rPr>
              <a:t>Tomcat</a:t>
            </a:r>
            <a:r>
              <a:rPr lang="zh-CN" sz="2400" b="0">
                <a:solidFill>
                  <a:srgbClr val="000000"/>
                </a:solidFill>
                <a:ea typeface="宋体" panose="02010600030101010101" pitchFamily="2" charset="-122"/>
              </a:rPr>
              <a:t>，无需部署</a:t>
            </a:r>
            <a:r>
              <a:rPr lang="en-US" sz="2400" b="0">
                <a:solidFill>
                  <a:srgbClr val="000000"/>
                </a:solidFill>
                <a:latin typeface="Times New Roman" panose="02020603050405020304" charset="0"/>
              </a:rPr>
              <a:t>WAR</a:t>
            </a:r>
            <a:r>
              <a:rPr lang="zh-CN" sz="2400" b="0">
                <a:solidFill>
                  <a:srgbClr val="000000"/>
                </a:solidFill>
                <a:ea typeface="宋体" panose="02010600030101010101" pitchFamily="2" charset="-122"/>
              </a:rPr>
              <a:t>文件；</a:t>
            </a:r>
            <a:r>
              <a:rPr lang="en-US" sz="2400" b="0">
                <a:solidFill>
                  <a:srgbClr val="000000"/>
                </a:solidFill>
                <a:latin typeface="Times New Roman" panose="02020603050405020304" charset="0"/>
              </a:rPr>
              <a:t>3</a:t>
            </a:r>
            <a:r>
              <a:rPr lang="zh-CN" sz="2400" b="0">
                <a:solidFill>
                  <a:srgbClr val="000000"/>
                </a:solidFill>
                <a:ea typeface="宋体" panose="02010600030101010101" pitchFamily="2" charset="-122"/>
              </a:rPr>
              <a:t>、简化</a:t>
            </a:r>
            <a:r>
              <a:rPr lang="en-US" sz="2400" b="0">
                <a:solidFill>
                  <a:srgbClr val="000000"/>
                </a:solidFill>
                <a:latin typeface="Times New Roman" panose="02020603050405020304" charset="0"/>
              </a:rPr>
              <a:t>Maven</a:t>
            </a:r>
            <a:r>
              <a:rPr lang="zh-CN" sz="2400" b="0">
                <a:solidFill>
                  <a:srgbClr val="000000"/>
                </a:solidFill>
                <a:ea typeface="宋体" panose="02010600030101010101" pitchFamily="2" charset="-122"/>
              </a:rPr>
              <a:t>配置；</a:t>
            </a:r>
            <a:r>
              <a:rPr lang="en-US" sz="2400" b="0">
                <a:solidFill>
                  <a:srgbClr val="000000"/>
                </a:solidFill>
                <a:latin typeface="Times New Roman" panose="02020603050405020304" charset="0"/>
              </a:rPr>
              <a:t>4</a:t>
            </a:r>
            <a:r>
              <a:rPr lang="zh-CN" sz="2400" b="0">
                <a:solidFill>
                  <a:srgbClr val="000000"/>
                </a:solidFill>
                <a:ea typeface="宋体" panose="02010600030101010101" pitchFamily="2" charset="-122"/>
              </a:rPr>
              <a:t>、自动配置</a:t>
            </a:r>
            <a:r>
              <a:rPr lang="en-US" sz="2400" b="0">
                <a:solidFill>
                  <a:srgbClr val="000000"/>
                </a:solidFill>
                <a:latin typeface="Times New Roman" panose="02020603050405020304" charset="0"/>
              </a:rPr>
              <a:t>Spring</a:t>
            </a:r>
            <a:r>
              <a:rPr lang="zh-CN" sz="2400" b="0">
                <a:solidFill>
                  <a:srgbClr val="000000"/>
                </a:solidFill>
                <a:ea typeface="宋体" panose="02010600030101010101" pitchFamily="2" charset="-122"/>
              </a:rPr>
              <a:t>；</a:t>
            </a:r>
            <a:r>
              <a:rPr lang="en-US" sz="2400" b="0">
                <a:solidFill>
                  <a:srgbClr val="000000"/>
                </a:solidFill>
                <a:latin typeface="Times New Roman" panose="02020603050405020304" charset="0"/>
              </a:rPr>
              <a:t>5</a:t>
            </a:r>
            <a:r>
              <a:rPr lang="zh-CN" sz="2400" b="0">
                <a:solidFill>
                  <a:srgbClr val="000000"/>
                </a:solidFill>
                <a:ea typeface="宋体" panose="02010600030101010101" pitchFamily="2" charset="-122"/>
              </a:rPr>
              <a:t>、提供生产就绪功能，如指标，健康检查和外部配置；</a:t>
            </a:r>
            <a:r>
              <a:rPr lang="en-US" sz="2400" b="0">
                <a:solidFill>
                  <a:srgbClr val="000000"/>
                </a:solidFill>
                <a:latin typeface="Times New Roman" panose="02020603050405020304" charset="0"/>
              </a:rPr>
              <a:t>6</a:t>
            </a:r>
            <a:r>
              <a:rPr lang="zh-CN" sz="2400" b="0">
                <a:solidFill>
                  <a:srgbClr val="000000"/>
                </a:solidFill>
                <a:ea typeface="宋体" panose="02010600030101010101" pitchFamily="2" charset="-122"/>
              </a:rPr>
              <a:t>、绝对没有代码生成和</a:t>
            </a:r>
            <a:r>
              <a:rPr lang="en-US" sz="2400" b="0">
                <a:solidFill>
                  <a:srgbClr val="000000"/>
                </a:solidFill>
                <a:latin typeface="Times New Roman" panose="02020603050405020304" charset="0"/>
              </a:rPr>
              <a:t>XML</a:t>
            </a:r>
            <a:r>
              <a:rPr lang="zh-CN" sz="2400" b="0">
                <a:solidFill>
                  <a:srgbClr val="000000"/>
                </a:solidFill>
                <a:ea typeface="宋体" panose="02010600030101010101" pitchFamily="2" charset="-122"/>
              </a:rPr>
              <a:t>的配置要求；</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5F8"/>
        </a:solid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716280" y="0"/>
            <a:ext cx="4239260" cy="583565"/>
          </a:xfrm>
          <a:prstGeom prst="rect">
            <a:avLst/>
          </a:prstGeom>
          <a:noFill/>
        </p:spPr>
        <p:txBody>
          <a:bodyPr wrap="square" rtlCol="0">
            <a:spAutoFit/>
          </a:bodyPr>
          <a:lstStyle/>
          <a:p>
            <a:r>
              <a:rPr lang="zh-CN" sz="3200" dirty="0" smtClean="0">
                <a:solidFill>
                  <a:schemeClr val="bg1"/>
                </a:solidFill>
                <a:latin typeface="黑体" panose="02010609060101010101" charset="-122"/>
                <a:ea typeface="黑体" panose="02010609060101010101" charset="-122"/>
              </a:rPr>
              <a:t>管理员登录模块</a:t>
            </a:r>
            <a:endParaRPr lang="zh-CN" sz="3200" dirty="0" smtClean="0">
              <a:solidFill>
                <a:schemeClr val="bg1"/>
              </a:solidFill>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147482456" name="图片 -2147482457"/>
          <p:cNvPicPr>
            <a:picLocks noChangeAspect="1"/>
          </p:cNvPicPr>
          <p:nvPr/>
        </p:nvPicPr>
        <p:blipFill>
          <a:blip r:embed="rId1"/>
          <a:stretch>
            <a:fillRect/>
          </a:stretch>
        </p:blipFill>
        <p:spPr>
          <a:xfrm>
            <a:off x="281940" y="873125"/>
            <a:ext cx="11505565" cy="584581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矩形 1"/>
          <p:cNvSpPr/>
          <p:nvPr/>
        </p:nvSpPr>
        <p:spPr>
          <a:xfrm>
            <a:off x="0" y="0"/>
            <a:ext cx="12192000" cy="601133"/>
          </a:xfrm>
          <a:prstGeom prst="rect">
            <a:avLst/>
          </a:prstGeom>
          <a:solidFill>
            <a:srgbClr val="FF6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smtClean="0">
              <a:ln>
                <a:noFill/>
              </a:ln>
              <a:solidFill>
                <a:sysClr val="windowText" lastClr="000000"/>
              </a:solidFill>
              <a:effectLst/>
              <a:uLnTx/>
              <a:uFillTx/>
            </a:endParaRPr>
          </a:p>
        </p:txBody>
      </p:sp>
      <p:sp>
        <p:nvSpPr>
          <p:cNvPr id="3" name="文本框 2"/>
          <p:cNvSpPr txBox="1"/>
          <p:nvPr/>
        </p:nvSpPr>
        <p:spPr>
          <a:xfrm>
            <a:off x="716100" y="17961"/>
            <a:ext cx="3418173" cy="58356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sz="3200" b="0" i="0" u="none" strike="noStrike" kern="0" cap="none" spc="0" normalizeH="0" baseline="0" noProof="0" dirty="0" smtClean="0">
                <a:ln>
                  <a:noFill/>
                </a:ln>
                <a:solidFill>
                  <a:schemeClr val="bg1"/>
                </a:solidFill>
                <a:effectLst/>
                <a:uLnTx/>
                <a:uFillTx/>
                <a:latin typeface="黑体" panose="02010609060101010101" charset="-122"/>
                <a:ea typeface="黑体" panose="02010609060101010101" charset="-122"/>
              </a:rPr>
              <a:t>系统测试</a:t>
            </a:r>
            <a:endParaRPr kumimoji="0" lang="zh-CN" sz="3200" b="0" i="0" u="none" strike="noStrike" kern="0" cap="none" spc="0" normalizeH="0" baseline="0" noProof="0" dirty="0">
              <a:ln>
                <a:noFill/>
              </a:ln>
              <a:solidFill>
                <a:schemeClr val="bg1"/>
              </a:solidFill>
              <a:effectLst/>
              <a:uLnTx/>
              <a:uFillTx/>
              <a:latin typeface="黑体" panose="02010609060101010101" charset="-122"/>
              <a:ea typeface="黑体" panose="02010609060101010101" charset="-122"/>
            </a:endParaRPr>
          </a:p>
        </p:txBody>
      </p:sp>
      <p:grpSp>
        <p:nvGrpSpPr>
          <p:cNvPr id="8" name="组合 7"/>
          <p:cNvGrpSpPr/>
          <p:nvPr/>
        </p:nvGrpSpPr>
        <p:grpSpPr>
          <a:xfrm>
            <a:off x="257207" y="196849"/>
            <a:ext cx="459073" cy="207434"/>
            <a:chOff x="764360" y="838200"/>
            <a:chExt cx="531040" cy="270934"/>
          </a:xfrm>
        </p:grpSpPr>
        <p:cxnSp>
          <p:nvCxnSpPr>
            <p:cNvPr id="5" name="直接连接符 4"/>
            <p:cNvCxnSpPr/>
            <p:nvPr/>
          </p:nvCxnSpPr>
          <p:spPr>
            <a:xfrm>
              <a:off x="764360" y="838200"/>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764360" y="973667"/>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764360" y="1109134"/>
              <a:ext cx="531040" cy="0"/>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矩形 22"/>
          <p:cNvSpPr/>
          <p:nvPr/>
        </p:nvSpPr>
        <p:spPr>
          <a:xfrm>
            <a:off x="716280" y="771525"/>
            <a:ext cx="11015980" cy="2861310"/>
          </a:xfrm>
          <a:prstGeom prst="rect">
            <a:avLst/>
          </a:prstGeom>
        </p:spPr>
        <p:txBody>
          <a:bodyPr wrap="square">
            <a:spAutoFit/>
          </a:bodyPr>
          <a:lstStyle/>
          <a:p>
            <a:r>
              <a:rPr lang="en-US" sz="2000" dirty="0" smtClean="0"/>
              <a:t> </a:t>
            </a:r>
            <a:endParaRPr lang="zh-CN" altLang="en-US" sz="2000" dirty="0" smtClean="0"/>
          </a:p>
          <a:p>
            <a:r>
              <a:rPr lang="zh-CN" altLang="en-US" sz="2000" dirty="0" smtClean="0"/>
              <a:t>程序设计不能保证没有错误，这是一个开发过程，在错误或错误的过程中都是难以避免的。虽然这是不可避免的，但我们不能使这些错误始终存在于系统中，错误可能会造成无法估量的后果，如系统崩溃，安全信息泄露，系统无法正常启动等，为了避免这些问题，我们需要测试程序，再测试过程中发现问题，并纠正它们，从而使系统更长时间稳定成熟。本章的作用是发现这些问题，并对其进行修改，虽然耗时费力，但对于长期使用而言是非常重要和必要系统的开发。</a:t>
            </a:r>
            <a:endParaRPr lang="zh-CN" altLang="en-US" sz="2000" dirty="0" smtClean="0"/>
          </a:p>
          <a:p>
            <a:r>
              <a:rPr lang="zh-CN" altLang="en-US" sz="2000" dirty="0" smtClean="0"/>
              <a:t>软件在设计后必须进行测试，调试过程中使用的方法是软件测试方法。在开发新软件时，系统测试是检查软件是否合格的关键步骤，以及是否符合设计目标的参考。测试主要是查看软件中数据的准确性，正确的操作与否，以及操作的结果，还有哪些方面需要改进。</a:t>
            </a:r>
            <a:endParaRPr lang="zh-CN" altLang="en-US" sz="2000" dirty="0" smtClean="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1">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4">
      <a:majorFont>
        <a:latin typeface="Segoe UI"/>
        <a:ea typeface="微软雅黑"/>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2868</Words>
  <Application>WPS 演示</Application>
  <PresentationFormat>自定义</PresentationFormat>
  <Paragraphs>52</Paragraphs>
  <Slides>12</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宋体</vt:lpstr>
      <vt:lpstr>Wingdings</vt:lpstr>
      <vt:lpstr>Segoe UI Light</vt:lpstr>
      <vt:lpstr>黑体</vt:lpstr>
      <vt:lpstr>Segoe UI</vt:lpstr>
      <vt:lpstr>微软雅黑</vt:lpstr>
      <vt:lpstr>Arial Unicode MS</vt:lpstr>
      <vt:lpstr>等线</vt:lpstr>
      <vt:lpstr>Times New Roman</vt:lpstr>
      <vt:lpstr>Calibri</vt:lpstr>
      <vt:lpstr>office 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tukuppt</dc:title>
  <dc:creator>www.tukuppt.com</dc:creator>
  <cp:keywords>tukuppt</cp:keywords>
  <dc:subject>熊猫办公</dc:subject>
  <cp:category>tukuppt</cp:category>
  <cp:lastModifiedBy>丘美玲</cp:lastModifiedBy>
  <cp:revision>36</cp:revision>
  <dcterms:created xsi:type="dcterms:W3CDTF">2019-12-31T02:46:00Z</dcterms:created>
  <dcterms:modified xsi:type="dcterms:W3CDTF">2021-03-25T01:21:40Z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2052-11.1.0.10356</vt:lpwstr>
  </property>
  <property fmtid="{D5CDD505-2E9C-101B-9397-08002B2CF9AE}" pid="3" name="ICV">
    <vt:lpwstr>2576FDC0C1C64109B0321A52B317E767</vt:lpwstr>
  </property>
</Properties>
</file>