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垃圾分类网站</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78460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本文研究了垃圾分类网站的设计与实现，在文章开端首先对个研究背景、研究现状和研究内容作了简单的介绍，然后通过系统分析，引申出本系统研究的主要内容。</a:t>
            </a:r>
            <a:endParaRPr lang="zh-CN" altLang="en-US" sz="2000" dirty="0" smtClean="0"/>
          </a:p>
          <a:p>
            <a:r>
              <a:rPr lang="zh-CN" altLang="en-US" sz="2000" dirty="0" smtClean="0"/>
              <a:t>通过对Java语言和MYSQL数据库的简介，从硬件和软件两反面说明了垃圾分类网站的设计与实现的可行性，本文结论及研究成果如下：实现了Java与MYSQL相结合构建的垃圾分类网站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lang="zh-CN" altLang="en-US" sz="2000" dirty="0" smtClean="0"/>
          </a:p>
          <a:p>
            <a:r>
              <a:rPr lang="zh-CN" altLang="en-US" sz="2000" dirty="0" smtClean="0"/>
              <a:t>由于在此之前对于Java知识并不了解，所以从一开始就碰到许多困难，例如一开始的页面显示不规范、数据库连接有问题已经无法实现参数的传递等等，不过通过我不断的查阅相关的资料，以及向老师同学请教，最后出现的所有的问题都得到了解决，通过这次的系统开发，我学到了很多的知识。</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3046095"/>
          </a:xfrm>
          <a:prstGeom prst="rect">
            <a:avLst/>
          </a:prstGeom>
        </p:spPr>
        <p:txBody>
          <a:bodyPr wrap="square">
            <a:spAutoFit/>
          </a:bodyPr>
          <a:lstStyle/>
          <a:p>
            <a:r>
              <a:rPr sz="1600" dirty="0" smtClean="0"/>
              <a:t>[1]  王玉英. 基于Java的MySQL数据库访问技术[J]. 现代计算机：专业版, 2018, 19(14):63-66 </a:t>
            </a:r>
            <a:endParaRPr sz="1600" dirty="0" smtClean="0"/>
          </a:p>
          <a:p>
            <a:r>
              <a:rPr sz="1600" dirty="0" smtClean="0"/>
              <a:t>[2]  陈Maydene Fisher, Jon Ellis, Jonathan Bruce著. JDBC API Tutorial and Reference, Third Edition. 11 June, 2018[3] Jason Brittain Ian F.Darwin[美]. Tomcat权威指南. 北京：中国电力出版社，2018.</a:t>
            </a:r>
            <a:endParaRPr sz="1600" dirty="0" smtClean="0"/>
          </a:p>
          <a:p>
            <a:r>
              <a:rPr sz="1600" dirty="0" smtClean="0"/>
              <a:t>[4] 石正喜. MySQL数据库实用教程. 北京：北京师范大学出版社 2019</a:t>
            </a:r>
            <a:endParaRPr sz="1600" dirty="0" smtClean="0"/>
          </a:p>
          <a:p>
            <a:r>
              <a:rPr sz="1600" dirty="0" smtClean="0"/>
              <a:t>[5] 张海潘.软件工程理论[M] .北京：清华大学出版社,2017.</a:t>
            </a:r>
            <a:endParaRPr sz="1600" dirty="0" smtClean="0"/>
          </a:p>
          <a:p>
            <a:r>
              <a:rPr sz="1600" dirty="0" smtClean="0"/>
              <a:t>[6]  Patrick O’Neil Elizabeth O’Neil[英]等.数据库-原理、编程与性能（第二版 影印版）[M].北京:高教育出版社,2017.</a:t>
            </a:r>
            <a:endParaRPr sz="1600" dirty="0" smtClean="0"/>
          </a:p>
          <a:p>
            <a:r>
              <a:rPr sz="1600" dirty="0" smtClean="0"/>
              <a:t>[7] 王雨竹. MySQL入门经典. 北京：机械工业出版社 2017[8] 邓子云.Java网络编程从基础到实践[M].北京:电子工业出版社,2019. </a:t>
            </a:r>
            <a:endParaRPr sz="1600" dirty="0" smtClean="0"/>
          </a:p>
          <a:p>
            <a:r>
              <a:rPr sz="1600" dirty="0" smtClean="0"/>
              <a:t>[9]  陈圣国.Java信息系统设计与开发实例[M].北京：机械工业出版社，2019.</a:t>
            </a:r>
            <a:endParaRPr sz="1600" dirty="0" smtClean="0"/>
          </a:p>
          <a:p>
            <a:r>
              <a:rPr sz="1600" dirty="0" smtClean="0"/>
              <a:t>[10]  Todd Cook. Java从入门到精通[W].北京：电子工业出版社，2019.</a:t>
            </a:r>
            <a:endParaRPr sz="1600" dirty="0" smtClean="0"/>
          </a:p>
          <a:p>
            <a:r>
              <a:rPr sz="1600" dirty="0" smtClean="0"/>
              <a:t>[11] Bruce Eckel. Thinking in java(English Edition). 北京：机械工业出版社,2019</a:t>
            </a:r>
            <a:endParaRPr sz="1600" dirty="0" smtClean="0"/>
          </a:p>
          <a:p>
            <a:r>
              <a:rPr sz="1600" dirty="0" smtClean="0"/>
              <a:t>[12] Hsiao I H, Sosnovsky S, Brusilovsky P. Guiding students to the right questions: adaptive navigation support in an e-learning system for Java programming[J]. Journal </a:t>
            </a:r>
            <a:r>
              <a:rPr lang="zh-CN" sz="1600" dirty="0" smtClean="0"/>
              <a:t>。</a:t>
            </a:r>
            <a:endParaRPr 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本论文主要论述了如何使用JAVA语言开发一个垃圾分类网站 ，本系统将严格按照软件开发流程进行各个阶段的工作，采用B/S架构，面向对象编程思想进行项目开发。在引言中，作者将论述垃圾分类网站的当前背景以及系统开发的目的，后续章节将严格按照软件开发流程，对系统进行各个阶段分析设计。</a:t>
            </a:r>
            <a:endParaRPr dirty="0" smtClean="0">
              <a:solidFill>
                <a:schemeClr val="tx1"/>
              </a:solidFill>
            </a:endParaRPr>
          </a:p>
          <a:p>
            <a:r>
              <a:rPr dirty="0" smtClean="0">
                <a:solidFill>
                  <a:schemeClr val="tx1"/>
                </a:solidFill>
              </a:rPr>
              <a:t>垃圾分类网站的主要使用者分为管理员和用户、垃圾分类管理员，实现功能包括管理员：首页、个人中心、用户管理、垃圾分类管理员管理、垃圾分类管理、垃圾类型管理、垃圾图谱管理、系统管理，垃圾分类管理员；首页、个人中心、用户管理、垃圾分类管理员管理、垃圾分类管理、垃圾类型管理、垃圾图谱管理，用户前台；首页、垃圾分类、垃圾图谱、个人中心、后台管理等功能。</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584450"/>
          </a:xfrm>
          <a:prstGeom prst="rect">
            <a:avLst/>
          </a:prstGeom>
        </p:spPr>
        <p:txBody>
          <a:bodyPr wrap="square">
            <a:spAutoFit/>
          </a:bodyPr>
          <a:lstStyle/>
          <a:p>
            <a:r>
              <a:rPr lang="zh-CN" altLang="en-US" dirty="0" smtClean="0"/>
              <a:t> 随着网络不断的普及发展，垃圾分类网站依靠网络技术的支持得到了快速的发展，首先要从用户的实际需求出发，通过了解用户的需求开发出具有针对性的垃圾分类、垃圾图谱等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网上垃圾分类网站已经受到广大用户的关注。</a:t>
            </a:r>
            <a:endParaRPr lang="zh-CN" altLang="en-US" dirty="0" smtClean="0"/>
          </a:p>
          <a:p>
            <a:r>
              <a:rPr lang="zh-CN" altLang="en-US" dirty="0" smtClean="0"/>
              <a:t>互联网发展至今，已经解决了很多我们解决不了的难题，使得我们工作更加便捷，提高了我们的工作效率。目前各行各业都在运用网络信息管理程序，不同的用户也都接触到信息管理，特别是在各大电商行业广泛的应运起来。通过对当前网络环境发展的分析与总结，开发垃圾分类网站可以改变以往的手工统计方式，改变传统线下垃圾分类网站的状态，由于用户的不断增多。</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Spring Boot框架</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660515" y="1033780"/>
            <a:ext cx="4868545" cy="3291840"/>
          </a:xfrm>
          <a:prstGeom prst="rect">
            <a:avLst/>
          </a:prstGeom>
          <a:noFill/>
          <a:ln w="9525">
            <a:noFill/>
          </a:ln>
        </p:spPr>
        <p:txBody>
          <a:bodyPr wrap="square">
            <a:spAutoFit/>
          </a:bodyPr>
          <a:lstStyle/>
          <a:p>
            <a:r>
              <a:rPr lang="zh-CN" altLang="en-US" sz="1600" dirty="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600" dirty="0" smtClean="0"/>
          </a:p>
          <a:p>
            <a:r>
              <a:rPr lang="zh-CN" altLang="en-US" sz="1600" dirty="0" smtClean="0"/>
              <a:t>Spring Boot特点：</a:t>
            </a:r>
            <a:endParaRPr lang="zh-CN" altLang="en-US" sz="1600" dirty="0" smtClean="0"/>
          </a:p>
          <a:p>
            <a:r>
              <a:rPr lang="zh-CN" altLang="en-US" sz="1600" dirty="0" smtClean="0"/>
              <a:t>1、创建一个单独的Spring应用程序；</a:t>
            </a:r>
            <a:endParaRPr lang="zh-CN" altLang="en-US" sz="1600" dirty="0" smtClean="0"/>
          </a:p>
          <a:p>
            <a:r>
              <a:rPr lang="zh-CN" altLang="en-US" sz="1600" dirty="0" smtClean="0"/>
              <a:t>2、嵌入式Tomcat，无需部署WAR文件；</a:t>
            </a:r>
            <a:endParaRPr lang="zh-CN" altLang="en-US" sz="1600" dirty="0" smtClean="0"/>
          </a:p>
          <a:p>
            <a:r>
              <a:rPr lang="zh-CN" altLang="en-US" sz="1600" dirty="0" smtClean="0"/>
              <a:t>3、简化Maven配置；</a:t>
            </a:r>
            <a:endParaRPr lang="zh-CN" altLang="en-US" sz="1600" dirty="0" smtClean="0"/>
          </a:p>
          <a:p>
            <a:r>
              <a:rPr lang="zh-CN" altLang="en-US" sz="1600" dirty="0" smtClean="0"/>
              <a:t>4、自动配置Spring；</a:t>
            </a:r>
            <a:endParaRPr lang="zh-CN" altLang="en-US" sz="1600" dirty="0" smtClean="0"/>
          </a:p>
          <a:p>
            <a:r>
              <a:rPr lang="zh-CN" altLang="en-US" sz="1600" dirty="0" smtClean="0"/>
              <a:t>5、提供生产就绪功能，如指标，健康检查和外部配置；</a:t>
            </a:r>
            <a:endParaRPr lang="zh-CN" altLang="en-US" sz="1600" dirty="0" smtClean="0"/>
          </a:p>
          <a:p>
            <a:r>
              <a:rPr lang="zh-CN" altLang="en-US" sz="1600" dirty="0" smtClean="0"/>
              <a:t>6、绝对没有代码生成和XML的配置要求；</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系统结构图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5" name="对象 -2147482616"/>
          <p:cNvGraphicFramePr/>
          <p:nvPr/>
        </p:nvGraphicFramePr>
        <p:xfrm>
          <a:off x="424180" y="619125"/>
          <a:ext cx="11273790" cy="5826760"/>
        </p:xfrm>
        <a:graphic>
          <a:graphicData uri="http://schemas.openxmlformats.org/presentationml/2006/ole">
            <mc:AlternateContent xmlns:mc="http://schemas.openxmlformats.org/markup-compatibility/2006">
              <mc:Choice xmlns:v="urn:schemas-microsoft-com:vml" Requires="v">
                <p:oleObj spid="_x0000_s9" name="" r:id="rId1" imgW="35839400" imgH="21831300" progId="Visio.Drawing.15">
                  <p:embed/>
                </p:oleObj>
              </mc:Choice>
              <mc:Fallback>
                <p:oleObj name="" r:id="rId1" imgW="35839400" imgH="21831300" progId="Visio.Drawing.15">
                  <p:embed/>
                  <p:pic>
                    <p:nvPicPr>
                      <p:cNvPr id="0" name="图片 8"/>
                      <p:cNvPicPr/>
                      <p:nvPr/>
                    </p:nvPicPr>
                    <p:blipFill>
                      <a:blip r:embed="rId2"/>
                      <a:stretch>
                        <a:fillRect/>
                      </a:stretch>
                    </p:blipFill>
                    <p:spPr>
                      <a:xfrm>
                        <a:off x="424180" y="619125"/>
                        <a:ext cx="11273790" cy="582676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管理员功能图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23" name="对象 -2147482624"/>
          <p:cNvGraphicFramePr>
            <a:graphicFrameLocks noChangeAspect="1"/>
          </p:cNvGraphicFramePr>
          <p:nvPr/>
        </p:nvGraphicFramePr>
        <p:xfrm>
          <a:off x="348615" y="991235"/>
          <a:ext cx="11226800" cy="5411470"/>
        </p:xfrm>
        <a:graphic>
          <a:graphicData uri="http://schemas.openxmlformats.org/presentationml/2006/ole">
            <mc:AlternateContent xmlns:mc="http://schemas.openxmlformats.org/markup-compatibility/2006">
              <mc:Choice xmlns:v="urn:schemas-microsoft-com:vml" Requires="v">
                <p:oleObj spid="_x0000_s9" name="" r:id="rId1" imgW="5803900" imgH="3225800" progId="Visio.Drawing.11">
                  <p:embed/>
                </p:oleObj>
              </mc:Choice>
              <mc:Fallback>
                <p:oleObj name="" r:id="rId1" imgW="5803900" imgH="3225800" progId="Visio.Drawing.11">
                  <p:embed/>
                  <p:pic>
                    <p:nvPicPr>
                      <p:cNvPr id="0" name="图片 8"/>
                      <p:cNvPicPr/>
                      <p:nvPr/>
                    </p:nvPicPr>
                    <p:blipFill>
                      <a:blip r:embed="rId2"/>
                      <a:stretch>
                        <a:fillRect/>
                      </a:stretch>
                    </p:blipFill>
                    <p:spPr>
                      <a:xfrm>
                        <a:off x="348615" y="991235"/>
                        <a:ext cx="11226800" cy="54114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4" name="图片 29"/>
          <p:cNvPicPr>
            <a:picLocks noChangeAspect="1"/>
          </p:cNvPicPr>
          <p:nvPr/>
        </p:nvPicPr>
        <p:blipFill>
          <a:blip r:embed="rId1"/>
          <a:stretch>
            <a:fillRect/>
          </a:stretch>
        </p:blipFill>
        <p:spPr>
          <a:xfrm>
            <a:off x="256540" y="895985"/>
            <a:ext cx="11717655" cy="56584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测试定义</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系统测试主要是判断系统是否可以正常运行，功能模块是否可以实现操作。程序代码中是否有错误出现。测试程序是开发过程中的一个主要问题。就算系统完成的再好，再进行程序测试时也会发现一个从来没有被发现的错误信息。</a:t>
            </a:r>
            <a:endParaRPr lang="zh-CN" altLang="en-US" sz="2000" dirty="0" smtClean="0"/>
          </a:p>
          <a:p>
            <a:r>
              <a:rPr lang="zh-CN" altLang="en-US" sz="2000" dirty="0" smtClean="0"/>
              <a:t>测试不仅是系统开发的开始，而且应该贯穿整个系统的整个生命周期。评估系统质量的方法不局限于系统编码和过程，应该与软件设计工作和历史需求分析密切相关。系统错误，不一定是代码错误，可能是阶段的设计摘要和设计细节存在问题，问题也可能出现在需求分析阶段[13]。从实际情况来看，最初的问题很可能是一个小错误，根据按钮的原理，按钮后的按钮位错将是所有位错。</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2471</Words>
  <Application>WPS 演示</Application>
  <PresentationFormat>自定义</PresentationFormat>
  <Paragraphs>59</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2021-03-01T07:02:09Z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