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3"/>
    <p:sldId id="260" r:id="rId4"/>
    <p:sldId id="266" r:id="rId5"/>
    <p:sldId id="268" r:id="rId6"/>
    <p:sldId id="261" r:id="rId8"/>
    <p:sldId id="271" r:id="rId9"/>
    <p:sldId id="289" r:id="rId10"/>
    <p:sldId id="275" r:id="rId11"/>
    <p:sldId id="276" r:id="rId12"/>
    <p:sldId id="280" r:id="rId13"/>
    <p:sldId id="281" r:id="rId14"/>
    <p:sldId id="26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6F7A"/>
    <a:srgbClr val="425860"/>
    <a:srgbClr val="398E3D"/>
    <a:srgbClr val="FF6D00"/>
    <a:srgbClr val="F1F5F8"/>
    <a:srgbClr val="F9F9F9"/>
    <a:srgbClr val="2C7130"/>
    <a:srgbClr val="CC5600"/>
    <a:srgbClr val="FB7716"/>
    <a:srgbClr val="445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011" autoAdjust="0"/>
    <p:restoredTop sz="94674"/>
  </p:normalViewPr>
  <p:slideViewPr>
    <p:cSldViewPr snapToGrid="0" snapToObjects="1">
      <p:cViewPr varScale="1">
        <p:scale>
          <a:sx n="65" d="100"/>
          <a:sy n="65" d="100"/>
        </p:scale>
        <p:origin x="-816" y="-114"/>
      </p:cViewPr>
      <p:guideLst>
        <p:guide orient="horz" pos="1791"/>
        <p:guide orient="horz" pos="3157"/>
        <p:guide pos="3779"/>
        <p:guide pos="451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310C7-34AD-4809-85FC-EC5926D1B6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2265C-CFB5-4B78-A429-8BCFC2FD0A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265C-CFB5-4B78-A429-8BCFC2FD0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265C-CFB5-4B78-A429-8BCFC2FD0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265C-CFB5-4B78-A429-8BCFC2FD0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265C-CFB5-4B78-A429-8BCFC2FD0A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rgbClr val="546F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44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72766" y="3291840"/>
            <a:ext cx="1037971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smtClean="0">
                <a:solidFill>
                  <a:schemeClr val="bg1"/>
                </a:solidFill>
              </a:rPr>
              <a:t>绿色农产品推广应用网站 </a:t>
            </a:r>
            <a:r>
              <a:rPr lang="zh-CN" altLang="en-US" sz="4800" dirty="0" smtClean="0">
                <a:solidFill>
                  <a:schemeClr val="bg1"/>
                </a:solidFill>
              </a:rPr>
              <a:t> </a:t>
            </a:r>
            <a:r>
              <a:rPr lang="en-US" altLang="zh-CN" sz="4800" b="1" dirty="0" smtClean="0">
                <a:solidFill>
                  <a:schemeClr val="bg1"/>
                </a:solidFill>
              </a:rPr>
              <a:t>PPT</a:t>
            </a:r>
            <a:endParaRPr lang="en-US" altLang="zh-CN" sz="4800" b="1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769529" y="541051"/>
            <a:ext cx="2638414" cy="2624498"/>
            <a:chOff x="4769529" y="541051"/>
            <a:chExt cx="2638414" cy="2624498"/>
          </a:xfrm>
        </p:grpSpPr>
        <p:grpSp>
          <p:nvGrpSpPr>
            <p:cNvPr id="3" name="Group 74"/>
            <p:cNvGrpSpPr>
              <a:grpSpLocks noChangeAspect="1"/>
            </p:cNvGrpSpPr>
            <p:nvPr/>
          </p:nvGrpSpPr>
          <p:grpSpPr bwMode="auto">
            <a:xfrm>
              <a:off x="4769529" y="541051"/>
              <a:ext cx="2638414" cy="2624498"/>
              <a:chOff x="5429" y="2125"/>
              <a:chExt cx="569" cy="566"/>
            </a:xfrm>
            <a:solidFill>
              <a:schemeClr val="bg1"/>
            </a:solidFill>
          </p:grpSpPr>
          <p:sp>
            <p:nvSpPr>
              <p:cNvPr id="4" name="Freeform 75"/>
              <p:cNvSpPr/>
              <p:nvPr/>
            </p:nvSpPr>
            <p:spPr bwMode="auto">
              <a:xfrm>
                <a:off x="5639" y="2603"/>
                <a:ext cx="149" cy="22"/>
              </a:xfrm>
              <a:custGeom>
                <a:avLst/>
                <a:gdLst>
                  <a:gd name="T0" fmla="*/ 210 w 210"/>
                  <a:gd name="T1" fmla="*/ 16 h 32"/>
                  <a:gd name="T2" fmla="*/ 195 w 210"/>
                  <a:gd name="T3" fmla="*/ 0 h 32"/>
                  <a:gd name="T4" fmla="*/ 15 w 210"/>
                  <a:gd name="T5" fmla="*/ 0 h 32"/>
                  <a:gd name="T6" fmla="*/ 0 w 210"/>
                  <a:gd name="T7" fmla="*/ 16 h 32"/>
                  <a:gd name="T8" fmla="*/ 0 w 210"/>
                  <a:gd name="T9" fmla="*/ 16 h 32"/>
                  <a:gd name="T10" fmla="*/ 15 w 210"/>
                  <a:gd name="T11" fmla="*/ 32 h 32"/>
                  <a:gd name="T12" fmla="*/ 195 w 210"/>
                  <a:gd name="T13" fmla="*/ 32 h 32"/>
                  <a:gd name="T14" fmla="*/ 210 w 210"/>
                  <a:gd name="T15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0" h="32">
                    <a:moveTo>
                      <a:pt x="210" y="16"/>
                    </a:moveTo>
                    <a:cubicBezTo>
                      <a:pt x="210" y="7"/>
                      <a:pt x="203" y="0"/>
                      <a:pt x="19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7" y="32"/>
                      <a:pt x="15" y="32"/>
                    </a:cubicBezTo>
                    <a:cubicBezTo>
                      <a:pt x="195" y="32"/>
                      <a:pt x="195" y="32"/>
                      <a:pt x="195" y="32"/>
                    </a:cubicBezTo>
                    <a:cubicBezTo>
                      <a:pt x="203" y="32"/>
                      <a:pt x="210" y="24"/>
                      <a:pt x="21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76"/>
              <p:cNvSpPr/>
              <p:nvPr/>
            </p:nvSpPr>
            <p:spPr bwMode="auto">
              <a:xfrm>
                <a:off x="5702" y="2125"/>
                <a:ext cx="23" cy="94"/>
              </a:xfrm>
              <a:custGeom>
                <a:avLst/>
                <a:gdLst>
                  <a:gd name="T0" fmla="*/ 16 w 32"/>
                  <a:gd name="T1" fmla="*/ 132 h 132"/>
                  <a:gd name="T2" fmla="*/ 32 w 32"/>
                  <a:gd name="T3" fmla="*/ 116 h 132"/>
                  <a:gd name="T4" fmla="*/ 32 w 32"/>
                  <a:gd name="T5" fmla="*/ 16 h 132"/>
                  <a:gd name="T6" fmla="*/ 16 w 32"/>
                  <a:gd name="T7" fmla="*/ 0 h 132"/>
                  <a:gd name="T8" fmla="*/ 16 w 32"/>
                  <a:gd name="T9" fmla="*/ 0 h 132"/>
                  <a:gd name="T10" fmla="*/ 0 w 32"/>
                  <a:gd name="T11" fmla="*/ 16 h 132"/>
                  <a:gd name="T12" fmla="*/ 0 w 32"/>
                  <a:gd name="T13" fmla="*/ 116 h 132"/>
                  <a:gd name="T14" fmla="*/ 16 w 32"/>
                  <a:gd name="T15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132">
                    <a:moveTo>
                      <a:pt x="16" y="132"/>
                    </a:moveTo>
                    <a:cubicBezTo>
                      <a:pt x="25" y="132"/>
                      <a:pt x="32" y="125"/>
                      <a:pt x="32" y="1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5"/>
                      <a:pt x="7" y="132"/>
                      <a:pt x="16" y="1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77"/>
              <p:cNvSpPr/>
              <p:nvPr/>
            </p:nvSpPr>
            <p:spPr bwMode="auto">
              <a:xfrm>
                <a:off x="5802" y="2160"/>
                <a:ext cx="61" cy="87"/>
              </a:xfrm>
              <a:custGeom>
                <a:avLst/>
                <a:gdLst>
                  <a:gd name="T0" fmla="*/ 10 w 86"/>
                  <a:gd name="T1" fmla="*/ 119 h 123"/>
                  <a:gd name="T2" fmla="*/ 32 w 86"/>
                  <a:gd name="T3" fmla="*/ 113 h 123"/>
                  <a:gd name="T4" fmla="*/ 82 w 86"/>
                  <a:gd name="T5" fmla="*/ 26 h 123"/>
                  <a:gd name="T6" fmla="*/ 76 w 86"/>
                  <a:gd name="T7" fmla="*/ 5 h 123"/>
                  <a:gd name="T8" fmla="*/ 76 w 86"/>
                  <a:gd name="T9" fmla="*/ 5 h 123"/>
                  <a:gd name="T10" fmla="*/ 55 w 86"/>
                  <a:gd name="T11" fmla="*/ 10 h 123"/>
                  <a:gd name="T12" fmla="*/ 5 w 86"/>
                  <a:gd name="T13" fmla="*/ 97 h 123"/>
                  <a:gd name="T14" fmla="*/ 10 w 86"/>
                  <a:gd name="T15" fmla="*/ 11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123">
                    <a:moveTo>
                      <a:pt x="10" y="119"/>
                    </a:moveTo>
                    <a:cubicBezTo>
                      <a:pt x="18" y="123"/>
                      <a:pt x="27" y="120"/>
                      <a:pt x="32" y="113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6" y="19"/>
                      <a:pt x="83" y="9"/>
                      <a:pt x="76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69" y="0"/>
                      <a:pt x="59" y="3"/>
                      <a:pt x="55" y="10"/>
                    </a:cubicBezTo>
                    <a:cubicBezTo>
                      <a:pt x="5" y="97"/>
                      <a:pt x="5" y="97"/>
                      <a:pt x="5" y="97"/>
                    </a:cubicBezTo>
                    <a:cubicBezTo>
                      <a:pt x="0" y="105"/>
                      <a:pt x="3" y="114"/>
                      <a:pt x="10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78"/>
              <p:cNvSpPr/>
              <p:nvPr/>
            </p:nvSpPr>
            <p:spPr bwMode="auto">
              <a:xfrm>
                <a:off x="5876" y="2260"/>
                <a:ext cx="87" cy="62"/>
              </a:xfrm>
              <a:custGeom>
                <a:avLst/>
                <a:gdLst>
                  <a:gd name="T0" fmla="*/ 5 w 123"/>
                  <a:gd name="T1" fmla="*/ 76 h 86"/>
                  <a:gd name="T2" fmla="*/ 26 w 123"/>
                  <a:gd name="T3" fmla="*/ 82 h 86"/>
                  <a:gd name="T4" fmla="*/ 113 w 123"/>
                  <a:gd name="T5" fmla="*/ 31 h 86"/>
                  <a:gd name="T6" fmla="*/ 118 w 123"/>
                  <a:gd name="T7" fmla="*/ 10 h 86"/>
                  <a:gd name="T8" fmla="*/ 118 w 123"/>
                  <a:gd name="T9" fmla="*/ 10 h 86"/>
                  <a:gd name="T10" fmla="*/ 97 w 123"/>
                  <a:gd name="T11" fmla="*/ 4 h 86"/>
                  <a:gd name="T12" fmla="*/ 10 w 123"/>
                  <a:gd name="T13" fmla="*/ 55 h 86"/>
                  <a:gd name="T14" fmla="*/ 5 w 123"/>
                  <a:gd name="T15" fmla="*/ 7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86">
                    <a:moveTo>
                      <a:pt x="5" y="76"/>
                    </a:moveTo>
                    <a:cubicBezTo>
                      <a:pt x="9" y="83"/>
                      <a:pt x="19" y="86"/>
                      <a:pt x="26" y="82"/>
                    </a:cubicBezTo>
                    <a:cubicBezTo>
                      <a:pt x="113" y="31"/>
                      <a:pt x="113" y="31"/>
                      <a:pt x="113" y="31"/>
                    </a:cubicBezTo>
                    <a:cubicBezTo>
                      <a:pt x="120" y="27"/>
                      <a:pt x="123" y="18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4" y="3"/>
                      <a:pt x="105" y="0"/>
                      <a:pt x="97" y="4"/>
                    </a:cubicBezTo>
                    <a:cubicBezTo>
                      <a:pt x="10" y="55"/>
                      <a:pt x="10" y="55"/>
                      <a:pt x="10" y="55"/>
                    </a:cubicBezTo>
                    <a:cubicBezTo>
                      <a:pt x="3" y="59"/>
                      <a:pt x="0" y="68"/>
                      <a:pt x="5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79"/>
              <p:cNvSpPr/>
              <p:nvPr/>
            </p:nvSpPr>
            <p:spPr bwMode="auto">
              <a:xfrm>
                <a:off x="5905" y="2399"/>
                <a:ext cx="93" cy="22"/>
              </a:xfrm>
              <a:custGeom>
                <a:avLst/>
                <a:gdLst>
                  <a:gd name="T0" fmla="*/ 0 w 131"/>
                  <a:gd name="T1" fmla="*/ 15 h 31"/>
                  <a:gd name="T2" fmla="*/ 15 w 131"/>
                  <a:gd name="T3" fmla="*/ 31 h 31"/>
                  <a:gd name="T4" fmla="*/ 115 w 131"/>
                  <a:gd name="T5" fmla="*/ 31 h 31"/>
                  <a:gd name="T6" fmla="*/ 131 w 131"/>
                  <a:gd name="T7" fmla="*/ 15 h 31"/>
                  <a:gd name="T8" fmla="*/ 131 w 131"/>
                  <a:gd name="T9" fmla="*/ 15 h 31"/>
                  <a:gd name="T10" fmla="*/ 115 w 131"/>
                  <a:gd name="T11" fmla="*/ 0 h 31"/>
                  <a:gd name="T12" fmla="*/ 15 w 131"/>
                  <a:gd name="T13" fmla="*/ 0 h 31"/>
                  <a:gd name="T14" fmla="*/ 0 w 131"/>
                  <a:gd name="T15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1" h="31">
                    <a:moveTo>
                      <a:pt x="0" y="15"/>
                    </a:moveTo>
                    <a:cubicBezTo>
                      <a:pt x="0" y="24"/>
                      <a:pt x="7" y="31"/>
                      <a:pt x="15" y="31"/>
                    </a:cubicBezTo>
                    <a:cubicBezTo>
                      <a:pt x="115" y="31"/>
                      <a:pt x="115" y="31"/>
                      <a:pt x="115" y="31"/>
                    </a:cubicBezTo>
                    <a:cubicBezTo>
                      <a:pt x="124" y="31"/>
                      <a:pt x="131" y="24"/>
                      <a:pt x="131" y="15"/>
                    </a:cubicBezTo>
                    <a:cubicBezTo>
                      <a:pt x="131" y="15"/>
                      <a:pt x="131" y="15"/>
                      <a:pt x="131" y="15"/>
                    </a:cubicBezTo>
                    <a:cubicBezTo>
                      <a:pt x="131" y="7"/>
                      <a:pt x="124" y="0"/>
                      <a:pt x="1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80"/>
              <p:cNvSpPr/>
              <p:nvPr/>
            </p:nvSpPr>
            <p:spPr bwMode="auto">
              <a:xfrm>
                <a:off x="5564" y="2160"/>
                <a:ext cx="61" cy="87"/>
              </a:xfrm>
              <a:custGeom>
                <a:avLst/>
                <a:gdLst>
                  <a:gd name="T0" fmla="*/ 76 w 86"/>
                  <a:gd name="T1" fmla="*/ 119 h 123"/>
                  <a:gd name="T2" fmla="*/ 81 w 86"/>
                  <a:gd name="T3" fmla="*/ 97 h 123"/>
                  <a:gd name="T4" fmla="*/ 31 w 86"/>
                  <a:gd name="T5" fmla="*/ 10 h 123"/>
                  <a:gd name="T6" fmla="*/ 10 w 86"/>
                  <a:gd name="T7" fmla="*/ 5 h 123"/>
                  <a:gd name="T8" fmla="*/ 10 w 86"/>
                  <a:gd name="T9" fmla="*/ 5 h 123"/>
                  <a:gd name="T10" fmla="*/ 4 w 86"/>
                  <a:gd name="T11" fmla="*/ 26 h 123"/>
                  <a:gd name="T12" fmla="*/ 54 w 86"/>
                  <a:gd name="T13" fmla="*/ 113 h 123"/>
                  <a:gd name="T14" fmla="*/ 76 w 86"/>
                  <a:gd name="T15" fmla="*/ 11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123">
                    <a:moveTo>
                      <a:pt x="76" y="119"/>
                    </a:moveTo>
                    <a:cubicBezTo>
                      <a:pt x="83" y="114"/>
                      <a:pt x="86" y="105"/>
                      <a:pt x="81" y="97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7" y="3"/>
                      <a:pt x="17" y="0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3" y="9"/>
                      <a:pt x="0" y="19"/>
                      <a:pt x="4" y="26"/>
                    </a:cubicBezTo>
                    <a:cubicBezTo>
                      <a:pt x="54" y="113"/>
                      <a:pt x="54" y="113"/>
                      <a:pt x="54" y="113"/>
                    </a:cubicBezTo>
                    <a:cubicBezTo>
                      <a:pt x="59" y="120"/>
                      <a:pt x="68" y="123"/>
                      <a:pt x="76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81"/>
              <p:cNvSpPr/>
              <p:nvPr/>
            </p:nvSpPr>
            <p:spPr bwMode="auto">
              <a:xfrm>
                <a:off x="5464" y="2260"/>
                <a:ext cx="87" cy="62"/>
              </a:xfrm>
              <a:custGeom>
                <a:avLst/>
                <a:gdLst>
                  <a:gd name="T0" fmla="*/ 118 w 123"/>
                  <a:gd name="T1" fmla="*/ 76 h 86"/>
                  <a:gd name="T2" fmla="*/ 113 w 123"/>
                  <a:gd name="T3" fmla="*/ 55 h 86"/>
                  <a:gd name="T4" fmla="*/ 26 w 123"/>
                  <a:gd name="T5" fmla="*/ 4 h 86"/>
                  <a:gd name="T6" fmla="*/ 5 w 123"/>
                  <a:gd name="T7" fmla="*/ 10 h 86"/>
                  <a:gd name="T8" fmla="*/ 5 w 123"/>
                  <a:gd name="T9" fmla="*/ 10 h 86"/>
                  <a:gd name="T10" fmla="*/ 10 w 123"/>
                  <a:gd name="T11" fmla="*/ 31 h 86"/>
                  <a:gd name="T12" fmla="*/ 97 w 123"/>
                  <a:gd name="T13" fmla="*/ 82 h 86"/>
                  <a:gd name="T14" fmla="*/ 118 w 123"/>
                  <a:gd name="T15" fmla="*/ 7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86">
                    <a:moveTo>
                      <a:pt x="118" y="76"/>
                    </a:moveTo>
                    <a:cubicBezTo>
                      <a:pt x="123" y="68"/>
                      <a:pt x="120" y="59"/>
                      <a:pt x="113" y="55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18" y="0"/>
                      <a:pt x="9" y="3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0" y="18"/>
                      <a:pt x="3" y="27"/>
                      <a:pt x="10" y="31"/>
                    </a:cubicBezTo>
                    <a:cubicBezTo>
                      <a:pt x="97" y="82"/>
                      <a:pt x="97" y="82"/>
                      <a:pt x="97" y="82"/>
                    </a:cubicBezTo>
                    <a:cubicBezTo>
                      <a:pt x="105" y="86"/>
                      <a:pt x="114" y="83"/>
                      <a:pt x="118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82"/>
              <p:cNvSpPr/>
              <p:nvPr/>
            </p:nvSpPr>
            <p:spPr bwMode="auto">
              <a:xfrm>
                <a:off x="5429" y="2399"/>
                <a:ext cx="93" cy="22"/>
              </a:xfrm>
              <a:custGeom>
                <a:avLst/>
                <a:gdLst>
                  <a:gd name="T0" fmla="*/ 131 w 131"/>
                  <a:gd name="T1" fmla="*/ 15 h 31"/>
                  <a:gd name="T2" fmla="*/ 116 w 131"/>
                  <a:gd name="T3" fmla="*/ 0 h 31"/>
                  <a:gd name="T4" fmla="*/ 16 w 131"/>
                  <a:gd name="T5" fmla="*/ 0 h 31"/>
                  <a:gd name="T6" fmla="*/ 0 w 131"/>
                  <a:gd name="T7" fmla="*/ 15 h 31"/>
                  <a:gd name="T8" fmla="*/ 0 w 131"/>
                  <a:gd name="T9" fmla="*/ 15 h 31"/>
                  <a:gd name="T10" fmla="*/ 16 w 131"/>
                  <a:gd name="T11" fmla="*/ 31 h 31"/>
                  <a:gd name="T12" fmla="*/ 116 w 131"/>
                  <a:gd name="T13" fmla="*/ 31 h 31"/>
                  <a:gd name="T14" fmla="*/ 131 w 131"/>
                  <a:gd name="T15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1" h="31">
                    <a:moveTo>
                      <a:pt x="131" y="15"/>
                    </a:moveTo>
                    <a:cubicBezTo>
                      <a:pt x="131" y="7"/>
                      <a:pt x="124" y="0"/>
                      <a:pt x="1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24"/>
                      <a:pt x="7" y="31"/>
                      <a:pt x="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24" y="31"/>
                      <a:pt x="131" y="24"/>
                      <a:pt x="13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83"/>
              <p:cNvSpPr/>
              <p:nvPr/>
            </p:nvSpPr>
            <p:spPr bwMode="auto">
              <a:xfrm>
                <a:off x="5639" y="2633"/>
                <a:ext cx="149" cy="22"/>
              </a:xfrm>
              <a:custGeom>
                <a:avLst/>
                <a:gdLst>
                  <a:gd name="T0" fmla="*/ 210 w 210"/>
                  <a:gd name="T1" fmla="*/ 16 h 31"/>
                  <a:gd name="T2" fmla="*/ 195 w 210"/>
                  <a:gd name="T3" fmla="*/ 0 h 31"/>
                  <a:gd name="T4" fmla="*/ 15 w 210"/>
                  <a:gd name="T5" fmla="*/ 0 h 31"/>
                  <a:gd name="T6" fmla="*/ 0 w 210"/>
                  <a:gd name="T7" fmla="*/ 16 h 31"/>
                  <a:gd name="T8" fmla="*/ 0 w 210"/>
                  <a:gd name="T9" fmla="*/ 16 h 31"/>
                  <a:gd name="T10" fmla="*/ 15 w 210"/>
                  <a:gd name="T11" fmla="*/ 31 h 31"/>
                  <a:gd name="T12" fmla="*/ 195 w 210"/>
                  <a:gd name="T13" fmla="*/ 31 h 31"/>
                  <a:gd name="T14" fmla="*/ 210 w 210"/>
                  <a:gd name="T15" fmla="*/ 1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0" h="31">
                    <a:moveTo>
                      <a:pt x="210" y="16"/>
                    </a:moveTo>
                    <a:cubicBezTo>
                      <a:pt x="210" y="7"/>
                      <a:pt x="203" y="0"/>
                      <a:pt x="19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195" y="31"/>
                      <a:pt x="195" y="31"/>
                      <a:pt x="195" y="31"/>
                    </a:cubicBezTo>
                    <a:cubicBezTo>
                      <a:pt x="203" y="31"/>
                      <a:pt x="210" y="24"/>
                      <a:pt x="21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84"/>
              <p:cNvSpPr/>
              <p:nvPr/>
            </p:nvSpPr>
            <p:spPr bwMode="auto">
              <a:xfrm>
                <a:off x="5676" y="2664"/>
                <a:ext cx="75" cy="27"/>
              </a:xfrm>
              <a:custGeom>
                <a:avLst/>
                <a:gdLst>
                  <a:gd name="T0" fmla="*/ 0 w 106"/>
                  <a:gd name="T1" fmla="*/ 0 h 38"/>
                  <a:gd name="T2" fmla="*/ 53 w 106"/>
                  <a:gd name="T3" fmla="*/ 38 h 38"/>
                  <a:gd name="T4" fmla="*/ 106 w 106"/>
                  <a:gd name="T5" fmla="*/ 0 h 38"/>
                  <a:gd name="T6" fmla="*/ 0 w 106"/>
                  <a:gd name="T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" h="38">
                    <a:moveTo>
                      <a:pt x="0" y="0"/>
                    </a:moveTo>
                    <a:cubicBezTo>
                      <a:pt x="8" y="22"/>
                      <a:pt x="28" y="38"/>
                      <a:pt x="53" y="38"/>
                    </a:cubicBezTo>
                    <a:cubicBezTo>
                      <a:pt x="78" y="38"/>
                      <a:pt x="98" y="22"/>
                      <a:pt x="10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85"/>
              <p:cNvSpPr>
                <a:spLocks noEditPoints="1"/>
              </p:cNvSpPr>
              <p:nvPr/>
            </p:nvSpPr>
            <p:spPr bwMode="auto">
              <a:xfrm>
                <a:off x="5558" y="2254"/>
                <a:ext cx="312" cy="331"/>
              </a:xfrm>
              <a:custGeom>
                <a:avLst/>
                <a:gdLst>
                  <a:gd name="T0" fmla="*/ 219 w 438"/>
                  <a:gd name="T1" fmla="*/ 0 h 465"/>
                  <a:gd name="T2" fmla="*/ 0 w 438"/>
                  <a:gd name="T3" fmla="*/ 219 h 465"/>
                  <a:gd name="T4" fmla="*/ 72 w 438"/>
                  <a:gd name="T5" fmla="*/ 381 h 465"/>
                  <a:gd name="T6" fmla="*/ 82 w 438"/>
                  <a:gd name="T7" fmla="*/ 390 h 465"/>
                  <a:gd name="T8" fmla="*/ 114 w 438"/>
                  <a:gd name="T9" fmla="*/ 465 h 465"/>
                  <a:gd name="T10" fmla="*/ 324 w 438"/>
                  <a:gd name="T11" fmla="*/ 465 h 465"/>
                  <a:gd name="T12" fmla="*/ 356 w 438"/>
                  <a:gd name="T13" fmla="*/ 390 h 465"/>
                  <a:gd name="T14" fmla="*/ 366 w 438"/>
                  <a:gd name="T15" fmla="*/ 381 h 465"/>
                  <a:gd name="T16" fmla="*/ 438 w 438"/>
                  <a:gd name="T17" fmla="*/ 219 h 465"/>
                  <a:gd name="T18" fmla="*/ 219 w 438"/>
                  <a:gd name="T19" fmla="*/ 0 h 465"/>
                  <a:gd name="T20" fmla="*/ 234 w 438"/>
                  <a:gd name="T21" fmla="*/ 323 h 465"/>
                  <a:gd name="T22" fmla="*/ 234 w 438"/>
                  <a:gd name="T23" fmla="*/ 342 h 465"/>
                  <a:gd name="T24" fmla="*/ 230 w 438"/>
                  <a:gd name="T25" fmla="*/ 353 h 465"/>
                  <a:gd name="T26" fmla="*/ 219 w 438"/>
                  <a:gd name="T27" fmla="*/ 357 h 465"/>
                  <a:gd name="T28" fmla="*/ 216 w 438"/>
                  <a:gd name="T29" fmla="*/ 357 h 465"/>
                  <a:gd name="T30" fmla="*/ 205 w 438"/>
                  <a:gd name="T31" fmla="*/ 353 h 465"/>
                  <a:gd name="T32" fmla="*/ 201 w 438"/>
                  <a:gd name="T33" fmla="*/ 342 h 465"/>
                  <a:gd name="T34" fmla="*/ 201 w 438"/>
                  <a:gd name="T35" fmla="*/ 325 h 465"/>
                  <a:gd name="T36" fmla="*/ 144 w 438"/>
                  <a:gd name="T37" fmla="*/ 311 h 465"/>
                  <a:gd name="T38" fmla="*/ 154 w 438"/>
                  <a:gd name="T39" fmla="*/ 271 h 465"/>
                  <a:gd name="T40" fmla="*/ 210 w 438"/>
                  <a:gd name="T41" fmla="*/ 286 h 465"/>
                  <a:gd name="T42" fmla="*/ 242 w 438"/>
                  <a:gd name="T43" fmla="*/ 265 h 465"/>
                  <a:gd name="T44" fmla="*/ 206 w 438"/>
                  <a:gd name="T45" fmla="*/ 235 h 465"/>
                  <a:gd name="T46" fmla="*/ 146 w 438"/>
                  <a:gd name="T47" fmla="*/ 173 h 465"/>
                  <a:gd name="T48" fmla="*/ 203 w 438"/>
                  <a:gd name="T49" fmla="*/ 113 h 465"/>
                  <a:gd name="T50" fmla="*/ 203 w 438"/>
                  <a:gd name="T51" fmla="*/ 96 h 465"/>
                  <a:gd name="T52" fmla="*/ 207 w 438"/>
                  <a:gd name="T53" fmla="*/ 85 h 465"/>
                  <a:gd name="T54" fmla="*/ 218 w 438"/>
                  <a:gd name="T55" fmla="*/ 81 h 465"/>
                  <a:gd name="T56" fmla="*/ 221 w 438"/>
                  <a:gd name="T57" fmla="*/ 81 h 465"/>
                  <a:gd name="T58" fmla="*/ 232 w 438"/>
                  <a:gd name="T59" fmla="*/ 85 h 465"/>
                  <a:gd name="T60" fmla="*/ 236 w 438"/>
                  <a:gd name="T61" fmla="*/ 96 h 465"/>
                  <a:gd name="T62" fmla="*/ 236 w 438"/>
                  <a:gd name="T63" fmla="*/ 111 h 465"/>
                  <a:gd name="T64" fmla="*/ 285 w 438"/>
                  <a:gd name="T65" fmla="*/ 122 h 465"/>
                  <a:gd name="T66" fmla="*/ 275 w 438"/>
                  <a:gd name="T67" fmla="*/ 160 h 465"/>
                  <a:gd name="T68" fmla="*/ 226 w 438"/>
                  <a:gd name="T69" fmla="*/ 149 h 465"/>
                  <a:gd name="T70" fmla="*/ 197 w 438"/>
                  <a:gd name="T71" fmla="*/ 168 h 465"/>
                  <a:gd name="T72" fmla="*/ 238 w 438"/>
                  <a:gd name="T73" fmla="*/ 197 h 465"/>
                  <a:gd name="T74" fmla="*/ 294 w 438"/>
                  <a:gd name="T75" fmla="*/ 260 h 465"/>
                  <a:gd name="T76" fmla="*/ 234 w 438"/>
                  <a:gd name="T77" fmla="*/ 323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38" h="465">
                    <a:moveTo>
                      <a:pt x="219" y="0"/>
                    </a:moveTo>
                    <a:cubicBezTo>
                      <a:pt x="98" y="0"/>
                      <a:pt x="0" y="98"/>
                      <a:pt x="0" y="219"/>
                    </a:cubicBezTo>
                    <a:cubicBezTo>
                      <a:pt x="0" y="283"/>
                      <a:pt x="28" y="341"/>
                      <a:pt x="72" y="381"/>
                    </a:cubicBezTo>
                    <a:cubicBezTo>
                      <a:pt x="72" y="382"/>
                      <a:pt x="78" y="387"/>
                      <a:pt x="82" y="390"/>
                    </a:cubicBezTo>
                    <a:cubicBezTo>
                      <a:pt x="102" y="408"/>
                      <a:pt x="114" y="436"/>
                      <a:pt x="114" y="465"/>
                    </a:cubicBezTo>
                    <a:cubicBezTo>
                      <a:pt x="324" y="465"/>
                      <a:pt x="324" y="465"/>
                      <a:pt x="324" y="465"/>
                    </a:cubicBezTo>
                    <a:cubicBezTo>
                      <a:pt x="324" y="436"/>
                      <a:pt x="336" y="408"/>
                      <a:pt x="356" y="390"/>
                    </a:cubicBezTo>
                    <a:cubicBezTo>
                      <a:pt x="360" y="387"/>
                      <a:pt x="366" y="382"/>
                      <a:pt x="366" y="381"/>
                    </a:cubicBezTo>
                    <a:cubicBezTo>
                      <a:pt x="410" y="341"/>
                      <a:pt x="438" y="283"/>
                      <a:pt x="438" y="219"/>
                    </a:cubicBezTo>
                    <a:cubicBezTo>
                      <a:pt x="438" y="98"/>
                      <a:pt x="340" y="0"/>
                      <a:pt x="219" y="0"/>
                    </a:cubicBezTo>
                    <a:close/>
                    <a:moveTo>
                      <a:pt x="234" y="323"/>
                    </a:moveTo>
                    <a:cubicBezTo>
                      <a:pt x="234" y="342"/>
                      <a:pt x="234" y="342"/>
                      <a:pt x="234" y="342"/>
                    </a:cubicBezTo>
                    <a:cubicBezTo>
                      <a:pt x="234" y="346"/>
                      <a:pt x="233" y="350"/>
                      <a:pt x="230" y="353"/>
                    </a:cubicBezTo>
                    <a:cubicBezTo>
                      <a:pt x="227" y="356"/>
                      <a:pt x="223" y="357"/>
                      <a:pt x="219" y="357"/>
                    </a:cubicBezTo>
                    <a:cubicBezTo>
                      <a:pt x="216" y="357"/>
                      <a:pt x="216" y="357"/>
                      <a:pt x="216" y="357"/>
                    </a:cubicBezTo>
                    <a:cubicBezTo>
                      <a:pt x="212" y="357"/>
                      <a:pt x="208" y="356"/>
                      <a:pt x="205" y="353"/>
                    </a:cubicBezTo>
                    <a:cubicBezTo>
                      <a:pt x="203" y="350"/>
                      <a:pt x="201" y="346"/>
                      <a:pt x="201" y="342"/>
                    </a:cubicBezTo>
                    <a:cubicBezTo>
                      <a:pt x="201" y="325"/>
                      <a:pt x="201" y="325"/>
                      <a:pt x="201" y="325"/>
                    </a:cubicBezTo>
                    <a:cubicBezTo>
                      <a:pt x="178" y="324"/>
                      <a:pt x="156" y="318"/>
                      <a:pt x="144" y="311"/>
                    </a:cubicBezTo>
                    <a:cubicBezTo>
                      <a:pt x="154" y="271"/>
                      <a:pt x="154" y="271"/>
                      <a:pt x="154" y="271"/>
                    </a:cubicBezTo>
                    <a:cubicBezTo>
                      <a:pt x="168" y="279"/>
                      <a:pt x="188" y="286"/>
                      <a:pt x="210" y="286"/>
                    </a:cubicBezTo>
                    <a:cubicBezTo>
                      <a:pt x="229" y="286"/>
                      <a:pt x="242" y="278"/>
                      <a:pt x="242" y="265"/>
                    </a:cubicBezTo>
                    <a:cubicBezTo>
                      <a:pt x="242" y="252"/>
                      <a:pt x="232" y="244"/>
                      <a:pt x="206" y="235"/>
                    </a:cubicBezTo>
                    <a:cubicBezTo>
                      <a:pt x="170" y="223"/>
                      <a:pt x="146" y="206"/>
                      <a:pt x="146" y="173"/>
                    </a:cubicBezTo>
                    <a:cubicBezTo>
                      <a:pt x="146" y="144"/>
                      <a:pt x="167" y="120"/>
                      <a:pt x="203" y="113"/>
                    </a:cubicBezTo>
                    <a:cubicBezTo>
                      <a:pt x="203" y="96"/>
                      <a:pt x="203" y="96"/>
                      <a:pt x="203" y="96"/>
                    </a:cubicBezTo>
                    <a:cubicBezTo>
                      <a:pt x="203" y="92"/>
                      <a:pt x="204" y="88"/>
                      <a:pt x="207" y="85"/>
                    </a:cubicBezTo>
                    <a:cubicBezTo>
                      <a:pt x="210" y="83"/>
                      <a:pt x="214" y="81"/>
                      <a:pt x="218" y="81"/>
                    </a:cubicBezTo>
                    <a:cubicBezTo>
                      <a:pt x="221" y="81"/>
                      <a:pt x="221" y="81"/>
                      <a:pt x="221" y="81"/>
                    </a:cubicBezTo>
                    <a:cubicBezTo>
                      <a:pt x="225" y="81"/>
                      <a:pt x="229" y="83"/>
                      <a:pt x="232" y="85"/>
                    </a:cubicBezTo>
                    <a:cubicBezTo>
                      <a:pt x="234" y="88"/>
                      <a:pt x="236" y="92"/>
                      <a:pt x="236" y="96"/>
                    </a:cubicBezTo>
                    <a:cubicBezTo>
                      <a:pt x="236" y="111"/>
                      <a:pt x="236" y="111"/>
                      <a:pt x="236" y="111"/>
                    </a:cubicBezTo>
                    <a:cubicBezTo>
                      <a:pt x="259" y="112"/>
                      <a:pt x="274" y="117"/>
                      <a:pt x="285" y="122"/>
                    </a:cubicBezTo>
                    <a:cubicBezTo>
                      <a:pt x="275" y="160"/>
                      <a:pt x="275" y="160"/>
                      <a:pt x="275" y="160"/>
                    </a:cubicBezTo>
                    <a:cubicBezTo>
                      <a:pt x="266" y="157"/>
                      <a:pt x="251" y="149"/>
                      <a:pt x="226" y="149"/>
                    </a:cubicBezTo>
                    <a:cubicBezTo>
                      <a:pt x="204" y="149"/>
                      <a:pt x="197" y="158"/>
                      <a:pt x="197" y="168"/>
                    </a:cubicBezTo>
                    <a:cubicBezTo>
                      <a:pt x="197" y="179"/>
                      <a:pt x="209" y="186"/>
                      <a:pt x="238" y="197"/>
                    </a:cubicBezTo>
                    <a:cubicBezTo>
                      <a:pt x="278" y="211"/>
                      <a:pt x="294" y="230"/>
                      <a:pt x="294" y="260"/>
                    </a:cubicBezTo>
                    <a:cubicBezTo>
                      <a:pt x="294" y="290"/>
                      <a:pt x="273" y="316"/>
                      <a:pt x="234" y="3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" name="椭圆 1"/>
            <p:cNvSpPr/>
            <p:nvPr/>
          </p:nvSpPr>
          <p:spPr>
            <a:xfrm>
              <a:off x="5709623" y="1310780"/>
              <a:ext cx="758223" cy="10714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546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4360" y="100511"/>
            <a:ext cx="341817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kern="0" cap="none" spc="0" normalizeH="0" baseline="0" noProof="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结论</a:t>
            </a:r>
            <a:endParaRPr kumimoji="0" lang="zh-CN" altLang="en-US" sz="3200" b="0" i="0" kern="0" cap="none" spc="0" normalizeH="0" baseline="0" noProof="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716100" y="793750"/>
            <a:ext cx="11064240" cy="40925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 </a:t>
            </a:r>
            <a:endParaRPr lang="zh-CN" altLang="en-US" sz="2000" dirty="0" smtClean="0"/>
          </a:p>
          <a:p>
            <a:r>
              <a:rPr lang="zh-CN" altLang="en-US" sz="2000" dirty="0" smtClean="0"/>
              <a:t> 本系统通过对Java和Mysql数据库的简介，从硬件和软件两反面说明了绿色农产品推广应用网站的可行性，本文结论及研究成果如下：实现了Java与Mysql相结合构建的绿色农产品推广应用网站，网站可以响应式展示。通过本次绿色农产品推广应用网站的研究与实现，我感到学海无涯，学习是没有终点的，而且实践出真知，只有多动手才能尽快掌握它，经验对系统的开发非常重要，经验不足，就难免会有许多考虑不周之处。比如要有美观的界面，更完善的功能，才能吸引更多的用户。</a:t>
            </a:r>
            <a:endParaRPr lang="zh-CN" altLang="en-US" sz="2000" dirty="0" smtClean="0"/>
          </a:p>
          <a:p>
            <a:r>
              <a:rPr lang="zh-CN" altLang="en-US" sz="2000" dirty="0" smtClean="0"/>
              <a:t>由于在此之前对于Java知识没有深入了解，所以从一开始就碰到许多困难，例如一开始的页面显示不规范、数据库连接有问题已经无法实现参数的传递等等，不过通过在网上寻找有关资料以及同学的帮助下最后都得到了解决，在此过程中，我不仅学到了很多知识，也提高了自己解决问题的能力，尤其是学会如何从大量的信息中筛选出所需有用的信息，同时我更加深刻的体会到了，虽然书本上的大部分知识都是有价值，正确的，但实际上每个人编程的思路和对数据处理的方法、思想都是不同的，这就要求我们一定要通过实践才能找到解决问题的方案。</a:t>
            </a:r>
            <a:endParaRPr lang="zh-CN" altLang="en-US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"/>
            <a:ext cx="12192000" cy="601133"/>
          </a:xfrm>
          <a:prstGeom prst="rect">
            <a:avLst/>
          </a:prstGeom>
          <a:solidFill>
            <a:srgbClr val="398E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4360" y="100511"/>
            <a:ext cx="341817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</a:rPr>
              <a:t>参考文献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671513" y="943174"/>
            <a:ext cx="11520487" cy="279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600" dirty="0" smtClean="0"/>
              <a:t>[1]张永强. 计算机软件Java编程特点及其技术分析[J]. 计算机产品与流通，2019（01）:23. 　　[2]王越. JAVA编程语言在计算机软件开发中的应用[J]. 电子技术与软件工程，2019（01）:35. 　　</a:t>
            </a:r>
            <a:endParaRPr sz="1600" dirty="0" smtClean="0"/>
          </a:p>
          <a:p>
            <a:r>
              <a:rPr sz="1600" dirty="0" smtClean="0"/>
              <a:t>[3]叶欣，李建佳，温煜，赖舒婷. 基于Java语言的医疗质量管理系统设计与实现[J]. 中国数字医学，2018,13（12）:54-55+104. 　　</a:t>
            </a:r>
            <a:endParaRPr sz="1600" dirty="0" smtClean="0"/>
          </a:p>
          <a:p>
            <a:r>
              <a:rPr sz="1600" dirty="0" smtClean="0"/>
              <a:t>[4]黄文娟. 基于Java和MySQL的图书馆信息化管理系统设计[J]. 电子设计工程，2019,27（02）:20-24. 　　</a:t>
            </a:r>
            <a:endParaRPr sz="1600" dirty="0" smtClean="0"/>
          </a:p>
          <a:p>
            <a:r>
              <a:rPr sz="1600" dirty="0" smtClean="0"/>
              <a:t>[5]王禹程. 基于Java语言的人力资源信息系统研究[J]. 电子设计工程，2019,27（02）:25-28+33. 　　</a:t>
            </a:r>
            <a:endParaRPr sz="1600" dirty="0" smtClean="0"/>
          </a:p>
          <a:p>
            <a:r>
              <a:rPr sz="1600" dirty="0" smtClean="0"/>
              <a:t>[6]任灏榕. 基于J2ME的Java手机游戏开发技巧[J]. 电子技术与软件工程，2019（02）:46. 　　</a:t>
            </a:r>
            <a:endParaRPr sz="1600" dirty="0" smtClean="0"/>
          </a:p>
          <a:p>
            <a:r>
              <a:rPr sz="1600" dirty="0" smtClean="0"/>
              <a:t>[7]曹文渊. JAVA语言在计算机软件开发中的应用[J]. 电子技术与软件工程，2019（02）:53-54. 　　</a:t>
            </a:r>
            <a:endParaRPr sz="1600" dirty="0" smtClean="0"/>
          </a:p>
          <a:p>
            <a:r>
              <a:rPr sz="1600" dirty="0" smtClean="0"/>
              <a:t>[8]秦楷. JAVA语言特点及其在计算机软件开发中的运用[J]. 中国新通信，2019,21（01）:91. 　　</a:t>
            </a:r>
            <a:endParaRPr sz="1600" dirty="0" smtClean="0"/>
          </a:p>
          <a:p>
            <a:r>
              <a:rPr sz="1600" dirty="0" smtClean="0"/>
              <a:t>[9]张之涵，谭霞，温克欢，魏恩伟. 基于Android和Java编程的家庭智能用电管理系统设计[J]. 自动化与仪器仪表，2019（01）:121-124. 　</a:t>
            </a:r>
            <a:endParaRPr sz="1600" dirty="0" smtClean="0"/>
          </a:p>
          <a:p>
            <a:r>
              <a:rPr sz="1600" dirty="0" smtClean="0"/>
              <a:t>[10]吴荣珍. 基于JAVA的高职院校人事管理系统设计与实现[J]. 软件导刊，2019,18</a:t>
            </a:r>
            <a:endParaRPr sz="16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44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149195" y="3301238"/>
            <a:ext cx="704088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</a:rPr>
              <a:t>感谢</a:t>
            </a:r>
            <a:r>
              <a:rPr lang="zh-CN" altLang="en-US" sz="6000" b="1" dirty="0" smtClean="0">
                <a:solidFill>
                  <a:schemeClr val="bg1"/>
                </a:solidFill>
              </a:rPr>
              <a:t>各位老师的</a:t>
            </a:r>
            <a:r>
              <a:rPr lang="zh-CN" altLang="en-US" sz="6000" b="1" dirty="0">
                <a:solidFill>
                  <a:schemeClr val="bg1"/>
                </a:solidFill>
              </a:rPr>
              <a:t>指导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627539" y="5333204"/>
            <a:ext cx="115746" cy="1157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038127" y="5333204"/>
            <a:ext cx="115746" cy="1157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443635" y="5333204"/>
            <a:ext cx="115746" cy="1157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4769529" y="541051"/>
            <a:ext cx="2638414" cy="2624498"/>
            <a:chOff x="4769529" y="541051"/>
            <a:chExt cx="2638414" cy="2624498"/>
          </a:xfrm>
        </p:grpSpPr>
        <p:grpSp>
          <p:nvGrpSpPr>
            <p:cNvPr id="26" name="Group 74"/>
            <p:cNvGrpSpPr>
              <a:grpSpLocks noChangeAspect="1"/>
            </p:cNvGrpSpPr>
            <p:nvPr/>
          </p:nvGrpSpPr>
          <p:grpSpPr bwMode="auto">
            <a:xfrm>
              <a:off x="4769529" y="541051"/>
              <a:ext cx="2638414" cy="2624498"/>
              <a:chOff x="5429" y="2125"/>
              <a:chExt cx="569" cy="566"/>
            </a:xfrm>
            <a:solidFill>
              <a:schemeClr val="bg1"/>
            </a:solidFill>
          </p:grpSpPr>
          <p:sp>
            <p:nvSpPr>
              <p:cNvPr id="28" name="Freeform 75"/>
              <p:cNvSpPr/>
              <p:nvPr/>
            </p:nvSpPr>
            <p:spPr bwMode="auto">
              <a:xfrm>
                <a:off x="5639" y="2603"/>
                <a:ext cx="149" cy="22"/>
              </a:xfrm>
              <a:custGeom>
                <a:avLst/>
                <a:gdLst>
                  <a:gd name="T0" fmla="*/ 210 w 210"/>
                  <a:gd name="T1" fmla="*/ 16 h 32"/>
                  <a:gd name="T2" fmla="*/ 195 w 210"/>
                  <a:gd name="T3" fmla="*/ 0 h 32"/>
                  <a:gd name="T4" fmla="*/ 15 w 210"/>
                  <a:gd name="T5" fmla="*/ 0 h 32"/>
                  <a:gd name="T6" fmla="*/ 0 w 210"/>
                  <a:gd name="T7" fmla="*/ 16 h 32"/>
                  <a:gd name="T8" fmla="*/ 0 w 210"/>
                  <a:gd name="T9" fmla="*/ 16 h 32"/>
                  <a:gd name="T10" fmla="*/ 15 w 210"/>
                  <a:gd name="T11" fmla="*/ 32 h 32"/>
                  <a:gd name="T12" fmla="*/ 195 w 210"/>
                  <a:gd name="T13" fmla="*/ 32 h 32"/>
                  <a:gd name="T14" fmla="*/ 210 w 210"/>
                  <a:gd name="T15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0" h="32">
                    <a:moveTo>
                      <a:pt x="210" y="16"/>
                    </a:moveTo>
                    <a:cubicBezTo>
                      <a:pt x="210" y="7"/>
                      <a:pt x="203" y="0"/>
                      <a:pt x="19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7" y="32"/>
                      <a:pt x="15" y="32"/>
                    </a:cubicBezTo>
                    <a:cubicBezTo>
                      <a:pt x="195" y="32"/>
                      <a:pt x="195" y="32"/>
                      <a:pt x="195" y="32"/>
                    </a:cubicBezTo>
                    <a:cubicBezTo>
                      <a:pt x="203" y="32"/>
                      <a:pt x="210" y="24"/>
                      <a:pt x="21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76"/>
              <p:cNvSpPr/>
              <p:nvPr/>
            </p:nvSpPr>
            <p:spPr bwMode="auto">
              <a:xfrm>
                <a:off x="5702" y="2125"/>
                <a:ext cx="23" cy="94"/>
              </a:xfrm>
              <a:custGeom>
                <a:avLst/>
                <a:gdLst>
                  <a:gd name="T0" fmla="*/ 16 w 32"/>
                  <a:gd name="T1" fmla="*/ 132 h 132"/>
                  <a:gd name="T2" fmla="*/ 32 w 32"/>
                  <a:gd name="T3" fmla="*/ 116 h 132"/>
                  <a:gd name="T4" fmla="*/ 32 w 32"/>
                  <a:gd name="T5" fmla="*/ 16 h 132"/>
                  <a:gd name="T6" fmla="*/ 16 w 32"/>
                  <a:gd name="T7" fmla="*/ 0 h 132"/>
                  <a:gd name="T8" fmla="*/ 16 w 32"/>
                  <a:gd name="T9" fmla="*/ 0 h 132"/>
                  <a:gd name="T10" fmla="*/ 0 w 32"/>
                  <a:gd name="T11" fmla="*/ 16 h 132"/>
                  <a:gd name="T12" fmla="*/ 0 w 32"/>
                  <a:gd name="T13" fmla="*/ 116 h 132"/>
                  <a:gd name="T14" fmla="*/ 16 w 32"/>
                  <a:gd name="T15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132">
                    <a:moveTo>
                      <a:pt x="16" y="132"/>
                    </a:moveTo>
                    <a:cubicBezTo>
                      <a:pt x="25" y="132"/>
                      <a:pt x="32" y="125"/>
                      <a:pt x="32" y="1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5"/>
                      <a:pt x="7" y="132"/>
                      <a:pt x="16" y="1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77"/>
              <p:cNvSpPr/>
              <p:nvPr/>
            </p:nvSpPr>
            <p:spPr bwMode="auto">
              <a:xfrm>
                <a:off x="5802" y="2160"/>
                <a:ext cx="61" cy="87"/>
              </a:xfrm>
              <a:custGeom>
                <a:avLst/>
                <a:gdLst>
                  <a:gd name="T0" fmla="*/ 10 w 86"/>
                  <a:gd name="T1" fmla="*/ 119 h 123"/>
                  <a:gd name="T2" fmla="*/ 32 w 86"/>
                  <a:gd name="T3" fmla="*/ 113 h 123"/>
                  <a:gd name="T4" fmla="*/ 82 w 86"/>
                  <a:gd name="T5" fmla="*/ 26 h 123"/>
                  <a:gd name="T6" fmla="*/ 76 w 86"/>
                  <a:gd name="T7" fmla="*/ 5 h 123"/>
                  <a:gd name="T8" fmla="*/ 76 w 86"/>
                  <a:gd name="T9" fmla="*/ 5 h 123"/>
                  <a:gd name="T10" fmla="*/ 55 w 86"/>
                  <a:gd name="T11" fmla="*/ 10 h 123"/>
                  <a:gd name="T12" fmla="*/ 5 w 86"/>
                  <a:gd name="T13" fmla="*/ 97 h 123"/>
                  <a:gd name="T14" fmla="*/ 10 w 86"/>
                  <a:gd name="T15" fmla="*/ 11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123">
                    <a:moveTo>
                      <a:pt x="10" y="119"/>
                    </a:moveTo>
                    <a:cubicBezTo>
                      <a:pt x="18" y="123"/>
                      <a:pt x="27" y="120"/>
                      <a:pt x="32" y="113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6" y="19"/>
                      <a:pt x="83" y="9"/>
                      <a:pt x="76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69" y="0"/>
                      <a:pt x="59" y="3"/>
                      <a:pt x="55" y="10"/>
                    </a:cubicBezTo>
                    <a:cubicBezTo>
                      <a:pt x="5" y="97"/>
                      <a:pt x="5" y="97"/>
                      <a:pt x="5" y="97"/>
                    </a:cubicBezTo>
                    <a:cubicBezTo>
                      <a:pt x="0" y="105"/>
                      <a:pt x="3" y="114"/>
                      <a:pt x="10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78"/>
              <p:cNvSpPr/>
              <p:nvPr/>
            </p:nvSpPr>
            <p:spPr bwMode="auto">
              <a:xfrm>
                <a:off x="5876" y="2260"/>
                <a:ext cx="87" cy="62"/>
              </a:xfrm>
              <a:custGeom>
                <a:avLst/>
                <a:gdLst>
                  <a:gd name="T0" fmla="*/ 5 w 123"/>
                  <a:gd name="T1" fmla="*/ 76 h 86"/>
                  <a:gd name="T2" fmla="*/ 26 w 123"/>
                  <a:gd name="T3" fmla="*/ 82 h 86"/>
                  <a:gd name="T4" fmla="*/ 113 w 123"/>
                  <a:gd name="T5" fmla="*/ 31 h 86"/>
                  <a:gd name="T6" fmla="*/ 118 w 123"/>
                  <a:gd name="T7" fmla="*/ 10 h 86"/>
                  <a:gd name="T8" fmla="*/ 118 w 123"/>
                  <a:gd name="T9" fmla="*/ 10 h 86"/>
                  <a:gd name="T10" fmla="*/ 97 w 123"/>
                  <a:gd name="T11" fmla="*/ 4 h 86"/>
                  <a:gd name="T12" fmla="*/ 10 w 123"/>
                  <a:gd name="T13" fmla="*/ 55 h 86"/>
                  <a:gd name="T14" fmla="*/ 5 w 123"/>
                  <a:gd name="T15" fmla="*/ 7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86">
                    <a:moveTo>
                      <a:pt x="5" y="76"/>
                    </a:moveTo>
                    <a:cubicBezTo>
                      <a:pt x="9" y="83"/>
                      <a:pt x="19" y="86"/>
                      <a:pt x="26" y="82"/>
                    </a:cubicBezTo>
                    <a:cubicBezTo>
                      <a:pt x="113" y="31"/>
                      <a:pt x="113" y="31"/>
                      <a:pt x="113" y="31"/>
                    </a:cubicBezTo>
                    <a:cubicBezTo>
                      <a:pt x="120" y="27"/>
                      <a:pt x="123" y="18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4" y="3"/>
                      <a:pt x="105" y="0"/>
                      <a:pt x="97" y="4"/>
                    </a:cubicBezTo>
                    <a:cubicBezTo>
                      <a:pt x="10" y="55"/>
                      <a:pt x="10" y="55"/>
                      <a:pt x="10" y="55"/>
                    </a:cubicBezTo>
                    <a:cubicBezTo>
                      <a:pt x="3" y="59"/>
                      <a:pt x="0" y="68"/>
                      <a:pt x="5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79"/>
              <p:cNvSpPr/>
              <p:nvPr/>
            </p:nvSpPr>
            <p:spPr bwMode="auto">
              <a:xfrm>
                <a:off x="5905" y="2399"/>
                <a:ext cx="93" cy="22"/>
              </a:xfrm>
              <a:custGeom>
                <a:avLst/>
                <a:gdLst>
                  <a:gd name="T0" fmla="*/ 0 w 131"/>
                  <a:gd name="T1" fmla="*/ 15 h 31"/>
                  <a:gd name="T2" fmla="*/ 15 w 131"/>
                  <a:gd name="T3" fmla="*/ 31 h 31"/>
                  <a:gd name="T4" fmla="*/ 115 w 131"/>
                  <a:gd name="T5" fmla="*/ 31 h 31"/>
                  <a:gd name="T6" fmla="*/ 131 w 131"/>
                  <a:gd name="T7" fmla="*/ 15 h 31"/>
                  <a:gd name="T8" fmla="*/ 131 w 131"/>
                  <a:gd name="T9" fmla="*/ 15 h 31"/>
                  <a:gd name="T10" fmla="*/ 115 w 131"/>
                  <a:gd name="T11" fmla="*/ 0 h 31"/>
                  <a:gd name="T12" fmla="*/ 15 w 131"/>
                  <a:gd name="T13" fmla="*/ 0 h 31"/>
                  <a:gd name="T14" fmla="*/ 0 w 131"/>
                  <a:gd name="T15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1" h="31">
                    <a:moveTo>
                      <a:pt x="0" y="15"/>
                    </a:moveTo>
                    <a:cubicBezTo>
                      <a:pt x="0" y="24"/>
                      <a:pt x="7" y="31"/>
                      <a:pt x="15" y="31"/>
                    </a:cubicBezTo>
                    <a:cubicBezTo>
                      <a:pt x="115" y="31"/>
                      <a:pt x="115" y="31"/>
                      <a:pt x="115" y="31"/>
                    </a:cubicBezTo>
                    <a:cubicBezTo>
                      <a:pt x="124" y="31"/>
                      <a:pt x="131" y="24"/>
                      <a:pt x="131" y="15"/>
                    </a:cubicBezTo>
                    <a:cubicBezTo>
                      <a:pt x="131" y="15"/>
                      <a:pt x="131" y="15"/>
                      <a:pt x="131" y="15"/>
                    </a:cubicBezTo>
                    <a:cubicBezTo>
                      <a:pt x="131" y="7"/>
                      <a:pt x="124" y="0"/>
                      <a:pt x="1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80"/>
              <p:cNvSpPr/>
              <p:nvPr/>
            </p:nvSpPr>
            <p:spPr bwMode="auto">
              <a:xfrm>
                <a:off x="5564" y="2160"/>
                <a:ext cx="61" cy="87"/>
              </a:xfrm>
              <a:custGeom>
                <a:avLst/>
                <a:gdLst>
                  <a:gd name="T0" fmla="*/ 76 w 86"/>
                  <a:gd name="T1" fmla="*/ 119 h 123"/>
                  <a:gd name="T2" fmla="*/ 81 w 86"/>
                  <a:gd name="T3" fmla="*/ 97 h 123"/>
                  <a:gd name="T4" fmla="*/ 31 w 86"/>
                  <a:gd name="T5" fmla="*/ 10 h 123"/>
                  <a:gd name="T6" fmla="*/ 10 w 86"/>
                  <a:gd name="T7" fmla="*/ 5 h 123"/>
                  <a:gd name="T8" fmla="*/ 10 w 86"/>
                  <a:gd name="T9" fmla="*/ 5 h 123"/>
                  <a:gd name="T10" fmla="*/ 4 w 86"/>
                  <a:gd name="T11" fmla="*/ 26 h 123"/>
                  <a:gd name="T12" fmla="*/ 54 w 86"/>
                  <a:gd name="T13" fmla="*/ 113 h 123"/>
                  <a:gd name="T14" fmla="*/ 76 w 86"/>
                  <a:gd name="T15" fmla="*/ 11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123">
                    <a:moveTo>
                      <a:pt x="76" y="119"/>
                    </a:moveTo>
                    <a:cubicBezTo>
                      <a:pt x="83" y="114"/>
                      <a:pt x="86" y="105"/>
                      <a:pt x="81" y="97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7" y="3"/>
                      <a:pt x="17" y="0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3" y="9"/>
                      <a:pt x="0" y="19"/>
                      <a:pt x="4" y="26"/>
                    </a:cubicBezTo>
                    <a:cubicBezTo>
                      <a:pt x="54" y="113"/>
                      <a:pt x="54" y="113"/>
                      <a:pt x="54" y="113"/>
                    </a:cubicBezTo>
                    <a:cubicBezTo>
                      <a:pt x="59" y="120"/>
                      <a:pt x="68" y="123"/>
                      <a:pt x="76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81"/>
              <p:cNvSpPr/>
              <p:nvPr/>
            </p:nvSpPr>
            <p:spPr bwMode="auto">
              <a:xfrm>
                <a:off x="5464" y="2260"/>
                <a:ext cx="87" cy="62"/>
              </a:xfrm>
              <a:custGeom>
                <a:avLst/>
                <a:gdLst>
                  <a:gd name="T0" fmla="*/ 118 w 123"/>
                  <a:gd name="T1" fmla="*/ 76 h 86"/>
                  <a:gd name="T2" fmla="*/ 113 w 123"/>
                  <a:gd name="T3" fmla="*/ 55 h 86"/>
                  <a:gd name="T4" fmla="*/ 26 w 123"/>
                  <a:gd name="T5" fmla="*/ 4 h 86"/>
                  <a:gd name="T6" fmla="*/ 5 w 123"/>
                  <a:gd name="T7" fmla="*/ 10 h 86"/>
                  <a:gd name="T8" fmla="*/ 5 w 123"/>
                  <a:gd name="T9" fmla="*/ 10 h 86"/>
                  <a:gd name="T10" fmla="*/ 10 w 123"/>
                  <a:gd name="T11" fmla="*/ 31 h 86"/>
                  <a:gd name="T12" fmla="*/ 97 w 123"/>
                  <a:gd name="T13" fmla="*/ 82 h 86"/>
                  <a:gd name="T14" fmla="*/ 118 w 123"/>
                  <a:gd name="T15" fmla="*/ 7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86">
                    <a:moveTo>
                      <a:pt x="118" y="76"/>
                    </a:moveTo>
                    <a:cubicBezTo>
                      <a:pt x="123" y="68"/>
                      <a:pt x="120" y="59"/>
                      <a:pt x="113" y="55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18" y="0"/>
                      <a:pt x="9" y="3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0" y="18"/>
                      <a:pt x="3" y="27"/>
                      <a:pt x="10" y="31"/>
                    </a:cubicBezTo>
                    <a:cubicBezTo>
                      <a:pt x="97" y="82"/>
                      <a:pt x="97" y="82"/>
                      <a:pt x="97" y="82"/>
                    </a:cubicBezTo>
                    <a:cubicBezTo>
                      <a:pt x="105" y="86"/>
                      <a:pt x="114" y="83"/>
                      <a:pt x="118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82"/>
              <p:cNvSpPr/>
              <p:nvPr/>
            </p:nvSpPr>
            <p:spPr bwMode="auto">
              <a:xfrm>
                <a:off x="5429" y="2399"/>
                <a:ext cx="93" cy="22"/>
              </a:xfrm>
              <a:custGeom>
                <a:avLst/>
                <a:gdLst>
                  <a:gd name="T0" fmla="*/ 131 w 131"/>
                  <a:gd name="T1" fmla="*/ 15 h 31"/>
                  <a:gd name="T2" fmla="*/ 116 w 131"/>
                  <a:gd name="T3" fmla="*/ 0 h 31"/>
                  <a:gd name="T4" fmla="*/ 16 w 131"/>
                  <a:gd name="T5" fmla="*/ 0 h 31"/>
                  <a:gd name="T6" fmla="*/ 0 w 131"/>
                  <a:gd name="T7" fmla="*/ 15 h 31"/>
                  <a:gd name="T8" fmla="*/ 0 w 131"/>
                  <a:gd name="T9" fmla="*/ 15 h 31"/>
                  <a:gd name="T10" fmla="*/ 16 w 131"/>
                  <a:gd name="T11" fmla="*/ 31 h 31"/>
                  <a:gd name="T12" fmla="*/ 116 w 131"/>
                  <a:gd name="T13" fmla="*/ 31 h 31"/>
                  <a:gd name="T14" fmla="*/ 131 w 131"/>
                  <a:gd name="T15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1" h="31">
                    <a:moveTo>
                      <a:pt x="131" y="15"/>
                    </a:moveTo>
                    <a:cubicBezTo>
                      <a:pt x="131" y="7"/>
                      <a:pt x="124" y="0"/>
                      <a:pt x="1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24"/>
                      <a:pt x="7" y="31"/>
                      <a:pt x="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24" y="31"/>
                      <a:pt x="131" y="24"/>
                      <a:pt x="13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83"/>
              <p:cNvSpPr/>
              <p:nvPr/>
            </p:nvSpPr>
            <p:spPr bwMode="auto">
              <a:xfrm>
                <a:off x="5639" y="2633"/>
                <a:ext cx="149" cy="22"/>
              </a:xfrm>
              <a:custGeom>
                <a:avLst/>
                <a:gdLst>
                  <a:gd name="T0" fmla="*/ 210 w 210"/>
                  <a:gd name="T1" fmla="*/ 16 h 31"/>
                  <a:gd name="T2" fmla="*/ 195 w 210"/>
                  <a:gd name="T3" fmla="*/ 0 h 31"/>
                  <a:gd name="T4" fmla="*/ 15 w 210"/>
                  <a:gd name="T5" fmla="*/ 0 h 31"/>
                  <a:gd name="T6" fmla="*/ 0 w 210"/>
                  <a:gd name="T7" fmla="*/ 16 h 31"/>
                  <a:gd name="T8" fmla="*/ 0 w 210"/>
                  <a:gd name="T9" fmla="*/ 16 h 31"/>
                  <a:gd name="T10" fmla="*/ 15 w 210"/>
                  <a:gd name="T11" fmla="*/ 31 h 31"/>
                  <a:gd name="T12" fmla="*/ 195 w 210"/>
                  <a:gd name="T13" fmla="*/ 31 h 31"/>
                  <a:gd name="T14" fmla="*/ 210 w 210"/>
                  <a:gd name="T15" fmla="*/ 1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0" h="31">
                    <a:moveTo>
                      <a:pt x="210" y="16"/>
                    </a:moveTo>
                    <a:cubicBezTo>
                      <a:pt x="210" y="7"/>
                      <a:pt x="203" y="0"/>
                      <a:pt x="19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195" y="31"/>
                      <a:pt x="195" y="31"/>
                      <a:pt x="195" y="31"/>
                    </a:cubicBezTo>
                    <a:cubicBezTo>
                      <a:pt x="203" y="31"/>
                      <a:pt x="210" y="24"/>
                      <a:pt x="21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84"/>
              <p:cNvSpPr/>
              <p:nvPr/>
            </p:nvSpPr>
            <p:spPr bwMode="auto">
              <a:xfrm>
                <a:off x="5676" y="2664"/>
                <a:ext cx="75" cy="27"/>
              </a:xfrm>
              <a:custGeom>
                <a:avLst/>
                <a:gdLst>
                  <a:gd name="T0" fmla="*/ 0 w 106"/>
                  <a:gd name="T1" fmla="*/ 0 h 38"/>
                  <a:gd name="T2" fmla="*/ 53 w 106"/>
                  <a:gd name="T3" fmla="*/ 38 h 38"/>
                  <a:gd name="T4" fmla="*/ 106 w 106"/>
                  <a:gd name="T5" fmla="*/ 0 h 38"/>
                  <a:gd name="T6" fmla="*/ 0 w 106"/>
                  <a:gd name="T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" h="38">
                    <a:moveTo>
                      <a:pt x="0" y="0"/>
                    </a:moveTo>
                    <a:cubicBezTo>
                      <a:pt x="8" y="22"/>
                      <a:pt x="28" y="38"/>
                      <a:pt x="53" y="38"/>
                    </a:cubicBezTo>
                    <a:cubicBezTo>
                      <a:pt x="78" y="38"/>
                      <a:pt x="98" y="22"/>
                      <a:pt x="10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85"/>
              <p:cNvSpPr>
                <a:spLocks noEditPoints="1"/>
              </p:cNvSpPr>
              <p:nvPr/>
            </p:nvSpPr>
            <p:spPr bwMode="auto">
              <a:xfrm>
                <a:off x="5558" y="2254"/>
                <a:ext cx="312" cy="331"/>
              </a:xfrm>
              <a:custGeom>
                <a:avLst/>
                <a:gdLst>
                  <a:gd name="T0" fmla="*/ 219 w 438"/>
                  <a:gd name="T1" fmla="*/ 0 h 465"/>
                  <a:gd name="T2" fmla="*/ 0 w 438"/>
                  <a:gd name="T3" fmla="*/ 219 h 465"/>
                  <a:gd name="T4" fmla="*/ 72 w 438"/>
                  <a:gd name="T5" fmla="*/ 381 h 465"/>
                  <a:gd name="T6" fmla="*/ 82 w 438"/>
                  <a:gd name="T7" fmla="*/ 390 h 465"/>
                  <a:gd name="T8" fmla="*/ 114 w 438"/>
                  <a:gd name="T9" fmla="*/ 465 h 465"/>
                  <a:gd name="T10" fmla="*/ 324 w 438"/>
                  <a:gd name="T11" fmla="*/ 465 h 465"/>
                  <a:gd name="T12" fmla="*/ 356 w 438"/>
                  <a:gd name="T13" fmla="*/ 390 h 465"/>
                  <a:gd name="T14" fmla="*/ 366 w 438"/>
                  <a:gd name="T15" fmla="*/ 381 h 465"/>
                  <a:gd name="T16" fmla="*/ 438 w 438"/>
                  <a:gd name="T17" fmla="*/ 219 h 465"/>
                  <a:gd name="T18" fmla="*/ 219 w 438"/>
                  <a:gd name="T19" fmla="*/ 0 h 465"/>
                  <a:gd name="T20" fmla="*/ 234 w 438"/>
                  <a:gd name="T21" fmla="*/ 323 h 465"/>
                  <a:gd name="T22" fmla="*/ 234 w 438"/>
                  <a:gd name="T23" fmla="*/ 342 h 465"/>
                  <a:gd name="T24" fmla="*/ 230 w 438"/>
                  <a:gd name="T25" fmla="*/ 353 h 465"/>
                  <a:gd name="T26" fmla="*/ 219 w 438"/>
                  <a:gd name="T27" fmla="*/ 357 h 465"/>
                  <a:gd name="T28" fmla="*/ 216 w 438"/>
                  <a:gd name="T29" fmla="*/ 357 h 465"/>
                  <a:gd name="T30" fmla="*/ 205 w 438"/>
                  <a:gd name="T31" fmla="*/ 353 h 465"/>
                  <a:gd name="T32" fmla="*/ 201 w 438"/>
                  <a:gd name="T33" fmla="*/ 342 h 465"/>
                  <a:gd name="T34" fmla="*/ 201 w 438"/>
                  <a:gd name="T35" fmla="*/ 325 h 465"/>
                  <a:gd name="T36" fmla="*/ 144 w 438"/>
                  <a:gd name="T37" fmla="*/ 311 h 465"/>
                  <a:gd name="T38" fmla="*/ 154 w 438"/>
                  <a:gd name="T39" fmla="*/ 271 h 465"/>
                  <a:gd name="T40" fmla="*/ 210 w 438"/>
                  <a:gd name="T41" fmla="*/ 286 h 465"/>
                  <a:gd name="T42" fmla="*/ 242 w 438"/>
                  <a:gd name="T43" fmla="*/ 265 h 465"/>
                  <a:gd name="T44" fmla="*/ 206 w 438"/>
                  <a:gd name="T45" fmla="*/ 235 h 465"/>
                  <a:gd name="T46" fmla="*/ 146 w 438"/>
                  <a:gd name="T47" fmla="*/ 173 h 465"/>
                  <a:gd name="T48" fmla="*/ 203 w 438"/>
                  <a:gd name="T49" fmla="*/ 113 h 465"/>
                  <a:gd name="T50" fmla="*/ 203 w 438"/>
                  <a:gd name="T51" fmla="*/ 96 h 465"/>
                  <a:gd name="T52" fmla="*/ 207 w 438"/>
                  <a:gd name="T53" fmla="*/ 85 h 465"/>
                  <a:gd name="T54" fmla="*/ 218 w 438"/>
                  <a:gd name="T55" fmla="*/ 81 h 465"/>
                  <a:gd name="T56" fmla="*/ 221 w 438"/>
                  <a:gd name="T57" fmla="*/ 81 h 465"/>
                  <a:gd name="T58" fmla="*/ 232 w 438"/>
                  <a:gd name="T59" fmla="*/ 85 h 465"/>
                  <a:gd name="T60" fmla="*/ 236 w 438"/>
                  <a:gd name="T61" fmla="*/ 96 h 465"/>
                  <a:gd name="T62" fmla="*/ 236 w 438"/>
                  <a:gd name="T63" fmla="*/ 111 h 465"/>
                  <a:gd name="T64" fmla="*/ 285 w 438"/>
                  <a:gd name="T65" fmla="*/ 122 h 465"/>
                  <a:gd name="T66" fmla="*/ 275 w 438"/>
                  <a:gd name="T67" fmla="*/ 160 h 465"/>
                  <a:gd name="T68" fmla="*/ 226 w 438"/>
                  <a:gd name="T69" fmla="*/ 149 h 465"/>
                  <a:gd name="T70" fmla="*/ 197 w 438"/>
                  <a:gd name="T71" fmla="*/ 168 h 465"/>
                  <a:gd name="T72" fmla="*/ 238 w 438"/>
                  <a:gd name="T73" fmla="*/ 197 h 465"/>
                  <a:gd name="T74" fmla="*/ 294 w 438"/>
                  <a:gd name="T75" fmla="*/ 260 h 465"/>
                  <a:gd name="T76" fmla="*/ 234 w 438"/>
                  <a:gd name="T77" fmla="*/ 323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38" h="465">
                    <a:moveTo>
                      <a:pt x="219" y="0"/>
                    </a:moveTo>
                    <a:cubicBezTo>
                      <a:pt x="98" y="0"/>
                      <a:pt x="0" y="98"/>
                      <a:pt x="0" y="219"/>
                    </a:cubicBezTo>
                    <a:cubicBezTo>
                      <a:pt x="0" y="283"/>
                      <a:pt x="28" y="341"/>
                      <a:pt x="72" y="381"/>
                    </a:cubicBezTo>
                    <a:cubicBezTo>
                      <a:pt x="72" y="382"/>
                      <a:pt x="78" y="387"/>
                      <a:pt x="82" y="390"/>
                    </a:cubicBezTo>
                    <a:cubicBezTo>
                      <a:pt x="102" y="408"/>
                      <a:pt x="114" y="436"/>
                      <a:pt x="114" y="465"/>
                    </a:cubicBezTo>
                    <a:cubicBezTo>
                      <a:pt x="324" y="465"/>
                      <a:pt x="324" y="465"/>
                      <a:pt x="324" y="465"/>
                    </a:cubicBezTo>
                    <a:cubicBezTo>
                      <a:pt x="324" y="436"/>
                      <a:pt x="336" y="408"/>
                      <a:pt x="356" y="390"/>
                    </a:cubicBezTo>
                    <a:cubicBezTo>
                      <a:pt x="360" y="387"/>
                      <a:pt x="366" y="382"/>
                      <a:pt x="366" y="381"/>
                    </a:cubicBezTo>
                    <a:cubicBezTo>
                      <a:pt x="410" y="341"/>
                      <a:pt x="438" y="283"/>
                      <a:pt x="438" y="219"/>
                    </a:cubicBezTo>
                    <a:cubicBezTo>
                      <a:pt x="438" y="98"/>
                      <a:pt x="340" y="0"/>
                      <a:pt x="219" y="0"/>
                    </a:cubicBezTo>
                    <a:close/>
                    <a:moveTo>
                      <a:pt x="234" y="323"/>
                    </a:moveTo>
                    <a:cubicBezTo>
                      <a:pt x="234" y="342"/>
                      <a:pt x="234" y="342"/>
                      <a:pt x="234" y="342"/>
                    </a:cubicBezTo>
                    <a:cubicBezTo>
                      <a:pt x="234" y="346"/>
                      <a:pt x="233" y="350"/>
                      <a:pt x="230" y="353"/>
                    </a:cubicBezTo>
                    <a:cubicBezTo>
                      <a:pt x="227" y="356"/>
                      <a:pt x="223" y="357"/>
                      <a:pt x="219" y="357"/>
                    </a:cubicBezTo>
                    <a:cubicBezTo>
                      <a:pt x="216" y="357"/>
                      <a:pt x="216" y="357"/>
                      <a:pt x="216" y="357"/>
                    </a:cubicBezTo>
                    <a:cubicBezTo>
                      <a:pt x="212" y="357"/>
                      <a:pt x="208" y="356"/>
                      <a:pt x="205" y="353"/>
                    </a:cubicBezTo>
                    <a:cubicBezTo>
                      <a:pt x="203" y="350"/>
                      <a:pt x="201" y="346"/>
                      <a:pt x="201" y="342"/>
                    </a:cubicBezTo>
                    <a:cubicBezTo>
                      <a:pt x="201" y="325"/>
                      <a:pt x="201" y="325"/>
                      <a:pt x="201" y="325"/>
                    </a:cubicBezTo>
                    <a:cubicBezTo>
                      <a:pt x="178" y="324"/>
                      <a:pt x="156" y="318"/>
                      <a:pt x="144" y="311"/>
                    </a:cubicBezTo>
                    <a:cubicBezTo>
                      <a:pt x="154" y="271"/>
                      <a:pt x="154" y="271"/>
                      <a:pt x="154" y="271"/>
                    </a:cubicBezTo>
                    <a:cubicBezTo>
                      <a:pt x="168" y="279"/>
                      <a:pt x="188" y="286"/>
                      <a:pt x="210" y="286"/>
                    </a:cubicBezTo>
                    <a:cubicBezTo>
                      <a:pt x="229" y="286"/>
                      <a:pt x="242" y="278"/>
                      <a:pt x="242" y="265"/>
                    </a:cubicBezTo>
                    <a:cubicBezTo>
                      <a:pt x="242" y="252"/>
                      <a:pt x="232" y="244"/>
                      <a:pt x="206" y="235"/>
                    </a:cubicBezTo>
                    <a:cubicBezTo>
                      <a:pt x="170" y="223"/>
                      <a:pt x="146" y="206"/>
                      <a:pt x="146" y="173"/>
                    </a:cubicBezTo>
                    <a:cubicBezTo>
                      <a:pt x="146" y="144"/>
                      <a:pt x="167" y="120"/>
                      <a:pt x="203" y="113"/>
                    </a:cubicBezTo>
                    <a:cubicBezTo>
                      <a:pt x="203" y="96"/>
                      <a:pt x="203" y="96"/>
                      <a:pt x="203" y="96"/>
                    </a:cubicBezTo>
                    <a:cubicBezTo>
                      <a:pt x="203" y="92"/>
                      <a:pt x="204" y="88"/>
                      <a:pt x="207" y="85"/>
                    </a:cubicBezTo>
                    <a:cubicBezTo>
                      <a:pt x="210" y="83"/>
                      <a:pt x="214" y="81"/>
                      <a:pt x="218" y="81"/>
                    </a:cubicBezTo>
                    <a:cubicBezTo>
                      <a:pt x="221" y="81"/>
                      <a:pt x="221" y="81"/>
                      <a:pt x="221" y="81"/>
                    </a:cubicBezTo>
                    <a:cubicBezTo>
                      <a:pt x="225" y="81"/>
                      <a:pt x="229" y="83"/>
                      <a:pt x="232" y="85"/>
                    </a:cubicBezTo>
                    <a:cubicBezTo>
                      <a:pt x="234" y="88"/>
                      <a:pt x="236" y="92"/>
                      <a:pt x="236" y="96"/>
                    </a:cubicBezTo>
                    <a:cubicBezTo>
                      <a:pt x="236" y="111"/>
                      <a:pt x="236" y="111"/>
                      <a:pt x="236" y="111"/>
                    </a:cubicBezTo>
                    <a:cubicBezTo>
                      <a:pt x="259" y="112"/>
                      <a:pt x="274" y="117"/>
                      <a:pt x="285" y="122"/>
                    </a:cubicBezTo>
                    <a:cubicBezTo>
                      <a:pt x="275" y="160"/>
                      <a:pt x="275" y="160"/>
                      <a:pt x="275" y="160"/>
                    </a:cubicBezTo>
                    <a:cubicBezTo>
                      <a:pt x="266" y="157"/>
                      <a:pt x="251" y="149"/>
                      <a:pt x="226" y="149"/>
                    </a:cubicBezTo>
                    <a:cubicBezTo>
                      <a:pt x="204" y="149"/>
                      <a:pt x="197" y="158"/>
                      <a:pt x="197" y="168"/>
                    </a:cubicBezTo>
                    <a:cubicBezTo>
                      <a:pt x="197" y="179"/>
                      <a:pt x="209" y="186"/>
                      <a:pt x="238" y="197"/>
                    </a:cubicBezTo>
                    <a:cubicBezTo>
                      <a:pt x="278" y="211"/>
                      <a:pt x="294" y="230"/>
                      <a:pt x="294" y="260"/>
                    </a:cubicBezTo>
                    <a:cubicBezTo>
                      <a:pt x="294" y="290"/>
                      <a:pt x="273" y="316"/>
                      <a:pt x="234" y="3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5709623" y="1310780"/>
              <a:ext cx="758223" cy="10714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b="26913"/>
          <a:stretch>
            <a:fillRect/>
          </a:stretch>
        </p:blipFill>
        <p:spPr>
          <a:xfrm>
            <a:off x="0" y="0"/>
            <a:ext cx="12192000" cy="501226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602095" y="132715"/>
            <a:ext cx="5470525" cy="3451225"/>
          </a:xfrm>
          <a:prstGeom prst="rect">
            <a:avLst/>
          </a:prstGeom>
          <a:noFill/>
          <a:ln>
            <a:noFill/>
          </a:ln>
          <a:effectLst>
            <a:outerShdw blurRad="165100" sx="101000" sy="101000" algn="ctr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 smtClean="0">
                <a:solidFill>
                  <a:schemeClr val="tx1"/>
                </a:solidFill>
              </a:rPr>
              <a:t>21世纪的今天，随着社会的不断发展与进步，人们对于信息科学化的认识，已由低层次向高层次发展，由原来的感性认识向理性认识提高，管理工作的重要性已逐渐被人们所认识，科学化的管理，使信息存储达到准确、快速、完善，并能提高工作管理效率，促进其发展。</a:t>
            </a:r>
            <a:endParaRPr dirty="0" smtClean="0">
              <a:solidFill>
                <a:schemeClr val="tx1"/>
              </a:solidFill>
            </a:endParaRPr>
          </a:p>
          <a:p>
            <a:r>
              <a:rPr dirty="0" smtClean="0">
                <a:solidFill>
                  <a:schemeClr val="tx1"/>
                </a:solidFill>
              </a:rPr>
              <a:t>论文主要是对绿色农产品推广应用网站进行了介绍，包括研究的现状，还有涉及的开发背景，然后还对系统的设计目标进行了论述，还有系统的需求，以及整个的设计方案，对系统的设计以及实现，也都论述的比较细致，最后对绿色农产品推广应用网站进行了一些具体测试。</a:t>
            </a:r>
            <a:endParaRPr dirty="0" smtClean="0">
              <a:solidFill>
                <a:schemeClr val="tx1"/>
              </a:solidFill>
            </a:endParaRPr>
          </a:p>
          <a:p>
            <a:r>
              <a:rPr dirty="0" smtClean="0">
                <a:solidFill>
                  <a:schemeClr val="tx1"/>
                </a:solidFill>
              </a:rPr>
              <a:t>本文以Java为开发技术，实现了一个绿色农产品推广应用网站。</a:t>
            </a:r>
            <a:endParaRPr dirty="0" smtClean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08475" y="5496560"/>
            <a:ext cx="4294505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600" b="1" dirty="0"/>
              <a:t>摘     要</a:t>
            </a:r>
            <a:endParaRPr lang="zh-CN" altLang="en-US" sz="6600" b="1" dirty="0"/>
          </a:p>
        </p:txBody>
      </p:sp>
    </p:spTree>
  </p:cSld>
  <p:clrMapOvr>
    <a:masterClrMapping/>
  </p:clrMapOvr>
  <p:transition spd="med"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6280" y="17780"/>
            <a:ext cx="60445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课题背景及意义</a:t>
            </a:r>
            <a:endParaRPr lang="zh-CN" altLang="en-US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542290" y="1083310"/>
            <a:ext cx="11390630" cy="36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随着现代网络技术发展，对于绿色农产品推广应用网站的设计现在正处于发展的阶段，所以对的要求也是比较严格的，要从系统的功能和用户实际需求来进行对系统制定开发的发展方式，依靠网络技术的的快速发展和现代通讯技术的结合为人们带来方便，可以方便用户网上查看，还可以通过这些技术实现在线绿色农产品推广应用网站等过程。当今社会互联网急速发展，绿色农产品推广应用网站也在国内爆炸式的发展起来。这种网络模式对长期使用互联网社会产生了深远的的影响，在这种社会环境下开发一个适用于用户都可以操作的、简单的、便捷的绿色农产品推广应用网站的发展前景是非常好的。</a:t>
            </a:r>
            <a:endParaRPr lang="zh-CN" altLang="en-US" dirty="0" smtClean="0"/>
          </a:p>
          <a:p>
            <a:r>
              <a:rPr lang="zh-CN" altLang="en-US" dirty="0" smtClean="0"/>
              <a:t>以往的绿色农产品推广应用网站相关信息管理，都是工作人员手工统计。这种方式不但时效性低，而且需要查找和变更的时候很不方便。随着科学的进步，技术的成熟，计算机信息化也日新月异的发展，社会也已经深刻的认识，计算机功能非常的强大，计算机已经进入了人类社会发展的各个领域，并且发挥着十分重要的作用。本系统利用网络沟通、计算机信息存储管理，有着与传统的方式所无法替代的优点。比如计算检索速度特别快、可靠性特别高、存储容量特别大、保密性特别好、可保存时间特别长、成本特别低等。在工作效率上，能够得到极大地提高，延伸至服务水平也会有好的收获，有了网络，绿色农产品推广应用网站的各方面的管理更加科学和系统，更加规范和简便。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8715" y="8255"/>
            <a:ext cx="38417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zh-CN" altLang="en-US" sz="3200" b="0" i="0" kern="0" cap="none" spc="0" normalizeH="0" baseline="0" noProof="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SSM框架</a:t>
            </a:r>
            <a:endParaRPr kumimoji="0" lang="zh-CN" altLang="en-US" sz="3200" b="0" i="0" kern="0" cap="none" spc="0" normalizeH="0" baseline="0" noProof="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695325" y="4344996"/>
            <a:ext cx="5753601" cy="1963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88900" algn="ctr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/>
          <a:srcRect t="154" r="43473" b="26913"/>
          <a:stretch>
            <a:fillRect/>
          </a:stretch>
        </p:blipFill>
        <p:spPr>
          <a:xfrm>
            <a:off x="695325" y="914581"/>
            <a:ext cx="5753601" cy="417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88900" algn="ctr" rotWithShape="0">
              <a:prstClr val="black">
                <a:alpha val="64000"/>
              </a:prstClr>
            </a:outerShdw>
          </a:effectLst>
        </p:spPr>
      </p:pic>
      <p:sp>
        <p:nvSpPr>
          <p:cNvPr id="100" name="文本框 99"/>
          <p:cNvSpPr txBox="1"/>
          <p:nvPr/>
        </p:nvSpPr>
        <p:spPr>
          <a:xfrm>
            <a:off x="6593266" y="1119607"/>
            <a:ext cx="5080000" cy="3538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当今流行的“SSM组合框架”是Spring + SpringMVC + MyBatis的缩写，受到很多的追捧，“组合SSM框架”是强强联手、各司其职、协调互补的团队精神。web项目的框架，通常更简单的数据源。Spring属于一个轻量级的反转控制框架(IoC)，但它也是一个面向表面的容器(AOP)。SpringMVC常常用于控制器的分类工作模式，与模型对象分开，程序对象的作用与自动取款机进行处理。这种解耦治疗使整个系统的个性化变得更加容易。MyBatis是一个良好的可持续性框架，支持普通SQL查询，同时允许对存储过程的高级映射进行数据的优化处理。大型Java Web应用程序的由于开发成本太高，开发后难以维护和开发过程中一些难以解决的问题，而采用“SSM组合框架”，它允许建立业务层次结构，并为这个问题提供良好的解决方案。</a:t>
            </a:r>
            <a:endParaRPr lang="zh-CN" altLang="en-US" sz="16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b="26913"/>
          <a:stretch>
            <a:fillRect/>
          </a:stretch>
        </p:blipFill>
        <p:spPr>
          <a:xfrm>
            <a:off x="0" y="0"/>
            <a:ext cx="12192000" cy="501226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10896" y="5293268"/>
            <a:ext cx="3535680" cy="1106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6600" b="1" dirty="0"/>
              <a:t>系统分析</a:t>
            </a:r>
            <a:endParaRPr lang="zh-CN" altLang="en-US" sz="6600" b="1" dirty="0"/>
          </a:p>
        </p:txBody>
      </p:sp>
    </p:spTree>
  </p:cSld>
  <p:clrMapOvr>
    <a:masterClrMapping/>
  </p:clrMapOvr>
  <p:transition spd="med"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780"/>
            <a:ext cx="12192000" cy="601133"/>
          </a:xfrm>
          <a:prstGeom prst="rect">
            <a:avLst/>
          </a:prstGeom>
          <a:solidFill>
            <a:srgbClr val="546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7310" y="57785"/>
            <a:ext cx="76269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系统结构图</a:t>
            </a:r>
            <a:endParaRPr lang="zh-CN" altLang="en-US" sz="2800" dirty="0" smtClean="0"/>
          </a:p>
        </p:txBody>
      </p:sp>
      <p:grpSp>
        <p:nvGrpSpPr>
          <p:cNvPr id="8" name="组合 7"/>
          <p:cNvGrpSpPr/>
          <p:nvPr/>
        </p:nvGrpSpPr>
        <p:grpSpPr>
          <a:xfrm>
            <a:off x="299752" y="21081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2097927" y="1234873"/>
            <a:ext cx="7707219" cy="4870382"/>
            <a:chOff x="2097927" y="1087654"/>
            <a:chExt cx="7707219" cy="4870382"/>
          </a:xfrm>
        </p:grpSpPr>
        <p:sp>
          <p:nvSpPr>
            <p:cNvPr id="13" name="任意多边形 12"/>
            <p:cNvSpPr/>
            <p:nvPr/>
          </p:nvSpPr>
          <p:spPr>
            <a:xfrm>
              <a:off x="6281846" y="1087654"/>
              <a:ext cx="3523300" cy="2045560"/>
            </a:xfrm>
            <a:custGeom>
              <a:avLst/>
              <a:gdLst>
                <a:gd name="connsiteX0" fmla="*/ 0 w 3523300"/>
                <a:gd name="connsiteY0" fmla="*/ 0 h 2045560"/>
                <a:gd name="connsiteX1" fmla="*/ 3523300 w 3523300"/>
                <a:gd name="connsiteY1" fmla="*/ 0 h 2045560"/>
                <a:gd name="connsiteX2" fmla="*/ 3523300 w 3523300"/>
                <a:gd name="connsiteY2" fmla="*/ 2045560 h 2045560"/>
                <a:gd name="connsiteX3" fmla="*/ 0 w 3523300"/>
                <a:gd name="connsiteY3" fmla="*/ 2045560 h 2045560"/>
                <a:gd name="connsiteX4" fmla="*/ 0 w 3523300"/>
                <a:gd name="connsiteY4" fmla="*/ 0 h 2045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3300" h="2045560">
                  <a:moveTo>
                    <a:pt x="0" y="0"/>
                  </a:moveTo>
                  <a:lnTo>
                    <a:pt x="3523300" y="0"/>
                  </a:lnTo>
                  <a:lnTo>
                    <a:pt x="3523300" y="2045560"/>
                  </a:lnTo>
                  <a:lnTo>
                    <a:pt x="0" y="2045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608" tIns="419608" rIns="419608" bIns="419608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900" kern="120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2097927" y="3912476"/>
              <a:ext cx="3523300" cy="2045560"/>
            </a:xfrm>
            <a:custGeom>
              <a:avLst/>
              <a:gdLst>
                <a:gd name="connsiteX0" fmla="*/ 0 w 3523300"/>
                <a:gd name="connsiteY0" fmla="*/ 0 h 2045560"/>
                <a:gd name="connsiteX1" fmla="*/ 3523300 w 3523300"/>
                <a:gd name="connsiteY1" fmla="*/ 0 h 2045560"/>
                <a:gd name="connsiteX2" fmla="*/ 3523300 w 3523300"/>
                <a:gd name="connsiteY2" fmla="*/ 2045560 h 2045560"/>
                <a:gd name="connsiteX3" fmla="*/ 0 w 3523300"/>
                <a:gd name="connsiteY3" fmla="*/ 2045560 h 2045560"/>
                <a:gd name="connsiteX4" fmla="*/ 0 w 3523300"/>
                <a:gd name="connsiteY4" fmla="*/ 0 h 2045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3300" h="2045560">
                  <a:moveTo>
                    <a:pt x="0" y="0"/>
                  </a:moveTo>
                  <a:lnTo>
                    <a:pt x="3523300" y="0"/>
                  </a:lnTo>
                  <a:lnTo>
                    <a:pt x="3523300" y="2045560"/>
                  </a:lnTo>
                  <a:lnTo>
                    <a:pt x="0" y="2045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608" tIns="419608" rIns="419608" bIns="419608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900" kern="1200"/>
            </a:p>
          </p:txBody>
        </p:sp>
      </p:grp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444" name="Rectangle 8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457" name="Rectangle 9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458" name="Rectangle 9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459" name="Rectangle 9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460" name="Rectangle 10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461" name="Rectangle 10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462" name="Rectangle 10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463" name="Rectangle 10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-2147482481" name="对象 -2147482482"/>
          <p:cNvGraphicFramePr>
            <a:graphicFrameLocks noChangeAspect="1"/>
          </p:cNvGraphicFramePr>
          <p:nvPr/>
        </p:nvGraphicFramePr>
        <p:xfrm>
          <a:off x="299720" y="708025"/>
          <a:ext cx="11614150" cy="614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14109700" imgH="7569200" progId="Visio.Drawing.15">
                  <p:embed/>
                </p:oleObj>
              </mc:Choice>
              <mc:Fallback>
                <p:oleObj name="" r:id="rId1" imgW="14109700" imgH="7569200" progId="Visio.Drawing.15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9720" y="708025"/>
                        <a:ext cx="11614150" cy="6149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780"/>
            <a:ext cx="12192000" cy="601133"/>
          </a:xfrm>
          <a:prstGeom prst="rect">
            <a:avLst/>
          </a:prstGeom>
          <a:solidFill>
            <a:srgbClr val="546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6280" y="0"/>
            <a:ext cx="3722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zh-CN" sz="3600" b="0" i="0" kern="0" cap="none" spc="0" normalizeH="0" baseline="0" noProof="0" dirty="0" smtClean="0">
                <a:latin typeface="黑体" panose="02010609060101010101" charset="-122"/>
                <a:ea typeface="黑体" panose="02010609060101010101" charset="-122"/>
              </a:rPr>
              <a:t>管理员功能图</a:t>
            </a:r>
            <a:endParaRPr kumimoji="0" lang="zh-CN" sz="3600" b="0" i="0" kern="0" cap="none" spc="0" normalizeH="0" baseline="0" noProof="0" dirty="0" smtClean="0"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2097927" y="1234873"/>
            <a:ext cx="7707219" cy="4870382"/>
            <a:chOff x="2097927" y="1087654"/>
            <a:chExt cx="7707219" cy="4870382"/>
          </a:xfrm>
        </p:grpSpPr>
        <p:sp>
          <p:nvSpPr>
            <p:cNvPr id="13" name="任意多边形 12"/>
            <p:cNvSpPr/>
            <p:nvPr/>
          </p:nvSpPr>
          <p:spPr>
            <a:xfrm>
              <a:off x="6281846" y="1087654"/>
              <a:ext cx="3523300" cy="2045560"/>
            </a:xfrm>
            <a:custGeom>
              <a:avLst/>
              <a:gdLst>
                <a:gd name="connsiteX0" fmla="*/ 0 w 3523300"/>
                <a:gd name="connsiteY0" fmla="*/ 0 h 2045560"/>
                <a:gd name="connsiteX1" fmla="*/ 3523300 w 3523300"/>
                <a:gd name="connsiteY1" fmla="*/ 0 h 2045560"/>
                <a:gd name="connsiteX2" fmla="*/ 3523300 w 3523300"/>
                <a:gd name="connsiteY2" fmla="*/ 2045560 h 2045560"/>
                <a:gd name="connsiteX3" fmla="*/ 0 w 3523300"/>
                <a:gd name="connsiteY3" fmla="*/ 2045560 h 2045560"/>
                <a:gd name="connsiteX4" fmla="*/ 0 w 3523300"/>
                <a:gd name="connsiteY4" fmla="*/ 0 h 2045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3300" h="2045560">
                  <a:moveTo>
                    <a:pt x="0" y="0"/>
                  </a:moveTo>
                  <a:lnTo>
                    <a:pt x="3523300" y="0"/>
                  </a:lnTo>
                  <a:lnTo>
                    <a:pt x="3523300" y="2045560"/>
                  </a:lnTo>
                  <a:lnTo>
                    <a:pt x="0" y="2045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608" tIns="419608" rIns="419608" bIns="419608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900" kern="120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2097927" y="3912476"/>
              <a:ext cx="3523300" cy="2045560"/>
            </a:xfrm>
            <a:custGeom>
              <a:avLst/>
              <a:gdLst>
                <a:gd name="connsiteX0" fmla="*/ 0 w 3523300"/>
                <a:gd name="connsiteY0" fmla="*/ 0 h 2045560"/>
                <a:gd name="connsiteX1" fmla="*/ 3523300 w 3523300"/>
                <a:gd name="connsiteY1" fmla="*/ 0 h 2045560"/>
                <a:gd name="connsiteX2" fmla="*/ 3523300 w 3523300"/>
                <a:gd name="connsiteY2" fmla="*/ 2045560 h 2045560"/>
                <a:gd name="connsiteX3" fmla="*/ 0 w 3523300"/>
                <a:gd name="connsiteY3" fmla="*/ 2045560 h 2045560"/>
                <a:gd name="connsiteX4" fmla="*/ 0 w 3523300"/>
                <a:gd name="connsiteY4" fmla="*/ 0 h 2045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3300" h="2045560">
                  <a:moveTo>
                    <a:pt x="0" y="0"/>
                  </a:moveTo>
                  <a:lnTo>
                    <a:pt x="3523300" y="0"/>
                  </a:lnTo>
                  <a:lnTo>
                    <a:pt x="3523300" y="2045560"/>
                  </a:lnTo>
                  <a:lnTo>
                    <a:pt x="0" y="2045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608" tIns="419608" rIns="419608" bIns="419608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900" kern="1200"/>
            </a:p>
          </p:txBody>
        </p:sp>
      </p:grp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371" name="Rectangle 3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372" name="Rectangle 3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373" name="Rectangle 3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374" name="Rectangle 3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376" name="Rectangle 4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-2147482535" name="对象 -2147482536"/>
          <p:cNvGraphicFramePr/>
          <p:nvPr/>
        </p:nvGraphicFramePr>
        <p:xfrm>
          <a:off x="377190" y="875030"/>
          <a:ext cx="11410315" cy="570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38341300" imgH="19011900" progId="Visio.Drawing.15">
                  <p:embed/>
                </p:oleObj>
              </mc:Choice>
              <mc:Fallback>
                <p:oleObj name="" r:id="rId1" imgW="38341300" imgH="19011900" progId="Visio.Drawing.15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7190" y="875030"/>
                        <a:ext cx="11410315" cy="5701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6280" y="0"/>
            <a:ext cx="423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管理员登录模块</a:t>
            </a:r>
            <a:endParaRPr lang="zh-CN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-2147482478" name="图片 -21474824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175" y="810260"/>
            <a:ext cx="11605895" cy="5816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6100" y="17961"/>
            <a:ext cx="341817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</a:rPr>
              <a:t>系统测试</a:t>
            </a:r>
            <a:endParaRPr kumimoji="0" lang="zh-CN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716280" y="771525"/>
            <a:ext cx="11015980" cy="470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 </a:t>
            </a:r>
            <a:endParaRPr lang="zh-CN" altLang="en-US" sz="2000" dirty="0" smtClean="0"/>
          </a:p>
          <a:p>
            <a:r>
              <a:rPr lang="zh-CN" altLang="en-US" sz="2000" dirty="0" smtClean="0"/>
              <a:t>系统开发的最后一个步骤就是系统测试，系统测试也是整个系统十分重要的一个环节，测试的好坏关系到产品的发展。用户对软件的质量、性能和可靠性等需求就要通过测试来实现。测试过程要必须遵循严谨性、完善性、规范性的原则，测试的主要目的就是看看在系统运行中，是否会出现bug，然后对出现的bug进行调试，直到程序完美运行。但是软件的测试只能尽可能的减少bug，理论上来说是无法达到消除bug。但是bug越少，系统出错的几率就越低，用户使用起来也更方便、更安全。</a:t>
            </a:r>
            <a:endParaRPr lang="zh-CN" altLang="en-US" sz="2000" dirty="0" smtClean="0"/>
          </a:p>
          <a:p>
            <a:r>
              <a:rPr lang="zh-CN" altLang="en-US" sz="2000" dirty="0" smtClean="0"/>
              <a:t>近年来，软件包含测试从现在的检验当中来看，系统接近预期目标可能出现的问题，并对这些错误做出相应的修正，假如我们不进行早期的测试错误就会延续下去，最后所做出的成品就会有很大的困难。</a:t>
            </a:r>
            <a:endParaRPr lang="zh-CN" altLang="en-US" sz="2000" dirty="0" smtClean="0"/>
          </a:p>
          <a:p>
            <a:r>
              <a:rPr lang="zh-CN" altLang="en-US" sz="2000" dirty="0" smtClean="0"/>
              <a:t>我们要在这个测试的过程当中找出错误。测试成软件开发的主要一部分，自从有了程序的设计那天开始，它就成为了重要的组成部分。经过统计来看，软件测试可以占据这个系统45%的工作量，而在软件开发的成本当中，对于测试成本来说它包含了很多的测试工作。每个程序测试时都会出现和遇到错误。在整个程序的开发过程当中，人为去查找错误是非常复杂和困难的，所以我们一般都会找一些测试的工具来进行测试。</a:t>
            </a:r>
            <a:endParaRPr lang="zh-CN" altLang="en-US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1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4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2873</Words>
  <Application>WPS 演示</Application>
  <PresentationFormat>自定义</PresentationFormat>
  <Paragraphs>52</Paragraphs>
  <Slides>12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Segoe UI Light</vt:lpstr>
      <vt:lpstr>黑体</vt:lpstr>
      <vt:lpstr>Segoe UI</vt:lpstr>
      <vt:lpstr>微软雅黑</vt:lpstr>
      <vt:lpstr>Arial Unicode MS</vt:lpstr>
      <vt:lpstr>等线</vt:lpstr>
      <vt:lpstr>Calibri</vt:lpstr>
      <vt:lpstr>office 1</vt:lpstr>
      <vt:lpstr>Visio.Drawing.15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tukuppt</dc:title>
  <dc:creator>www.tukuppt.com</dc:creator>
  <cp:keywords>tukuppt</cp:keywords>
  <dc:subject>熊猫办公</dc:subject>
  <cp:category>tukuppt</cp:category>
  <cp:lastModifiedBy>丘美玲</cp:lastModifiedBy>
  <cp:revision>37</cp:revision>
  <dcterms:created xsi:type="dcterms:W3CDTF">2019-12-31T02:46:00Z</dcterms:created>
  <dcterms:modified xsi:type="dcterms:W3CDTF">2021-03-09T12:04:38Z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