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267" r:id="rId10"/>
    <p:sldId id="273" r:id="rId11"/>
    <p:sldId id="265"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sz="3200" dirty="0" smtClean="0"/>
              <a:t>汉服文化平台网站 </a:t>
            </a:r>
            <a:r>
              <a:rPr lang="en-US" altLang="zh-CN" sz="3200" dirty="0" err="1" smtClean="0"/>
              <a:t>ppt</a:t>
            </a:r>
            <a:endParaRPr altLang="zh-CN" sz="3200" dirty="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谢辞</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zh-CN" altLang="en-US" sz="2400" dirty="0" smtClean="0"/>
              <a:t>本次毕业设计圆满的结束了，通过这次毕业设计我学到了很多的知识，也提高了我软件开发的能力，在系统开发设计的过程中，出现了很多的问题，但是通过老师和同学们的帮助，最后所有的问题都得到了解决，因此我要感谢在此过程中对我帮助的老师和同学们，感谢指导老师帮助我选课题，给我做详细的讲解，给我提供设计所需要的各种设备，也经常询问我进度与成果，再有难点的时候给我解决思路，帮助我顺利完成。没有他的指导，也不会有我今天所展现出的成果。</a:t>
            </a:r>
            <a:endParaRPr lang="zh-CN" altLang="en-US" sz="2400" dirty="0" smtClean="0"/>
          </a:p>
          <a:p>
            <a:r>
              <a:rPr lang="zh-CN" altLang="en-US" sz="2400" dirty="0" smtClean="0"/>
              <a:t>首先我要感谢我的指导老师，指导老师在教学任务繁忙的情况下，抽出时间帮助我纠正我在设计当中出现的问题，并耐性地为我的论文作校正。  </a:t>
            </a:r>
            <a:endParaRPr lang="zh-CN" alt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zh-CN" altLang="en-US" sz="1800" dirty="0" smtClean="0"/>
              <a:t>本论文主要论述了如何使用JAVA语言开发一个汉服文化平台网站 ，本系统将严格按照软件开发流程进行各个阶段的工作，采用B/S架构，面向对象编程思想进行项目开发。在引言中，作者将论述汉服文化平台网站的当前背景以及系统开发的目的，后续章节将严格按照软件开发流程，对系统进行各个阶段分析设计。</a:t>
            </a:r>
            <a:endParaRPr lang="zh-CN" altLang="en-US" sz="1800" dirty="0" smtClean="0"/>
          </a:p>
          <a:p>
            <a:r>
              <a:rPr lang="zh-CN" altLang="en-US" sz="1800" dirty="0" smtClean="0"/>
              <a:t>汉服文化平台网站的主要使用者分为管理员和用户，实现功能包括管理员：首页、个人中心、汉服知识管理、服装展示管理、服装类别管理、用户相册管理、论坛交流、系统管理、订单管理，用户：首页、个人中心、用户相册管理、论坛交流、我的收藏管理、订单管理，前台首页；首页、汉服知识、服装展示、用户相册、论坛交流、个人中心、后台管理、购物车、在线客服等功能。</a:t>
            </a:r>
            <a:endParaRPr lang="zh-CN" alt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研究背景</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zh-CN" altLang="en-US" sz="1800" dirty="0" smtClean="0"/>
              <a:t> 随着网络不断的普及发展，汉服文化平台网站依靠网络技术的支持得到了快速的发展，首先要从用户的实际需求出发，通过了解用户的需求开发出具有针对性首页、汉服知识、服装展示、用户相册、论坛交流、个人中心、后台管理、购物车、在线客服的功能，利用目前网络给用户带来的方便快捷这一特点对系统进行调整，设计的系统让用户的使用起来更加方便，本系统的主要目的就是给用户带来快捷与高效、安全，用户只要在家中就可以进行操作[1]。同时随着电子商务的发展汉服文化平台网站已经受到广大用户的关注。</a:t>
            </a:r>
            <a:endParaRPr lang="zh-CN" alt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研究现状</a:t>
            </a:r>
            <a:endParaRPr lang="zh-CN" altLang="en-US" dirty="0" smtClean="0"/>
          </a:p>
        </p:txBody>
      </p:sp>
      <p:sp>
        <p:nvSpPr>
          <p:cNvPr id="6147" name="Rectangle 3"/>
          <p:cNvSpPr>
            <a:spLocks noGrp="1" noRot="1"/>
          </p:cNvSpPr>
          <p:nvPr>
            <p:ph idx="1"/>
          </p:nvPr>
        </p:nvSpPr>
        <p:spPr/>
        <p:txBody>
          <a:bodyPr vert="horz" wrap="square" lIns="91440" tIns="45720" rIns="91440" bIns="45720" anchor="t"/>
          <a:lstStyle/>
          <a:p>
            <a:r>
              <a:rPr sz="2000" smtClean="0"/>
              <a:t>在国外他们的信息技术的发展是我国的许多倍，从1946年诞生在美国的世界上第一台计算机开始，国外的信息技术就一直在飞速地发展，一些计算机应用软件也纷纷出现，软件技术也一直在不断完善和更新[3]。软件行业早已遍布各个地方。</a:t>
            </a:r>
            <a:endParaRPr sz="2000" smtClean="0"/>
          </a:p>
          <a:p>
            <a:r>
              <a:rPr sz="2000" smtClean="0"/>
              <a:t>在国内，我国信息技术发展起步比较晚，后期慢慢的不断地进行优化和改革，才让我们的信息技术上升到新的阶段。在现在软件开发的技术经过大量研究和生活实践基本能够达到独立开发系统应用的水平，生活中的各个行业也把软件操作替换成传统的记录模式。软件行业正是现在比较热门的行业[4]。</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p:txBody>
          <a:bodyPr vert="horz" wrap="square" lIns="91440" tIns="45720" rIns="91440" bIns="45720" anchor="ctr"/>
          <a:lstStyle/>
          <a:p>
            <a:pPr eaLnBrk="1" hangingPunct="1"/>
            <a:r>
              <a:rPr lang="zh-CN" altLang="en-US" dirty="0"/>
              <a:t>研究内容</a:t>
            </a:r>
            <a:endParaRPr lang="zh-CN" altLang="en-US" dirty="0"/>
          </a:p>
        </p:txBody>
      </p:sp>
      <p:sp>
        <p:nvSpPr>
          <p:cNvPr id="8195" name="Rectangle 3"/>
          <p:cNvSpPr>
            <a:spLocks noGrp="1" noRot="1"/>
          </p:cNvSpPr>
          <p:nvPr>
            <p:ph idx="1"/>
          </p:nvPr>
        </p:nvSpPr>
        <p:spPr>
          <a:xfrm>
            <a:off x="685800" y="1371600"/>
            <a:ext cx="8153400" cy="449897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该汉服文化平台网站的开发和设计根据用户的实际情况出发，对系统的需求进行了详细的分析，然后进行系统的整体设计，最后通过测试使得系统设计的更加完整，可以实现系统中所有的功能，在开始编写论文之前亲自到图书馆借阅SSM 框架书籍，MYSQL数据库书籍等编程书籍，然后针对开发的汉服文化平台网站 ，去网上查找了很多别人做好的系统，参照他们的设计结果，来对自己的系统进行更加详细的系统的设计，将系统中所有的功能结果一一列举出来，然后进行需求分析，最后对所有的功能模块进行编码，最后完成系统的整体测试，实现系统的正常运行[6]。</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SSM框架</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539750" y="1340485"/>
            <a:ext cx="7506970" cy="3784600"/>
          </a:xfrm>
          <a:prstGeom prst="rect">
            <a:avLst/>
          </a:prstGeom>
          <a:noFill/>
          <a:ln w="9525">
            <a:noFill/>
          </a:ln>
        </p:spPr>
        <p:txBody>
          <a:bodyPr wrap="square">
            <a:spAutoFit/>
          </a:bodyPr>
          <a:p>
            <a:pPr indent="558800"/>
            <a:r>
              <a:rPr lang="zh-CN" sz="2400">
                <a:solidFill>
                  <a:srgbClr val="000000"/>
                </a:solidFill>
                <a:latin typeface="Times New Roman" panose="02020603050405020304" charset="0"/>
                <a:ea typeface="宋体" panose="02010600030101010101" pitchFamily="2" charset="-122"/>
              </a:rPr>
              <a:t>当今流行的</a:t>
            </a:r>
            <a:r>
              <a:rPr lang="en-US" sz="2400">
                <a:solidFill>
                  <a:srgbClr val="000000"/>
                </a:solidFill>
                <a:latin typeface="Times New Roman" panose="02020603050405020304" charset="0"/>
                <a:ea typeface="宋体" panose="02010600030101010101" pitchFamily="2" charset="-122"/>
              </a:rPr>
              <a:t>“SSM</a:t>
            </a:r>
            <a:r>
              <a:rPr lang="zh-CN" sz="2400">
                <a:solidFill>
                  <a:srgbClr val="000000"/>
                </a:solidFill>
                <a:latin typeface="Times New Roman" panose="02020603050405020304" charset="0"/>
                <a:ea typeface="宋体" panose="02010600030101010101" pitchFamily="2" charset="-122"/>
              </a:rPr>
              <a:t>组合框架”是</a:t>
            </a:r>
            <a:r>
              <a:rPr lang="en-US" sz="2400">
                <a:solidFill>
                  <a:srgbClr val="000000"/>
                </a:solidFill>
                <a:latin typeface="Times New Roman" panose="02020603050405020304" charset="0"/>
                <a:ea typeface="宋体" panose="02010600030101010101" pitchFamily="2" charset="-122"/>
              </a:rPr>
              <a:t>Spring + SpringMVC + MyBatis</a:t>
            </a:r>
            <a:r>
              <a:rPr lang="zh-CN" sz="2400">
                <a:solidFill>
                  <a:srgbClr val="000000"/>
                </a:solidFill>
                <a:latin typeface="Times New Roman" panose="02020603050405020304" charset="0"/>
                <a:ea typeface="宋体" panose="02010600030101010101" pitchFamily="2" charset="-122"/>
              </a:rPr>
              <a:t>的缩写，受到很多的追捧，“组合</a:t>
            </a:r>
            <a:r>
              <a:rPr lang="en-US" sz="2400">
                <a:solidFill>
                  <a:srgbClr val="000000"/>
                </a:solidFill>
                <a:latin typeface="Times New Roman" panose="02020603050405020304" charset="0"/>
                <a:ea typeface="宋体" panose="02010600030101010101" pitchFamily="2" charset="-122"/>
              </a:rPr>
              <a:t>SSM</a:t>
            </a:r>
            <a:r>
              <a:rPr lang="zh-CN" sz="2400">
                <a:solidFill>
                  <a:srgbClr val="000000"/>
                </a:solidFill>
                <a:latin typeface="Times New Roman" panose="02020603050405020304" charset="0"/>
                <a:ea typeface="宋体" panose="02010600030101010101" pitchFamily="2" charset="-122"/>
              </a:rPr>
              <a:t>框架”是强强联手、各司其职、协调互补的团队精神。</a:t>
            </a:r>
            <a:r>
              <a:rPr lang="en-US" sz="2400">
                <a:solidFill>
                  <a:srgbClr val="000000"/>
                </a:solidFill>
                <a:latin typeface="Times New Roman" panose="02020603050405020304" charset="0"/>
                <a:ea typeface="宋体" panose="02010600030101010101" pitchFamily="2" charset="-122"/>
              </a:rPr>
              <a:t>web</a:t>
            </a:r>
            <a:r>
              <a:rPr lang="zh-CN" sz="2400">
                <a:solidFill>
                  <a:srgbClr val="000000"/>
                </a:solidFill>
                <a:latin typeface="Times New Roman" panose="02020603050405020304" charset="0"/>
                <a:ea typeface="宋体" panose="02010600030101010101" pitchFamily="2" charset="-122"/>
              </a:rPr>
              <a:t>项目的框架，通常更简单的数据源。</a:t>
            </a:r>
            <a:r>
              <a:rPr lang="en-US" sz="2400">
                <a:solidFill>
                  <a:srgbClr val="000000"/>
                </a:solidFill>
                <a:latin typeface="Times New Roman" panose="02020603050405020304" charset="0"/>
                <a:ea typeface="宋体" panose="02010600030101010101" pitchFamily="2" charset="-122"/>
              </a:rPr>
              <a:t>Spring</a:t>
            </a:r>
            <a:r>
              <a:rPr lang="zh-CN" sz="2400">
                <a:solidFill>
                  <a:srgbClr val="000000"/>
                </a:solidFill>
                <a:latin typeface="Times New Roman" panose="02020603050405020304" charset="0"/>
                <a:ea typeface="宋体" panose="02010600030101010101" pitchFamily="2" charset="-122"/>
              </a:rPr>
              <a:t>属于一个轻量级的反转控制框架</a:t>
            </a:r>
            <a:r>
              <a:rPr lang="en-US" sz="2400">
                <a:solidFill>
                  <a:srgbClr val="000000"/>
                </a:solidFill>
                <a:latin typeface="Times New Roman" panose="02020603050405020304" charset="0"/>
                <a:ea typeface="宋体" panose="02010600030101010101" pitchFamily="2" charset="-122"/>
              </a:rPr>
              <a:t>(IoC)</a:t>
            </a:r>
            <a:r>
              <a:rPr lang="zh-CN" sz="2400">
                <a:solidFill>
                  <a:srgbClr val="000000"/>
                </a:solidFill>
                <a:latin typeface="Times New Roman" panose="02020603050405020304" charset="0"/>
                <a:ea typeface="宋体" panose="02010600030101010101" pitchFamily="2" charset="-122"/>
              </a:rPr>
              <a:t>，但它也是一个面向表面的容器</a:t>
            </a:r>
            <a:r>
              <a:rPr lang="en-US" sz="2400">
                <a:solidFill>
                  <a:srgbClr val="000000"/>
                </a:solidFill>
                <a:latin typeface="Times New Roman" panose="02020603050405020304" charset="0"/>
                <a:ea typeface="宋体" panose="02010600030101010101" pitchFamily="2" charset="-122"/>
              </a:rPr>
              <a:t>(AOP)</a:t>
            </a:r>
            <a:r>
              <a:rPr lang="zh-CN" sz="2400">
                <a:solidFill>
                  <a:srgbClr val="000000"/>
                </a:solidFill>
                <a:latin typeface="Times New Roman" panose="02020603050405020304" charset="0"/>
                <a:ea typeface="宋体" panose="02010600030101010101" pitchFamily="2" charset="-122"/>
              </a:rPr>
              <a:t>。</a:t>
            </a:r>
            <a:r>
              <a:rPr lang="en-US" sz="2400">
                <a:solidFill>
                  <a:srgbClr val="000000"/>
                </a:solidFill>
                <a:latin typeface="Times New Roman" panose="02020603050405020304" charset="0"/>
                <a:ea typeface="宋体" panose="02010600030101010101" pitchFamily="2" charset="-122"/>
              </a:rPr>
              <a:t>SpringMVC</a:t>
            </a:r>
            <a:r>
              <a:rPr lang="zh-CN" sz="2400">
                <a:solidFill>
                  <a:srgbClr val="000000"/>
                </a:solidFill>
                <a:latin typeface="Times New Roman" panose="02020603050405020304" charset="0"/>
                <a:ea typeface="宋体" panose="02010600030101010101" pitchFamily="2" charset="-122"/>
              </a:rPr>
              <a:t>常常用于控制器的分类工作模式，与模型对象分开，程序对象的作用与自动取款机进行处理。这种解耦治疗使整个系统的个性化变得更加容易。</a:t>
            </a:r>
            <a:r>
              <a:rPr lang="en-US" sz="2400">
                <a:solidFill>
                  <a:srgbClr val="000000"/>
                </a:solidFill>
                <a:latin typeface="Times New Roman" panose="02020603050405020304" charset="0"/>
                <a:ea typeface="宋体" panose="02010600030101010101" pitchFamily="2" charset="-122"/>
              </a:rPr>
              <a:t>MyBatis</a:t>
            </a:r>
            <a:r>
              <a:rPr lang="zh-CN" sz="2400">
                <a:solidFill>
                  <a:srgbClr val="000000"/>
                </a:solidFill>
                <a:latin typeface="Times New Roman" panose="02020603050405020304" charset="0"/>
                <a:ea typeface="宋体" panose="02010600030101010101" pitchFamily="2" charset="-122"/>
              </a:rPr>
              <a:t>是一个良好的可持续性框架，支持普通</a:t>
            </a:r>
            <a:r>
              <a:rPr lang="en-US" sz="2400">
                <a:solidFill>
                  <a:srgbClr val="000000"/>
                </a:solidFill>
                <a:latin typeface="Times New Roman" panose="02020603050405020304" charset="0"/>
                <a:ea typeface="宋体" panose="02010600030101010101" pitchFamily="2" charset="-122"/>
              </a:rPr>
              <a:t>SQL</a:t>
            </a:r>
            <a:r>
              <a:rPr lang="zh-CN" sz="2400">
                <a:solidFill>
                  <a:srgbClr val="000000"/>
                </a:solidFill>
                <a:latin typeface="Times New Roman" panose="02020603050405020304" charset="0"/>
                <a:ea typeface="宋体" panose="02010600030101010101" pitchFamily="2" charset="-122"/>
              </a:rPr>
              <a:t>查询。</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管理员登录界面</a:t>
            </a:r>
            <a:endParaRPr lang="zh-CN" altLang="en-US" dirty="0"/>
          </a:p>
        </p:txBody>
      </p:sp>
      <p:pic>
        <p:nvPicPr>
          <p:cNvPr id="21" name="图片 26"/>
          <p:cNvPicPr>
            <a:picLocks noChangeAspect="1"/>
          </p:cNvPicPr>
          <p:nvPr/>
        </p:nvPicPr>
        <p:blipFill>
          <a:blip r:embed="rId1"/>
          <a:stretch>
            <a:fillRect/>
          </a:stretch>
        </p:blipFill>
        <p:spPr>
          <a:xfrm>
            <a:off x="237490" y="1229995"/>
            <a:ext cx="8834120" cy="550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结论</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zh-CN" altLang="en-US" sz="1800" dirty="0" smtClean="0"/>
              <a:t>本文研究了汉服文化平台网站的设计与实现，在文章开端首先对个研究背景、研究现状和研究内容作了简单的介绍，然后通过系统分析，引申出本系统研究的主要内容。</a:t>
            </a:r>
            <a:endParaRPr lang="zh-CN" altLang="en-US" sz="1800" dirty="0" smtClean="0"/>
          </a:p>
          <a:p>
            <a:r>
              <a:rPr lang="zh-CN" altLang="en-US" sz="1800" dirty="0" smtClean="0"/>
              <a:t>通过对Java语言和MYSQL数据库的简介，从硬件和软件两反面说明了汉服文化平台网站的设计与实现的可行性，本文结论及研究成果如下：实现了Java与MYSQL相结合构建的汉服文化平台网站 ，我感触到学习一门新技术，最重要的是实践，只有多动手才能尽快掌握它，一个系统的开发，经验是最重要的，经验不足，就难免会有许多考虑不周之处。要想吸引更多的用户，系统的界面必须要美观、有特色、友好，功能要健全。</a:t>
            </a:r>
            <a:endParaRPr lang="zh-CN" alt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1600" dirty="0" smtClean="0"/>
              <a:t>[1]  王玉英. 基于Java的MySQL数据库访问技术[J]. 现代计算机：专业版, 2018, 19(14):63-66 </a:t>
            </a:r>
            <a:endParaRPr sz="1600" dirty="0" smtClean="0"/>
          </a:p>
          <a:p>
            <a:r>
              <a:rPr sz="1600" dirty="0" smtClean="0"/>
              <a:t>[2]  陈Maydene Fisher, Jon Ellis, Jonathan Bruce著. JDBC API Tutorial and Reference, Third Edition. 11 June, 2018[3] Jason Brittain Ian F.Darwin[美]. Tomcat权威指南. 北京：中国电力出版社，2018.</a:t>
            </a:r>
            <a:endParaRPr sz="1600" dirty="0" smtClean="0"/>
          </a:p>
          <a:p>
            <a:r>
              <a:rPr sz="1600" dirty="0" smtClean="0"/>
              <a:t>[4] 石正喜. MySQL数据库实用教程. 北京：北京师范大学出版社 2019</a:t>
            </a:r>
            <a:endParaRPr sz="1600" dirty="0" smtClean="0"/>
          </a:p>
          <a:p>
            <a:r>
              <a:rPr sz="1600" dirty="0" smtClean="0"/>
              <a:t>[5] 张海潘.软件工程理论[M] .北京：清华大学出版社,2017.</a:t>
            </a:r>
            <a:endParaRPr sz="1600" dirty="0" smtClean="0"/>
          </a:p>
          <a:p>
            <a:r>
              <a:rPr sz="1600" dirty="0" smtClean="0"/>
              <a:t>[6]  Patrick O’Neil Elizabeth O’Neil[英]等.数据库-原理、编程与性能（第二版 影印版）[M].北京:高教育出版社,2017.</a:t>
            </a:r>
            <a:endParaRPr sz="1600" dirty="0" smtClean="0"/>
          </a:p>
          <a:p>
            <a:r>
              <a:rPr sz="1600" dirty="0" smtClean="0"/>
              <a:t>[7] 王雨竹. MySQL入门经典. 北京：机械工业出版社 2017[8] 邓子云.Java网络编程从基础到实践[M].北京:电子工业出版社,2019. </a:t>
            </a:r>
            <a:endParaRPr sz="1600" dirty="0" smtClean="0"/>
          </a:p>
          <a:p>
            <a:r>
              <a:rPr sz="1600" dirty="0" smtClean="0"/>
              <a:t>[9]  陈圣国.Java信息系统设计与开发实例[M].北京：机械工业出版社，2019.</a:t>
            </a:r>
            <a:endParaRPr sz="1600" dirty="0" smtClean="0"/>
          </a:p>
          <a:p>
            <a:r>
              <a:rPr sz="1600" dirty="0" smtClean="0"/>
              <a:t>[10]  Todd Cook. Java从入门到精通[W].北京：电子工业出版社，2019.</a:t>
            </a:r>
            <a:r>
              <a:rPr lang="zh-CN" sz="1600" dirty="0" smtClean="0"/>
              <a:t>。</a:t>
            </a:r>
            <a:endParaRPr lang="zh-CN" sz="1600" dirty="0"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2466</Words>
  <Application>WPS 演示</Application>
  <PresentationFormat>全屏显示(4:3)</PresentationFormat>
  <Paragraphs>52</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Wingdings 2</vt:lpstr>
      <vt:lpstr>微软雅黑</vt:lpstr>
      <vt:lpstr>Arial Unicode MS</vt:lpstr>
      <vt:lpstr>Calibri</vt:lpstr>
      <vt:lpstr>Times New Roman</vt:lpstr>
      <vt:lpstr>吉祥如意</vt:lpstr>
      <vt:lpstr>小程序社区疫情防控系统  ppt</vt:lpstr>
      <vt:lpstr>摘  要</vt:lpstr>
      <vt:lpstr>研究现状</vt:lpstr>
      <vt:lpstr>小程序框架</vt:lpstr>
      <vt:lpstr>需求分析</vt:lpstr>
      <vt:lpstr>系统结构图</vt:lpstr>
      <vt:lpstr>管理员登录界面</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丘美玲</cp:lastModifiedBy>
  <cp:revision>40</cp:revision>
  <dcterms:created xsi:type="dcterms:W3CDTF">2017-06-16T12:52:00Z</dcterms:created>
  <dcterms:modified xsi:type="dcterms:W3CDTF">2021-03-24T05:39:24Z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2052-11.1.0.10356</vt:lpwstr>
  </property>
  <property fmtid="{D5CDD505-2E9C-101B-9397-08002B2CF9AE}" pid="4" name="ICV">
    <vt:lpwstr>C70944A43D484EE0BF71054ED91953C0</vt:lpwstr>
  </property>
</Properties>
</file>