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医院门诊挂号系统</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3784600"/>
          </a:xfrm>
          <a:prstGeom prst="rect">
            <a:avLst/>
          </a:prstGeom>
          <a:noFill/>
        </p:spPr>
        <p:txBody>
          <a:bodyPr wrap="square" rtlCol="0">
            <a:spAutoFit/>
          </a:bodyPr>
          <a:lstStyle/>
          <a:p>
            <a:r>
              <a:rPr sz="2000" dirty="0">
                <a:latin typeface="+mn-ea"/>
                <a:ea typeface="+mn-ea"/>
                <a:cs typeface="+mn-ea"/>
              </a:rPr>
              <a:t>随着科学技术的飞速发展，社会的方方面面、各行各业都在努力与现代的先进技术接轨，通过科技手段来提高自身的优势，医院门诊挂号系统当然也不能排除在外。医院门诊挂号系统是以实际运用为开发背景，运用软件工程开发方法，采用jsp技术构建的一个管理系统。整个开发过程首先对软件系统进行需求分析，得出系统的主要功能。接着对系统进行总体设计和详细设计。总体设计主要包括系统总体结构设计、系统数据结构设计、系统功能设计和系统安全设计等；详细设计主要包括模块实现的关键代码，系统数据库访问和主要功能模块的具体实现等。最后对系统进行功能测试，并对测试结果进行分析总结，及时改进系统中存在的不足，为以后的系统维护提供了方便，也为今后开发类似系统提供了借鉴和帮助。	</a:t>
            </a:r>
            <a:endParaRPr sz="2000" dirty="0">
              <a:latin typeface="+mn-ea"/>
              <a:ea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32032" y="1092369"/>
            <a:ext cx="8640960" cy="258445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随着社会的快速发展，计算机的影响是全面且深入的。用户生活水平的不断提高，日常生活中用户对医院门诊挂号系统方面的要求也在不断提高，使得医院门诊挂号的人数更是不断增加，使得医院门诊挂号系统 的开发成为必需而且紧迫的事情。医院门诊挂号系统 主要是借助计算机，通过对医院门诊挂号系统 所需的信息管理，增加用户的选择，同时也方便对广大用户信息的及时查询、修改以及对用户信息的及时了解。医院门诊挂号系统 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背景及意义</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7404" y="1290107"/>
            <a:ext cx="7910011" cy="2430145"/>
          </a:xfrm>
          <a:prstGeom prst="rect">
            <a:avLst/>
          </a:prstGeom>
          <a:noFill/>
        </p:spPr>
        <p:txBody>
          <a:bodyPr wrap="square" rtlCol="0">
            <a:spAutoFit/>
          </a:bodyPr>
          <a:lstStyle/>
          <a:p>
            <a:endParaRPr lang="zh-CN" altLang="en-US" sz="2400" b="1" dirty="0"/>
          </a:p>
          <a:p>
            <a:r>
              <a:rPr sz="1600" dirty="0"/>
              <a:t>随着国内经济形势的不断发展，中国互联网进入了一个难得的高峰发展时期，这使得中外资本家纷纷转向互联网市场。然而，许多管理领域的不合理结构，人员不足以及管理需求的增加使得更多的人具备了互联网管理的意识。</a:t>
            </a:r>
            <a:endParaRPr sz="1600" dirty="0"/>
          </a:p>
          <a:p>
            <a:r>
              <a:rPr sz="1600" dirty="0"/>
              <a:t>在当今高度发达的信息中，信息管理改革已成为一种更加广泛和全面的趋势。 “医院门诊挂号系统 ”是基于Mysql数据库，在JSP程序设计的基础上实现的。为确保中国经济的持续发展，信息时代日益更新，蓬勃发展。同时，随着信息社会的快速发展，医院门诊挂号系统 面临着越来越多的信息，因此很难获得他们对高效信息的需求，如何使用方便快捷的方式使查询者在广阔的海洋信息中查询</a:t>
            </a:r>
            <a:r>
              <a:rPr lang="zh-CN" sz="1600" dirty="0"/>
              <a:t>。</a:t>
            </a:r>
            <a:endParaRPr lang="zh-CN"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2672080" cy="521970"/>
          </a:xfrm>
          <a:prstGeom prst="rect">
            <a:avLst/>
          </a:prstGeom>
          <a:noFill/>
        </p:spPr>
        <p:txBody>
          <a:bodyPr wrap="none" rtlCol="0" anchor="t">
            <a:spAutoFit/>
          </a:bodyPr>
          <a:p>
            <a:pPr algn="l"/>
            <a:r>
              <a:rPr sz="2800" dirty="0">
                <a:sym typeface="+mn-ea"/>
              </a:rPr>
              <a:t>国内外研究概况</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03580" y="353060"/>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研究的内容</a:t>
            </a:r>
            <a:r>
              <a:rPr lang="zh-CN" altLang="en-US" sz="2400" dirty="0">
                <a:latin typeface="黑体" panose="02010609060101010101" charset="-122"/>
                <a:ea typeface="黑体" panose="02010609060101010101" charset="-122"/>
                <a:cs typeface="黑体" panose="02010609060101010101" charset="-122"/>
              </a:rPr>
              <a:t>   </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2861310"/>
          </a:xfrm>
          <a:prstGeom prst="rect">
            <a:avLst/>
          </a:prstGeom>
          <a:noFill/>
          <a:ln w="9525">
            <a:noFill/>
          </a:ln>
        </p:spPr>
        <p:txBody>
          <a:bodyPr wrap="square">
            <a:spAutoFit/>
          </a:bodyPr>
          <a:p>
            <a:pPr marL="0" indent="0"/>
            <a:r>
              <a:rPr b="0">
                <a:ea typeface="宋体" panose="02010600030101010101" pitchFamily="2" charset="-122"/>
              </a:rPr>
              <a:t>目前许多人仍将传统的纸质工具作为信息管理的主要工具，而网络技术的应用只是起到辅助作用。在对网络工具的认知程度上，较为传统的office软件等仍是人们使用的主要工具，而相对全面且专业的医院门诊挂号系统 的信息管理软件仍没有得到大多数人的了解或认可。本选题则旨在通过标签分类管理等方式，实现管理员；个人中心、药房管理、护士管理、医生管理、病人信息管理、科室信息管理、挂号管理、诊断信息管理、病例库管理、开药信息管理、药品信息管理、收费信息管理，护士；个人中心、病人信息管理、挂号管理，药房；个人中心、挂号管理、药品信息管理、收费信息管理</a:t>
            </a:r>
            <a:r>
              <a:rPr lang="zh-CN" b="0">
                <a:ea typeface="宋体" panose="02010600030101010101" pitchFamily="2" charset="-122"/>
              </a:rPr>
              <a:t>。</a:t>
            </a:r>
            <a:endParaRPr lang="zh-CN"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JSP技术介绍</a:t>
            </a:r>
            <a:endParaRPr sz="2400" b="1" dirty="0"/>
          </a:p>
        </p:txBody>
      </p:sp>
      <p:sp>
        <p:nvSpPr>
          <p:cNvPr id="100" name="文本框 99"/>
          <p:cNvSpPr txBox="1"/>
          <p:nvPr/>
        </p:nvSpPr>
        <p:spPr>
          <a:xfrm>
            <a:off x="170180" y="1175385"/>
            <a:ext cx="8846185" cy="5692775"/>
          </a:xfrm>
          <a:prstGeom prst="rect">
            <a:avLst/>
          </a:prstGeom>
          <a:noFill/>
          <a:ln w="9525">
            <a:noFill/>
          </a:ln>
        </p:spPr>
        <p:txBody>
          <a:bodyPr wrap="square">
            <a:spAutoFit/>
          </a:bodyPr>
          <a:p>
            <a:pPr marL="0" indent="0"/>
            <a:r>
              <a:rPr lang="en-US" sz="1200" b="0">
                <a:solidFill>
                  <a:srgbClr val="000000"/>
                </a:solidFill>
                <a:latin typeface="宋体" panose="02010600030101010101" pitchFamily="2" charset="-122"/>
              </a:rPr>
              <a:t>J</a:t>
            </a:r>
            <a:r>
              <a:rPr lang="en-US" sz="2800" b="0">
                <a:solidFill>
                  <a:srgbClr val="000000"/>
                </a:solidFill>
                <a:latin typeface="宋体" panose="02010600030101010101" pitchFamily="2" charset="-122"/>
              </a:rPr>
              <a:t>SP</a:t>
            </a:r>
            <a:r>
              <a:rPr lang="zh-CN" sz="2800" b="0">
                <a:solidFill>
                  <a:srgbClr val="000000"/>
                </a:solidFill>
                <a:ea typeface="宋体" panose="02010600030101010101" pitchFamily="2" charset="-122"/>
              </a:rPr>
              <a:t>技术本身是一种脚本语言，但它的功能是十分强大的，因为它可以使用所有的</a:t>
            </a:r>
            <a:r>
              <a:rPr lang="en-US" sz="2800" b="0">
                <a:solidFill>
                  <a:srgbClr val="000000"/>
                </a:solidFill>
                <a:latin typeface="Times New Roman" panose="02020603050405020304" charset="0"/>
              </a:rPr>
              <a:t>JAVA</a:t>
            </a:r>
            <a:r>
              <a:rPr lang="zh-CN" sz="2800" b="0">
                <a:solidFill>
                  <a:srgbClr val="000000"/>
                </a:solidFill>
                <a:ea typeface="宋体" panose="02010600030101010101" pitchFamily="2" charset="-122"/>
              </a:rPr>
              <a:t>类。当它与</a:t>
            </a:r>
            <a:r>
              <a:rPr lang="en-US" sz="2800" b="0">
                <a:solidFill>
                  <a:srgbClr val="000000"/>
                </a:solidFill>
                <a:latin typeface="Times New Roman" panose="02020603050405020304" charset="0"/>
              </a:rPr>
              <a:t>JavaBeans </a:t>
            </a:r>
            <a:r>
              <a:rPr lang="zh-CN" sz="2800" b="0">
                <a:solidFill>
                  <a:srgbClr val="000000"/>
                </a:solidFill>
                <a:ea typeface="宋体" panose="02010600030101010101" pitchFamily="2" charset="-122"/>
              </a:rPr>
              <a:t>类进行结合时，它可以使显示逻辑和内容分开，这就极大的方便了用户的需求。</a:t>
            </a:r>
            <a:r>
              <a:rPr lang="en-US" sz="2800" b="0">
                <a:solidFill>
                  <a:srgbClr val="000000"/>
                </a:solidFill>
                <a:latin typeface="Times New Roman" panose="02020603050405020304" charset="0"/>
              </a:rPr>
              <a:t>JavaBeans </a:t>
            </a:r>
            <a:r>
              <a:rPr lang="zh-CN" sz="2800" b="0">
                <a:solidFill>
                  <a:srgbClr val="000000"/>
                </a:solidFill>
                <a:ea typeface="宋体" panose="02010600030101010101" pitchFamily="2" charset="-122"/>
              </a:rPr>
              <a:t>可以对</a:t>
            </a:r>
            <a:r>
              <a:rPr lang="en-US" sz="2800" b="0">
                <a:solidFill>
                  <a:srgbClr val="000000"/>
                </a:solidFill>
                <a:latin typeface="Times New Roman" panose="02020603050405020304" charset="0"/>
              </a:rPr>
              <a:t>JSP</a:t>
            </a:r>
            <a:r>
              <a:rPr lang="zh-CN" sz="2800" b="0">
                <a:solidFill>
                  <a:srgbClr val="000000"/>
                </a:solidFill>
                <a:ea typeface="宋体" panose="02010600030101010101" pitchFamily="2" charset="-122"/>
              </a:rPr>
              <a:t>技术的程序进行扩展，从而形成新的应用程序，而且</a:t>
            </a:r>
            <a:r>
              <a:rPr lang="en-US" sz="2800" b="0">
                <a:solidFill>
                  <a:srgbClr val="000000"/>
                </a:solidFill>
                <a:latin typeface="Times New Roman" panose="02020603050405020304" charset="0"/>
              </a:rPr>
              <a:t>JavaBeans</a:t>
            </a:r>
            <a:r>
              <a:rPr lang="zh-CN" sz="2800" b="0">
                <a:solidFill>
                  <a:srgbClr val="000000"/>
                </a:solidFill>
                <a:ea typeface="宋体" panose="02010600030101010101" pitchFamily="2" charset="-122"/>
              </a:rPr>
              <a:t>的代码可以重复使用，所以就便于对程序进行维护。</a:t>
            </a:r>
            <a:r>
              <a:rPr lang="en-US" sz="2800" b="0">
                <a:solidFill>
                  <a:srgbClr val="000000"/>
                </a:solidFill>
                <a:latin typeface="Times New Roman" panose="02020603050405020304" charset="0"/>
              </a:rPr>
              <a:t>JavaBean </a:t>
            </a:r>
            <a:r>
              <a:rPr lang="zh-CN" sz="2800" b="0">
                <a:solidFill>
                  <a:srgbClr val="000000"/>
                </a:solidFill>
                <a:ea typeface="宋体" panose="02010600030101010101" pitchFamily="2" charset="-122"/>
              </a:rPr>
              <a:t>组件有内部的接口，可以帮助不同的人对系统进行访问。</a:t>
            </a:r>
            <a:r>
              <a:rPr lang="en-US" sz="2800" b="0">
                <a:solidFill>
                  <a:srgbClr val="000000"/>
                </a:solidFill>
                <a:latin typeface="Times New Roman" panose="02020603050405020304" charset="0"/>
              </a:rPr>
              <a:t>1999</a:t>
            </a:r>
            <a:r>
              <a:rPr lang="zh-CN" sz="2800" b="0">
                <a:solidFill>
                  <a:srgbClr val="000000"/>
                </a:solidFill>
                <a:ea typeface="宋体" panose="02010600030101010101" pitchFamily="2" charset="-122"/>
              </a:rPr>
              <a:t>年，</a:t>
            </a:r>
            <a:r>
              <a:rPr lang="en-US" sz="2800" b="0">
                <a:solidFill>
                  <a:srgbClr val="000000"/>
                </a:solidFill>
                <a:latin typeface="Times New Roman" panose="02020603050405020304" charset="0"/>
              </a:rPr>
              <a:t>Sun</a:t>
            </a:r>
            <a:r>
              <a:rPr lang="zh-CN" sz="2800" b="0">
                <a:solidFill>
                  <a:srgbClr val="000000"/>
                </a:solidFill>
                <a:ea typeface="宋体" panose="02010600030101010101" pitchFamily="2" charset="-122"/>
              </a:rPr>
              <a:t>微系统公司正式推出了</a:t>
            </a:r>
            <a:r>
              <a:rPr lang="en-US" sz="2800" b="0">
                <a:solidFill>
                  <a:srgbClr val="000000"/>
                </a:solidFill>
                <a:latin typeface="Times New Roman" panose="02020603050405020304" charset="0"/>
              </a:rPr>
              <a:t>JSP</a:t>
            </a:r>
            <a:r>
              <a:rPr lang="zh-CN" sz="2800" b="0">
                <a:solidFill>
                  <a:srgbClr val="000000"/>
                </a:solidFill>
                <a:ea typeface="宋体" panose="02010600030101010101" pitchFamily="2" charset="-122"/>
              </a:rPr>
              <a:t>技术，这是一种动态技术，是基于整个</a:t>
            </a:r>
            <a:r>
              <a:rPr lang="en-US" sz="2800" b="0">
                <a:solidFill>
                  <a:srgbClr val="000000"/>
                </a:solidFill>
                <a:latin typeface="Times New Roman" panose="02020603050405020304" charset="0"/>
              </a:rPr>
              <a:t>JAVA</a:t>
            </a:r>
            <a:r>
              <a:rPr lang="zh-CN" sz="2800" b="0">
                <a:solidFill>
                  <a:srgbClr val="000000"/>
                </a:solidFill>
                <a:ea typeface="宋体" panose="02010600030101010101" pitchFamily="2" charset="-122"/>
              </a:rPr>
              <a:t>体系和</a:t>
            </a:r>
            <a:r>
              <a:rPr lang="en-US" sz="2800" b="0">
                <a:solidFill>
                  <a:srgbClr val="000000"/>
                </a:solidFill>
                <a:latin typeface="Times New Roman" panose="02020603050405020304" charset="0"/>
              </a:rPr>
              <a:t>JavaServlet</a:t>
            </a:r>
            <a:r>
              <a:rPr lang="zh-CN" sz="2800" b="0">
                <a:solidFill>
                  <a:srgbClr val="000000"/>
                </a:solidFill>
                <a:ea typeface="宋体" panose="02010600030101010101" pitchFamily="2" charset="-122"/>
              </a:rPr>
              <a:t>提出的，是具有普遍适用性的</a:t>
            </a:r>
            <a:r>
              <a:rPr lang="en-US" sz="2800" b="0">
                <a:solidFill>
                  <a:srgbClr val="000000"/>
                </a:solidFill>
                <a:latin typeface="Times New Roman" panose="02020603050405020304" charset="0"/>
              </a:rPr>
              <a:t>WEB</a:t>
            </a:r>
            <a:r>
              <a:rPr lang="zh-CN" sz="2800" b="0">
                <a:solidFill>
                  <a:srgbClr val="000000"/>
                </a:solidFill>
                <a:ea typeface="宋体" panose="02010600030101010101" pitchFamily="2" charset="-122"/>
              </a:rPr>
              <a:t>技术，也是本系统设计的核心技术之一。</a:t>
            </a:r>
            <a:r>
              <a:rPr lang="en-US" sz="2800" b="0">
                <a:solidFill>
                  <a:srgbClr val="000000"/>
                </a:solidFill>
                <a:latin typeface="Times New Roman" panose="02020603050405020304" charset="0"/>
              </a:rPr>
              <a:t>JSP</a:t>
            </a:r>
            <a:r>
              <a:rPr lang="zh-CN" sz="2800" b="0">
                <a:solidFill>
                  <a:srgbClr val="000000"/>
                </a:solidFill>
                <a:ea typeface="宋体" panose="02010600030101010101" pitchFamily="2" charset="-122"/>
              </a:rPr>
              <a:t>技术能够极大的提高</a:t>
            </a:r>
            <a:r>
              <a:rPr lang="en-US" sz="2800" b="0">
                <a:solidFill>
                  <a:srgbClr val="000000"/>
                </a:solidFill>
                <a:latin typeface="Times New Roman" panose="02020603050405020304" charset="0"/>
              </a:rPr>
              <a:t>WEB</a:t>
            </a:r>
            <a:r>
              <a:rPr lang="zh-CN" sz="2800" b="0">
                <a:solidFill>
                  <a:srgbClr val="000000"/>
                </a:solidFill>
                <a:ea typeface="宋体" panose="02010600030101010101" pitchFamily="2" charset="-122"/>
              </a:rPr>
              <a:t>网页的运行速度。这些内容会与脚本结合，并且由</a:t>
            </a:r>
            <a:r>
              <a:rPr lang="en-US" sz="2800" b="0">
                <a:solidFill>
                  <a:srgbClr val="000000"/>
                </a:solidFill>
                <a:latin typeface="Times New Roman" panose="02020603050405020304" charset="0"/>
              </a:rPr>
              <a:t>JavaBean</a:t>
            </a:r>
            <a:r>
              <a:rPr lang="zh-CN" sz="2800" b="0">
                <a:solidFill>
                  <a:srgbClr val="000000"/>
                </a:solidFill>
                <a:ea typeface="宋体" panose="02010600030101010101" pitchFamily="2" charset="-122"/>
              </a:rPr>
              <a:t>和</a:t>
            </a:r>
            <a:r>
              <a:rPr lang="en-US" sz="2800" b="0">
                <a:solidFill>
                  <a:srgbClr val="000000"/>
                </a:solidFill>
                <a:latin typeface="Times New Roman" panose="02020603050405020304" charset="0"/>
              </a:rPr>
              <a:t>Servlet</a:t>
            </a:r>
            <a:r>
              <a:rPr lang="zh-CN" sz="2800" b="0">
                <a:solidFill>
                  <a:srgbClr val="000000"/>
                </a:solidFill>
                <a:ea typeface="宋体" panose="02010600030101010101" pitchFamily="2" charset="-122"/>
              </a:rPr>
              <a:t>组件封装。</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2147482511" name="图片 -2147482512"/>
          <p:cNvPicPr>
            <a:picLocks noChangeAspect="1"/>
          </p:cNvPicPr>
          <p:nvPr/>
        </p:nvPicPr>
        <p:blipFill>
          <a:blip r:embed="rId1"/>
          <a:stretch>
            <a:fillRect/>
          </a:stretch>
        </p:blipFill>
        <p:spPr>
          <a:xfrm>
            <a:off x="126365" y="878840"/>
            <a:ext cx="8848725" cy="54387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总结</a:t>
            </a:r>
            <a:endParaRPr lang="zh-CN" altLang="en-US" sz="2400" b="1" dirty="0"/>
          </a:p>
        </p:txBody>
      </p:sp>
      <p:sp>
        <p:nvSpPr>
          <p:cNvPr id="3" name="文本框 2"/>
          <p:cNvSpPr txBox="1"/>
          <p:nvPr/>
        </p:nvSpPr>
        <p:spPr>
          <a:xfrm>
            <a:off x="339727" y="1124744"/>
            <a:ext cx="8634730" cy="2584450"/>
          </a:xfrm>
          <a:prstGeom prst="rect">
            <a:avLst/>
          </a:prstGeom>
          <a:noFill/>
        </p:spPr>
        <p:txBody>
          <a:bodyPr wrap="square" rtlCol="0">
            <a:spAutoFit/>
          </a:bodyPr>
          <a:lstStyle/>
          <a:p>
            <a:r>
              <a:rPr lang="zh-CN" altLang="en-US"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1993</Words>
  <Application>WPS 演示</Application>
  <PresentationFormat>全屏显示(4:3)</PresentationFormat>
  <Paragraphs>77</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丘美玲</cp:lastModifiedBy>
  <cp:revision>348</cp:revision>
  <dcterms:created xsi:type="dcterms:W3CDTF">2013-10-30T09:04:00Z</dcterms:created>
  <dcterms:modified xsi:type="dcterms:W3CDTF">2021-03-14T01:36:24Z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