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幼儿园管理系统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时间过得像箭一样，太阳就像一条船。毕业论文即时结束也意味着我大学四年的大学生活即将结束。论文写作乏味而富有挑战性，指导老师的指导，同学与老师支持鼓励是我坚持完成论文来源。首先，我要感谢我的导师老师在论文开篇，初稿，设计提出宝贵意见，没有老师对我的辛苦栽培，并且严格的要求，我是不可能顺利完成我的论文。在这里，我还要感谢我的妈妈和爸爸，多少感恩的话想要对你们说，我想通过我的学习成果来回报你们，永远祝你们健康幸福！最后，我要感谢所有帮助过我的老师，同学和朋友，并度过了许多快乐和难忘的日子。我希望你们永远幸福快乐。  </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科学技术的飞速发展，各行各业都在努力与现代先进技术接轨，通过科技手段提高自身的优势；对于幼儿园管理系统当然也不能排除在外，随着网络技术的不断成熟，带动了幼儿园管理系统，它彻底改变了过去传统的管理方式，不仅使服务管理难度变低了，还提升了管理的灵活性。这种个性化的平台特别注重交互协调与管理的相互配合，激发了管理人员的创造性与主动性，对幼儿园管理系统而言非常有利。</a:t>
            </a:r>
            <a:endParaRPr lang="zh-CN" altLang="en-US" sz="1800" dirty="0" smtClean="0"/>
          </a:p>
          <a:p>
            <a:r>
              <a:rPr lang="zh-CN" altLang="en-US" sz="1800" dirty="0" smtClean="0"/>
              <a:t>本系统采用的数据库是Mysql，使用SpringBoot框架开发，运行环境使用Tomcat服务器，ECLIPSE 是本系统的开发平台。在设计过程中，充分保证了系统代码的良好可读性、实用性、易扩展性、通用性、便于后期维护、操作方便以及页面简洁等特点。</a:t>
            </a:r>
            <a:endParaRPr lang="zh-CN" altLang="en-US" sz="1800" dirty="0" smtClean="0"/>
          </a:p>
          <a:p>
            <a:r>
              <a:rPr lang="zh-CN" altLang="en-US" sz="1800" dirty="0" smtClean="0"/>
              <a:t>	</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背景及意义</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系统管理也都将通过计算机进行整体智能化操作，对于幼儿园管理系统所牵扯的管理及数据保存都是非常多的，例如管理员；首页、个人中心、用户管理、教师管理、幼儿信息管理、班级信息管理、工作日志管理、会议记录管理、待办事项管理、职工考核管理、请假信息管理、缴费信息管理、幼儿请假管理、儿童体检管理、资源信息管理、原料信息管理、菜谱信息管理，用户；首页、个人中心、幼儿信息管理、缴费信息管理、幼儿请假管理、儿童体检管理、菜谱信息管理，教师；首页、个人中心、幼儿信息管理、班级信息管理、工作日志管理、会议记录管理、待办事项管理、职工考核管理、请假信息管理、缴费信息管理、幼儿请假管理。</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国内外研究概况</a:t>
            </a:r>
            <a:endParaRPr lang="zh-CN" altLang="en-US" dirty="0" smtClean="0"/>
          </a:p>
        </p:txBody>
      </p:sp>
      <p:sp>
        <p:nvSpPr>
          <p:cNvPr id="6147" name="Rectangle 3"/>
          <p:cNvSpPr>
            <a:spLocks noGrp="1" noRot="1"/>
          </p:cNvSpPr>
          <p:nvPr>
            <p:ph idx="1"/>
          </p:nvPr>
        </p:nvSpPr>
        <p:spPr/>
        <p:txBody>
          <a:bodyPr vert="horz" wrap="square" lIns="91440" tIns="45720" rIns="91440" bIns="45720" anchor="t"/>
          <a:lstStyle/>
          <a:p>
            <a:r>
              <a:rPr sz="2000" smtClean="0"/>
              <a:t>随着国内经济形势的不断发展，中国互联网进入了一个难得的高峰发展时期，这使得中外资本家纷纷转向互联网市场。 然而，许多管理领域的不合理结构，人员不足以及市场管理需求的增加使得更多的人具备了互联网管理的意识。</a:t>
            </a:r>
            <a:endParaRPr sz="2000" smtClean="0"/>
          </a:p>
          <a:p>
            <a:r>
              <a:rPr sz="2000" smtClean="0"/>
              <a:t>在当今高度发达的信息中，信息管理改革已成为一种更加广泛和全面的趋势。 “幼儿园管理系统”是基于Mysql数据库，在SpringBoot框架程序设计的基础上实现的。为确保中国经济的持续发展，信息时代日益更新，幼儿园管理系统仍在蓬勃发展。同时，随着信息社会的快速发展，各种管理系统面临着越来越多的数据需要处理，如何用方便快捷的方式使管理者在广阔的数据海洋里面查询、存储、管理和共享有效的数据信息，对我们的学习，工作和生活具有重要的现实意义。</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研究的内容</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目前许多人仍将传统的纸质工具作为信息管理的主要工具，而网络技术的应用只是起到辅助作用。在对网络工具的认知程度上，较为传统的office软件等仍是人们使用的主要工具，而相对全面且专业的信息管理软件仍没有得到大多数人的了解或认可。本选题则旨在通过标签分类管理等方式，实现幼儿园管理系统的各种功能，从而达到对幼儿园管理系统的管理。</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详细内容介绍，将在以下六章中详细阐述：</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第一章、绪论，介绍了研究课题选择的背景及意义、研究现状，简要介绍了本文的章节内容。</a:t>
            </a:r>
            <a:endParaRPr sz="2000" dirty="0"/>
          </a:p>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第二章、引入技术知识，通过引入关键技术进行开发，向系统中涉及直观表达的技术知识。</a:t>
            </a:r>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SpringBoot框架</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331595" y="1557020"/>
            <a:ext cx="6702425" cy="3415030"/>
          </a:xfrm>
          <a:prstGeom prst="rect">
            <a:avLst/>
          </a:prstGeom>
          <a:noFill/>
          <a:ln w="9525">
            <a:noFill/>
          </a:ln>
        </p:spPr>
        <p:txBody>
          <a:bodyPr wrap="square">
            <a:spAutoFit/>
          </a:bodyPr>
          <a:p>
            <a:r>
              <a:rPr lang="en-US" sz="2400">
                <a:solidFill>
                  <a:srgbClr val="000000"/>
                </a:solidFill>
                <a:latin typeface="Times New Roman" panose="02020603050405020304" charset="0"/>
                <a:ea typeface="宋体" panose="02010600030101010101" pitchFamily="2" charset="-122"/>
              </a:rPr>
              <a:t>Spring Boot</a:t>
            </a:r>
            <a:r>
              <a:rPr lang="zh-CN" sz="2400">
                <a:solidFill>
                  <a:srgbClr val="000000"/>
                </a:solidFill>
                <a:latin typeface="Times New Roman" panose="02020603050405020304" charset="0"/>
                <a:ea typeface="宋体" panose="02010600030101010101" pitchFamily="2" charset="-122"/>
              </a:rPr>
              <a:t>是</a:t>
            </a:r>
            <a:r>
              <a:rPr lang="en-US" sz="2400">
                <a:solidFill>
                  <a:srgbClr val="000000"/>
                </a:solidFill>
                <a:latin typeface="Times New Roman" panose="02020603050405020304" charset="0"/>
                <a:ea typeface="宋体" panose="02010600030101010101" pitchFamily="2" charset="-122"/>
              </a:rPr>
              <a:t>Pivotal</a:t>
            </a:r>
            <a:r>
              <a:rPr lang="zh-CN" sz="2400">
                <a:solidFill>
                  <a:srgbClr val="000000"/>
                </a:solidFill>
                <a:latin typeface="Times New Roman" panose="02020603050405020304" charset="0"/>
                <a:ea typeface="宋体" panose="02010600030101010101" pitchFamily="2" charset="-122"/>
              </a:rPr>
              <a:t>团队的一个新框架，旨在简化新</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应用程序的初始设置和开发。该框架使用特定的配置方法，无需开发人员定义样板配置。通过这种方式，</a:t>
            </a:r>
            <a:r>
              <a:rPr lang="en-US" sz="2400">
                <a:solidFill>
                  <a:srgbClr val="000000"/>
                </a:solidFill>
                <a:latin typeface="Times New Roman" panose="02020603050405020304" charset="0"/>
                <a:ea typeface="宋体" panose="02010600030101010101" pitchFamily="2" charset="-122"/>
              </a:rPr>
              <a:t>Spring Boot</a:t>
            </a:r>
            <a:r>
              <a:rPr lang="zh-CN" sz="2400">
                <a:solidFill>
                  <a:srgbClr val="000000"/>
                </a:solidFill>
                <a:latin typeface="Times New Roman" panose="02020603050405020304" charset="0"/>
                <a:ea typeface="宋体" panose="02010600030101010101" pitchFamily="2" charset="-122"/>
              </a:rPr>
              <a:t>旨在成为蓬勃发展的快速应用程序开发领域的领导者。</a:t>
            </a:r>
            <a:r>
              <a:rPr lang="en-US" sz="2400">
                <a:solidFill>
                  <a:srgbClr val="000000"/>
                </a:solidFill>
                <a:latin typeface="Times New Roman" panose="02020603050405020304" charset="0"/>
                <a:ea typeface="宋体" panose="02010600030101010101" pitchFamily="2" charset="-122"/>
              </a:rPr>
              <a:t>Spring Boot</a:t>
            </a:r>
            <a:r>
              <a:rPr lang="zh-CN" sz="2400">
                <a:solidFill>
                  <a:srgbClr val="000000"/>
                </a:solidFill>
                <a:latin typeface="Times New Roman" panose="02020603050405020304" charset="0"/>
                <a:ea typeface="宋体" panose="02010600030101010101" pitchFamily="2" charset="-122"/>
              </a:rPr>
              <a:t>特点：</a:t>
            </a:r>
            <a:r>
              <a:rPr lang="en-US" sz="2400">
                <a:solidFill>
                  <a:srgbClr val="000000"/>
                </a:solidFill>
                <a:latin typeface="Times New Roman" panose="02020603050405020304" charset="0"/>
                <a:ea typeface="宋体" panose="02010600030101010101" pitchFamily="2" charset="-122"/>
              </a:rPr>
              <a:t>1</a:t>
            </a:r>
            <a:r>
              <a:rPr lang="zh-CN" sz="2400">
                <a:solidFill>
                  <a:srgbClr val="000000"/>
                </a:solidFill>
                <a:latin typeface="Times New Roman" panose="02020603050405020304" charset="0"/>
                <a:ea typeface="宋体" panose="02010600030101010101" pitchFamily="2" charset="-122"/>
              </a:rPr>
              <a:t>、创建一个单独的</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应用程序；</a:t>
            </a:r>
            <a:r>
              <a:rPr lang="en-US" sz="2400">
                <a:solidFill>
                  <a:srgbClr val="000000"/>
                </a:solidFill>
                <a:latin typeface="Times New Roman" panose="02020603050405020304" charset="0"/>
                <a:ea typeface="宋体" panose="02010600030101010101" pitchFamily="2" charset="-122"/>
              </a:rPr>
              <a:t>2</a:t>
            </a:r>
            <a:r>
              <a:rPr lang="zh-CN" sz="2400">
                <a:solidFill>
                  <a:srgbClr val="000000"/>
                </a:solidFill>
                <a:latin typeface="Times New Roman" panose="02020603050405020304" charset="0"/>
                <a:ea typeface="宋体" panose="02010600030101010101" pitchFamily="2" charset="-122"/>
              </a:rPr>
              <a:t>、嵌入式</a:t>
            </a:r>
            <a:r>
              <a:rPr lang="en-US" sz="2400">
                <a:solidFill>
                  <a:srgbClr val="000000"/>
                </a:solidFill>
                <a:latin typeface="Times New Roman" panose="02020603050405020304" charset="0"/>
                <a:ea typeface="宋体" panose="02010600030101010101" pitchFamily="2" charset="-122"/>
              </a:rPr>
              <a:t>Tomcat</a:t>
            </a:r>
            <a:r>
              <a:rPr lang="zh-CN" sz="2400">
                <a:solidFill>
                  <a:srgbClr val="000000"/>
                </a:solidFill>
                <a:latin typeface="Times New Roman" panose="02020603050405020304" charset="0"/>
                <a:ea typeface="宋体" panose="02010600030101010101" pitchFamily="2" charset="-122"/>
              </a:rPr>
              <a:t>，无需部署</a:t>
            </a:r>
            <a:r>
              <a:rPr lang="en-US" sz="2400">
                <a:solidFill>
                  <a:srgbClr val="000000"/>
                </a:solidFill>
                <a:latin typeface="Times New Roman" panose="02020603050405020304" charset="0"/>
                <a:ea typeface="宋体" panose="02010600030101010101" pitchFamily="2" charset="-122"/>
              </a:rPr>
              <a:t>WAR</a:t>
            </a:r>
            <a:r>
              <a:rPr lang="zh-CN" sz="2400">
                <a:solidFill>
                  <a:srgbClr val="000000"/>
                </a:solidFill>
                <a:latin typeface="Times New Roman" panose="02020603050405020304" charset="0"/>
                <a:ea typeface="宋体" panose="02010600030101010101" pitchFamily="2" charset="-122"/>
              </a:rPr>
              <a:t>文件；</a:t>
            </a:r>
            <a:r>
              <a:rPr lang="en-US" sz="2400">
                <a:solidFill>
                  <a:srgbClr val="000000"/>
                </a:solidFill>
                <a:latin typeface="Times New Roman" panose="02020603050405020304" charset="0"/>
                <a:ea typeface="宋体" panose="02010600030101010101" pitchFamily="2" charset="-122"/>
              </a:rPr>
              <a:t>3</a:t>
            </a:r>
            <a:r>
              <a:rPr lang="zh-CN" sz="2400">
                <a:solidFill>
                  <a:srgbClr val="000000"/>
                </a:solidFill>
                <a:latin typeface="Times New Roman" panose="02020603050405020304" charset="0"/>
                <a:ea typeface="宋体" panose="02010600030101010101" pitchFamily="2" charset="-122"/>
              </a:rPr>
              <a:t>、简化</a:t>
            </a:r>
            <a:r>
              <a:rPr lang="en-US" sz="2400">
                <a:solidFill>
                  <a:srgbClr val="000000"/>
                </a:solidFill>
                <a:latin typeface="Times New Roman" panose="02020603050405020304" charset="0"/>
                <a:ea typeface="宋体" panose="02010600030101010101" pitchFamily="2" charset="-122"/>
              </a:rPr>
              <a:t>Maven</a:t>
            </a:r>
            <a:r>
              <a:rPr lang="zh-CN" sz="2400">
                <a:solidFill>
                  <a:srgbClr val="000000"/>
                </a:solidFill>
                <a:latin typeface="Times New Roman" panose="02020603050405020304" charset="0"/>
                <a:ea typeface="宋体" panose="02010600030101010101" pitchFamily="2" charset="-122"/>
              </a:rPr>
              <a:t>配置；</a:t>
            </a:r>
            <a:r>
              <a:rPr lang="en-US" sz="2400">
                <a:solidFill>
                  <a:srgbClr val="000000"/>
                </a:solidFill>
                <a:latin typeface="Times New Roman" panose="02020603050405020304" charset="0"/>
                <a:ea typeface="宋体" panose="02010600030101010101" pitchFamily="2" charset="-122"/>
              </a:rPr>
              <a:t>4</a:t>
            </a:r>
            <a:r>
              <a:rPr lang="zh-CN" sz="2400">
                <a:solidFill>
                  <a:srgbClr val="000000"/>
                </a:solidFill>
                <a:latin typeface="Times New Roman" panose="02020603050405020304" charset="0"/>
                <a:ea typeface="宋体" panose="02010600030101010101" pitchFamily="2" charset="-122"/>
              </a:rPr>
              <a:t>、自动配置</a:t>
            </a:r>
            <a:r>
              <a:rPr lang="en-US" sz="2400">
                <a:solidFill>
                  <a:srgbClr val="000000"/>
                </a:solidFill>
                <a:latin typeface="Times New Roman" panose="02020603050405020304" charset="0"/>
                <a:ea typeface="宋体" panose="02010600030101010101" pitchFamily="2" charset="-122"/>
              </a:rPr>
              <a:t>Spring</a:t>
            </a:r>
            <a:r>
              <a:rPr lang="zh-CN" sz="2400">
                <a:solidFill>
                  <a:srgbClr val="000000"/>
                </a:solidFill>
                <a:latin typeface="Times New Roman" panose="02020603050405020304" charset="0"/>
                <a:ea typeface="宋体" panose="02010600030101010101" pitchFamily="2" charset="-122"/>
              </a:rPr>
              <a:t>；</a:t>
            </a:r>
            <a:r>
              <a:rPr lang="en-US" sz="2400">
                <a:solidFill>
                  <a:srgbClr val="000000"/>
                </a:solidFill>
                <a:latin typeface="Times New Roman" panose="02020603050405020304" charset="0"/>
                <a:ea typeface="宋体" panose="02010600030101010101" pitchFamily="2" charset="-122"/>
              </a:rPr>
              <a:t>5</a:t>
            </a:r>
            <a:r>
              <a:rPr lang="zh-CN" sz="2400">
                <a:solidFill>
                  <a:srgbClr val="000000"/>
                </a:solidFill>
                <a:latin typeface="Times New Roman" panose="02020603050405020304" charset="0"/>
                <a:ea typeface="宋体" panose="02010600030101010101" pitchFamily="2" charset="-122"/>
              </a:rPr>
              <a:t>、提供生产就绪功能，如指标，健康检查和外部配置；</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4" name="图片 17"/>
          <p:cNvPicPr>
            <a:picLocks noChangeAspect="1"/>
          </p:cNvPicPr>
          <p:nvPr/>
        </p:nvPicPr>
        <p:blipFill>
          <a:blip r:embed="rId1"/>
          <a:stretch>
            <a:fillRect/>
          </a:stretch>
        </p:blipFill>
        <p:spPr>
          <a:xfrm>
            <a:off x="297180" y="1160145"/>
            <a:ext cx="8151495" cy="543496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总  结</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幼儿园管理系统的整体功能模块的实现，主要是对自己在大学这几年时间所学内容的一个测试，对于系统，主要是通过现在智能化的幼儿园管理系统进行开始系统的实现，并且可以根据需求进行数据信息的增加修改删除等操作，完美的解决了当下幼儿园管理系统中所遇到的问题。</a:t>
            </a:r>
            <a:endParaRPr lang="zh-CN" altLang="en-US" sz="1800" dirty="0" smtClean="0"/>
          </a:p>
          <a:p>
            <a:r>
              <a:rPr lang="zh-CN" altLang="en-US" sz="1800" dirty="0" smtClean="0"/>
              <a:t>经过一个学期的毕业设计的实现完成已接近尾声，到目前为止，当我回想起整个学期的系统开发日，收获颇丰。毕业设计的主要任务是建立一个智能化的幼儿园管理系统的信息系统，主要使用SpringBoot框架和Mysql数据库的开发工具，对系统的每个功能模块进行相对应的操作，最后，系统调试结果表明系统基本可以满足功能要求。</a:t>
            </a:r>
            <a:endParaRPr lang="zh-CN" altLang="en-US" sz="1800" dirty="0" smtClean="0"/>
          </a:p>
          <a:p>
            <a:r>
              <a:rPr lang="zh-CN" altLang="en-US" sz="1800" dirty="0" smtClean="0"/>
              <a:t>幼儿园管理系统的开发对我大学学习的改进有很大帮助。它使我能够学习计算机知识的相关技术方面问题及与人交往的沟通交流方面，让我意识到无论我们做什么，我们都需要坚持不懈，努力工作，只有这样尝试了并且坚持去做了。</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[1]范立峰，乔世全，程文彬 Java程序设计 人民邮电大学出版社 2018。</a:t>
            </a:r>
            <a:endParaRPr sz="1600" dirty="0" smtClean="0"/>
          </a:p>
          <a:p>
            <a:r>
              <a:rPr sz="1600" dirty="0" smtClean="0"/>
              <a:t>[2]（美）Kevin Mukhar, Chris Zelenak , James L.Weaver,Jim Crume ，JavaEE 5 开发指南，机械工业出版社，2018。</a:t>
            </a:r>
            <a:endParaRPr sz="1600" dirty="0" smtClean="0"/>
          </a:p>
          <a:p>
            <a:r>
              <a:rPr sz="1600" dirty="0" smtClean="0"/>
              <a:t>[3]陈雄华 企业应用开发详解 电子大学出版社，2017。</a:t>
            </a:r>
            <a:endParaRPr sz="1600" dirty="0" smtClean="0"/>
          </a:p>
          <a:p>
            <a:r>
              <a:rPr sz="1600" dirty="0" smtClean="0"/>
              <a:t>[4]李宁Java Web开发技术大全--Java+Servlet清华大学出版社，2018。</a:t>
            </a:r>
            <a:endParaRPr sz="1600" dirty="0" smtClean="0"/>
          </a:p>
          <a:p>
            <a:r>
              <a:rPr sz="1600" dirty="0" smtClean="0"/>
              <a:t>[5]聂哲 Java动态WEB技术实例教程。</a:t>
            </a:r>
            <a:endParaRPr sz="1600" dirty="0" smtClean="0"/>
          </a:p>
          <a:p>
            <a:r>
              <a:rPr sz="1600" dirty="0" smtClean="0"/>
              <a:t>[6]李绪成，闫海珍 java Web开发教程—入门与提高篇(Java+Servlet) 清华大学出版社 2018 。</a:t>
            </a:r>
            <a:endParaRPr sz="1600" dirty="0" smtClean="0"/>
          </a:p>
          <a:p>
            <a:r>
              <a:rPr sz="1600" dirty="0" smtClean="0"/>
              <a:t>[7]史胜辉，王春明，沈学华 JavaEE基础教程 清华大学出版社 2017 。</a:t>
            </a:r>
            <a:endParaRPr sz="1600" dirty="0" smtClean="0"/>
          </a:p>
          <a:p>
            <a:r>
              <a:rPr sz="1600" dirty="0" smtClean="0"/>
              <a:t>[8]霍尔等著 Mysql与Java核心编程 北京 清华大学出版社 2019</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2477</Words>
  <Application>WPS 演示</Application>
  <PresentationFormat>全屏显示(4:3)</PresentationFormat>
  <Paragraphs>56</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宋体</vt:lpstr>
      <vt:lpstr>Wingdings</vt:lpstr>
      <vt:lpstr>Wingdings 2</vt:lpstr>
      <vt:lpstr>微软雅黑</vt:lpstr>
      <vt:lpstr>Arial Unicode MS</vt:lpstr>
      <vt:lpstr>Calibri</vt:lpstr>
      <vt:lpstr>Times New Roman</vt:lpstr>
      <vt:lpstr>吉祥如意</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39</cp:revision>
  <dcterms:created xsi:type="dcterms:W3CDTF">2017-06-16T12:52:00Z</dcterms:created>
  <dcterms:modified xsi:type="dcterms:W3CDTF">2021-03-18T13:34:03Z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BCB9133294C64C08B7B55F1FBB5AC471</vt:lpwstr>
  </property>
</Properties>
</file>